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gif" ContentType="image/gi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6" r:id="rId3"/>
    <p:sldMasterId id="2147483698" r:id="rId4"/>
    <p:sldMasterId id="2147483711" r:id="rId5"/>
    <p:sldMasterId id="2147483724" r:id="rId6"/>
  </p:sldMasterIdLst>
  <p:notesMasterIdLst>
    <p:notesMasterId r:id="rId57"/>
  </p:notesMasterIdLst>
  <p:sldIdLst>
    <p:sldId id="311" r:id="rId7"/>
    <p:sldId id="320" r:id="rId8"/>
    <p:sldId id="317" r:id="rId9"/>
    <p:sldId id="301" r:id="rId10"/>
    <p:sldId id="302" r:id="rId11"/>
    <p:sldId id="285" r:id="rId12"/>
    <p:sldId id="282" r:id="rId13"/>
    <p:sldId id="324" r:id="rId14"/>
    <p:sldId id="288" r:id="rId15"/>
    <p:sldId id="287" r:id="rId16"/>
    <p:sldId id="283" r:id="rId17"/>
    <p:sldId id="294" r:id="rId18"/>
    <p:sldId id="303" r:id="rId19"/>
    <p:sldId id="304" r:id="rId20"/>
    <p:sldId id="305" r:id="rId21"/>
    <p:sldId id="306" r:id="rId22"/>
    <p:sldId id="296" r:id="rId23"/>
    <p:sldId id="289" r:id="rId24"/>
    <p:sldId id="290" r:id="rId25"/>
    <p:sldId id="322" r:id="rId26"/>
    <p:sldId id="281" r:id="rId27"/>
    <p:sldId id="327" r:id="rId28"/>
    <p:sldId id="314" r:id="rId29"/>
    <p:sldId id="315" r:id="rId30"/>
    <p:sldId id="323" r:id="rId31"/>
    <p:sldId id="291" r:id="rId32"/>
    <p:sldId id="258" r:id="rId33"/>
    <p:sldId id="278" r:id="rId34"/>
    <p:sldId id="277" r:id="rId35"/>
    <p:sldId id="316" r:id="rId36"/>
    <p:sldId id="269" r:id="rId37"/>
    <p:sldId id="293" r:id="rId38"/>
    <p:sldId id="344" r:id="rId39"/>
    <p:sldId id="345" r:id="rId40"/>
    <p:sldId id="346" r:id="rId41"/>
    <p:sldId id="347" r:id="rId42"/>
    <p:sldId id="348" r:id="rId43"/>
    <p:sldId id="329" r:id="rId44"/>
    <p:sldId id="307" r:id="rId45"/>
    <p:sldId id="313" r:id="rId46"/>
    <p:sldId id="308" r:id="rId47"/>
    <p:sldId id="309" r:id="rId48"/>
    <p:sldId id="332" r:id="rId49"/>
    <p:sldId id="333" r:id="rId50"/>
    <p:sldId id="336" r:id="rId51"/>
    <p:sldId id="338" r:id="rId52"/>
    <p:sldId id="340" r:id="rId53"/>
    <p:sldId id="341" r:id="rId54"/>
    <p:sldId id="342" r:id="rId55"/>
    <p:sldId id="334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760" y="-96"/>
      </p:cViewPr>
      <p:guideLst>
        <p:guide orient="horz" pos="2160"/>
        <p:guide pos="286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enn:Desktop:OceanObservatoryResearchCourseChart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aseline="0" dirty="0" smtClean="0"/>
              <a:t>Glider Research Course </a:t>
            </a:r>
          </a:p>
        </c:rich>
      </c:tx>
      <c:layout>
        <c:manualLayout>
          <c:xMode val="edge"/>
          <c:yMode val="edge"/>
          <c:x val="0.115713302297069"/>
          <c:y val="0.05312485542781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518743530051"/>
          <c:y val="0.209032258064516"/>
          <c:w val="0.823033908387864"/>
          <c:h val="0.581609347218694"/>
        </c:manualLayout>
      </c:layout>
      <c:scatterChart>
        <c:scatterStyle val="lineMarker"/>
        <c:varyColors val="0"/>
        <c:ser>
          <c:idx val="1"/>
          <c:order val="1"/>
          <c:spPr>
            <a:ln w="28575">
              <a:solidFill>
                <a:schemeClr val="bg1"/>
              </a:solidFill>
            </a:ln>
          </c:spPr>
          <c:xVal>
            <c:numRef>
              <c:f>Sheet1!$A$1:$A$12</c:f>
            </c:numRef>
          </c:xVal>
          <c:yVal>
            <c:numRef>
              <c:f>Sheet1!$B$1:$B$12</c:f>
            </c:numRef>
          </c:yVal>
          <c:smooth val="0"/>
        </c:ser>
        <c:ser>
          <c:idx val="0"/>
          <c:order val="0"/>
          <c:spPr>
            <a:ln w="28575">
              <a:solidFill>
                <a:schemeClr val="bg1"/>
              </a:solidFill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Sheet1!$A$1:$A$12</c:f>
              <c:numCache>
                <c:formatCode>General</c:formatCode>
                <c:ptCount val="12"/>
                <c:pt idx="0">
                  <c:v>2012.25</c:v>
                </c:pt>
                <c:pt idx="1">
                  <c:v>2011.75</c:v>
                </c:pt>
                <c:pt idx="2">
                  <c:v>2011.25</c:v>
                </c:pt>
                <c:pt idx="3">
                  <c:v>2010.75</c:v>
                </c:pt>
                <c:pt idx="4">
                  <c:v>2010.25</c:v>
                </c:pt>
                <c:pt idx="5">
                  <c:v>2009.75</c:v>
                </c:pt>
                <c:pt idx="6">
                  <c:v>2009.25</c:v>
                </c:pt>
                <c:pt idx="7">
                  <c:v>2008.75</c:v>
                </c:pt>
                <c:pt idx="8">
                  <c:v>2008.25</c:v>
                </c:pt>
                <c:pt idx="9">
                  <c:v>2007.75</c:v>
                </c:pt>
                <c:pt idx="10">
                  <c:v>2007.25</c:v>
                </c:pt>
                <c:pt idx="11">
                  <c:v>2006.75</c:v>
                </c:pt>
              </c:numCache>
            </c:numRef>
          </c:xVal>
          <c:yVal>
            <c:numRef>
              <c:f>Sheet1!$B$1:$B$12</c:f>
              <c:numCache>
                <c:formatCode>General</c:formatCode>
                <c:ptCount val="12"/>
                <c:pt idx="0">
                  <c:v>70.0</c:v>
                </c:pt>
                <c:pt idx="1">
                  <c:v>46.0</c:v>
                </c:pt>
                <c:pt idx="2">
                  <c:v>32.0</c:v>
                </c:pt>
                <c:pt idx="3">
                  <c:v>36.0</c:v>
                </c:pt>
                <c:pt idx="4">
                  <c:v>26.0</c:v>
                </c:pt>
                <c:pt idx="5">
                  <c:v>18.0</c:v>
                </c:pt>
                <c:pt idx="6">
                  <c:v>22.0</c:v>
                </c:pt>
                <c:pt idx="7">
                  <c:v>12.0</c:v>
                </c:pt>
                <c:pt idx="8">
                  <c:v>10.0</c:v>
                </c:pt>
                <c:pt idx="9">
                  <c:v>7.0</c:v>
                </c:pt>
                <c:pt idx="10">
                  <c:v>1.0</c:v>
                </c:pt>
                <c:pt idx="11">
                  <c:v>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18543672"/>
        <c:axId val="1720193688"/>
      </c:scatterChart>
      <c:valAx>
        <c:axId val="-19185436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600" dirty="0"/>
                  <a:t>Years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720193688"/>
        <c:crosses val="autoZero"/>
        <c:crossBetween val="midCat"/>
      </c:valAx>
      <c:valAx>
        <c:axId val="172019368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# of </a:t>
                </a:r>
                <a:r>
                  <a:rPr lang="en-US" sz="1600" dirty="0"/>
                  <a:t>Students</a:t>
                </a:r>
              </a:p>
            </c:rich>
          </c:tx>
          <c:layout>
            <c:manualLayout>
              <c:xMode val="edge"/>
              <c:yMode val="edge"/>
              <c:x val="0.00317418245069245"/>
              <c:y val="0.29804165851592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1918543672"/>
        <c:crosses val="autoZero"/>
        <c:crossBetween val="midCat"/>
      </c:valAx>
      <c:spPr>
        <a:gradFill>
          <a:gsLst>
            <a:gs pos="25000">
              <a:srgbClr val="1F497D">
                <a:lumMod val="40000"/>
                <a:lumOff val="60000"/>
              </a:srgbClr>
            </a:gs>
            <a:gs pos="100000">
              <a:schemeClr val="tx2"/>
            </a:gs>
          </a:gsLst>
          <a:lin ang="5400000" scaled="0"/>
        </a:gradFill>
        <a:ln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0.1809</cdr:x>
      <cdr:y>0.5</cdr:y>
    </cdr:from>
    <cdr:to>
      <cdr:x>0.21024</cdr:x>
      <cdr:y>0.76891</cdr:y>
    </cdr:to>
    <cdr:sp macro="" textlink="">
      <cdr:nvSpPr>
        <cdr:cNvPr id="3" name="Straight Arrow Connector 2"/>
        <cdr:cNvSpPr/>
      </cdr:nvSpPr>
      <cdr:spPr>
        <a:xfrm xmlns:a="http://schemas.openxmlformats.org/drawingml/2006/main" flipH="1">
          <a:off x="965502" y="1476375"/>
          <a:ext cx="156567" cy="79402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E04EB-78BA-924B-B917-C47299E222E2}" type="datetimeFigureOut">
              <a:rPr lang="en-US" smtClean="0"/>
              <a:t>6/25/15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15FF8-6FE2-174B-B8B1-C1C7C2F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8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Facing that slide before</a:t>
            </a:r>
            <a:r>
              <a:rPr lang="en-US" baseline="0" dirty="0" smtClean="0"/>
              <a:t>: “what keeps him up the most at night?” Answer: “Our education system, worried we’re not training our students to be technology innovators, which requires risk taking” To solve these problems it will require innovation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Wants us to take some of those risks, encourage students to take some of those risks to meet these challenges. Innovation requires positive risk taking.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want to inspire</a:t>
            </a:r>
            <a:r>
              <a:rPr lang="en-US" baseline="0" dirty="0" smtClean="0"/>
              <a:t> those students to address those challenges, by encouraging them to take risks and be part of the process.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E3E6D3-A7EE-714A-BB98-880F740C12B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4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4755" y="8685554"/>
            <a:ext cx="2971696" cy="45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 anchor="b"/>
          <a:lstStyle/>
          <a:p>
            <a:pPr algn="r" defTabSz="914386"/>
            <a:fld id="{748DD643-C456-4C38-A792-AC0E70EB1351}" type="slidenum">
              <a:rPr lang="en-US" sz="1100"/>
              <a:pPr algn="r" defTabSz="914386"/>
              <a:t>46</a:t>
            </a:fld>
            <a:endParaRPr lang="en-US" sz="1100" dirty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C18BD6-9573-48B7-B7A9-D6CBA754DC0F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baseline="0" dirty="0" smtClean="0"/>
              <a:t>Margaret </a:t>
            </a:r>
            <a:r>
              <a:rPr lang="en-US" baseline="0" dirty="0" err="1" smtClean="0"/>
              <a:t>Leinen</a:t>
            </a:r>
            <a:r>
              <a:rPr lang="en-US" baseline="0" dirty="0" smtClean="0"/>
              <a:t> – Mentorship is very important for our young people, incredibly important to students success: Including increasing mentorship of females and under represented groups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Turn the pyramid upside down: Start being a scientist as a Undergraduates, doing research right away ,better retention, better grades, better interactions. sent undergraduates to Antarctica, large research classes for 1</a:t>
            </a:r>
            <a:r>
              <a:rPr lang="en-US" baseline="30000" dirty="0" smtClean="0"/>
              <a:t>st</a:t>
            </a:r>
            <a:r>
              <a:rPr lang="en-US" baseline="0" dirty="0" smtClean="0"/>
              <a:t> year students.</a:t>
            </a:r>
          </a:p>
          <a:p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“We’re going to fly a glider across the Atlantic” Z:</a:t>
            </a:r>
            <a:r>
              <a:rPr lang="en-US" baseline="0" dirty="0" smtClean="0"/>
              <a:t> “Have you told anyone about this?”</a:t>
            </a:r>
          </a:p>
          <a:p>
            <a:endParaRPr lang="en-US" dirty="0" smtClean="0"/>
          </a:p>
          <a:p>
            <a:r>
              <a:rPr lang="en-US" dirty="0" smtClean="0"/>
              <a:t>Susan</a:t>
            </a:r>
            <a:r>
              <a:rPr lang="en-US" baseline="0" dirty="0" smtClean="0"/>
              <a:t> Avery – Get undergraduates presenting results and publishing scientific papers: we’ve had many undergraduate research presentations, culminates in publishing and often presenting at MTS conferences.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12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Letters from students to Spanish schools</a:t>
            </a:r>
          </a:p>
          <a:p>
            <a:endParaRPr lang="en-US" dirty="0" smtClean="0"/>
          </a:p>
          <a:p>
            <a:r>
              <a:rPr lang="en-US" dirty="0" smtClean="0"/>
              <a:t>Watch one, do one teach one. Borrowed best practices from COSEE, used data</a:t>
            </a:r>
            <a:r>
              <a:rPr lang="en-US" baseline="0" dirty="0" smtClean="0"/>
              <a:t> from ocean observatories. Increased students by over 400% with between 50 and 100 undergrads involved in the lab and research on a consistent basis. Reached carrying capacity.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76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south Atlantic – South</a:t>
            </a:r>
            <a:r>
              <a:rPr lang="en-US" baseline="0" dirty="0" smtClean="0"/>
              <a:t> Africa, January of 2013 from Cape Town. Went to Ascension Island, completed a leg from Ascension to Brazil. Glider is due to be launched in the next couple of months and will take the Red path from Brazil to South Africa.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79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RTOFS - Cooler than Glider at surface – U.S. HYCOM – Real Time Ocean Forecasting System (Navy does data assimilation MODAS- Modular Ocean Data Assimilation System) assimilates all the AVHRR/ARGOS and other data sources. Navy and NOAA move their version of the model forward using different wind fields. NOAA version RTOFS is available online.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MyOcean</a:t>
            </a:r>
            <a:r>
              <a:rPr lang="en-US" baseline="0" dirty="0" smtClean="0"/>
              <a:t> uses the Mercator model – European Global model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Mercator – Warmer by about a degree throughout the deep ocean</a:t>
            </a:r>
          </a:p>
          <a:p>
            <a:endParaRPr lang="en-US" dirty="0" smtClean="0"/>
          </a:p>
          <a:p>
            <a:r>
              <a:rPr lang="en-US" dirty="0" smtClean="0"/>
              <a:t>Three</a:t>
            </a:r>
            <a:r>
              <a:rPr lang="en-US" baseline="0" dirty="0" smtClean="0"/>
              <a:t> features – </a:t>
            </a:r>
          </a:p>
          <a:p>
            <a:r>
              <a:rPr lang="en-US" baseline="0" dirty="0" smtClean="0"/>
              <a:t>Turtle Tracks- migratory pathway from ascension back to Brazil, region where tagged turtles. – Mercator gets subsurface salinity max, but RTOFS doesn’t</a:t>
            </a:r>
          </a:p>
          <a:p>
            <a:r>
              <a:rPr lang="en-US" baseline="0" dirty="0" smtClean="0"/>
              <a:t>Deep Ocean Eddy – Along the yellow track, RTOFS gets the Eddy doesn’t </a:t>
            </a:r>
          </a:p>
          <a:p>
            <a:r>
              <a:rPr lang="en-US" baseline="0" dirty="0" err="1" smtClean="0"/>
              <a:t>Cabo</a:t>
            </a:r>
            <a:r>
              <a:rPr lang="en-US" baseline="0" dirty="0" smtClean="0"/>
              <a:t> Frio Eddy – Shelf eddy, somewhat picked up in Mercator, not in RTOFS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Compared with the </a:t>
            </a:r>
            <a:r>
              <a:rPr lang="en-US" baseline="0" dirty="0" err="1" smtClean="0"/>
              <a:t>nearet</a:t>
            </a:r>
            <a:r>
              <a:rPr lang="en-US" baseline="0" dirty="0" smtClean="0"/>
              <a:t> ARGO drifter to assess whether our sensor was drifting or the models were actually off. Above 200 meters you see the </a:t>
            </a:r>
            <a:r>
              <a:rPr lang="en-US" baseline="0" dirty="0" err="1" smtClean="0"/>
              <a:t>mesoscale</a:t>
            </a:r>
            <a:r>
              <a:rPr lang="en-US" baseline="0" dirty="0" smtClean="0"/>
              <a:t> variability in the upper 200 - 300 meters.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Far offshore in Deep Ocean Eddy RTOFS is getting eddy structure, </a:t>
            </a:r>
            <a:r>
              <a:rPr lang="en-US" baseline="0" dirty="0" err="1" smtClean="0"/>
              <a:t>MyOcean</a:t>
            </a:r>
            <a:r>
              <a:rPr lang="en-US" baseline="0" dirty="0" smtClean="0"/>
              <a:t> not, much richer eddy structure in RTOFS, similar to what we saw in SILBO measurements in the North Atlantic. </a:t>
            </a:r>
            <a:r>
              <a:rPr lang="en-US" baseline="0" dirty="0" err="1" smtClean="0"/>
              <a:t>MyOcean</a:t>
            </a:r>
            <a:r>
              <a:rPr lang="en-US" baseline="0" dirty="0" smtClean="0"/>
              <a:t> is much smoother so the eddy is not </a:t>
            </a:r>
            <a:r>
              <a:rPr lang="en-US" baseline="0" dirty="0" err="1" smtClean="0"/>
              <a:t>apparents</a:t>
            </a:r>
            <a:r>
              <a:rPr lang="en-US" baseline="0" dirty="0" smtClean="0"/>
              <a:t>. Not perfectly the same in RTOFS but it’s present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Looking at the CABO Frio eddy- RTOFS does not provide a good boundary condition for nested regional models. </a:t>
            </a:r>
            <a:r>
              <a:rPr lang="en-US" baseline="0" dirty="0" err="1" smtClean="0"/>
              <a:t>MyOcean</a:t>
            </a:r>
            <a:r>
              <a:rPr lang="en-US" baseline="0" dirty="0" smtClean="0"/>
              <a:t> provides better boundary condition, but doesn’t get the </a:t>
            </a:r>
            <a:r>
              <a:rPr lang="en-US" baseline="0" dirty="0" err="1" smtClean="0"/>
              <a:t>Cabio</a:t>
            </a:r>
            <a:r>
              <a:rPr lang="en-US" baseline="0" dirty="0" smtClean="0"/>
              <a:t> Frio Eddy in the wrong place. RTOFS does better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some of the student led science being done, This type of data will </a:t>
            </a:r>
          </a:p>
          <a:p>
            <a:r>
              <a:rPr lang="en-US" baseline="0" dirty="0" smtClean="0"/>
              <a:t>Advantages over ARGOS – High temporal and spatial resolution, able to move relative to features instead of being passive drifters – complimentary, not </a:t>
            </a:r>
            <a:r>
              <a:rPr lang="en-US" baseline="0" dirty="0" err="1" smtClean="0"/>
              <a:t>competetive</a:t>
            </a:r>
            <a:r>
              <a:rPr lang="en-US" baseline="0" dirty="0" smtClean="0"/>
              <a:t>. Shelf measurements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Inverted Pyramid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59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501"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27868" indent="-279949" defTabSz="914501"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19797" indent="-223959" defTabSz="914501"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567716" indent="-223959" defTabSz="914501"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15635" indent="-223959" defTabSz="914501"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463554" indent="-223959" defTabSz="914501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11472" indent="-223959" defTabSz="914501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359391" indent="-223959" defTabSz="914501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07310" indent="-223959" defTabSz="914501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640BD2F6-70AD-214A-9840-31EE925A32A1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39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501"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27868" indent="-279949" defTabSz="914501"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19797" indent="-223959" defTabSz="914501"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567716" indent="-223959" defTabSz="914501"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15635" indent="-223959" defTabSz="914501"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463554" indent="-223959" defTabSz="914501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11472" indent="-223959" defTabSz="914501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359391" indent="-223959" defTabSz="914501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07310" indent="-223959" defTabSz="914501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640BD2F6-70AD-214A-9840-31EE925A32A1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40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501"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27868" indent="-279949" defTabSz="914501"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19797" indent="-223959" defTabSz="914501"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567716" indent="-223959" defTabSz="914501"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15635" indent="-223959" defTabSz="914501"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463554" indent="-223959" defTabSz="914501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11472" indent="-223959" defTabSz="914501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359391" indent="-223959" defTabSz="914501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07310" indent="-223959" defTabSz="914501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44226675-F9BF-5143-B06F-2EF27FDCB051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501"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27868" indent="-279949" defTabSz="914501"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19797" indent="-223959" defTabSz="914501"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567716" indent="-223959" defTabSz="914501"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15635" indent="-223959" defTabSz="914501"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463554" indent="-223959" defTabSz="914501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11472" indent="-223959" defTabSz="914501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359391" indent="-223959" defTabSz="914501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07310" indent="-223959" defTabSz="914501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349170C9-54C7-8046-ACE4-71DEC06C7CBB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2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6/25/15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8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6/25/15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4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6/25/15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16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0398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35972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3878996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550" y="1495425"/>
            <a:ext cx="3805238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8188" y="1495425"/>
            <a:ext cx="3805237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21254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6491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7810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465415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214418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6/25/15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09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15666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58204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3663" y="657225"/>
            <a:ext cx="1957387" cy="5372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657225"/>
            <a:ext cx="5719763" cy="5372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36059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333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8681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7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4121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3825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576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54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6/25/15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50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23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895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66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020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738" y="2590800"/>
            <a:ext cx="5164137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3263" y="4267200"/>
            <a:ext cx="5154612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Line 12"/>
          <p:cNvSpPr>
            <a:spLocks noChangeShapeType="1"/>
          </p:cNvSpPr>
          <p:nvPr userDrawn="1"/>
        </p:nvSpPr>
        <p:spPr bwMode="auto">
          <a:xfrm rot="10800000" flipH="1">
            <a:off x="76200" y="2328861"/>
            <a:ext cx="5781675" cy="2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3"/>
          <a:stretch>
            <a:fillRect/>
          </a:stretch>
        </p:blipFill>
        <p:spPr bwMode="auto">
          <a:xfrm>
            <a:off x="703263" y="985837"/>
            <a:ext cx="1973263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/>
          </p:cNvSpPr>
          <p:nvPr userDrawn="1"/>
        </p:nvSpPr>
        <p:spPr bwMode="auto">
          <a:xfrm>
            <a:off x="706438" y="1908175"/>
            <a:ext cx="4462462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3E6C"/>
                </a:solidFill>
                <a:latin typeface="Arial" pitchFamily="34" charset="0"/>
                <a:ea typeface="ヒラギノ角ゴ ProN W3" pitchFamily="-128" charset="-128"/>
                <a:cs typeface="Arial"/>
                <a:sym typeface="Gill Sans" pitchFamily="-128" charset="0"/>
              </a:rPr>
              <a:t>Ocean Observatories Initiative</a:t>
            </a:r>
          </a:p>
        </p:txBody>
      </p:sp>
    </p:spTree>
    <p:extLst>
      <p:ext uri="{BB962C8B-B14F-4D97-AF65-F5344CB8AC3E}">
        <p14:creationId xmlns:p14="http://schemas.microsoft.com/office/powerpoint/2010/main" val="197109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>
            <a:off x="0" y="1219198"/>
            <a:ext cx="9144000" cy="2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524000" y="6430963"/>
            <a:ext cx="381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ED9CE-CB21-4A88-8FD0-17E70449BA98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983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ED9CE-CB21-4A88-8FD0-17E70449BA98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9696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6E878-6295-4530-9EF9-95E76CD66B7E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6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160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ACC99-F5E1-40D5-861B-EE45837C445C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8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2232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B27E5-1A72-4109-9136-6040C716810D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6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8329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6/25/15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61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48670-F90E-450A-9532-11902C0A73C7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606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EAC39-8242-410D-8F5A-7B9B597A9E34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2526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D0789-659D-4940-BA9C-A6564D8259EE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2855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US" noProof="0" dirty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57FB0-B99B-4EE1-A5D7-C3BEA5A6C35B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323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DC9677-8D07-234C-8E50-62436B47E154}" type="slidenum">
              <a:rPr lang="en-US">
                <a:cs typeface="Arial"/>
              </a:rPr>
              <a:pPr/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5339857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738" y="2590800"/>
            <a:ext cx="5164137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3263" y="4267200"/>
            <a:ext cx="5154612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Line 12"/>
          <p:cNvSpPr>
            <a:spLocks noChangeShapeType="1"/>
          </p:cNvSpPr>
          <p:nvPr userDrawn="1"/>
        </p:nvSpPr>
        <p:spPr bwMode="auto">
          <a:xfrm rot="10800000" flipH="1">
            <a:off x="76200" y="2328861"/>
            <a:ext cx="5781675" cy="2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3"/>
          <a:stretch>
            <a:fillRect/>
          </a:stretch>
        </p:blipFill>
        <p:spPr bwMode="auto">
          <a:xfrm>
            <a:off x="703263" y="985837"/>
            <a:ext cx="1973263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/>
          </p:cNvSpPr>
          <p:nvPr userDrawn="1"/>
        </p:nvSpPr>
        <p:spPr bwMode="auto">
          <a:xfrm>
            <a:off x="706438" y="1908175"/>
            <a:ext cx="4462462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3E6C"/>
                </a:solidFill>
                <a:latin typeface="Arial" pitchFamily="34" charset="0"/>
                <a:ea typeface="ヒラギノ角ゴ ProN W3" pitchFamily="-128" charset="-128"/>
                <a:cs typeface="Arial"/>
                <a:sym typeface="Gill Sans" pitchFamily="-128" charset="0"/>
              </a:rPr>
              <a:t>Ocean Observatories Initiative</a:t>
            </a:r>
          </a:p>
        </p:txBody>
      </p:sp>
    </p:spTree>
    <p:extLst>
      <p:ext uri="{BB962C8B-B14F-4D97-AF65-F5344CB8AC3E}">
        <p14:creationId xmlns:p14="http://schemas.microsoft.com/office/powerpoint/2010/main" val="197109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>
            <a:off x="0" y="1219198"/>
            <a:ext cx="9144000" cy="2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524000" y="6430963"/>
            <a:ext cx="381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ED9CE-CB21-4A88-8FD0-17E70449BA98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983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ED9CE-CB21-4A88-8FD0-17E70449BA98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9696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6E878-6295-4530-9EF9-95E76CD66B7E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6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160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ACC99-F5E1-40D5-861B-EE45837C445C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8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2232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6/25/15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453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B27E5-1A72-4109-9136-6040C716810D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6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8329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48670-F90E-450A-9532-11902C0A73C7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606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EAC39-8242-410D-8F5A-7B9B597A9E34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2526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D0789-659D-4940-BA9C-A6564D8259EE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2855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US" noProof="0" dirty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57FB0-B99B-4EE1-A5D7-C3BEA5A6C35B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323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DC9677-8D07-234C-8E50-62436B47E154}" type="slidenum">
              <a:rPr lang="en-US">
                <a:cs typeface="Arial"/>
              </a:rPr>
              <a:pPr/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5339857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120100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738" y="2590800"/>
            <a:ext cx="5164137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3263" y="4267200"/>
            <a:ext cx="5154612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Line 12"/>
          <p:cNvSpPr>
            <a:spLocks noChangeShapeType="1"/>
          </p:cNvSpPr>
          <p:nvPr userDrawn="1"/>
        </p:nvSpPr>
        <p:spPr bwMode="auto">
          <a:xfrm rot="10800000" flipH="1">
            <a:off x="76200" y="2328861"/>
            <a:ext cx="5781675" cy="2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3"/>
          <a:stretch>
            <a:fillRect/>
          </a:stretch>
        </p:blipFill>
        <p:spPr bwMode="auto">
          <a:xfrm>
            <a:off x="703263" y="985837"/>
            <a:ext cx="1973263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/>
          </p:cNvSpPr>
          <p:nvPr userDrawn="1"/>
        </p:nvSpPr>
        <p:spPr bwMode="auto">
          <a:xfrm>
            <a:off x="706438" y="1908175"/>
            <a:ext cx="4462462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3E6C"/>
                </a:solidFill>
                <a:latin typeface="Arial" pitchFamily="34" charset="0"/>
                <a:ea typeface="ヒラギノ角ゴ ProN W3" pitchFamily="-128" charset="-128"/>
                <a:cs typeface="Arial"/>
                <a:sym typeface="Gill Sans" pitchFamily="-128" charset="0"/>
              </a:rPr>
              <a:t>Ocean Observatories Initiative</a:t>
            </a:r>
          </a:p>
        </p:txBody>
      </p:sp>
    </p:spTree>
    <p:extLst>
      <p:ext uri="{BB962C8B-B14F-4D97-AF65-F5344CB8AC3E}">
        <p14:creationId xmlns:p14="http://schemas.microsoft.com/office/powerpoint/2010/main" val="1923552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>
            <a:off x="0" y="1219198"/>
            <a:ext cx="9144000" cy="2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524000" y="6430963"/>
            <a:ext cx="381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ED9CE-CB21-4A88-8FD0-17E70449BA98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22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ED9CE-CB21-4A88-8FD0-17E70449BA98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5039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6/25/15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74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6E878-6295-4530-9EF9-95E76CD66B7E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6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674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ACC99-F5E1-40D5-861B-EE45837C445C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8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7082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B27E5-1A72-4109-9136-6040C716810D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6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0510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48670-F90E-450A-9532-11902C0A73C7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126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EAC39-8242-410D-8F5A-7B9B597A9E34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1750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D0789-659D-4940-BA9C-A6564D8259EE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1769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US" noProof="0" dirty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57FB0-B99B-4EE1-A5D7-C3BEA5A6C35B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682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DC9677-8D07-234C-8E50-62436B47E154}" type="slidenum">
              <a:rPr lang="en-US">
                <a:cs typeface="Arial"/>
              </a:rPr>
              <a:pPr/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9515731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6/25/15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8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6/25/15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6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6/25/15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23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2.jpeg"/><Relationship Id="rId14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20" Type="http://schemas.openxmlformats.org/officeDocument/2006/relationships/image" Target="../media/image19.png"/><Relationship Id="rId21" Type="http://schemas.openxmlformats.org/officeDocument/2006/relationships/image" Target="../media/image20.jpeg"/><Relationship Id="rId22" Type="http://schemas.openxmlformats.org/officeDocument/2006/relationships/image" Target="../media/image21.jpeg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20" Type="http://schemas.openxmlformats.org/officeDocument/2006/relationships/image" Target="../media/image8.png"/><Relationship Id="rId21" Type="http://schemas.openxmlformats.org/officeDocument/2006/relationships/image" Target="../media/image19.png"/><Relationship Id="rId22" Type="http://schemas.openxmlformats.org/officeDocument/2006/relationships/image" Target="../media/image20.jpeg"/><Relationship Id="rId23" Type="http://schemas.openxmlformats.org/officeDocument/2006/relationships/image" Target="../media/image21.jpeg"/><Relationship Id="rId10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7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20" Type="http://schemas.openxmlformats.org/officeDocument/2006/relationships/image" Target="../media/image19.png"/><Relationship Id="rId21" Type="http://schemas.openxmlformats.org/officeDocument/2006/relationships/image" Target="../media/image20.jpeg"/><Relationship Id="rId22" Type="http://schemas.openxmlformats.org/officeDocument/2006/relationships/image" Target="../media/image21.jpeg"/><Relationship Id="rId10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8FE4C-F3CA-074F-90FF-26B9C8513055}" type="datetimeFigureOut">
              <a:rPr lang="en-US" smtClean="0"/>
              <a:t>6/25/15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9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075"/>
            <a:ext cx="917257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Line 2"/>
          <p:cNvSpPr>
            <a:spLocks noChangeShapeType="1"/>
          </p:cNvSpPr>
          <p:nvPr/>
        </p:nvSpPr>
        <p:spPr bwMode="auto">
          <a:xfrm rot="10800000" flipH="1">
            <a:off x="0" y="1192213"/>
            <a:ext cx="9140825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400" smtClean="0">
              <a:solidFill>
                <a:srgbClr val="000000"/>
              </a:solidFill>
              <a:latin typeface="Lucida Sans Unicode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97625"/>
            <a:ext cx="4286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6453188"/>
            <a:ext cx="44291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457950"/>
            <a:ext cx="2825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6457950"/>
            <a:ext cx="2952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6453188"/>
            <a:ext cx="32861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6448425"/>
            <a:ext cx="40163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6448425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Rectangle 11"/>
          <p:cNvSpPr>
            <a:spLocks/>
          </p:cNvSpPr>
          <p:nvPr/>
        </p:nvSpPr>
        <p:spPr bwMode="auto">
          <a:xfrm>
            <a:off x="1600200" y="6324600"/>
            <a:ext cx="3200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1100" smtClean="0">
                <a:solidFill>
                  <a:srgbClr val="1B5F8F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Gill Sans Light" charset="0"/>
              </a:rPr>
              <a:t>OOI EPE – MTS Oceans–10/17/2012</a:t>
            </a:r>
          </a:p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1100" smtClean="0">
                <a:solidFill>
                  <a:srgbClr val="1B5F8F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Gill Sans Light" charset="0"/>
              </a:rPr>
              <a:t>crowley@marine.rutgers.edu</a:t>
            </a:r>
            <a:endParaRPr lang="en-US" sz="1100" smtClean="0">
              <a:solidFill>
                <a:srgbClr val="316F9B"/>
              </a:solidFill>
              <a:latin typeface="Lucida Sans Unicode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171450"/>
            <a:ext cx="909638" cy="404813"/>
          </a:xfrm>
          <a:prstGeom prst="rect">
            <a:avLst/>
          </a:prstGeom>
          <a:noFill/>
          <a:ln>
            <a:noFill/>
          </a:ln>
          <a:effectLst>
            <a:outerShdw blurRad="63500" dist="76199" dir="2700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3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657225"/>
            <a:ext cx="78295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0734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0550" y="1495425"/>
            <a:ext cx="776287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30735" name="Rectangle 15"/>
          <p:cNvSpPr>
            <a:spLocks/>
          </p:cNvSpPr>
          <p:nvPr/>
        </p:nvSpPr>
        <p:spPr bwMode="auto">
          <a:xfrm>
            <a:off x="0" y="6281738"/>
            <a:ext cx="9140825" cy="428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000000"/>
              </a:solidFill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pic>
        <p:nvPicPr>
          <p:cNvPr id="30736" name="Picture 16" descr="RU_SIG_U_CMYK_S"/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6438900"/>
            <a:ext cx="7953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25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+mj-lt"/>
          <a:ea typeface="+mj-ea"/>
          <a:cs typeface="ヒラギノ角ゴ ProN W3" charset="0"/>
          <a:sym typeface="Gill Sans" charset="0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cs typeface="ヒラギノ角ゴ ProN W3" charset="0"/>
          <a:sym typeface="Gill Sans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cs typeface="ヒラギノ角ゴ ProN W3" charset="0"/>
          <a:sym typeface="Gill Sans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cs typeface="ヒラギノ角ゴ ProN W3" charset="0"/>
          <a:sym typeface="Gill Sans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cs typeface="ヒラギノ角ゴ ProN W3" charset="0"/>
          <a:sym typeface="Gill Sans" charset="0"/>
        </a:defRPr>
      </a:lvl5pPr>
      <a:lvl6pPr marL="457200"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sym typeface="Gill Sans" pitchFamily="1" charset="0"/>
        </a:defRPr>
      </a:lvl6pPr>
      <a:lvl7pPr marL="914400"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sym typeface="Gill Sans" pitchFamily="1" charset="0"/>
        </a:defRPr>
      </a:lvl7pPr>
      <a:lvl8pPr marL="1371600"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sym typeface="Gill Sans" pitchFamily="1" charset="0"/>
        </a:defRPr>
      </a:lvl8pPr>
      <a:lvl9pPr marL="1828800"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sym typeface="Gill Sans" pitchFamily="1" charset="0"/>
        </a:defRPr>
      </a:lvl9pPr>
    </p:titleStyle>
    <p:bodyStyle>
      <a:lvl1pPr marL="309563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charset="0"/>
        <a:buChar char="•"/>
        <a:defRPr sz="2400">
          <a:solidFill>
            <a:srgbClr val="3C3C3C"/>
          </a:solidFill>
          <a:latin typeface="+mn-lt"/>
          <a:ea typeface="+mn-ea"/>
          <a:cs typeface="ヒラギノ角ゴ ProN W3" charset="0"/>
          <a:sym typeface="Gill Sans" charset="0"/>
        </a:defRPr>
      </a:lvl1pPr>
      <a:lvl2pPr marL="476250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charset="0"/>
        <a:buChar char="•"/>
        <a:defRPr sz="2400">
          <a:solidFill>
            <a:srgbClr val="3C3C3C"/>
          </a:solidFill>
          <a:latin typeface="+mn-lt"/>
          <a:ea typeface="+mn-ea"/>
          <a:cs typeface="ヒラギノ角ゴ ProN W3" charset="0"/>
          <a:sym typeface="Gill Sans" charset="0"/>
        </a:defRPr>
      </a:lvl2pPr>
      <a:lvl3pPr marL="642938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charset="0"/>
        <a:buChar char="•"/>
        <a:defRPr sz="2400">
          <a:solidFill>
            <a:srgbClr val="3C3C3C"/>
          </a:solidFill>
          <a:latin typeface="+mn-lt"/>
          <a:ea typeface="+mn-ea"/>
          <a:cs typeface="ヒラギノ角ゴ ProN W3" charset="0"/>
          <a:sym typeface="Gill Sans" charset="0"/>
        </a:defRPr>
      </a:lvl3pPr>
      <a:lvl4pPr marL="809625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charset="0"/>
        <a:buChar char="•"/>
        <a:defRPr sz="2400">
          <a:solidFill>
            <a:srgbClr val="3C3C3C"/>
          </a:solidFill>
          <a:latin typeface="+mn-lt"/>
          <a:ea typeface="+mn-ea"/>
          <a:cs typeface="ヒラギノ角ゴ ProN W3" charset="0"/>
          <a:sym typeface="Gill Sans" charset="0"/>
        </a:defRPr>
      </a:lvl4pPr>
      <a:lvl5pPr marL="976313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charset="0"/>
        <a:buChar char="•"/>
        <a:defRPr sz="2400">
          <a:solidFill>
            <a:srgbClr val="3C3C3C"/>
          </a:solidFill>
          <a:latin typeface="+mn-lt"/>
          <a:ea typeface="+mn-ea"/>
          <a:cs typeface="ヒラギノ角ゴ ProN W3" charset="0"/>
          <a:sym typeface="Gill Sans" charset="0"/>
        </a:defRPr>
      </a:lvl5pPr>
      <a:lvl6pPr marL="1433513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pitchFamily="1" charset="0"/>
        <a:buChar char="•"/>
        <a:defRPr sz="2400">
          <a:solidFill>
            <a:srgbClr val="3C3C3C"/>
          </a:solidFill>
          <a:latin typeface="+mn-lt"/>
          <a:ea typeface="+mn-ea"/>
          <a:sym typeface="Gill Sans" pitchFamily="1" charset="0"/>
        </a:defRPr>
      </a:lvl6pPr>
      <a:lvl7pPr marL="1890713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pitchFamily="1" charset="0"/>
        <a:buChar char="•"/>
        <a:defRPr sz="2400">
          <a:solidFill>
            <a:srgbClr val="3C3C3C"/>
          </a:solidFill>
          <a:latin typeface="+mn-lt"/>
          <a:ea typeface="+mn-ea"/>
          <a:sym typeface="Gill Sans" pitchFamily="1" charset="0"/>
        </a:defRPr>
      </a:lvl7pPr>
      <a:lvl8pPr marL="2347913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pitchFamily="1" charset="0"/>
        <a:buChar char="•"/>
        <a:defRPr sz="2400">
          <a:solidFill>
            <a:srgbClr val="3C3C3C"/>
          </a:solidFill>
          <a:latin typeface="+mn-lt"/>
          <a:ea typeface="+mn-ea"/>
          <a:sym typeface="Gill Sans" pitchFamily="1" charset="0"/>
        </a:defRPr>
      </a:lvl8pPr>
      <a:lvl9pPr marL="2805113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pitchFamily="1" charset="0"/>
        <a:buChar char="•"/>
        <a:defRPr sz="2400">
          <a:solidFill>
            <a:srgbClr val="3C3C3C"/>
          </a:solidFill>
          <a:latin typeface="+mn-lt"/>
          <a:ea typeface="+mn-ea"/>
          <a:sym typeface="Gill Sans" pitchFamily="1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E5036DC-8C7F-E74A-943A-98D39A208B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  <a:cs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063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8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31641" r="1814"/>
          <a:stretch>
            <a:fillRect/>
          </a:stretch>
        </p:blipFill>
        <p:spPr bwMode="auto">
          <a:xfrm>
            <a:off x="0" y="0"/>
            <a:ext cx="9144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934325" y="171450"/>
            <a:ext cx="909638" cy="40481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43650"/>
            <a:ext cx="4286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6408738"/>
            <a:ext cx="4429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32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410325"/>
            <a:ext cx="2825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10325"/>
            <a:ext cx="32861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6415088"/>
            <a:ext cx="40163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6408738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Rectangle 11"/>
          <p:cNvSpPr>
            <a:spLocks/>
          </p:cNvSpPr>
          <p:nvPr/>
        </p:nvSpPr>
        <p:spPr bwMode="auto">
          <a:xfrm>
            <a:off x="1905000" y="6323013"/>
            <a:ext cx="2590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1B5F8F"/>
                </a:solidFill>
                <a:latin typeface="Arial" pitchFamily="34" charset="0"/>
                <a:ea typeface="ヒラギノ角ゴ ProN W3" pitchFamily="-128" charset="-128"/>
                <a:cs typeface="Arial"/>
                <a:sym typeface="Gill Sans Light" pitchFamily="-128" charset="0"/>
              </a:rPr>
              <a:t>COSEE Virtual Meeting</a:t>
            </a:r>
          </a:p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1B5F8F"/>
                </a:solidFill>
                <a:latin typeface="Arial" pitchFamily="34" charset="0"/>
                <a:ea typeface="ヒラギノ角ゴ ProN W3" pitchFamily="-128" charset="-128"/>
                <a:cs typeface="Arial"/>
                <a:sym typeface="Gill Sans Light" pitchFamily="-128" charset="0"/>
              </a:rPr>
              <a:t>November 4, 2014</a:t>
            </a:r>
          </a:p>
        </p:txBody>
      </p:sp>
      <p:sp>
        <p:nvSpPr>
          <p:cNvPr id="1039" name="Line 2"/>
          <p:cNvSpPr>
            <a:spLocks noChangeShapeType="1"/>
          </p:cNvSpPr>
          <p:nvPr/>
        </p:nvSpPr>
        <p:spPr bwMode="auto">
          <a:xfrm rot="10800000" flipH="1" flipV="1">
            <a:off x="0" y="6248400"/>
            <a:ext cx="9144000" cy="0"/>
          </a:xfrm>
          <a:prstGeom prst="line">
            <a:avLst/>
          </a:prstGeom>
          <a:noFill/>
          <a:ln w="508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sp>
        <p:nvSpPr>
          <p:cNvPr id="1640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430963"/>
            <a:ext cx="381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C5890"/>
                </a:solidFill>
                <a:ea typeface="ＭＳ Ｐゴシック" pitchFamily="34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BDFED84-91AF-4410-9640-ADD4839B1339}" type="slidenum">
              <a:rPr lang="en-US" smtClean="0">
                <a:latin typeface="Arial" pitchFamily="34" charset="0"/>
                <a:cs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pitchFamily="34" charset="0"/>
              <a:cs typeface="Arial"/>
            </a:endParaRPr>
          </a:p>
        </p:txBody>
      </p:sp>
      <p:pic>
        <p:nvPicPr>
          <p:cNvPr id="1041" name="Picture 17" descr="Rutgers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465888"/>
            <a:ext cx="6096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6480175"/>
            <a:ext cx="7286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07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3C3C3C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3C3C3C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3C3C3C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3C3C3C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8" name="Picture 1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31641" r="1814"/>
          <a:stretch>
            <a:fillRect/>
          </a:stretch>
        </p:blipFill>
        <p:spPr bwMode="auto">
          <a:xfrm>
            <a:off x="0" y="0"/>
            <a:ext cx="9144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934325" y="171450"/>
            <a:ext cx="909638" cy="40481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43650"/>
            <a:ext cx="4286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6408738"/>
            <a:ext cx="4429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32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410325"/>
            <a:ext cx="2825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10325"/>
            <a:ext cx="32861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6415088"/>
            <a:ext cx="40163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6408738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Rectangle 11"/>
          <p:cNvSpPr>
            <a:spLocks/>
          </p:cNvSpPr>
          <p:nvPr/>
        </p:nvSpPr>
        <p:spPr bwMode="auto">
          <a:xfrm>
            <a:off x="1905000" y="6323013"/>
            <a:ext cx="2590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1B5F8F"/>
                </a:solidFill>
                <a:latin typeface="Arial" pitchFamily="34" charset="0"/>
                <a:ea typeface="ヒラギノ角ゴ ProN W3" pitchFamily="-128" charset="-128"/>
                <a:cs typeface="Arial"/>
                <a:sym typeface="Gill Sans Light" pitchFamily="-128" charset="0"/>
              </a:rPr>
              <a:t>COSEE Virtual Meeting</a:t>
            </a:r>
          </a:p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1B5F8F"/>
                </a:solidFill>
                <a:latin typeface="Arial" pitchFamily="34" charset="0"/>
                <a:ea typeface="ヒラギノ角ゴ ProN W3" pitchFamily="-128" charset="-128"/>
                <a:cs typeface="Arial"/>
                <a:sym typeface="Gill Sans Light" pitchFamily="-128" charset="0"/>
              </a:rPr>
              <a:t>November 4, 2014</a:t>
            </a:r>
          </a:p>
        </p:txBody>
      </p:sp>
      <p:sp>
        <p:nvSpPr>
          <p:cNvPr id="1039" name="Line 2"/>
          <p:cNvSpPr>
            <a:spLocks noChangeShapeType="1"/>
          </p:cNvSpPr>
          <p:nvPr/>
        </p:nvSpPr>
        <p:spPr bwMode="auto">
          <a:xfrm rot="10800000" flipH="1" flipV="1">
            <a:off x="0" y="6248400"/>
            <a:ext cx="9144000" cy="0"/>
          </a:xfrm>
          <a:prstGeom prst="line">
            <a:avLst/>
          </a:prstGeom>
          <a:noFill/>
          <a:ln w="508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sp>
        <p:nvSpPr>
          <p:cNvPr id="1640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430963"/>
            <a:ext cx="381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C5890"/>
                </a:solidFill>
                <a:ea typeface="ＭＳ Ｐゴシック" pitchFamily="34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BDFED84-91AF-4410-9640-ADD4839B1339}" type="slidenum">
              <a:rPr lang="en-US" smtClean="0">
                <a:latin typeface="Arial" pitchFamily="34" charset="0"/>
                <a:cs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pitchFamily="34" charset="0"/>
              <a:cs typeface="Arial"/>
            </a:endParaRPr>
          </a:p>
        </p:txBody>
      </p:sp>
      <p:pic>
        <p:nvPicPr>
          <p:cNvPr id="1041" name="Picture 17" descr="Rutgers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465888"/>
            <a:ext cx="6096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6480175"/>
            <a:ext cx="7286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07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3C3C3C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3C3C3C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3C3C3C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3C3C3C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8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31641" r="1814"/>
          <a:stretch>
            <a:fillRect/>
          </a:stretch>
        </p:blipFill>
        <p:spPr bwMode="auto">
          <a:xfrm>
            <a:off x="0" y="0"/>
            <a:ext cx="9144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934325" y="171450"/>
            <a:ext cx="909638" cy="40481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43650"/>
            <a:ext cx="4286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6408738"/>
            <a:ext cx="4429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32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410325"/>
            <a:ext cx="2825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10325"/>
            <a:ext cx="32861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6415088"/>
            <a:ext cx="40163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6408738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Rectangle 11"/>
          <p:cNvSpPr>
            <a:spLocks/>
          </p:cNvSpPr>
          <p:nvPr/>
        </p:nvSpPr>
        <p:spPr bwMode="auto">
          <a:xfrm>
            <a:off x="1905000" y="6323013"/>
            <a:ext cx="2590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1B5F8F"/>
                </a:solidFill>
                <a:latin typeface="Arial" pitchFamily="34" charset="0"/>
                <a:ea typeface="ヒラギノ角ゴ ProN W3" pitchFamily="-128" charset="-128"/>
                <a:cs typeface="Arial"/>
                <a:sym typeface="Gill Sans Light" pitchFamily="-128" charset="0"/>
              </a:rPr>
              <a:t>COSEE Virtual Meeting</a:t>
            </a:r>
          </a:p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1B5F8F"/>
                </a:solidFill>
                <a:latin typeface="Arial" pitchFamily="34" charset="0"/>
                <a:ea typeface="ヒラギノ角ゴ ProN W3" pitchFamily="-128" charset="-128"/>
                <a:cs typeface="Arial"/>
                <a:sym typeface="Gill Sans Light" pitchFamily="-128" charset="0"/>
              </a:rPr>
              <a:t>November 4, 2014</a:t>
            </a:r>
          </a:p>
        </p:txBody>
      </p:sp>
      <p:sp>
        <p:nvSpPr>
          <p:cNvPr id="1039" name="Line 2"/>
          <p:cNvSpPr>
            <a:spLocks noChangeShapeType="1"/>
          </p:cNvSpPr>
          <p:nvPr/>
        </p:nvSpPr>
        <p:spPr bwMode="auto">
          <a:xfrm rot="10800000" flipH="1" flipV="1">
            <a:off x="0" y="6248400"/>
            <a:ext cx="9144000" cy="0"/>
          </a:xfrm>
          <a:prstGeom prst="line">
            <a:avLst/>
          </a:prstGeom>
          <a:noFill/>
          <a:ln w="508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sp>
        <p:nvSpPr>
          <p:cNvPr id="1640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430963"/>
            <a:ext cx="381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C5890"/>
                </a:solidFill>
                <a:ea typeface="ＭＳ Ｐゴシック" pitchFamily="34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BDFED84-91AF-4410-9640-ADD4839B1339}" type="slidenum">
              <a:rPr lang="en-US" smtClean="0">
                <a:latin typeface="Arial" pitchFamily="34" charset="0"/>
                <a:cs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pitchFamily="34" charset="0"/>
              <a:cs typeface="Arial"/>
            </a:endParaRPr>
          </a:p>
        </p:txBody>
      </p:sp>
      <p:pic>
        <p:nvPicPr>
          <p:cNvPr id="1041" name="Picture 17" descr="Rutgers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465888"/>
            <a:ext cx="6096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6480175"/>
            <a:ext cx="7286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22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3C3C3C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3C3C3C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3C3C3C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3C3C3C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gif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gif"/><Relationship Id="rId20" Type="http://schemas.openxmlformats.org/officeDocument/2006/relationships/image" Target="../media/image76.png"/><Relationship Id="rId21" Type="http://schemas.openxmlformats.org/officeDocument/2006/relationships/image" Target="../media/image77.png"/><Relationship Id="rId22" Type="http://schemas.openxmlformats.org/officeDocument/2006/relationships/image" Target="../media/image78.jpg"/><Relationship Id="rId10" Type="http://schemas.openxmlformats.org/officeDocument/2006/relationships/image" Target="../media/image67.gif"/><Relationship Id="rId11" Type="http://schemas.openxmlformats.org/officeDocument/2006/relationships/image" Target="../media/image68.gif"/><Relationship Id="rId12" Type="http://schemas.openxmlformats.org/officeDocument/2006/relationships/image" Target="../media/image69.png"/><Relationship Id="rId13" Type="http://schemas.openxmlformats.org/officeDocument/2006/relationships/image" Target="../media/image56.png"/><Relationship Id="rId14" Type="http://schemas.openxmlformats.org/officeDocument/2006/relationships/image" Target="../media/image70.png"/><Relationship Id="rId15" Type="http://schemas.openxmlformats.org/officeDocument/2006/relationships/image" Target="../media/image71.gif"/><Relationship Id="rId16" Type="http://schemas.openxmlformats.org/officeDocument/2006/relationships/image" Target="../media/image72.gif"/><Relationship Id="rId17" Type="http://schemas.openxmlformats.org/officeDocument/2006/relationships/image" Target="../media/image73.gif"/><Relationship Id="rId18" Type="http://schemas.openxmlformats.org/officeDocument/2006/relationships/image" Target="../media/image74.gif"/><Relationship Id="rId19" Type="http://schemas.openxmlformats.org/officeDocument/2006/relationships/image" Target="../media/image75.gif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9.png"/><Relationship Id="rId3" Type="http://schemas.openxmlformats.org/officeDocument/2006/relationships/image" Target="../media/image60.gif"/><Relationship Id="rId4" Type="http://schemas.openxmlformats.org/officeDocument/2006/relationships/image" Target="../media/image61.gif"/><Relationship Id="rId5" Type="http://schemas.openxmlformats.org/officeDocument/2006/relationships/image" Target="../media/image62.gif"/><Relationship Id="rId6" Type="http://schemas.openxmlformats.org/officeDocument/2006/relationships/image" Target="../media/image63.gif"/><Relationship Id="rId7" Type="http://schemas.openxmlformats.org/officeDocument/2006/relationships/image" Target="../media/image64.gif"/><Relationship Id="rId8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5" Type="http://schemas.openxmlformats.org/officeDocument/2006/relationships/image" Target="../media/image96.png"/><Relationship Id="rId6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jpeg"/><Relationship Id="rId5" Type="http://schemas.openxmlformats.org/officeDocument/2006/relationships/image" Target="../media/image105.png"/><Relationship Id="rId6" Type="http://schemas.openxmlformats.org/officeDocument/2006/relationships/image" Target="../media/image106.jpeg"/><Relationship Id="rId7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109.jpeg"/><Relationship Id="rId5" Type="http://schemas.openxmlformats.org/officeDocument/2006/relationships/image" Target="../media/image110.jpeg"/><Relationship Id="rId6" Type="http://schemas.openxmlformats.org/officeDocument/2006/relationships/image" Target="../media/image111.jpeg"/><Relationship Id="rId7" Type="http://schemas.openxmlformats.org/officeDocument/2006/relationships/image" Target="../media/image112.jpg"/><Relationship Id="rId8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gif"/><Relationship Id="rId12" Type="http://schemas.openxmlformats.org/officeDocument/2006/relationships/image" Target="../media/image125.png"/><Relationship Id="rId13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7.jpg"/><Relationship Id="rId4" Type="http://schemas.openxmlformats.org/officeDocument/2006/relationships/image" Target="../media/image118.jpeg"/><Relationship Id="rId5" Type="http://schemas.openxmlformats.org/officeDocument/2006/relationships/image" Target="../media/image119.jpeg"/><Relationship Id="rId6" Type="http://schemas.openxmlformats.org/officeDocument/2006/relationships/image" Target="../media/image120.jpeg"/><Relationship Id="rId7" Type="http://schemas.openxmlformats.org/officeDocument/2006/relationships/image" Target="../media/image121.png"/><Relationship Id="rId8" Type="http://schemas.openxmlformats.org/officeDocument/2006/relationships/image" Target="../media/image122.png"/><Relationship Id="rId9" Type="http://schemas.openxmlformats.org/officeDocument/2006/relationships/image" Target="../media/image123.jpg"/><Relationship Id="rId10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4" Type="http://schemas.openxmlformats.org/officeDocument/2006/relationships/image" Target="../media/image128.emf"/><Relationship Id="rId5" Type="http://schemas.openxmlformats.org/officeDocument/2006/relationships/image" Target="../media/image129.emf"/><Relationship Id="rId6" Type="http://schemas.openxmlformats.org/officeDocument/2006/relationships/image" Target="../media/image130.emf"/><Relationship Id="rId7" Type="http://schemas.openxmlformats.org/officeDocument/2006/relationships/image" Target="../media/image131.emf"/><Relationship Id="rId8" Type="http://schemas.openxmlformats.org/officeDocument/2006/relationships/image" Target="../media/image13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4" Type="http://schemas.openxmlformats.org/officeDocument/2006/relationships/image" Target="../media/image13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Relationship Id="rId7" Type="http://schemas.openxmlformats.org/officeDocument/2006/relationships/image" Target="../media/image14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5.png"/><Relationship Id="rId3" Type="http://schemas.openxmlformats.org/officeDocument/2006/relationships/image" Target="../media/image14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4" Type="http://schemas.openxmlformats.org/officeDocument/2006/relationships/image" Target="../media/image148.gif"/><Relationship Id="rId5" Type="http://schemas.openxmlformats.org/officeDocument/2006/relationships/image" Target="../media/image14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4" Type="http://schemas.openxmlformats.org/officeDocument/2006/relationships/image" Target="../media/image151.png"/><Relationship Id="rId5" Type="http://schemas.openxmlformats.org/officeDocument/2006/relationships/image" Target="../media/image152.jpeg"/><Relationship Id="rId6" Type="http://schemas.openxmlformats.org/officeDocument/2006/relationships/image" Target="../media/image153.jpeg"/><Relationship Id="rId7" Type="http://schemas.openxmlformats.org/officeDocument/2006/relationships/image" Target="../media/image154.png"/><Relationship Id="rId8" Type="http://schemas.openxmlformats.org/officeDocument/2006/relationships/image" Target="../media/image155.jpeg"/><Relationship Id="rId9" Type="http://schemas.openxmlformats.org/officeDocument/2006/relationships/image" Target="../media/image156.png"/><Relationship Id="rId10" Type="http://schemas.openxmlformats.org/officeDocument/2006/relationships/image" Target="../media/image15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8.jpeg"/><Relationship Id="rId5" Type="http://schemas.openxmlformats.org/officeDocument/2006/relationships/image" Target="../media/image15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5" Type="http://schemas.openxmlformats.org/officeDocument/2006/relationships/image" Target="../media/image164.png"/><Relationship Id="rId6" Type="http://schemas.openxmlformats.org/officeDocument/2006/relationships/image" Target="../media/image165.png"/><Relationship Id="rId7" Type="http://schemas.openxmlformats.org/officeDocument/2006/relationships/image" Target="../media/image166.png"/><Relationship Id="rId8" Type="http://schemas.openxmlformats.org/officeDocument/2006/relationships/image" Target="../media/image16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99" y="0"/>
            <a:ext cx="9155799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468" y="5125737"/>
            <a:ext cx="64880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Scott Glenn - Rutgers University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i="1" dirty="0" smtClean="0">
                <a:solidFill>
                  <a:schemeClr val="bg1"/>
                </a:solidFill>
              </a:rPr>
              <a:t>Global Ocean Science Education Workshop </a:t>
            </a:r>
            <a:r>
              <a:rPr lang="en-US" sz="2800" b="1" i="1" dirty="0" smtClean="0">
                <a:solidFill>
                  <a:schemeClr val="bg1"/>
                </a:solidFill>
              </a:rPr>
              <a:t> 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2934" y="16934"/>
            <a:ext cx="782320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Leveraging International </a:t>
            </a:r>
          </a:p>
          <a:p>
            <a:pPr algn="ctr"/>
            <a:r>
              <a:rPr lang="en-US" sz="4400" b="1" dirty="0" smtClean="0"/>
              <a:t>Ocean Research Technologies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4652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6773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Noble Goals: Provide Food, Water and Energy Security</a:t>
            </a:r>
            <a:endParaRPr lang="en-US" sz="2800" b="1" u="sng" dirty="0"/>
          </a:p>
        </p:txBody>
      </p:sp>
      <p:pic>
        <p:nvPicPr>
          <p:cNvPr id="3" name="Picture 2" descr="grafico_wfp22932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22"/>
          <a:stretch/>
        </p:blipFill>
        <p:spPr>
          <a:xfrm>
            <a:off x="426255" y="523221"/>
            <a:ext cx="8298973" cy="566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7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7313"/>
            <a:ext cx="9144000" cy="6858000"/>
          </a:xfrm>
          <a:prstGeom prst="rect">
            <a:avLst/>
          </a:prstGeom>
        </p:spPr>
      </p:pic>
      <p:pic>
        <p:nvPicPr>
          <p:cNvPr id="5" name="Picture 4" descr="Screen Shot 2015-01-19 at 10.19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44" y="153950"/>
            <a:ext cx="3848080" cy="57823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252167" y="3169531"/>
            <a:ext cx="4601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The S</a:t>
            </a:r>
            <a:r>
              <a:rPr lang="en-US" sz="3600" dirty="0" smtClean="0">
                <a:solidFill>
                  <a:schemeClr val="bg1"/>
                </a:solidFill>
              </a:rPr>
              <a:t>olutions they </a:t>
            </a:r>
            <a:r>
              <a:rPr lang="en-US" sz="3600" dirty="0">
                <a:solidFill>
                  <a:schemeClr val="bg1"/>
                </a:solidFill>
              </a:rPr>
              <a:t>S</a:t>
            </a:r>
            <a:r>
              <a:rPr lang="en-US" sz="3600" dirty="0" smtClean="0">
                <a:solidFill>
                  <a:schemeClr val="bg1"/>
                </a:solidFill>
              </a:rPr>
              <a:t>eek</a:t>
            </a:r>
            <a:endParaRPr lang="en-US" sz="3600" dirty="0" smtClean="0">
              <a:solidFill>
                <a:schemeClr val="bg1"/>
              </a:solidFill>
            </a:endParaRPr>
          </a:p>
          <a:p>
            <a:pPr algn="r"/>
            <a:r>
              <a:rPr lang="en-US" sz="3600" dirty="0">
                <a:solidFill>
                  <a:schemeClr val="bg1"/>
                </a:solidFill>
              </a:rPr>
              <a:t>w</a:t>
            </a:r>
            <a:r>
              <a:rPr lang="en-US" sz="3600" dirty="0" smtClean="0">
                <a:solidFill>
                  <a:schemeClr val="bg1"/>
                </a:solidFill>
              </a:rPr>
              <a:t>ill involve the Sea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00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"/>
            <a:ext cx="9144000" cy="6115050"/>
          </a:xfrm>
          <a:prstGeom prst="rect">
            <a:avLst/>
          </a:prstGeom>
        </p:spPr>
      </p:pic>
      <p:pic>
        <p:nvPicPr>
          <p:cNvPr id="5" name="Picture 4" descr="RU_SIG_ST_CMYK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780" y="6156610"/>
            <a:ext cx="1804219" cy="701389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0" y="3894645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FF"/>
                </a:solidFill>
              </a:rPr>
              <a:t>The heat content of entire atmosphere is equal to that of the upper 3 meters of the ocean!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334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SRE_SSTAn_M-MOD13A2_M_NDVI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200400"/>
            <a:ext cx="9144000" cy="3060700"/>
          </a:xfrm>
          <a:prstGeom prst="rect">
            <a:avLst/>
          </a:prstGeom>
        </p:spPr>
      </p:pic>
      <p:pic>
        <p:nvPicPr>
          <p:cNvPr id="7" name="Picture 6" descr="Water_cyc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0"/>
            <a:ext cx="4495800" cy="3079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8501"/>
            <a:ext cx="419100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Ocean: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Covers 71% of the Earth’s surface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Contains 97% of the Earth’s water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Dominates the Earth’s Water Cycle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08965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rld-water-map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143000"/>
            <a:ext cx="7620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5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Global Water Scarcity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27248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sh-protein-world-consumption-1024x5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9144000" cy="5241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5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Global Fish Consumption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11290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shing--WWF overfishing ch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735" y="381000"/>
            <a:ext cx="7181265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62000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“In the last 50 years we have lost 90 percent of the big fish in the sea.”  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Sylvia Earl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Time Magazine’s 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Hero for the Planet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St. Petersburg Junior College (1953)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5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Shift in Overfishing from Local to Global</a:t>
            </a:r>
            <a:endParaRPr lang="en-US" sz="3200" b="1" dirty="0"/>
          </a:p>
        </p:txBody>
      </p:sp>
      <p:pic>
        <p:nvPicPr>
          <p:cNvPr id="5" name="Picture 4" descr="sylv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8" y="3124200"/>
            <a:ext cx="1738076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62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rrents.g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47"/>
          <a:stretch/>
        </p:blipFill>
        <p:spPr>
          <a:xfrm>
            <a:off x="196038" y="0"/>
            <a:ext cx="8763000" cy="6230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5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</a:t>
            </a:r>
            <a:r>
              <a:rPr lang="en-US" sz="3200" b="1" dirty="0" smtClean="0"/>
              <a:t>hat </a:t>
            </a:r>
            <a:r>
              <a:rPr lang="en-US" sz="3200" b="1" dirty="0" smtClean="0"/>
              <a:t>we teach -  5 Ocean Gyres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89154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</a:t>
            </a:r>
            <a:r>
              <a:rPr lang="en-US" sz="2800" b="1" dirty="0" smtClean="0"/>
              <a:t>he Ocean is </a:t>
            </a:r>
            <a:r>
              <a:rPr lang="en-US" sz="2800" b="1" u="sng" dirty="0" smtClean="0"/>
              <a:t>Physically Complex</a:t>
            </a:r>
            <a:r>
              <a:rPr lang="en-US" sz="2800" b="1" dirty="0" smtClean="0"/>
              <a:t> &amp; Biologically Diverse</a:t>
            </a:r>
            <a:endParaRPr lang="en-US" sz="2800" b="1" dirty="0"/>
          </a:p>
        </p:txBody>
      </p:sp>
      <p:pic>
        <p:nvPicPr>
          <p:cNvPr id="8" name="Picture 7" descr="Screen Shot 2014-02-24 at 9.28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838200"/>
            <a:ext cx="8943887" cy="4932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88541" y="5777482"/>
            <a:ext cx="6060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Global circulation dominated by the </a:t>
            </a:r>
            <a:r>
              <a:rPr lang="en-US" sz="2400" dirty="0" err="1" smtClean="0"/>
              <a:t>Mesoscale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3132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Ocean is Physically Complex &amp; </a:t>
            </a:r>
            <a:r>
              <a:rPr lang="en-US" sz="2800" b="1" u="sng" dirty="0" smtClean="0"/>
              <a:t>Biologically Diverse</a:t>
            </a:r>
            <a:endParaRPr lang="en-US" sz="2800" b="1" u="sng" dirty="0"/>
          </a:p>
        </p:txBody>
      </p:sp>
      <p:pic>
        <p:nvPicPr>
          <p:cNvPr id="7" name="Picture 6" descr="lme_fishabundan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57200"/>
            <a:ext cx="7503459" cy="57981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1147" y="6255327"/>
            <a:ext cx="3736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61 Large Marine Ecosystems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90669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99" y="0"/>
            <a:ext cx="9155799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468" y="5125737"/>
            <a:ext cx="64880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Scott Glenn - Rutgers University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i="1" dirty="0" smtClean="0">
                <a:solidFill>
                  <a:schemeClr val="bg1"/>
                </a:solidFill>
              </a:rPr>
              <a:t>Global Ocean Science Education Workshop </a:t>
            </a:r>
            <a:r>
              <a:rPr lang="en-US" sz="2800" b="1" i="1" dirty="0" smtClean="0">
                <a:solidFill>
                  <a:schemeClr val="bg1"/>
                </a:solidFill>
              </a:rPr>
              <a:t> 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2934" y="16934"/>
            <a:ext cx="782320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Leveraging International </a:t>
            </a:r>
          </a:p>
          <a:p>
            <a:pPr algn="ctr"/>
            <a:r>
              <a:rPr lang="en-US" sz="4400" b="1" dirty="0" smtClean="0"/>
              <a:t>Ocean Research Technologies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69733" y="1466238"/>
            <a:ext cx="5774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Why it matters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Some new global technologies</a:t>
            </a:r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Their use in the classroom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04701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MS-challenger-sm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2" y="533400"/>
            <a:ext cx="5791200" cy="4258945"/>
          </a:xfrm>
          <a:prstGeom prst="rect">
            <a:avLst/>
          </a:prstGeom>
        </p:spPr>
      </p:pic>
      <p:pic>
        <p:nvPicPr>
          <p:cNvPr id="3" name="Picture 2" descr="okeanos_explorer_300dp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50" y="3657600"/>
            <a:ext cx="4891956" cy="32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617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95% of the Ocean remains Unexplored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67400" y="914400"/>
            <a:ext cx="3276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HMS Challenger</a:t>
            </a:r>
          </a:p>
          <a:p>
            <a:r>
              <a:rPr lang="en-US" sz="2400" dirty="0" smtClean="0"/>
              <a:t>1872-1876</a:t>
            </a:r>
          </a:p>
          <a:p>
            <a:r>
              <a:rPr lang="en-US" sz="2400" dirty="0" smtClean="0"/>
              <a:t>Telegraph</a:t>
            </a:r>
          </a:p>
          <a:p>
            <a:endParaRPr lang="en-US" sz="2400" dirty="0" smtClean="0"/>
          </a:p>
          <a:p>
            <a:r>
              <a:rPr lang="en-US" sz="2400" dirty="0" smtClean="0"/>
              <a:t>First Ocean Science Circumnavigation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5400" y="4953000"/>
            <a:ext cx="264808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Okeanos</a:t>
            </a:r>
            <a:r>
              <a:rPr lang="en-US" sz="2400" dirty="0" smtClean="0"/>
              <a:t> Explorer</a:t>
            </a:r>
          </a:p>
          <a:p>
            <a:r>
              <a:rPr lang="en-US" sz="2400" dirty="0" smtClean="0"/>
              <a:t>2010 -&gt; Future</a:t>
            </a:r>
          </a:p>
          <a:p>
            <a:r>
              <a:rPr lang="en-US" sz="2400" dirty="0" err="1" smtClean="0"/>
              <a:t>Telepresence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5226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T glob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562" y="679599"/>
            <a:ext cx="4313479" cy="2655077"/>
          </a:xfrm>
          <a:prstGeom prst="rect">
            <a:avLst/>
          </a:prstGeom>
        </p:spPr>
      </p:pic>
      <p:pic>
        <p:nvPicPr>
          <p:cNvPr id="4" name="Picture 3" descr="global.cf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9599"/>
            <a:ext cx="4682970" cy="3121979"/>
          </a:xfrm>
          <a:prstGeom prst="rect">
            <a:avLst/>
          </a:prstGeom>
        </p:spPr>
      </p:pic>
      <p:pic>
        <p:nvPicPr>
          <p:cNvPr id="5" name="Picture 4" descr="Screen Shot 2015-06-15 at 11.06.16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2109"/>
            <a:ext cx="4682970" cy="2058832"/>
          </a:xfrm>
          <a:prstGeom prst="rect">
            <a:avLst/>
          </a:prstGeom>
        </p:spPr>
      </p:pic>
      <p:pic>
        <p:nvPicPr>
          <p:cNvPr id="6" name="Picture 5" descr="A20140802014171.L3m_SNSP_CHL_chlor_a_9k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116" y="3669703"/>
            <a:ext cx="3902476" cy="19512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Satellite Revolution: Global coverage of the ocean surface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843880" y="5903893"/>
            <a:ext cx="5209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Below the surface requires </a:t>
            </a:r>
          </a:p>
          <a:p>
            <a:pPr algn="ctr"/>
            <a:r>
              <a:rPr lang="en-US" sz="2800" b="1" dirty="0" smtClean="0"/>
              <a:t>in-water observations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75605" y="2795014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 Surface Temperature - SST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01466" y="5620941"/>
            <a:ext cx="249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 Surface Salinity - SSS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93676" y="3217136"/>
            <a:ext cx="247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 Surface Height - SSH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59345" y="5620941"/>
            <a:ext cx="251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Near Surface Chlorophyll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885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01600" y="983563"/>
            <a:ext cx="8906933" cy="5027769"/>
            <a:chOff x="64" y="654"/>
            <a:chExt cx="3596" cy="1702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" y="694"/>
              <a:ext cx="3596" cy="1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230" y="654"/>
              <a:ext cx="504" cy="201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" name="Picture 8" descr="NOA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07498"/>
            <a:ext cx="912779" cy="912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9200" y="337232"/>
            <a:ext cx="7457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Global Ocean Observations for Climate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13717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100"/>
            <a:ext cx="9144000" cy="47264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Sustained Subsurface Profile Observations </a:t>
            </a:r>
          </a:p>
          <a:p>
            <a:pPr algn="ctr"/>
            <a:r>
              <a:rPr lang="en-US" sz="2800" b="1" dirty="0" smtClean="0"/>
              <a:t>by Ships of Opportunity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61858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Sustained Subsurface Profile Observations </a:t>
            </a:r>
          </a:p>
          <a:p>
            <a:pPr algn="ctr"/>
            <a:r>
              <a:rPr lang="en-US" sz="2800" b="1" dirty="0" smtClean="0"/>
              <a:t>by Argo Drifters</a:t>
            </a:r>
            <a:endParaRPr lang="en-US" sz="2800" b="1" dirty="0"/>
          </a:p>
        </p:txBody>
      </p:sp>
      <p:pic>
        <p:nvPicPr>
          <p:cNvPr id="4" name="Picture 3" descr="statusbig 16 Jun 2015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3500"/>
            <a:ext cx="9144000" cy="418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96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586740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Vessels -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Global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U.S. Integrated Ocean Observing System (IOOS)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756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17 U.S. Federal 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257175" y="5715000"/>
            <a:ext cx="368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11 Regional Associations</a:t>
            </a:r>
          </a:p>
        </p:txBody>
      </p:sp>
      <p:pic>
        <p:nvPicPr>
          <p:cNvPr id="2" name="Picture 1" descr="BOEMR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" name="Picture 2" descr="CSREE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4" name="Picture 3" descr="DO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5" name="Picture 4" descr="DO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6" name="Picture 5" descr="DOT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7" name="Picture 6" descr="EP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8" name="Picture 7" descr="FDA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9" name="Picture 8" descr="JCS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10" name="Picture 9" descr="MMC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11" name="Picture 10" descr="NASA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13" name="Picture 12" descr="NSF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14" name="Picture 13" descr="ONR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15" name="Picture 14" descr="USAC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16" name="Picture 15" descr="USARC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17" name="Picture 16" descr="USCG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19" name="Picture 18" descr="USGS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6368123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457890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http://</a:t>
            </a:r>
            <a:r>
              <a:rPr lang="en-US" sz="2000" b="1" dirty="0" err="1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ioos.gov</a:t>
            </a:r>
            <a:endParaRPr lang="en-US" sz="2000" b="1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4648200" y="2508246"/>
            <a:ext cx="445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15 Regional Alliances in GOOS</a:t>
            </a:r>
          </a:p>
        </p:txBody>
      </p:sp>
      <p:pic>
        <p:nvPicPr>
          <p:cNvPr id="21" name="Picture 20" descr="map_all_regions_text_5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9" y="3276600"/>
            <a:ext cx="3209851" cy="2484425"/>
          </a:xfrm>
          <a:prstGeom prst="rect">
            <a:avLst/>
          </a:prstGeom>
        </p:spPr>
      </p:pic>
      <p:pic>
        <p:nvPicPr>
          <p:cNvPr id="23" name="Picture 22" descr="gramap2013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82" y="609600"/>
            <a:ext cx="4092717" cy="1828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14600" y="6435880"/>
            <a:ext cx="379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Serving Society &amp; Science</a:t>
            </a:r>
            <a:endParaRPr lang="en-US" sz="2400" dirty="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898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497" y="1509491"/>
            <a:ext cx="1923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Slocum Glider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208969" y="2788735"/>
            <a:ext cx="1334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Seaglider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896957" y="5275545"/>
            <a:ext cx="2011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Spray Glider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675321" y="4070660"/>
            <a:ext cx="16754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Seaexplorer</a:t>
            </a:r>
            <a:endParaRPr lang="en-US" sz="2400" dirty="0"/>
          </a:p>
          <a:p>
            <a:r>
              <a:rPr lang="en-US" sz="2400" dirty="0" smtClean="0"/>
              <a:t>Glider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Robotics Revolution: Commercially Available Gliders</a:t>
            </a:r>
            <a:endParaRPr lang="en-US" sz="2800" b="1" dirty="0"/>
          </a:p>
        </p:txBody>
      </p:sp>
      <p:pic>
        <p:nvPicPr>
          <p:cNvPr id="2" name="Picture 1" descr="Bluefinspray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249" y="3709432"/>
            <a:ext cx="3130773" cy="2348080"/>
          </a:xfrm>
          <a:prstGeom prst="rect">
            <a:avLst/>
          </a:prstGeom>
        </p:spPr>
      </p:pic>
      <p:pic>
        <p:nvPicPr>
          <p:cNvPr id="3" name="Picture 2" descr="Seaglider-underwate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2124" y="523220"/>
            <a:ext cx="2956148" cy="3074395"/>
          </a:xfrm>
          <a:prstGeom prst="rect">
            <a:avLst/>
          </a:prstGeom>
        </p:spPr>
      </p:pic>
      <p:pic>
        <p:nvPicPr>
          <p:cNvPr id="12" name="Picture 11" descr="Seaexplorer_diving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987" y="3844896"/>
            <a:ext cx="3290230" cy="2289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987" y="641260"/>
            <a:ext cx="2775510" cy="306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87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5-30 at 4.01.01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467" y="0"/>
            <a:ext cx="9160933" cy="6248399"/>
          </a:xfrm>
          <a:prstGeom prst="rect">
            <a:avLst/>
          </a:prstGeom>
        </p:spPr>
      </p:pic>
      <p:pic>
        <p:nvPicPr>
          <p:cNvPr id="7" name="Picture 6" descr="Screen Shot 2015-05-30 at 3.59.16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14800"/>
            <a:ext cx="3049741" cy="1981200"/>
          </a:xfrm>
          <a:prstGeom prst="rect">
            <a:avLst/>
          </a:prstGeom>
        </p:spPr>
      </p:pic>
      <p:pic>
        <p:nvPicPr>
          <p:cNvPr id="8" name="Picture 7" descr="Screen Shot 2015-05-30 at 4.14.23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400"/>
            <a:ext cx="3033030" cy="1955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613057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How an underwater Glider works…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67050" y="4816475"/>
            <a:ext cx="211455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2. At depth 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pump/diaphragm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increases volume, 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Glider ascends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0787" y="4100494"/>
            <a:ext cx="3704197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3.</a:t>
            </a:r>
            <a:r>
              <a:rPr lang="en-US" sz="2000" dirty="0" smtClean="0">
                <a:solidFill>
                  <a:srgbClr val="FFFFFF"/>
                </a:solidFill>
              </a:rPr>
              <a:t> Glider flies a saw tooth pattern,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collecting environmental data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along it’s path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581400" y="3200400"/>
            <a:ext cx="838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371600" y="2743200"/>
            <a:ext cx="3810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181600" y="3429000"/>
            <a:ext cx="9144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133600" y="3048000"/>
            <a:ext cx="3048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1203185" y="2544220"/>
            <a:ext cx="7344444" cy="2034905"/>
          </a:xfrm>
          <a:custGeom>
            <a:avLst/>
            <a:gdLst>
              <a:gd name="connsiteX0" fmla="*/ 0 w 7344444"/>
              <a:gd name="connsiteY0" fmla="*/ 271675 h 2034905"/>
              <a:gd name="connsiteX1" fmla="*/ 626659 w 7344444"/>
              <a:gd name="connsiteY1" fmla="*/ 1215877 h 2034905"/>
              <a:gd name="connsiteX2" fmla="*/ 1470560 w 7344444"/>
              <a:gd name="connsiteY2" fmla="*/ 455502 h 2034905"/>
              <a:gd name="connsiteX3" fmla="*/ 2055442 w 7344444"/>
              <a:gd name="connsiteY3" fmla="*/ 539060 h 2034905"/>
              <a:gd name="connsiteX4" fmla="*/ 3158362 w 7344444"/>
              <a:gd name="connsiteY4" fmla="*/ 1875983 h 2034905"/>
              <a:gd name="connsiteX5" fmla="*/ 4069106 w 7344444"/>
              <a:gd name="connsiteY5" fmla="*/ 1859272 h 2034905"/>
              <a:gd name="connsiteX6" fmla="*/ 5773619 w 7344444"/>
              <a:gd name="connsiteY6" fmla="*/ 522348 h 2034905"/>
              <a:gd name="connsiteX7" fmla="*/ 6458766 w 7344444"/>
              <a:gd name="connsiteY7" fmla="*/ 163050 h 2034905"/>
              <a:gd name="connsiteX8" fmla="*/ 7344444 w 7344444"/>
              <a:gd name="connsiteY8" fmla="*/ 71137 h 203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4444" h="2034905">
                <a:moveTo>
                  <a:pt x="0" y="271675"/>
                </a:moveTo>
                <a:cubicBezTo>
                  <a:pt x="190783" y="728457"/>
                  <a:pt x="381566" y="1185239"/>
                  <a:pt x="626659" y="1215877"/>
                </a:cubicBezTo>
                <a:cubicBezTo>
                  <a:pt x="871752" y="1246515"/>
                  <a:pt x="1232430" y="568305"/>
                  <a:pt x="1470560" y="455502"/>
                </a:cubicBezTo>
                <a:cubicBezTo>
                  <a:pt x="1708690" y="342699"/>
                  <a:pt x="1774142" y="302313"/>
                  <a:pt x="2055442" y="539060"/>
                </a:cubicBezTo>
                <a:cubicBezTo>
                  <a:pt x="2336742" y="775807"/>
                  <a:pt x="2822752" y="1655948"/>
                  <a:pt x="3158362" y="1875983"/>
                </a:cubicBezTo>
                <a:cubicBezTo>
                  <a:pt x="3493972" y="2096018"/>
                  <a:pt x="3633230" y="2084878"/>
                  <a:pt x="4069106" y="1859272"/>
                </a:cubicBezTo>
                <a:cubicBezTo>
                  <a:pt x="4504982" y="1633666"/>
                  <a:pt x="5375342" y="805052"/>
                  <a:pt x="5773619" y="522348"/>
                </a:cubicBezTo>
                <a:cubicBezTo>
                  <a:pt x="6171896" y="239644"/>
                  <a:pt x="6196962" y="238252"/>
                  <a:pt x="6458766" y="163050"/>
                </a:cubicBezTo>
                <a:cubicBezTo>
                  <a:pt x="6720570" y="87848"/>
                  <a:pt x="7075677" y="-102942"/>
                  <a:pt x="7344444" y="7113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1066800" y="1371600"/>
            <a:ext cx="8382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38200" y="4800600"/>
            <a:ext cx="8382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gli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046622" flipH="1" flipV="1">
            <a:off x="6061426" y="2494640"/>
            <a:ext cx="1802277" cy="878924"/>
          </a:xfrm>
          <a:prstGeom prst="rect">
            <a:avLst/>
          </a:prstGeom>
        </p:spPr>
      </p:pic>
      <p:pic>
        <p:nvPicPr>
          <p:cNvPr id="21" name="Picture 20" descr="Screen Shot 2015-06-02 at 10.17.09 AM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3329" y="457200"/>
            <a:ext cx="3412160" cy="194689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791200" y="609600"/>
            <a:ext cx="2921482" cy="1600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4.</a:t>
            </a:r>
            <a:r>
              <a:rPr lang="en-US" sz="2000" dirty="0" smtClean="0">
                <a:solidFill>
                  <a:srgbClr val="FFFFFF"/>
                </a:solidFill>
              </a:rPr>
              <a:t> Glider surfaces,</a:t>
            </a:r>
          </a:p>
          <a:p>
            <a:r>
              <a:rPr lang="en-US" sz="2000" dirty="0">
                <a:solidFill>
                  <a:srgbClr val="FFFFFF"/>
                </a:solidFill>
              </a:rPr>
              <a:t>a</a:t>
            </a:r>
            <a:r>
              <a:rPr lang="en-US" sz="2000" dirty="0" smtClean="0">
                <a:solidFill>
                  <a:srgbClr val="FFFFFF"/>
                </a:solidFill>
              </a:rPr>
              <a:t>cquires GPS,</a:t>
            </a:r>
          </a:p>
          <a:p>
            <a:r>
              <a:rPr lang="en-US" sz="2000" dirty="0">
                <a:solidFill>
                  <a:srgbClr val="FFFFFF"/>
                </a:solidFill>
              </a:rPr>
              <a:t>c</a:t>
            </a:r>
            <a:r>
              <a:rPr lang="en-US" sz="2000" dirty="0" smtClean="0">
                <a:solidFill>
                  <a:srgbClr val="FFFFFF"/>
                </a:solidFill>
              </a:rPr>
              <a:t>ommunicates to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</a:t>
            </a:r>
            <a:r>
              <a:rPr lang="en-US" sz="2000" dirty="0" smtClean="0">
                <a:solidFill>
                  <a:srgbClr val="FFFFFF"/>
                </a:solidFill>
              </a:rPr>
              <a:t>hore via satellite</a:t>
            </a:r>
          </a:p>
          <a:p>
            <a:endParaRPr lang="en-US" dirty="0" smtClean="0"/>
          </a:p>
        </p:txBody>
      </p:sp>
      <p:pic>
        <p:nvPicPr>
          <p:cNvPr id="23" name="Picture 22" descr="RU27_yo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3146" y="5063066"/>
            <a:ext cx="2840854" cy="111131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83983" y="609600"/>
            <a:ext cx="226695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smtClean="0">
                <a:solidFill>
                  <a:srgbClr val="FFFFFF"/>
                </a:solidFill>
              </a:rPr>
              <a:t>At surface,</a:t>
            </a:r>
          </a:p>
          <a:p>
            <a:r>
              <a:rPr lang="en-US" sz="2000" dirty="0">
                <a:solidFill>
                  <a:srgbClr val="FFFFFF"/>
                </a:solidFill>
              </a:rPr>
              <a:t>p</a:t>
            </a:r>
            <a:r>
              <a:rPr lang="en-US" sz="2000" dirty="0" smtClean="0">
                <a:solidFill>
                  <a:srgbClr val="FFFFFF"/>
                </a:solidFill>
              </a:rPr>
              <a:t>ump/diaphragm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decreases volume, 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Glider descends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04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Gliders can carry a wide variety of sensors</a:t>
            </a:r>
            <a:endParaRPr lang="en-US" sz="2800" b="1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28600" y="413379"/>
            <a:ext cx="5943600" cy="590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alibri" charset="0"/>
              </a:rPr>
              <a:t>Acoustic Modem</a:t>
            </a:r>
          </a:p>
          <a:p>
            <a:r>
              <a:rPr lang="en-US" dirty="0">
                <a:latin typeface="Calibri" charset="0"/>
              </a:rPr>
              <a:t>ADCP/DVL</a:t>
            </a:r>
          </a:p>
          <a:p>
            <a:r>
              <a:rPr lang="en-US" dirty="0">
                <a:latin typeface="Calibri" charset="0"/>
              </a:rPr>
              <a:t>Altimeter</a:t>
            </a:r>
          </a:p>
          <a:p>
            <a:r>
              <a:rPr lang="en-US" dirty="0" err="1">
                <a:latin typeface="Calibri" charset="0"/>
              </a:rPr>
              <a:t>Bathyphotometer</a:t>
            </a:r>
            <a:r>
              <a:rPr lang="en-US" dirty="0">
                <a:latin typeface="Calibri" charset="0"/>
              </a:rPr>
              <a:t> (bioluminescence)</a:t>
            </a:r>
          </a:p>
          <a:p>
            <a:r>
              <a:rPr lang="en-US" dirty="0">
                <a:latin typeface="Calibri" charset="0"/>
              </a:rPr>
              <a:t>Beam Attenuation Meter</a:t>
            </a:r>
          </a:p>
          <a:p>
            <a:r>
              <a:rPr lang="en-US" dirty="0">
                <a:latin typeface="Calibri" charset="0"/>
              </a:rPr>
              <a:t>Echo Sounder</a:t>
            </a:r>
          </a:p>
          <a:p>
            <a:r>
              <a:rPr lang="en-US" dirty="0">
                <a:latin typeface="Calibri" charset="0"/>
              </a:rPr>
              <a:t>Optical Backscatter</a:t>
            </a:r>
          </a:p>
          <a:p>
            <a:r>
              <a:rPr lang="en-US" dirty="0">
                <a:latin typeface="Calibri" charset="0"/>
              </a:rPr>
              <a:t>Optical Attenuation</a:t>
            </a:r>
          </a:p>
          <a:p>
            <a:r>
              <a:rPr lang="en-US" dirty="0">
                <a:latin typeface="Calibri" charset="0"/>
              </a:rPr>
              <a:t>Oxygen</a:t>
            </a:r>
          </a:p>
          <a:p>
            <a:r>
              <a:rPr lang="en-US" dirty="0">
                <a:latin typeface="Calibri" charset="0"/>
              </a:rPr>
              <a:t>Conductivity, Temperature, Depth</a:t>
            </a:r>
          </a:p>
          <a:p>
            <a:r>
              <a:rPr lang="en-US" dirty="0">
                <a:latin typeface="Calibri" charset="0"/>
              </a:rPr>
              <a:t>Fish Tracking</a:t>
            </a:r>
          </a:p>
          <a:p>
            <a:r>
              <a:rPr lang="en-US" dirty="0" err="1">
                <a:latin typeface="Calibri" charset="0"/>
              </a:rPr>
              <a:t>Fluorometer</a:t>
            </a:r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Hydrocarbon</a:t>
            </a:r>
          </a:p>
          <a:p>
            <a:r>
              <a:rPr lang="en-US" dirty="0" smtClean="0">
                <a:latin typeface="Calibri" charset="0"/>
              </a:rPr>
              <a:t>Hydrophones</a:t>
            </a:r>
          </a:p>
          <a:p>
            <a:r>
              <a:rPr lang="en-US" dirty="0" smtClean="0">
                <a:latin typeface="Calibri" charset="0"/>
              </a:rPr>
              <a:t>Nitrates</a:t>
            </a:r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PAR sensor</a:t>
            </a:r>
          </a:p>
          <a:p>
            <a:r>
              <a:rPr lang="en-US" dirty="0">
                <a:latin typeface="Calibri" charset="0"/>
              </a:rPr>
              <a:t>Radiometer</a:t>
            </a:r>
          </a:p>
          <a:p>
            <a:r>
              <a:rPr lang="en-US" dirty="0">
                <a:latin typeface="Calibri" charset="0"/>
              </a:rPr>
              <a:t>Scattering Attenuation Meter</a:t>
            </a:r>
          </a:p>
          <a:p>
            <a:r>
              <a:rPr lang="en-US" dirty="0">
                <a:latin typeface="Calibri" charset="0"/>
              </a:rPr>
              <a:t>Spectrophotometer (red tide detection)</a:t>
            </a:r>
          </a:p>
          <a:p>
            <a:r>
              <a:rPr lang="en-US" dirty="0" smtClean="0">
                <a:latin typeface="Calibri" charset="0"/>
              </a:rPr>
              <a:t>Turbulence</a:t>
            </a:r>
          </a:p>
          <a:p>
            <a:r>
              <a:rPr lang="en-US" dirty="0" smtClean="0">
                <a:latin typeface="Calibri" charset="0"/>
              </a:rPr>
              <a:t>Wave Accelerometer</a:t>
            </a:r>
            <a:endParaRPr lang="en-US" dirty="0">
              <a:latin typeface="Calibri" charset="0"/>
            </a:endParaRPr>
          </a:p>
        </p:txBody>
      </p:sp>
      <p:pic>
        <p:nvPicPr>
          <p:cNvPr id="7" name="Picture 4" descr="PumpedCT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4588" y="685800"/>
            <a:ext cx="2519050" cy="190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9254" y="3134456"/>
            <a:ext cx="2481234" cy="186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26988" y="2656745"/>
            <a:ext cx="2326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Internal Payload Bay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732238" y="4965436"/>
            <a:ext cx="2070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External Mounted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383491" y="2656745"/>
            <a:ext cx="1003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Internal 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026988" y="4978080"/>
            <a:ext cx="2467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External Payload Area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0" y="897128"/>
            <a:ext cx="2540000" cy="1693863"/>
          </a:xfrm>
          <a:prstGeom prst="rect">
            <a:avLst/>
          </a:prstGeom>
        </p:spPr>
      </p:pic>
      <p:pic>
        <p:nvPicPr>
          <p:cNvPr id="3" name="Picture 2" descr="image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1053" y="3134456"/>
            <a:ext cx="2482585" cy="186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4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5-06-16 at 10.51.03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17635"/>
            <a:ext cx="4307390" cy="2492132"/>
          </a:xfrm>
          <a:prstGeom prst="rect">
            <a:avLst/>
          </a:prstGeom>
        </p:spPr>
      </p:pic>
      <p:pic>
        <p:nvPicPr>
          <p:cNvPr id="6" name="Picture 1" descr="RU27_route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9038" y="4927270"/>
            <a:ext cx="5320888" cy="183985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Underwater Gliders have Evolved Rapidly</a:t>
            </a:r>
            <a:endParaRPr lang="en-US" sz="2800" b="1" dirty="0"/>
          </a:p>
        </p:txBody>
      </p:sp>
      <p:pic>
        <p:nvPicPr>
          <p:cNvPr id="8" name="Picture 7" descr="11311464024_7f3304db29_b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9038" y="3347226"/>
            <a:ext cx="5320888" cy="15469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1892" y="517635"/>
            <a:ext cx="1270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1989</a:t>
            </a:r>
            <a:r>
              <a:rPr lang="en-US" sz="2400" dirty="0" smtClean="0"/>
              <a:t> Science Fiction Article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852877" y="2409457"/>
            <a:ext cx="3773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1999</a:t>
            </a:r>
          </a:p>
          <a:p>
            <a:r>
              <a:rPr lang="en-US" sz="2400" dirty="0" smtClean="0"/>
              <a:t>First Slocum deployed at Sea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000970" y="4623554"/>
            <a:ext cx="1839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2009</a:t>
            </a:r>
          </a:p>
          <a:p>
            <a:r>
              <a:rPr lang="en-US" sz="2400" dirty="0" smtClean="0"/>
              <a:t>First Glider</a:t>
            </a:r>
          </a:p>
          <a:p>
            <a:r>
              <a:rPr lang="en-US" sz="2400" dirty="0" smtClean="0"/>
              <a:t>crosses an Ocean Basin</a:t>
            </a:r>
            <a:endParaRPr lang="en-US" sz="2400" dirty="0"/>
          </a:p>
        </p:txBody>
      </p:sp>
      <p:pic>
        <p:nvPicPr>
          <p:cNvPr id="14" name="Picture 13" descr="Screen Shot 2015-06-16 at 10.52.54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451877"/>
            <a:ext cx="1748725" cy="1092453"/>
          </a:xfrm>
          <a:prstGeom prst="rect">
            <a:avLst/>
          </a:prstGeom>
        </p:spPr>
      </p:pic>
      <p:pic>
        <p:nvPicPr>
          <p:cNvPr id="15" name="Picture 14" descr="0722dougcla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867" y="459352"/>
            <a:ext cx="3073892" cy="23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40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2933" y="6179838"/>
            <a:ext cx="64685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In 2050, they will be 55-60 years old  </a:t>
            </a:r>
            <a:endParaRPr lang="en-US" sz="3200" b="1" dirty="0"/>
          </a:p>
        </p:txBody>
      </p:sp>
      <p:pic>
        <p:nvPicPr>
          <p:cNvPr id="6" name="Picture 5" descr="img-515091205-0001.pdf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94" t="44322" r="5736"/>
          <a:stretch/>
        </p:blipFill>
        <p:spPr>
          <a:xfrm>
            <a:off x="1524001" y="3379657"/>
            <a:ext cx="5275150" cy="2800181"/>
          </a:xfrm>
          <a:prstGeom prst="rect">
            <a:avLst/>
          </a:prstGeom>
        </p:spPr>
      </p:pic>
      <p:pic>
        <p:nvPicPr>
          <p:cNvPr id="7" name="Picture 6" descr="11311385685_21a7a0201d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5"/>
            <a:ext cx="9144000" cy="2178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5653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Why it matters -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942667" y="3050911"/>
            <a:ext cx="1932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 have students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75287" y="5243277"/>
            <a:ext cx="145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 have kids</a:t>
            </a:r>
          </a:p>
        </p:txBody>
      </p:sp>
    </p:spTree>
    <p:extLst>
      <p:ext uri="{BB962C8B-B14F-4D97-AF65-F5344CB8AC3E}">
        <p14:creationId xmlns:p14="http://schemas.microsoft.com/office/powerpoint/2010/main" val="1806385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Sustained Subsurface Profile Observations </a:t>
            </a:r>
          </a:p>
          <a:p>
            <a:pPr algn="ctr"/>
            <a:r>
              <a:rPr lang="en-US" sz="2800" b="1" dirty="0" smtClean="0"/>
              <a:t>by Gliders - 1 Center</a:t>
            </a:r>
            <a:endParaRPr lang="en-US" sz="2800" b="1" dirty="0"/>
          </a:p>
        </p:txBody>
      </p:sp>
      <p:pic>
        <p:nvPicPr>
          <p:cNvPr id="2" name="Picture 1" descr="rucool_global_map_black_axis_2015_06_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1" y="1128373"/>
            <a:ext cx="9077109" cy="501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4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18585" y="935880"/>
            <a:ext cx="840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Ships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685623" y="935880"/>
            <a:ext cx="1062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Gliders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935880"/>
            <a:ext cx="1122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Drifters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117980" y="4407647"/>
            <a:ext cx="4569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Increasing Control, Capacity &amp; Cost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Mobile Subsurface Profile Observation Capabilities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31514" y="5409342"/>
            <a:ext cx="5119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Decreasing Endurance &amp; Risk Tolerance</a:t>
            </a:r>
            <a:endParaRPr lang="en-US" sz="2400" dirty="0"/>
          </a:p>
        </p:txBody>
      </p:sp>
      <p:pic>
        <p:nvPicPr>
          <p:cNvPr id="2" name="Picture 1" descr="Screen Shot 2015-06-10 at 1.10.56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33" y="1807091"/>
            <a:ext cx="2295136" cy="2337992"/>
          </a:xfrm>
          <a:prstGeom prst="rect">
            <a:avLst/>
          </a:prstGeom>
        </p:spPr>
      </p:pic>
      <p:pic>
        <p:nvPicPr>
          <p:cNvPr id="7" name="Picture 6" descr="Screen Shot 2015-06-10 at 1.41.21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9888" y="1807091"/>
            <a:ext cx="3181298" cy="23606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8797" y="1807091"/>
            <a:ext cx="2889592" cy="234496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042005" y="4869312"/>
            <a:ext cx="7114940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29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ez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3220"/>
            <a:ext cx="9144000" cy="47287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Large Marine Ecosystems &amp; Exclusive Economic Zones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43466" y="5305365"/>
            <a:ext cx="8211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Gliders can fill the sustained coastal ocean profile sampling gap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411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Trans-Atlantic Glider Challenge –</a:t>
            </a:r>
            <a:r>
              <a:rPr lang="en-US" sz="2800" b="1" dirty="0" smtClean="0"/>
              <a:t> May 24, 2006 </a:t>
            </a:r>
            <a:r>
              <a:rPr lang="en-US" sz="2800" b="1" dirty="0"/>
              <a:t>–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/>
              <a:t>UNESCO E.U./U.S. Baltic Sea Conference in </a:t>
            </a:r>
            <a:r>
              <a:rPr lang="en-US" sz="2400" b="1" dirty="0" smtClean="0"/>
              <a:t>Lithuania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72" y="1905000"/>
            <a:ext cx="1645920" cy="2057400"/>
          </a:xfrm>
          <a:prstGeom prst="rect">
            <a:avLst/>
          </a:prstGeom>
        </p:spPr>
      </p:pic>
      <p:pic>
        <p:nvPicPr>
          <p:cNvPr id="10" name="Picture 9" descr="Screen shot 2011-03-25 at 5.00.3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72" y="990600"/>
            <a:ext cx="3810000" cy="7038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" y="3962400"/>
            <a:ext cx="4114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“I have something you need to do for the good of your country.”</a:t>
            </a:r>
            <a:endParaRPr lang="en-US" b="1" i="1" dirty="0" smtClean="0"/>
          </a:p>
          <a:p>
            <a:endParaRPr lang="en-US" i="1" dirty="0" smtClean="0"/>
          </a:p>
          <a:p>
            <a:r>
              <a:rPr lang="en-US" i="1" dirty="0" smtClean="0"/>
              <a:t>“Take one of your gliders, modify it, and fly it across the Atlantic, inspiring students along the way.”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42306" y="2050143"/>
            <a:ext cx="2605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Dr. Rick </a:t>
            </a:r>
            <a:r>
              <a:rPr lang="en-US" sz="1600" b="1" dirty="0" err="1" smtClean="0"/>
              <a:t>Spinrad</a:t>
            </a:r>
            <a:endParaRPr lang="en-US" sz="1600" b="1" dirty="0" smtClean="0"/>
          </a:p>
          <a:p>
            <a:endParaRPr lang="en-US" sz="800" b="1" dirty="0" smtClean="0"/>
          </a:p>
          <a:p>
            <a:r>
              <a:rPr lang="en-US" sz="1600" b="1" dirty="0" smtClean="0"/>
              <a:t>Assistant  Administrator</a:t>
            </a:r>
          </a:p>
          <a:p>
            <a:endParaRPr lang="en-US" sz="800" b="1" dirty="0" smtClean="0"/>
          </a:p>
          <a:p>
            <a:r>
              <a:rPr lang="en-US" sz="1600" b="1" dirty="0" smtClean="0"/>
              <a:t>NOAA</a:t>
            </a:r>
          </a:p>
          <a:p>
            <a:r>
              <a:rPr lang="en-US" sz="1600" b="1" dirty="0" smtClean="0"/>
              <a:t>Office of Oceanic and Atmospheric Research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023555" y="2808111"/>
            <a:ext cx="309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RU27: 7,400 km in 221 days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2514600"/>
            <a:ext cx="309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RU27: 7,400 km in 221 days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 descr="Screen Shot 2013-09-25 at 1.09.4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229" y="990600"/>
            <a:ext cx="4832704" cy="1784383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/>
          <a:srcRect l="25755" t="14532" r="24863" b="3348"/>
          <a:stretch>
            <a:fillRect/>
          </a:stretch>
        </p:blipFill>
        <p:spPr bwMode="auto">
          <a:xfrm>
            <a:off x="4343400" y="3200400"/>
            <a:ext cx="2286000" cy="27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Screen Shot 2014-03-09 at 3.36.49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64" y="3200400"/>
            <a:ext cx="2457736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599" y="5334000"/>
            <a:ext cx="2454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Positive risk-taking is required for innovation in STEM careers!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461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475356"/>
            <a:ext cx="4731899" cy="5847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Margaret </a:t>
            </a:r>
            <a:r>
              <a:rPr lang="en-US" sz="2000" b="1" u="sng" dirty="0" err="1" smtClean="0"/>
              <a:t>Leinen</a:t>
            </a:r>
            <a:r>
              <a:rPr lang="en-US" sz="2000" b="1" dirty="0" smtClean="0"/>
              <a:t> – </a:t>
            </a:r>
            <a:r>
              <a:rPr lang="en-US" dirty="0" smtClean="0"/>
              <a:t>Director, Scripps Institute of Oceanography 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       Mentorship – Mind the gender gap</a:t>
            </a:r>
            <a:endParaRPr lang="en-US" dirty="0">
              <a:solidFill>
                <a:srgbClr val="FF0000"/>
              </a:solidFill>
            </a:endParaRPr>
          </a:p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sz="2000" b="1" u="sng" dirty="0" smtClean="0"/>
              <a:t>Shirley </a:t>
            </a:r>
            <a:r>
              <a:rPr lang="en-US" sz="2000" b="1" u="sng" dirty="0" err="1" smtClean="0"/>
              <a:t>Tilghman</a:t>
            </a:r>
            <a:r>
              <a:rPr lang="en-US" sz="2000" b="1" dirty="0" smtClean="0"/>
              <a:t> –</a:t>
            </a:r>
            <a:r>
              <a:rPr lang="en-US" dirty="0" smtClean="0"/>
              <a:t> Former President, Princeton University</a:t>
            </a:r>
          </a:p>
          <a:p>
            <a:r>
              <a:rPr lang="en-US" dirty="0" smtClean="0"/>
              <a:t>       </a:t>
            </a:r>
            <a:r>
              <a:rPr lang="en-US" dirty="0" smtClean="0">
                <a:solidFill>
                  <a:srgbClr val="FF0000"/>
                </a:solidFill>
              </a:rPr>
              <a:t>Turn the pyramid upside down -          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Start living the life of a scientist early</a:t>
            </a:r>
          </a:p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sz="2000" b="1" u="sng" dirty="0" smtClean="0"/>
              <a:t>Susan Avery</a:t>
            </a:r>
            <a:r>
              <a:rPr lang="en-US" sz="2000" b="1" dirty="0" smtClean="0"/>
              <a:t> – </a:t>
            </a:r>
            <a:r>
              <a:rPr lang="en-US" dirty="0" smtClean="0"/>
              <a:t> </a:t>
            </a:r>
            <a:r>
              <a:rPr lang="en-US" dirty="0"/>
              <a:t>D</a:t>
            </a:r>
            <a:r>
              <a:rPr lang="en-US" dirty="0" smtClean="0"/>
              <a:t>irector, Woods Hole Oceanographic Institution              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resent and publish scientific results</a:t>
            </a:r>
          </a:p>
          <a:p>
            <a:endParaRPr lang="en-US" sz="800" dirty="0" smtClean="0"/>
          </a:p>
          <a:p>
            <a:r>
              <a:rPr lang="en-US" sz="2000" b="1" u="sng" dirty="0"/>
              <a:t>Kathy Sullivan</a:t>
            </a:r>
            <a:r>
              <a:rPr lang="en-US" sz="2000" b="1" dirty="0"/>
              <a:t> –</a:t>
            </a:r>
            <a:r>
              <a:rPr lang="en-US" dirty="0"/>
              <a:t> </a:t>
            </a:r>
            <a:r>
              <a:rPr lang="en-US" dirty="0" smtClean="0"/>
              <a:t>Administrator, NOAA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Teach them to be explorers</a:t>
            </a:r>
            <a:endParaRPr lang="en-US" dirty="0">
              <a:solidFill>
                <a:srgbClr val="FF0000"/>
              </a:solidFill>
            </a:endParaRPr>
          </a:p>
          <a:p>
            <a:endParaRPr lang="en-US" sz="800" dirty="0"/>
          </a:p>
          <a:p>
            <a:r>
              <a:rPr lang="en-US" sz="2000" b="1" u="sng" dirty="0"/>
              <a:t>Louis </a:t>
            </a:r>
            <a:r>
              <a:rPr lang="en-US" sz="2000" b="1" u="sng" dirty="0" err="1"/>
              <a:t>Uccellini</a:t>
            </a:r>
            <a:r>
              <a:rPr lang="en-US" sz="2000" b="1" dirty="0"/>
              <a:t> –</a:t>
            </a:r>
            <a:r>
              <a:rPr lang="en-US" dirty="0"/>
              <a:t> Director, National Weather Service</a:t>
            </a:r>
          </a:p>
          <a:p>
            <a:r>
              <a:rPr lang="en-US" dirty="0"/>
              <a:t>        </a:t>
            </a:r>
            <a:r>
              <a:rPr lang="en-US" dirty="0" smtClean="0"/>
              <a:t> </a:t>
            </a:r>
            <a:r>
              <a:rPr lang="en-US" dirty="0">
                <a:solidFill>
                  <a:srgbClr val="FF0000"/>
                </a:solidFill>
              </a:rPr>
              <a:t>Explore our global models</a:t>
            </a:r>
          </a:p>
          <a:p>
            <a:endParaRPr lang="en-US" sz="800" dirty="0"/>
          </a:p>
          <a:p>
            <a:r>
              <a:rPr lang="en-US" sz="2000" b="1" u="sng" dirty="0" err="1" smtClean="0"/>
              <a:t>Zdenka</a:t>
            </a:r>
            <a:r>
              <a:rPr lang="en-US" sz="2000" b="1" u="sng" dirty="0" smtClean="0"/>
              <a:t> Willis</a:t>
            </a:r>
            <a:r>
              <a:rPr lang="en-US" sz="2000" b="1" dirty="0" smtClean="0"/>
              <a:t> </a:t>
            </a:r>
            <a:r>
              <a:rPr lang="en-US" sz="2000" b="1" dirty="0"/>
              <a:t>–</a:t>
            </a:r>
            <a:r>
              <a:rPr lang="en-US" dirty="0"/>
              <a:t> </a:t>
            </a:r>
            <a:r>
              <a:rPr lang="en-US" dirty="0" smtClean="0"/>
              <a:t>Director, U.S. IOOS</a:t>
            </a:r>
          </a:p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Communicate what you’ve learned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 descr="MargaretLein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32" y="457199"/>
            <a:ext cx="1443996" cy="17831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772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Advice from Some Friends</a:t>
            </a:r>
            <a:endParaRPr lang="en-US" sz="2800" b="1" dirty="0"/>
          </a:p>
        </p:txBody>
      </p:sp>
      <p:pic>
        <p:nvPicPr>
          <p:cNvPr id="11" name="Picture 10" descr="portrait_photo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48" y="2171923"/>
            <a:ext cx="1447652" cy="2171477"/>
          </a:xfrm>
          <a:prstGeom prst="rect">
            <a:avLst/>
          </a:prstGeom>
        </p:spPr>
      </p:pic>
      <p:pic>
        <p:nvPicPr>
          <p:cNvPr id="16" name="Picture 15" descr="coolroo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999" y="562048"/>
            <a:ext cx="2590800" cy="1723952"/>
          </a:xfrm>
          <a:prstGeom prst="rect">
            <a:avLst/>
          </a:prstGeom>
        </p:spPr>
      </p:pic>
      <p:pic>
        <p:nvPicPr>
          <p:cNvPr id="17" name="Picture 16" descr="louU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1" y="2514599"/>
            <a:ext cx="2565398" cy="1777777"/>
          </a:xfrm>
          <a:prstGeom prst="rect">
            <a:avLst/>
          </a:prstGeom>
        </p:spPr>
      </p:pic>
      <p:pic>
        <p:nvPicPr>
          <p:cNvPr id="3" name="Picture 2" descr="avery_bio_n1_20221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98767"/>
            <a:ext cx="1449065" cy="18734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8533" y="4362643"/>
            <a:ext cx="2578100" cy="171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1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RU27_route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876300"/>
            <a:ext cx="4815891" cy="234902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838200"/>
            <a:ext cx="3200401" cy="24003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Screen Shot 2013-09-25 at 12.25.0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467100"/>
            <a:ext cx="4250267" cy="2761594"/>
          </a:xfrm>
          <a:prstGeom prst="rect">
            <a:avLst/>
          </a:prstGeom>
        </p:spPr>
      </p:pic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894793060"/>
              </p:ext>
            </p:extLst>
          </p:nvPr>
        </p:nvGraphicFramePr>
        <p:xfrm>
          <a:off x="4419600" y="3192691"/>
          <a:ext cx="4776348" cy="2766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35055" y="3946474"/>
            <a:ext cx="1524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Trans-Atlantic Glider Challenge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2781300"/>
            <a:ext cx="309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RU27: 7,400 km in 221 days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/>
              <a:t>The Trans-</a:t>
            </a:r>
            <a:r>
              <a:rPr lang="en-US" sz="2800" b="1" dirty="0"/>
              <a:t>A</a:t>
            </a:r>
            <a:r>
              <a:rPr lang="en-US" sz="2800" b="1" dirty="0" smtClean="0"/>
              <a:t>tlantic Glider Challenge</a:t>
            </a:r>
          </a:p>
          <a:p>
            <a:pPr algn="ctr"/>
            <a:r>
              <a:rPr lang="en-US" sz="2400" b="1" dirty="0" smtClean="0"/>
              <a:t>December 9, 2009 </a:t>
            </a:r>
            <a:r>
              <a:rPr lang="en-US" sz="2400" b="1" dirty="0"/>
              <a:t>–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Baiona</a:t>
            </a:r>
            <a:r>
              <a:rPr lang="en-US" sz="2400" b="1" dirty="0" smtClean="0"/>
              <a:t>, Spain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458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RU29_Legs1&amp;2&amp;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237"/>
            <a:ext cx="9144000" cy="57325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Glider RU29: Launched at Cape Town 11 Jan 2013, flown &gt;10,000 km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4" descr="P1100090-Med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8603" y="3887903"/>
            <a:ext cx="1317263" cy="98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G_0868-Medi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1875" y="3128133"/>
            <a:ext cx="1496178" cy="11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nner-home3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0" y="3364959"/>
            <a:ext cx="1243888" cy="1588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080" y="2239308"/>
            <a:ext cx="1269841" cy="700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229" y="643179"/>
            <a:ext cx="1536233" cy="846955"/>
          </a:xfrm>
          <a:prstGeom prst="rect">
            <a:avLst/>
          </a:prstGeom>
        </p:spPr>
      </p:pic>
      <p:pic>
        <p:nvPicPr>
          <p:cNvPr id="13" name="Picture 12" descr="Unknown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845" y="959121"/>
            <a:ext cx="923061" cy="863380"/>
          </a:xfrm>
          <a:prstGeom prst="rect">
            <a:avLst/>
          </a:prstGeom>
        </p:spPr>
      </p:pic>
      <p:pic>
        <p:nvPicPr>
          <p:cNvPr id="14" name="Picture 13" descr="Screen Shot 2014-02-16 at 4.35.41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652" y="5408051"/>
            <a:ext cx="1349921" cy="791179"/>
          </a:xfrm>
          <a:prstGeom prst="rect">
            <a:avLst/>
          </a:prstGeom>
        </p:spPr>
      </p:pic>
      <p:pic>
        <p:nvPicPr>
          <p:cNvPr id="15" name="Picture 14" descr="ONR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9870"/>
            <a:ext cx="1234403" cy="5545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36066"/>
            <a:ext cx="719667" cy="719667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SCN1278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8666"/>
            <a:ext cx="203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38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68" y="630767"/>
            <a:ext cx="3187700" cy="2197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400" y="660399"/>
            <a:ext cx="3022600" cy="227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400" y="596901"/>
            <a:ext cx="2997200" cy="224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33" y="3818472"/>
            <a:ext cx="2832100" cy="2120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1066" y="3813214"/>
            <a:ext cx="2861734" cy="2143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4832" y="3776133"/>
            <a:ext cx="2898192" cy="2180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RTOFS and MERCATOR Comparison to Glider RU29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53999" y="3386671"/>
            <a:ext cx="2682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Mid-Gyre “Turtle Tracks”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03601" y="3403605"/>
            <a:ext cx="207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Deep Ocean Eddy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0666" y="3369740"/>
            <a:ext cx="263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Cabo</a:t>
            </a:r>
            <a:r>
              <a:rPr lang="en-US" dirty="0" smtClean="0"/>
              <a:t> Frio Coastal Eddy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21467" y="1202267"/>
            <a:ext cx="96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99"/>
                </a:solidFill>
              </a:rPr>
              <a:t>Turtle Tracks</a:t>
            </a:r>
            <a:endParaRPr lang="en-US" dirty="0">
              <a:solidFill>
                <a:srgbClr val="00FF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61066" y="1761069"/>
            <a:ext cx="863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Deep Eddy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1066" y="2455332"/>
            <a:ext cx="194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Cabo</a:t>
            </a:r>
            <a:r>
              <a:rPr lang="en-US" dirty="0" smtClean="0">
                <a:solidFill>
                  <a:schemeClr val="bg1"/>
                </a:solidFill>
              </a:rPr>
              <a:t> Frio Eddy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90266" y="2827866"/>
            <a:ext cx="186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Argo Validation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589867" y="2827867"/>
            <a:ext cx="292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Track Temp Difference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0133" y="626534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Ascension Island to </a:t>
            </a:r>
            <a:r>
              <a:rPr lang="en-US" dirty="0" err="1" smtClean="0">
                <a:solidFill>
                  <a:srgbClr val="FFFFFF"/>
                </a:solidFill>
              </a:rPr>
              <a:t>Ubatuba</a:t>
            </a:r>
            <a:r>
              <a:rPr lang="en-US" dirty="0" smtClean="0">
                <a:solidFill>
                  <a:srgbClr val="FFFFFF"/>
                </a:solidFill>
              </a:rPr>
              <a:t>, Brazil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19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NSF Ocean </a:t>
            </a:r>
            <a:r>
              <a:rPr lang="en-US" dirty="0" smtClean="0"/>
              <a:t>Observatories </a:t>
            </a:r>
            <a:r>
              <a:rPr lang="en-US" dirty="0" smtClean="0"/>
              <a:t>Initiative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413933"/>
            <a:ext cx="45720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A Sustained </a:t>
            </a:r>
            <a:r>
              <a:rPr lang="en-US" sz="2400" b="1" dirty="0" smtClean="0"/>
              <a:t>at Sea </a:t>
            </a:r>
          </a:p>
          <a:p>
            <a:pPr marL="0" indent="0">
              <a:buNone/>
            </a:pPr>
            <a:r>
              <a:rPr lang="en-US" sz="2400" b="1" dirty="0" smtClean="0"/>
              <a:t>Scientific Observing Presence</a:t>
            </a:r>
          </a:p>
          <a:p>
            <a:pPr marL="0" indent="0">
              <a:buNone/>
            </a:pPr>
            <a:r>
              <a:rPr lang="en-US" sz="2400" b="1" dirty="0" smtClean="0"/>
              <a:t>on a Global Scale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/>
              <a:t>Five </a:t>
            </a:r>
            <a:r>
              <a:rPr lang="en-US" sz="2400" b="1" dirty="0" smtClean="0"/>
              <a:t>Integrated Components</a:t>
            </a:r>
          </a:p>
          <a:p>
            <a:r>
              <a:rPr lang="en-US" sz="2400" dirty="0" smtClean="0"/>
              <a:t>High </a:t>
            </a:r>
            <a:r>
              <a:rPr lang="en-US" sz="2400" dirty="0"/>
              <a:t>Latitude Global </a:t>
            </a:r>
            <a:r>
              <a:rPr lang="en-US" sz="2400" dirty="0" smtClean="0"/>
              <a:t>Arrays</a:t>
            </a:r>
            <a:endParaRPr lang="en-US" sz="2400" dirty="0"/>
          </a:p>
          <a:p>
            <a:r>
              <a:rPr lang="en-US" sz="2400" dirty="0" smtClean="0"/>
              <a:t>Plate</a:t>
            </a:r>
            <a:r>
              <a:rPr lang="en-US" sz="2400" dirty="0"/>
              <a:t>-scale </a:t>
            </a:r>
            <a:r>
              <a:rPr lang="en-US" sz="2400" dirty="0" smtClean="0"/>
              <a:t>Cabled Array</a:t>
            </a:r>
            <a:endParaRPr lang="en-US" sz="2400" dirty="0"/>
          </a:p>
          <a:p>
            <a:r>
              <a:rPr lang="en-US" sz="2400" dirty="0" smtClean="0"/>
              <a:t>Coastal </a:t>
            </a:r>
            <a:r>
              <a:rPr lang="en-US" sz="2400" dirty="0" smtClean="0"/>
              <a:t>Dynamics </a:t>
            </a:r>
            <a:r>
              <a:rPr lang="en-US" sz="2400" dirty="0"/>
              <a:t>Arrays</a:t>
            </a:r>
          </a:p>
          <a:p>
            <a:r>
              <a:rPr lang="en-US" sz="2400" dirty="0" smtClean="0"/>
              <a:t>Cyber Data</a:t>
            </a:r>
            <a:r>
              <a:rPr lang="en-US" sz="2400" dirty="0" smtClean="0"/>
              <a:t> Access Network</a:t>
            </a:r>
            <a:endParaRPr lang="en-US" sz="2400" dirty="0"/>
          </a:p>
          <a:p>
            <a:r>
              <a:rPr lang="en-US" sz="2400" dirty="0" smtClean="0"/>
              <a:t>Ocean Education Portal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AED9CE-CB21-4A88-8FD0-17E70449BA98}" type="slidenum">
              <a:rPr lang="en-US" smtClean="0">
                <a:cs typeface="Arial"/>
              </a:rPr>
              <a:pPr>
                <a:defRPr/>
              </a:pPr>
              <a:t>38</a:t>
            </a:fld>
            <a:endParaRPr lang="en-US" dirty="0">
              <a:cs typeface="Arial"/>
            </a:endParaRPr>
          </a:p>
        </p:txBody>
      </p:sp>
      <p:pic>
        <p:nvPicPr>
          <p:cNvPr id="5" name="Picture 4" descr="Screen shot 2013-05-06 at 1.57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399"/>
            <a:ext cx="4343400" cy="4791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3700" y="6311900"/>
            <a:ext cx="2527300" cy="488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975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ChangeArrowheads="1"/>
          </p:cNvSpPr>
          <p:nvPr/>
        </p:nvSpPr>
        <p:spPr bwMode="auto">
          <a:xfrm>
            <a:off x="0" y="60960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C588D"/>
                </a:solidFill>
                <a:latin typeface="Helvetica" charset="0"/>
                <a:ea typeface="ヒラギノ角ゴ ProN W3" charset="0"/>
                <a:cs typeface="Arial" charset="0"/>
                <a:sym typeface="Gill Sans" charset="0"/>
              </a:rPr>
              <a:t>   OOI Science Themes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39" y="1507067"/>
            <a:ext cx="8033361" cy="47107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3700" y="6311900"/>
            <a:ext cx="2933700" cy="488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51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127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/>
          </p:cNvSpPr>
          <p:nvPr/>
        </p:nvSpPr>
        <p:spPr bwMode="auto">
          <a:xfrm>
            <a:off x="423306" y="5954680"/>
            <a:ext cx="59912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61176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dirty="0">
                <a:ea typeface="ＭＳ Ｐゴシック" charset="0"/>
              </a:rPr>
              <a:t>Data Source: Defense Meteorological Satellites Program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41751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“The Earth at Night” as Observed from Space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53995" y="0"/>
            <a:ext cx="96011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 </a:t>
            </a:r>
            <a:r>
              <a:rPr lang="en-US" sz="3200" b="1" dirty="0" smtClean="0"/>
              <a:t>Our Student’s Grand </a:t>
            </a:r>
            <a:r>
              <a:rPr lang="en-US" sz="3200" b="1" dirty="0" smtClean="0"/>
              <a:t>Challenge: </a:t>
            </a:r>
            <a:r>
              <a:rPr lang="en-US" sz="3200" b="1" dirty="0" smtClean="0"/>
              <a:t>Transform </a:t>
            </a:r>
            <a:r>
              <a:rPr lang="en-US" sz="3200" b="1" dirty="0" smtClean="0"/>
              <a:t>This World</a:t>
            </a:r>
          </a:p>
        </p:txBody>
      </p:sp>
    </p:spTree>
    <p:extLst>
      <p:ext uri="{BB962C8B-B14F-4D97-AF65-F5344CB8AC3E}">
        <p14:creationId xmlns:p14="http://schemas.microsoft.com/office/powerpoint/2010/main" val="27092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ChangeArrowheads="1"/>
          </p:cNvSpPr>
          <p:nvPr/>
        </p:nvSpPr>
        <p:spPr bwMode="auto">
          <a:xfrm>
            <a:off x="0" y="60960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C588D"/>
                </a:solidFill>
                <a:latin typeface="Helvetica" charset="0"/>
                <a:ea typeface="ヒラギノ角ゴ ProN W3" charset="0"/>
                <a:cs typeface="Arial" charset="0"/>
                <a:sym typeface="Gill Sans" charset="0"/>
              </a:rPr>
              <a:t>   OOI Components: Global Arrays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4953000"/>
            <a:ext cx="2216150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09538" indent="-109538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ヒラギノ角ゴ ProN W3" charset="-128"/>
                <a:cs typeface="ヒラギノ角ゴ ProN W3" charset="0"/>
                <a:sym typeface="Arial" panose="020B0604020202020204" pitchFamily="34" charset="0"/>
              </a:rPr>
              <a:t>Four Global Sites</a:t>
            </a:r>
          </a:p>
          <a:p>
            <a:pPr marL="566738" lvl="1" indent="-109538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ヒラギノ角ゴ ProN W3" charset="-128"/>
                <a:cs typeface="ヒラギノ角ゴ ProN W3" charset="0"/>
                <a:sym typeface="Arial" panose="020B0604020202020204" pitchFamily="34" charset="0"/>
              </a:rPr>
              <a:t>Central Mooring</a:t>
            </a:r>
          </a:p>
          <a:p>
            <a:pPr marL="566738" lvl="1" indent="-109538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ヒラギノ角ゴ ProN W3" charset="-128"/>
                <a:cs typeface="ヒラギノ角ゴ ProN W3" charset="0"/>
                <a:sym typeface="Arial" panose="020B0604020202020204" pitchFamily="34" charset="0"/>
              </a:rPr>
              <a:t>Profiler</a:t>
            </a:r>
            <a:endParaRPr lang="en-US" sz="1600" dirty="0">
              <a:solidFill>
                <a:srgbClr val="000000"/>
              </a:solidFill>
              <a:latin typeface="Arial"/>
              <a:ea typeface="ヒラギノ角ゴ ProN W3" charset="-128"/>
              <a:cs typeface="ヒラギノ角ゴ ProN W3" charset="0"/>
              <a:sym typeface="Arial" panose="020B0604020202020204" pitchFamily="34" charset="0"/>
            </a:endParaRPr>
          </a:p>
          <a:p>
            <a:pPr marL="566738" lvl="1" indent="-109538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ヒラギノ角ゴ ProN W3" charset="-128"/>
                <a:cs typeface="ヒラギノ角ゴ ProN W3" charset="0"/>
                <a:sym typeface="Arial" panose="020B0604020202020204" pitchFamily="34" charset="0"/>
              </a:rPr>
              <a:t>Gliders </a:t>
            </a:r>
          </a:p>
          <a:p>
            <a:pPr marL="566738" lvl="1" indent="-109538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ヒラギノ角ゴ ProN W3" charset="-128"/>
                <a:cs typeface="ヒラギノ角ゴ ProN W3" charset="0"/>
                <a:sym typeface="Arial" panose="020B0604020202020204" pitchFamily="34" charset="0"/>
              </a:rPr>
              <a:t>Acoustics</a:t>
            </a:r>
          </a:p>
        </p:txBody>
      </p:sp>
      <p:pic>
        <p:nvPicPr>
          <p:cNvPr id="10" name="Picture 5" descr="ooi_map_new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r="4083"/>
          <a:stretch>
            <a:fillRect/>
          </a:stretch>
        </p:blipFill>
        <p:spPr bwMode="auto">
          <a:xfrm>
            <a:off x="304800" y="1371600"/>
            <a:ext cx="2743200" cy="35052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08" name="Group 20"/>
          <p:cNvGrpSpPr>
            <a:grpSpLocks/>
          </p:cNvGrpSpPr>
          <p:nvPr/>
        </p:nvGrpSpPr>
        <p:grpSpPr bwMode="auto">
          <a:xfrm>
            <a:off x="171450" y="1295400"/>
            <a:ext cx="3409950" cy="3657600"/>
            <a:chOff x="170688" y="1676400"/>
            <a:chExt cx="3410712" cy="3657600"/>
          </a:xfrm>
        </p:grpSpPr>
        <p:cxnSp>
          <p:nvCxnSpPr>
            <p:cNvPr id="47110" name="Straight Arrow Connector 10"/>
            <p:cNvCxnSpPr>
              <a:cxnSpLocks noChangeShapeType="1"/>
            </p:cNvCxnSpPr>
            <p:nvPr/>
          </p:nvCxnSpPr>
          <p:spPr bwMode="auto">
            <a:xfrm flipH="1">
              <a:off x="2971800" y="1676400"/>
              <a:ext cx="609600" cy="2286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111" name="Straight Arrow Connector 11"/>
            <p:cNvCxnSpPr>
              <a:cxnSpLocks noChangeShapeType="1"/>
            </p:cNvCxnSpPr>
            <p:nvPr/>
          </p:nvCxnSpPr>
          <p:spPr bwMode="auto">
            <a:xfrm flipV="1">
              <a:off x="1371600" y="5105400"/>
              <a:ext cx="457200" cy="2286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112" name="Straight Arrow Connector 14"/>
            <p:cNvCxnSpPr>
              <a:cxnSpLocks noChangeShapeType="1"/>
            </p:cNvCxnSpPr>
            <p:nvPr/>
          </p:nvCxnSpPr>
          <p:spPr bwMode="auto">
            <a:xfrm flipH="1" flipV="1">
              <a:off x="2895600" y="4648200"/>
              <a:ext cx="381000" cy="3810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113" name="Straight Arrow Connector 16"/>
            <p:cNvCxnSpPr>
              <a:cxnSpLocks noChangeShapeType="1"/>
            </p:cNvCxnSpPr>
            <p:nvPr/>
          </p:nvCxnSpPr>
          <p:spPr bwMode="auto">
            <a:xfrm flipV="1">
              <a:off x="170688" y="2374392"/>
              <a:ext cx="368808" cy="30784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" r="-2000"/>
          <a:stretch>
            <a:fillRect/>
          </a:stretch>
        </p:blipFill>
        <p:spPr bwMode="auto">
          <a:xfrm>
            <a:off x="3657600" y="1828800"/>
            <a:ext cx="5230813" cy="3429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63700" y="6311900"/>
            <a:ext cx="2527300" cy="488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1256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ChangeArrowheads="1"/>
          </p:cNvSpPr>
          <p:nvPr/>
        </p:nvSpPr>
        <p:spPr bwMode="auto">
          <a:xfrm>
            <a:off x="533400" y="609600"/>
            <a:ext cx="861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C588D"/>
                </a:solidFill>
                <a:latin typeface="Helvetica" charset="0"/>
                <a:ea typeface="ヒラギノ角ゴ ProN W3" charset="0"/>
                <a:cs typeface="Arial" charset="0"/>
                <a:sym typeface="Gill Sans" charset="0"/>
              </a:rPr>
              <a:t>OOI Components: Cabled Array</a:t>
            </a:r>
          </a:p>
        </p:txBody>
      </p:sp>
      <p:pic>
        <p:nvPicPr>
          <p:cNvPr id="112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1447800"/>
            <a:ext cx="4081462" cy="21320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3810000" cy="21431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38600"/>
            <a:ext cx="3505200" cy="20081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38800" y="4267200"/>
            <a:ext cx="1511300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ヒラギノ角ゴ ProN W3" charset="-128"/>
                <a:cs typeface="ヒラギノ角ゴ ProN W3" charset="0"/>
                <a:sym typeface="Arial" panose="020B0604020202020204" pitchFamily="34" charset="0"/>
              </a:rPr>
              <a:t>Moorings</a:t>
            </a:r>
          </a:p>
          <a:p>
            <a:pPr marL="228600" indent="-22860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ヒラギノ角ゴ ProN W3" charset="-128"/>
                <a:cs typeface="ヒラギノ角ゴ ProN W3" charset="0"/>
                <a:sym typeface="Arial" panose="020B0604020202020204" pitchFamily="34" charset="0"/>
              </a:rPr>
              <a:t>Profilers</a:t>
            </a:r>
          </a:p>
          <a:p>
            <a:pPr marL="228600" indent="-22860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ヒラギノ角ゴ ProN W3" charset="-128"/>
                <a:cs typeface="ヒラギノ角ゴ ProN W3" charset="0"/>
                <a:sym typeface="Arial" panose="020B0604020202020204" pitchFamily="34" charset="0"/>
              </a:rPr>
              <a:t>HD Video</a:t>
            </a:r>
          </a:p>
          <a:p>
            <a:pPr marL="228600" indent="-22860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ヒラギノ角ゴ ProN W3" charset="-128"/>
                <a:cs typeface="ヒラギノ角ゴ ProN W3" charset="0"/>
                <a:sym typeface="Arial" panose="020B0604020202020204" pitchFamily="34" charset="0"/>
              </a:rPr>
              <a:t>Met Data</a:t>
            </a:r>
          </a:p>
        </p:txBody>
      </p:sp>
    </p:spTree>
    <p:extLst>
      <p:ext uri="{BB962C8B-B14F-4D97-AF65-F5344CB8AC3E}">
        <p14:creationId xmlns:p14="http://schemas.microsoft.com/office/powerpoint/2010/main" val="9046662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0" y="60960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C588D"/>
                </a:solidFill>
                <a:latin typeface="Helvetica" charset="0"/>
                <a:ea typeface="ヒラギノ角ゴ ProN W3" charset="0"/>
                <a:cs typeface="Arial" charset="0"/>
                <a:sym typeface="Gill Sans" charset="0"/>
              </a:rPr>
              <a:t>   OOI Components: Coastal Arrays</a:t>
            </a:r>
          </a:p>
        </p:txBody>
      </p:sp>
      <p:pic>
        <p:nvPicPr>
          <p:cNvPr id="5120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1600200"/>
            <a:ext cx="36877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2454275" cy="27432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24400"/>
            <a:ext cx="2470150" cy="13779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029200"/>
            <a:ext cx="1385888" cy="10398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953000"/>
            <a:ext cx="1524000" cy="11461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1295400"/>
            <a:ext cx="35544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ヒラギノ角ゴ ProN W3" charset="-128"/>
                <a:cs typeface="ヒラギノ角ゴ ProN W3" charset="0"/>
                <a:sym typeface="Arial" panose="020B0604020202020204" pitchFamily="34" charset="0"/>
              </a:rPr>
              <a:t>West Coast: Endurance Array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2600" y="1295400"/>
            <a:ext cx="31321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ヒラギノ角ゴ ProN W3" charset="-128"/>
                <a:cs typeface="ヒラギノ角ゴ ProN W3" charset="0"/>
                <a:sym typeface="Arial" panose="020B0604020202020204" pitchFamily="34" charset="0"/>
              </a:rPr>
              <a:t>East Coast: Pioneer Array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5200" y="3124200"/>
            <a:ext cx="2057400" cy="1631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ヒラギノ角ゴ ProN W3" charset="-128"/>
                <a:cs typeface="ヒラギノ角ゴ ProN W3" charset="0"/>
                <a:sym typeface="Arial" panose="020B0604020202020204" pitchFamily="34" charset="0"/>
              </a:rPr>
              <a:t>Glider AUVs</a:t>
            </a:r>
          </a:p>
          <a:p>
            <a:pPr marL="228600" indent="-22860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ヒラギノ角ゴ ProN W3" charset="-128"/>
                <a:cs typeface="ヒラギノ角ゴ ProN W3" charset="0"/>
                <a:sym typeface="Arial" panose="020B0604020202020204" pitchFamily="34" charset="0"/>
              </a:rPr>
              <a:t>REMUS AUVs</a:t>
            </a:r>
          </a:p>
          <a:p>
            <a:pPr marL="228600" indent="-22860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ヒラギノ角ゴ ProN W3" charset="-128"/>
                <a:cs typeface="ヒラギノ角ゴ ProN W3" charset="0"/>
                <a:sym typeface="Arial" panose="020B0604020202020204" pitchFamily="34" charset="0"/>
              </a:rPr>
              <a:t>Moorings</a:t>
            </a:r>
          </a:p>
          <a:p>
            <a:pPr marL="228600" indent="-22860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ヒラギノ角ゴ ProN W3" charset="-128"/>
                <a:cs typeface="ヒラギノ角ゴ ProN W3" charset="0"/>
                <a:sym typeface="Arial" panose="020B0604020202020204" pitchFamily="34" charset="0"/>
              </a:rPr>
              <a:t>Profilers</a:t>
            </a:r>
          </a:p>
          <a:p>
            <a:pPr marL="228600" indent="-22860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ヒラギノ角ゴ ProN W3" charset="-128"/>
                <a:cs typeface="ヒラギノ角ゴ ProN W3" charset="0"/>
                <a:sym typeface="Arial" panose="020B0604020202020204" pitchFamily="34" charset="0"/>
              </a:rPr>
              <a:t>Met 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72400" y="1905000"/>
            <a:ext cx="10445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ヒラギノ角ゴ ProN W3" charset="-128"/>
                <a:cs typeface="ヒラギノ角ゴ ProN W3" charset="0"/>
                <a:sym typeface="Arial" panose="020B0604020202020204" pitchFamily="34" charset="0"/>
              </a:rPr>
              <a:t>Portable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63700" y="6311900"/>
            <a:ext cx="2946400" cy="488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8676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OOI By the Numbers</a:t>
            </a:r>
            <a:endParaRPr lang="en-US" dirty="0"/>
          </a:p>
        </p:txBody>
      </p:sp>
      <p:pic>
        <p:nvPicPr>
          <p:cNvPr id="6" name="Picture 5" descr="OOI Produc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0"/>
            <a:ext cx="4431340" cy="3735288"/>
          </a:xfrm>
          <a:prstGeom prst="rect">
            <a:avLst/>
          </a:prstGeom>
        </p:spPr>
      </p:pic>
      <p:pic>
        <p:nvPicPr>
          <p:cNvPr id="7" name="Picture 6" descr="OOI Sta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0"/>
            <a:ext cx="3894575" cy="373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1400" y="5867400"/>
            <a:ext cx="1617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As of February 2014</a:t>
            </a:r>
            <a:endParaRPr lang="en-US" sz="12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5344180"/>
            <a:ext cx="2978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(2,583 yesterday)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663700" y="6311900"/>
            <a:ext cx="2933700" cy="488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7294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430963"/>
            <a:ext cx="3810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1AED9CE-CB21-4A88-8FD0-17E70449BA98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5" name="Picture 4" descr="OOI Instruments Circles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46286"/>
            <a:ext cx="5638800" cy="58259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91400" y="5867400"/>
            <a:ext cx="1617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As of February 2014</a:t>
            </a:r>
            <a:endParaRPr lang="en-US" sz="12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7603067" y="1981200"/>
            <a:ext cx="56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91400" y="4334933"/>
            <a:ext cx="56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490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1467" y="1761067"/>
            <a:ext cx="56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66567" y="3415268"/>
            <a:ext cx="56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58000" y="4761468"/>
            <a:ext cx="56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20900" y="5630902"/>
            <a:ext cx="56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96400" y="5987534"/>
            <a:ext cx="56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0717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" y="685800"/>
            <a:ext cx="9144000" cy="609600"/>
          </a:xfrm>
        </p:spPr>
        <p:txBody>
          <a:bodyPr/>
          <a:lstStyle/>
          <a:p>
            <a:r>
              <a:rPr lang="en-US" sz="2300" dirty="0" smtClean="0"/>
              <a:t>Ocean Observatories Initiative: Education &amp; Public Engagement</a:t>
            </a:r>
          </a:p>
        </p:txBody>
      </p:sp>
      <p:pic>
        <p:nvPicPr>
          <p:cNvPr id="9219" name="Picture 5" descr="ooi_map_new004"/>
          <p:cNvPicPr>
            <a:picLocks noChangeAspect="1" noChangeArrowheads="1"/>
          </p:cNvPicPr>
          <p:nvPr/>
        </p:nvPicPr>
        <p:blipFill>
          <a:blip r:embed="rId3" cstate="print"/>
          <a:srcRect l="8894"/>
          <a:stretch>
            <a:fillRect/>
          </a:stretch>
        </p:blipFill>
        <p:spPr bwMode="auto">
          <a:xfrm>
            <a:off x="5029200" y="1447800"/>
            <a:ext cx="3902075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4" name="Text Box 6"/>
          <p:cNvSpPr txBox="1">
            <a:spLocks/>
          </p:cNvSpPr>
          <p:nvPr/>
        </p:nvSpPr>
        <p:spPr bwMode="auto">
          <a:xfrm>
            <a:off x="381000" y="2971800"/>
            <a:ext cx="4343400" cy="286232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0C588D"/>
              </a:buClr>
              <a:buSzPct val="94000"/>
              <a:buFont typeface="Gill Sans" charset="0"/>
              <a:buNone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</a:rPr>
              <a:t>Scott Glenn, Mike 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</a:rPr>
              <a:t>Crowley, </a:t>
            </a:r>
            <a:endParaRPr lang="en-US" sz="1800" dirty="0" smtClean="0">
              <a:solidFill>
                <a:schemeClr val="tx1"/>
              </a:solidFill>
              <a:latin typeface="Arial" pitchFamily="34" charset="0"/>
            </a:endParaRPr>
          </a:p>
          <a:p>
            <a:pPr algn="ctr" eaLnBrk="0" hangingPunct="0">
              <a:buClr>
                <a:srgbClr val="0C588D"/>
              </a:buClr>
              <a:buSzPct val="94000"/>
              <a:buFont typeface="Gill Sans" charset="0"/>
              <a:buNone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</a:rPr>
              <a:t>Janice 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</a:rPr>
              <a:t>McDonnell, Sage Lichtenwalner, Mike Mills, Steve Levenson</a:t>
            </a:r>
          </a:p>
          <a:p>
            <a:pPr algn="ctr" eaLnBrk="0" hangingPunct="0">
              <a:buClr>
                <a:srgbClr val="0C588D"/>
              </a:buClr>
              <a:buSzPct val="94000"/>
              <a:buFont typeface="Gill Sans" charset="0"/>
              <a:buNone/>
            </a:pPr>
            <a:r>
              <a:rPr lang="en-US" sz="1800" b="1" dirty="0">
                <a:solidFill>
                  <a:schemeClr val="tx1"/>
                </a:solidFill>
                <a:latin typeface="Arial" pitchFamily="34" charset="0"/>
              </a:rPr>
              <a:t>Rutgers University</a:t>
            </a:r>
            <a:endParaRPr lang="en-US" sz="1800" dirty="0">
              <a:solidFill>
                <a:schemeClr val="tx1"/>
              </a:solidFill>
              <a:latin typeface="Arial" pitchFamily="34" charset="0"/>
            </a:endParaRPr>
          </a:p>
          <a:p>
            <a:pPr algn="ctr" eaLnBrk="0" hangingPunct="0">
              <a:buClr>
                <a:srgbClr val="0C588D"/>
              </a:buClr>
              <a:buSzPct val="94000"/>
              <a:buFont typeface="Gill Sans" charset="0"/>
              <a:buNone/>
            </a:pPr>
            <a:endParaRPr lang="en-US" sz="1800" dirty="0">
              <a:solidFill>
                <a:schemeClr val="tx1"/>
              </a:solidFill>
              <a:latin typeface="Arial" pitchFamily="34" charset="0"/>
            </a:endParaRPr>
          </a:p>
          <a:p>
            <a:pPr algn="ctr" eaLnBrk="0" hangingPunct="0">
              <a:buClr>
                <a:srgbClr val="0C588D"/>
              </a:buClr>
              <a:buSzPct val="94000"/>
              <a:buFont typeface="Gill Sans" charset="0"/>
              <a:buNone/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</a:rPr>
              <a:t>Annette deCharon, Carla Companion </a:t>
            </a:r>
          </a:p>
          <a:p>
            <a:pPr algn="ctr" eaLnBrk="0" hangingPunct="0">
              <a:buClr>
                <a:srgbClr val="0C588D"/>
              </a:buClr>
              <a:buSzPct val="94000"/>
              <a:buFont typeface="Gill Sans" charset="0"/>
              <a:buNone/>
            </a:pPr>
            <a:r>
              <a:rPr lang="en-US" sz="1800" b="1" dirty="0">
                <a:solidFill>
                  <a:schemeClr val="tx1"/>
                </a:solidFill>
                <a:latin typeface="Arial" pitchFamily="34" charset="0"/>
              </a:rPr>
              <a:t>The University of Maine</a:t>
            </a:r>
          </a:p>
          <a:p>
            <a:pPr algn="ctr" eaLnBrk="0" hangingPunct="0">
              <a:buClr>
                <a:srgbClr val="0C588D"/>
              </a:buClr>
              <a:buSzPct val="94000"/>
              <a:buFont typeface="Gill Sans" charset="0"/>
              <a:buNone/>
            </a:pPr>
            <a:endParaRPr lang="en-US" sz="1800" dirty="0">
              <a:solidFill>
                <a:schemeClr val="tx1"/>
              </a:solidFill>
              <a:latin typeface="Arial" pitchFamily="34" charset="0"/>
            </a:endParaRPr>
          </a:p>
          <a:p>
            <a:pPr algn="ctr" eaLnBrk="0" hangingPunct="0">
              <a:buClr>
                <a:srgbClr val="0C588D"/>
              </a:buClr>
              <a:buSzPct val="94000"/>
              <a:buFont typeface="Gill Sans" charset="0"/>
              <a:buNone/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</a:rPr>
              <a:t>Joe Wieclawek, Alan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</a:rPr>
              <a:t>Yu, Sean Graham</a:t>
            </a:r>
            <a:endParaRPr lang="en-US" sz="1800" dirty="0">
              <a:solidFill>
                <a:schemeClr val="tx1"/>
              </a:solidFill>
              <a:latin typeface="Arial" pitchFamily="34" charset="0"/>
            </a:endParaRPr>
          </a:p>
          <a:p>
            <a:pPr algn="ctr" eaLnBrk="0" hangingPunct="0">
              <a:buClr>
                <a:srgbClr val="0C588D"/>
              </a:buClr>
              <a:buSzPct val="94000"/>
              <a:buFont typeface="Gill Sans" charset="0"/>
              <a:buNone/>
            </a:pPr>
            <a:r>
              <a:rPr lang="en-US" sz="1800" b="1" dirty="0">
                <a:solidFill>
                  <a:schemeClr val="tx1"/>
                </a:solidFill>
                <a:latin typeface="Arial" pitchFamily="34" charset="0"/>
              </a:rPr>
              <a:t>Raytheon Web 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</a:rPr>
              <a:t>Solutions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1371600"/>
            <a:ext cx="41910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050" tIns="19050" rIns="19050" bIns="19050" anchor="ctr"/>
          <a:lstStyle/>
          <a:p>
            <a:pPr algn="ctr" defTabSz="342900" eaLnBrk="0" hangingPunct="0">
              <a:defRPr/>
            </a:pPr>
            <a:r>
              <a:rPr lang="en-US" sz="2600" kern="0" dirty="0" smtClean="0">
                <a:solidFill>
                  <a:srgbClr val="0C588D"/>
                </a:solidFill>
                <a:latin typeface="+mj-lt"/>
                <a:ea typeface="+mj-ea"/>
                <a:cs typeface="ヒラギノ角ゴ ProN W3" charset="0"/>
                <a:sym typeface="Gill Sans" charset="0"/>
              </a:rPr>
              <a:t>Enabling the Use of </a:t>
            </a:r>
          </a:p>
          <a:p>
            <a:pPr algn="ctr" defTabSz="342900" eaLnBrk="0" hangingPunct="0">
              <a:defRPr/>
            </a:pPr>
            <a:r>
              <a:rPr lang="en-US" sz="2600" kern="0" dirty="0" smtClean="0">
                <a:solidFill>
                  <a:srgbClr val="0C588D"/>
                </a:solidFill>
                <a:latin typeface="+mj-lt"/>
                <a:ea typeface="+mj-ea"/>
                <a:cs typeface="ヒラギノ角ゴ ProN W3" charset="0"/>
                <a:sym typeface="Gill Sans" charset="0"/>
              </a:rPr>
              <a:t>Real-Time OOI Data in the Undergraduate Classroom</a:t>
            </a:r>
            <a:endParaRPr lang="en-US" sz="2600" kern="0" dirty="0">
              <a:solidFill>
                <a:srgbClr val="0C588D"/>
              </a:solidFill>
              <a:latin typeface="+mj-lt"/>
              <a:ea typeface="+mj-ea"/>
              <a:cs typeface="ヒラギノ角ゴ ProN W3" charset="0"/>
              <a:sym typeface="Gill Sans" charset="0"/>
            </a:endParaRPr>
          </a:p>
        </p:txBody>
      </p:sp>
      <p:pic>
        <p:nvPicPr>
          <p:cNvPr id="38914" name="Picture 2" descr="http://www.cmu.edu/qolt/images/nsf_logo_color_transparent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3733800"/>
            <a:ext cx="838200" cy="838200"/>
          </a:xfrm>
          <a:prstGeom prst="rect">
            <a:avLst/>
          </a:prstGeom>
          <a:noFill/>
        </p:spPr>
      </p:pic>
      <p:pic>
        <p:nvPicPr>
          <p:cNvPr id="38916" name="Picture 4" descr="http://www.interactiveoceans.washington.edu/files/ooilog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4724400"/>
            <a:ext cx="1066800" cy="66703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663700" y="6311900"/>
            <a:ext cx="2933700" cy="488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6145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 bwMode="auto">
          <a:xfrm>
            <a:off x="1371600" y="2057400"/>
            <a:ext cx="7315200" cy="403860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2770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800" dirty="0" smtClean="0"/>
              <a:t>EPE System Architecture</a:t>
            </a:r>
          </a:p>
        </p:txBody>
      </p:sp>
      <p:sp>
        <p:nvSpPr>
          <p:cNvPr id="32772" name="Slide Number Placeholder 3"/>
          <p:cNvSpPr txBox="1">
            <a:spLocks/>
          </p:cNvSpPr>
          <p:nvPr/>
        </p:nvSpPr>
        <p:spPr bwMode="auto">
          <a:xfrm>
            <a:off x="1524000" y="6430963"/>
            <a:ext cx="381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9AC79582-2A4C-49E6-A95E-2D72F93FA2AD}" type="slidenum">
              <a:rPr lang="en-US" sz="1000"/>
              <a:pPr/>
              <a:t>46</a:t>
            </a:fld>
            <a:endParaRPr lang="en-US" sz="100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228600" y="1295400"/>
            <a:ext cx="8686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557213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noProof="0" dirty="0" smtClean="0">
                <a:latin typeface="+mn-lt"/>
              </a:rPr>
              <a:t>Three primary tools, </a:t>
            </a:r>
            <a:r>
              <a:rPr lang="en-US" sz="2000" kern="0" dirty="0" smtClean="0">
                <a:latin typeface="+mn-lt"/>
              </a:rPr>
              <a:t>accessible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 through a single website, </a:t>
            </a:r>
            <a:r>
              <a:rPr lang="en-US" sz="2000" kern="0" dirty="0" smtClean="0">
                <a:latin typeface="+mn-lt"/>
              </a:rPr>
              <a:t>and sharable through a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resource database: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</p:txBody>
      </p:sp>
      <p:pic>
        <p:nvPicPr>
          <p:cNvPr id="8" name="Picture 7" descr="C:\Users\crowley\Desktop\timeseries_january_comparison_09-12.jpg"/>
          <p:cNvPicPr>
            <a:picLocks noChangeAspect="1" noChangeArrowheads="1"/>
          </p:cNvPicPr>
          <p:nvPr/>
        </p:nvPicPr>
        <p:blipFill>
          <a:blip r:embed="rId4"/>
          <a:srcRect l="22963" r="17988"/>
          <a:stretch>
            <a:fillRect/>
          </a:stretch>
        </p:blipFill>
        <p:spPr bwMode="auto">
          <a:xfrm>
            <a:off x="1752600" y="4267200"/>
            <a:ext cx="1905001" cy="1447800"/>
          </a:xfrm>
          <a:prstGeom prst="rect">
            <a:avLst/>
          </a:prstGeom>
          <a:ln w="19050">
            <a:solidFill>
              <a:srgbClr val="F53D0B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example_c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267200"/>
            <a:ext cx="1645444" cy="1447800"/>
          </a:xfrm>
          <a:prstGeom prst="rect">
            <a:avLst/>
          </a:prstGeom>
          <a:ln w="19050">
            <a:solidFill>
              <a:srgbClr val="F53D0B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Content Placeholder 3" descr="resources_index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4" t="14217" r="1583"/>
          <a:stretch>
            <a:fillRect/>
          </a:stretch>
        </p:blipFill>
        <p:spPr bwMode="auto">
          <a:xfrm>
            <a:off x="4191000" y="2514601"/>
            <a:ext cx="1905000" cy="1371600"/>
          </a:xfrm>
          <a:prstGeom prst="rect">
            <a:avLst/>
          </a:prstGeom>
          <a:ln w="19050">
            <a:solidFill>
              <a:srgbClr val="F53D0B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7"/>
          <a:srcRect b="35608"/>
          <a:stretch>
            <a:fillRect/>
          </a:stretch>
        </p:blipFill>
        <p:spPr bwMode="auto">
          <a:xfrm>
            <a:off x="4343400" y="4343400"/>
            <a:ext cx="1687513" cy="914400"/>
          </a:xfrm>
          <a:prstGeom prst="rect">
            <a:avLst/>
          </a:prstGeom>
          <a:ln w="28575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6565900" y="5715000"/>
            <a:ext cx="1406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Concept Maps</a:t>
            </a:r>
          </a:p>
          <a:p>
            <a:endParaRPr lang="en-US" b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3429000" y="20574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Data Investigation </a:t>
            </a:r>
            <a:r>
              <a:rPr lang="en-US" b="1" dirty="0" smtClean="0"/>
              <a:t>Builder</a:t>
            </a:r>
            <a:endParaRPr lang="en-US" b="1" dirty="0" smtClean="0"/>
          </a:p>
          <a:p>
            <a:pPr algn="ctr"/>
            <a:endParaRPr lang="en-US" b="1" dirty="0" smtClean="0"/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3657600" y="5638800"/>
            <a:ext cx="2971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3657600" y="3886200"/>
            <a:ext cx="5334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6096000" y="3886200"/>
            <a:ext cx="5334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1" name="TextBox 40"/>
          <p:cNvSpPr txBox="1"/>
          <p:nvPr/>
        </p:nvSpPr>
        <p:spPr>
          <a:xfrm>
            <a:off x="4073525" y="5238750"/>
            <a:ext cx="1845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Resource Database</a:t>
            </a:r>
          </a:p>
        </p:txBody>
      </p:sp>
      <p:sp>
        <p:nvSpPr>
          <p:cNvPr id="4100" name="AutoShape 4" descr="data:image/jpeg;base64,/9j/4AAQSkZJRgABAQAAAQABAAD/2wCEAAkGBxQSEhQUERQWFRQUFxoWGRgWGBQgIRggGhwfGxggIh8dHSghGxwmHBgXITYhJSkuLi4uHCA2ODMsNygtMCsBCgoKDg0OGxAQGywmICY0NywyMjcsLCwuMi8tLCwsLCwvLywvLCwsMCwsLywsNCwsLCwsLCwvLCwsLCwsLCwsLP/AABEIAOEA4QMBEQACEQEDEQH/xAAcAAEAAgIDAQAAAAAAAAAAAAAABQYEBwEDCAL/xABOEAACAQMCAwUFAwcIBwYHAAABAgMABBESIQUGMRMiQVFhBxQycYEjUpEzQmKhsbLRFSQ2cnOCwfAINEOSs7TCNXWDosPSFkRTY3SE8f/EABoBAQACAwEAAAAAAAAAAAAAAAACAwEEBQb/xAA4EQACAQIDBAkDAwMEAwAAAAAAAQIDEQQhMQUSQVETYXGBkaGx0fAiMsFC4fEUIzQzUmKCFUNE/9oADAMBAAIRAxEAPwDeNAKAUAoBQCgFAKAUAoBQEXxzj8Fp2XvD6O2kESHB+I9M+Q9TsM1ZTozqX3VpmYcktSK4rzVNDMkQsJSZZGijdpbdVcqGbOzsygqpIyAfrtVsKEZRb31lnoyLlbgfDc4NHfW9nPb6DNErGQSalSR+00x/ANWRC2G238Kz/TJ05VIu9urhln5jfs0md83NoHEksFiLakJaXVsjaS4TGNzoAbrsGWorDvoXVv3eVw52konTJzmSsk0NpNNaxFg06GLB0EiRkQsGkVSCMgb4OM1n+m0UpJN8Mxv8kSV9zRaxLEzSFu3XXGI0lkZ1wDqCxqzacEb4xvVcaE5NpLTXgZ3kZvDuKQzxrLDIrIxwD03BwRg7hgQRg71CUJRdmjKaZmVEyKAUAoBQCgFAKAUAoBQCgFAKAUAoBQCgFAQltzLBcNcQ2kqPcwa1Mbal767b5GSurALLkCrnQnBKU1kyO8r2KxNxJr2ewLzTxWt3DIpiiYxlbiLdkd1AkGwkXSGG8fqQdlQVOM0knJPXXJ9WhC7diV4G0lrfvZGSSWCSD3mEysXaPS4SRCzd5l7yEZ6biqqlqlLpLWadn7klk7GBzVFJc8QEEdulxHFZuJFklMaj3ltI3COdWmBug21ZzU6DjClvN2beWV9P5MSzaRhxx3his4biN3uLC9t9UiB2WWJw0faBio1YRyG8QVycZqy9PelKLykn3Mjna3Iz+a+ATTzXbxKQy21s9u2280EssqgZ+ag+j1XQqxhGKfN37GkiUldmPwzgNwZrG4lRllkku57jBB7IzRaIl/uoI0/u1KVWCjOKeSSS67O7I2d0+v8ADPjg/E3tOHe4tbTm8ijaBESGUpKdwjiUL2YjOQxJYY72elJ01Uq9Imt156rLuMxdlZmNDapDJFCt0LO+sLSKHXN2ZiuY2UM2FZgSgkRhqUgqfPapOTlFycbxk32pr9mFy4mA937/AO5KtisquZr+6gjKKJDlreNwZNIYO2pwGIJCjc1NR6LeblbSKfnbuMXuZXDuLy2l1DbO5s4bicypFcSxs0cKRhSmWZgvazfCobYK2KjKnGpBzWbS4Ljf8IZp5fOfsXl+Y4lnniOy20Kzyy5GlNWohT46tKl/ljzrS6GW6pc3ZIs3s7Gfw3iMVxGJIJEljboyMCPUbePpUJwlB2krGU0zKqJkUAoBQCgFAKAUAoBQCgFAKAUAoCh8x8Zure+ndJUMEFtDK0EpRQ4d5VcrIfgkBjGM7HODjat2lThOkk1m3a/gVybUsiIijs768EkZZVvAWjkTKTWt1CuJF80LwgEqcq3ZZwc5q59LSp2f6fBxfs/UjlJ35khYck3hW4jnuYx/OYru3njTvLIv5VjGe6C4ByAcZdzgg4quWJp3i4x4NNX4cM+ozuPNFlsOEw2ZkuZ52eV1CvcXDoMKuSFGAqRoCScKBvuc1ryqSqJQisuS+Zk0rO7IfiXtO4Vbs384V3OM9ijNqx07wGk4/rVZDBV5rQxvIrl57drQfkrad/65jX9hatiOy6nFob5FSe3w/m2IHznJ/wDSq3/xX/Ly/cx0hwnt7bxsVPynI/8ATNP/ABX/AC8v3G+SFn7eID+WtJU/qOj/ALdFVy2VPhJDfJmH2o8Huwq3Hd3yFuIdQB+YDKPnmqngsTT+3yYbi9S4cGuLOZ3ntXikZlVGaN1bupnQCAe7jU3l1rVmqkVuyTJK17o6o+Xk7e6mn0z+8BECOikJGi7JgkhsuXYk4zqHlWemajGMcreo3c7s1wOCsscPDkEVtNfySXs6SbqqK2YrcAEahsilVOwV/Cuh0ibdV3aikl28X86iq2VufoTvHL4Waq5it7TiV4/uyujgxkZXVM2QoYKMY1qWBIXoxzRTj0jtduCz6+zv6siX2q9ixcE45J20tredmJoY1m7WMnQ8bEqGIO8bZU5UkjxBIrXqUluqcNHl13/JJSd7MsSsCARuDuCKoJnNAKAUAoBQCgFAKAUAoBQFN5v5kQ286wyMhgnhiuSAyvFG7p2jDbIBjY4kHhkg7ZrboUXvRclqm1yb/ngQlLJokYoLThkDyxIwjkePOhnfU0jLGhGpj1LKSR13O5qDdSvJRk813GEowTkhectrLxGK7kSN0jt2jGsZZX7QMjAEYGF179d9qRrONFwTebv3WJON2jq5l5msOGl5Z2RZpAMqiqZZAudOQNyBuAWIHrSlRq1vpjp5BtLM1HzP7bLqbK2SLbp984eQ/iNK/LBPrXVo7MhHObv6EHNmtuJcUmuG13EskrecjM2Plk7D0FdCFOEFaKsQuYlTAoBQCgFAKA7Ledo2DxsyMu4ZSQR8iNxWHFNWYL3y37XeIWuFlcXMY20zfFj0kHez6tqrRq7PpTzWTJKTRtXgnPfDOMIILhVR2/2Nxp3P6D9CfLGG9K5lTC18O96PivyS3oyyZYH5bijaaZla5JtxAkUhV8Ii7xgv8RkYAkuSScZOBVPTSaUVlne/zl1ElBXNe2thFBaCzZRCkcKXHFZV2bSe/HbZG7M2rTjOyjx1Vvym5T6TXO0Vwvxf5Klpbj6Itf8AL1/Db+9yW1vFZooY24LiZIvvZ/J6wN+ywNttQO1avRUpS3N5uXPhf17ySb3bpZF4VsjI8a0i1O5zQCgFAKAUAoBQCgFAUjj/ADlau9zZy++QmLTqmiil7h2ZGDR5YDI2LLpbB+IVuUsNNKNRWd+F/crlJX3WVuHjC3sn2LwTcRgjK4Ur2fErc/HGwPwORk6G+FtxlSSNl03TV2moPxi+f7/HWpXdnrwfPq+dq6rnw/lG1twkjGURw/apFNO7RW5AzkKWKjTvgkkL1GOtacsROWStd5XSzZYoLVmu/aB7ZDloOGeGzXBHXz7MH94+uB0Nb+G2d+qr4e4lPkaZubh5GLyMzuxyzMSST5kncmuvGKirIrOusgUAoBQCgFAKAUAoBQCgNjch+1i4stMV1quLcbbnMiD9Fie8P0WPlgiufidnwqZwyfkSUmjdd2tvxewkFvKpSYKQ4GdLoVdNSnByGVcqcbbVx4ueHqreWhNpTi0ZvCJbuTWt7bwIukAGOVpBIT8XdaNcL6Hf51CaprODfhYyr6NHVxzm+ztNQmmXWoLGNMu4AGSSqZKjbqcD1rNOhUqfajLkkS9pcLLGkiZ0uocZBBwwyMg7g4PQ1VKLi2mE7q53VgyKAUAoBQCgFAV3nPi9xarA9ukTB5likMzOAofITdQdOX0rqIIGobeIvoU4TbUr6EZtpXRVeJ8ZM84/m89pxG2IjWaNDPCS+CIZXhyTG+QcMoK5DDB67UKe5H7k4vho+1X5Fcpc0XYrDCnvd1HDDKkeZJMKdGQC416QSM7eu21ad5Se5Ftr5wLEuLPPvtM9o8nEWMUOY7RTsvQy46M/p4hfDruencweDVFb0vu9CuUrlBrfIigFAKAUAoBQCgFAKAUAoBQCgJ3k/mu44bN2tu2xwHjOdMg8iPMb4PUfUg0YjDwrRtIJ2PSXAuNWvGbMlC2lsCWNXdHQ9dJKENg46g4YZ9RXnqlOeHqZlye8ircc4BFb3KWUDJFZXQNzdoQAIo7crqIckaY5ToQg5AwSMZNbVOtKcHUlnJZLrb6ua1ISjbJcSbbnVywnjtz/ACahCvcNkMdRwJETqYUONTHqDkbKc0/0ytut/Xy9+t/NTO/yWRda0ywUAoBQCgFAQ3N/E5La0kliRncAAYVm0aiAXKruyoCWIHgPrVtCCnNRZiTaWRCWPELe6t5rfX29jDbaJruSQnUxUMdyN2VO+zZ7pKjGc4vnCdOSna0m8l8+MhFp5EjyFB2PD4u0AU4Z2c5BkyxPatq7waRcOQ241YPSq8S96q7fOru0FP7TRvtX9oDcQlMMBItIm2/+6w/PP6P3R9TucDs4LCKkt6X3PyIylc19W+RFAKAUAoBQHFYuDmsgUBxWLg5rIOKxcHNZAoBQCgJvlDmabh1ws8B9HQnaRfFT/gfA1RiKEa0N1hZHoy+hg43w9JIGG5WVNYyA6HPZyqD3k1DDLuD1HQGuBFyw1Vp/OtFuUkQ/NvFriSAW91CthDLiOWQyxyNINg0dvHHlnZxsCVGATtnpdQpwUt+L3ms0rPxb6iLbtbQnuT+aWvZblPdnhitiiKzspJYjLKwBIV1GnKgkjO+DtVOIw6pRi967ZKMru1i01qkxQCgFAKAqnA2NzeXMkk8oe1maFbdXKoqaBpd0H5QvqLhmyBsBupraqfRTiklmr3/HVYr1k1yI+LlyC4vbpQrwJFLGZoo3HZXepFlUumMK4fGcfEBvnVU+mnCnF6305rhkYcVKTRY+beCG9tJbYStD2q41rg+OcEeKnGCARkZGa16NTo5qdr2LGro8v83co3PDZezuE7p+CRclHHofPzU7j8K9JQxEKyvHwKWrEDV5gUAoD1LyfxAW/A4J2BYQ2nakDqQilsfXFeZrR38Q483YuWhg8hc9x8a94hltQioq5VnEiuGyCCCi+Xr1qeJwrw1mpfgKVzV1nyfAvMYsGBa3EhbTk7qIjOqk9SOik9SK6UsRN4TpOP72IW+qxs3n/wBoEfB3hgS0EgaPUAriMIAdIAARvI+XhXOw2EeITk5W8yblYj/bVwaCfhvvojCzR9kwYABisjBdLEdQNefQjbqc2bPqyjW6O+TMTWVz79knDILThHv3ZhpWSWV2wNREZYBQT0GEH1NYxs5VK/R3yyQirK5Icg88x8a94iktFjVFXKsyyK4bIIIKL5evWq8ThnhrNS/BmMrmteG8nW//AMRtZlc26O0mg53HZ9oqeqgkDfqB610J4mf9Jv8AHQhb6rGxefvaLHwiaK3W0EgaISd11QKNTKAAEbPwHy8K0cNg3Xi571vMm5WI7248CglsBeBAs0ZjwwABZXIGlsdcZBGemDjqcz2dVlGr0d8mYmsrnn+u8VCgJfljlu44hMIbZNTdWY7Kg82PgP1nwBqqtWhSjvSHUb+5T9kllaKGnUXU3i0oGgfKPpj1bJ+VcKtj6tR/Tki1Q5l9ggVFCoqqo6BQAB9BWk23myaVitc58Ml0maxgV7yTTB2upA0UZzrZC5xkZOwxuQTnTitnDzjfdqO0dbc33EJLitSrxcYvbYJY8Pt7XtYwAYleWcpndmmkxEkZJyckliTsN62XSpTvUqN255Lw1bIXcckbMt5dSg5XPRtJyAw+IZ9Dt0Fc1qzLUdtYMigFAQnMd/KrQQW5RJbl2USONQjVELu2nI1tsAFyOuTsMG6lGLvKWiIydrW4lP45wCaO4hlvJO1V3WD3u21W88RkYKgYIxSWIsVXpkas461t060XFxgrcbPNO3boyuUWldu/qXzg3CI7WMpFq3YuzOzM8jHqzMxJZtgMnwAHQVo1Kkpu7LUrGfUDJhcZ4TDdwtDcIJI3G4P6iD1BHgRuKnCpKEt6LzGp5n9o3IMvC5c7yW0h+zlx08dD42DgfRgMjxA9FhcXGuusplGxTq2yIoD0rYf0ZP8A3dJ/wmrzkv8AL/7fku/SUv8A0cvy15/Zx/vNW5tXSJGmZC/0x+p/5Ksf/B8/3D9ZHf6RX+uW39h/1tU9l/ZLtE9S8+1H+j7/ANnbfvx1pYP/ACV3/klLQyPZuI/5Ah7f8j2M/adfg1ya+m/w56b1jFX/AKl7ut1+BHQ6PZWnCQ0/8lNIz6U7TtO06ZOnGoAdc1nGdPl0ojbgVvhv9Lpvkf8Al1q+f+CvnEj+om/afFwY3MR4o0gm7IadHa/BqbGdII+Iv6/qqrCPE7j6LTuMytxM320Y/kaXT8OYcfLWuP1VDAf5C7zMtDzTXoykzODcLkup44IF1SStpUftJ8gACSfIGoVKipxcpaIHqvkrlWLhtssMQyxwZJMbyN4n0HgB4D6k+ZxFeVae8y6MbE/VBIUBhC/ieV7cNl1QFlBOwbbqPHp8sirXRnGCqWyZUq8HUdNPNZmvr6zEEhswzrEDlLLhqP2kiE4V552wVLYOe8ud+82K3Yy310nHnLRdSRhqzt/JM+zm/dzcQpaRWtrbssaCN9WZNzKCw2dh3QSM4ORqbwpxcEkpOV2/Th89CUHnZIutaZYKAUBGcf4Il2iq7OjoweOSM4eNhkAqfkSCDkEE1ZTqOm7ow0mrMirfl26d4vfbwTxQuJFRYFjLupzGZCGIOk4bChQSAfDFWutBJ7kbN9d+2xHcfF5ForWJigFAYfFuGRXULwToHjkGGU/qPoQcEEbggGpQnKElKOoPLntB5Ok4ZcmNstE+WhkP5y+IPhqXIBHqD0Ir0uFxKrwvx4lMlYrFbJE9K2H9GT/3dJ/wmrzkv8v/ALfku/SUv/Ry/LXn9nH+81bm1dIkaZ08Z4tHac1tNOdMasis33ddqEBPoCwJ9KlTpyngd2Ov7hu0i8e0H2eDi8kM8d0IwsekYQOGBOoEEOPM1pYbFvDpxcSUo3MH21cWht+Ge56w00nZKqgjIWNlYsw8B3MfM+hxPZ9OU62/bJGJvIyeTf6M/wD6tz+2Wo1/8vvX4Mr7Spf6OX5a8/s4/wB5q2tq6RIwM3h39Lpvkf8Al1quf+CvnEfqIH/SH/7Rh/8AxU/4stbGy/8ARfb+EYnqbC9sH/Yb/wDgfvrWhgf8hd5OWh5tr0RSb69gfKnZQtfSr35spFnwQHvN/eYfgvrXD2lX3pdGtFqTgru/z5+5tyuWWigITmvjwtIcjBkfIjX18SfQfwHjW5gsK69S3BamljsYsNTvxenzqNY8C4s0N0k7MTlvtCfEN8efPrn5gV6LEYdVKLppdndoeWw2JlTrqq3xz79TY/PMl17qVsI9csrCMsHRTGhBLuC22QBgHwLA74xXmcOqe/8A3Hkvlj2km7XRUeE8WW37KBbjUINlseGRmY7H/azMNySTn8nuTnNbU6bneVtf1SdvBfyVJ2yubQFc0vFAKAqszcTtgWLWt3GMnvard/x78Z+oWtldBPKzT8V7kHvLidnK0xEM95cgRmeVpSNauERAI4xqQlW7kYbu53Y1mrHenGlDO2XLN58SG+op1JafhfGT1nexzLqidXXzUg//AMNUVKc6btNWJU6sKivBpmRUCwUAoCD5y5ai4javBLsTuj43jcfCw/YR4gkVdQrSpTUkYaueUuNcLktZ5IJ10yRNpYfrBHmCCCD5EV6enUVSKlHRlLVjCqZgUAoBSwFAKAUAoBQCgJnk7gDX95DbJkB277D81Bu5/AHGfEgeNU16qpU3Jg9cWlssSJHGoVEUIqjoAowB9AK8tKTk7svSsrHbWDJjcRvUgjaSQ4VRk/4AepO1WUqcqk1COrK6tWNKDnLRGmuOcVe6maV/HZV+6o6D/PjmvWYehGhTUI/GeLxWJliKjnLu7DAq81ja3AmS84aFmQSgIUdD+cY/hB+eFP1ry2Mg6OJe7lx8T2WzqvS4aN+GXh+xWrQyS2vCYVlFut8zySGyVYtKiJ5lRcZxghVJ6nT6mrHaNSpJq+7zz4pXNlL6ci28kcQea2Ot+17OaWES4H2qxuVV9hgkgAEjYkHFamIgoyyyuk7crk4PgT9UEzE4taNLDJHHK0LupVZExlCfEZ/z8qlCSjJNq4NW3PBI4rmzj4nCWxKdd1NNNLDMBE4RT2rEQs0jKdDDHd2Y101VcoSdJ91kms+rX5kUOO7r4+5cufWWGx7ONQisyRqqgAKB3sADYDCYxUNmRc8RvPhd/j8mltae5hmlxdvz+DWvD7+SBw8TFWHl4+hHQj0Nehq0oVY7s1dHl6NadKW9B2ZtblTmVLtMHCzKO8vn+kvp+z8CfM4zBSw8rrOL0f4Z6zAY+OJjZ5SWq/K+ZE/WkdAUAoDW3tl5H99g95gXNzAp2A3lQblfVhuR9R4jHQwGJ6KW7LRkJRuecq9AVCgFAKAUAoBQCgFAKA9A+wXlfsLZryRftLnupkbrGD/1sM+oVDXC2lX3p9GtF6k6a4m1a5hacMcbnYCgNT868xe9SaIz9jGe7+mehb/Aenzr0+z8H0EN6X3Py6jyW08d089yP2rz6yt10DligNg+yy67s8fkVcfUEH91a4W2IZxn3Hoth1Mpw7/nkfTraWt4723D7uW4BYZijk7NDJhn0mR1iTVtkp6+taS6SpTtKaS7VfLzO07KV7GXyhxCZry9jnhe31LBPHG7xthWVomI0EqoLQ5056knxqNeEVTi4u+qfrx7TMX9Rb61CwgOcrq2jhX3qaWIFwE7B5lkdsEBV7LvNnPw9Oh8Kvw8ZuX0JPttbzIyaSzKrZ8Gv7l10SXNvZ5GtL5opXmXbK9kUJQHcZd8/o1tSq0oLNJy6srd/sirdclloZvtUm7tunmXb8AoH7xrZ2NHOcuz8nI25O0YR7X4fya+runnDusrt4ZFkjOl0OQf89QemKhUpxqRcZaMspVJU5qcdUbh5b46l3FqXZ12dPun+B8D/CvK4rCyw8916cGexweMjiYby14olq1TcFAKA89+2vkb3WU3luv2EzfaKBtE5/YrHf0ORtkCu7s/Fb66OWqKpx4mra6ZAUAoBQCgFAKAUBOck8vNxC8it1zpY5kYfmou7n0ONh6kVRiKypU3Ix1I9bW8CxoqIAqIoVVHQADAA9ABXl223dmwlZWR2Vgya8595n1ZtoDt0kYeP6I9PP8ADzru7NwVrVZrs9/Y89tXaF70ab7X+PfwKLXaPPigFAWz2Zy4u2H3omH4FT/GuXtaN6CfJ+52NiytiGua9i3c1i9VJZbe5ghjjiZ8PCWJKgk5YyBVU4H5px61xKPRNpSTb7T07vwIHlS5lN5ayS3Yufe7KST8lApj0tCyjKLq0/aOME9QfGr68YqnJKNrPm+sri802bBrQLisc5tHIYrc2cd7NJqdI5dIVFTSHdmYHSBrUbAkk488bFC6vLe3UvliMnwIHhnCEtbmD3iwS3DyBY5bW6nKLJglVePuDDaSAcEZwDjNXyqOcHuzv1NLTqeZU4pNNr5wHtTP2kA/Rb9o/hW/sf7Z9xxNu/dDv/BR67JwBQGZwjicltKJYjuNiD0YeIPpVNehGtDckX4fEToVFOBuDgfGI7qISRn0ZT1U+R/j415XEYedCe7L+T2OFxUMRDej3rkSNUGyKAx+I2Mc8TxTKHjkUqynxB/Z8/CpRk4tSWoPLntD5Jk4XPpOXgckxSeY+62Ng4/X1HkPSYXFKvHr4lMo2KpW0RFAKAUAoBQCgPR/sV5PNna9vMuJ7kA4I3SPqi+hPxH+6D0rz+0MR0k91aL1LKa4mx655YUTnTnDGqC2bvdHkHh5qp8/M+Hhv07WA2fe1SqsuC/LODtLae7elSefF/hfMvTXld084c0AoBQFi9n7Yvo/UOP/ACk/4VobTV8M+71Olsl2xUe/0LL7QbIBo7mW1ju4YtKNE0kgIZ5AqlUP2Um7DOsA7da4mElrBS3W+Nvzqu49XNcTK5buuHi4YRW4tLuXOqOWHs5Hxu2k40yDbJ0EjbNQrRrbmbvFcndfO0Rcb9ZbK1SwqnOrrC8Fwt3b2s6LIii5I0TI2kupGoNsyxtqXp5b1s4e8k4uLa6uHzMhMgOGcwC8ubdLq9sTokDxwWnauZHAOjU7DYL8WAOoGTV86XRwbhGXa7aFd75S9H81O32pr9pAfNXH4Efxre2O/pn3HE27rDv/AAUeuycAUAoDO4PxaS2kEkRwehB6MPIiqa9CFaO7M2MPialCe9Bm1+XuYorte4dMgHejJ3Hy+8PX9leZxWEnh3npzPW4TG08THLJ8UTFahuCgI/j3BYbyB4LhNcb/iD4MD4MPOp06kqct6Ophq55m5/5Dn4ZJ3gZLdz9nMBt/Vb7r48PHw8ceiwuLjWXXyKnGxUq2yIoBQCgFAbV9j/s5Ny6Xl2mLdDqjRv9sw6Ej/6YP+8fTOeXjsZuLo4a+hKMd7sN9Xt4kKF5WCKPE/53PoK41OnKpLdirsnUqQpx3puyNb8z86vNmO3zHF0LfnP/AO0enX9ld/CbNjT+qpm/Je55rG7WlU+ilkufF+xUK6pxjmgFAKAUBY/Z8mb2M/dVz/5SP8a0Npu2Hfd6nT2TG+Ki+V/Qs/tCvEPZ20l7BZxyDW7SDMh0OrLoyQi7qcsc+G1cPCxteai5NeHeeqnyMLg81gl5bC1ljvbiZpA87ziWWNVjdsjfEYJAXChRhjU6iqunLeW6lwtZarxMZJrmbArQLSrc53jwy2TpEZw0skRiXs8sWiZ1ILkAYMZPUbZrZoRUlJN2yvfvIT4Pr9z4HHLxCjTWlvawl1Vmmul1d4gYCpGVLnwGrc1noqbyjJt9nuY3ms2rGF7U4MxwP91mX/eAP/RW/seX1Sj3+H8nG25C9OEuTt4/wa7rvHmxQCgFAfcEzIwZGKsu4IOCKxKKkrSV0ShOUHvRdmXvgHP/AES7H/iKP3lH7V/CuLidk/qo+Hs/fxO/hNs/pr+PuvbwLzaXaSqGidXU+KkH/JrjTpyg92Sszu06kKi3oO6O6oEzovbRJkaOVFeNxhlYAgj1BrMZOLugaV509ijAtJwxtS9ewkO4/qOdj8mx8zXYw+01pV8Spw5GpOJcNmt3MdxG8Tj811IPz36j1G1dSFSM1eLuQMWpg+4IWdgqKWZjgKoJJPkANyaw2krsG3ORfZUsem64uVjQbrAzAavLtDnp+gNz443B5dfGym+joK75/PUxJxgt6bsi/wDFufooxotE14GAxGlBjpgbE/LaoUNkzlnVdvX54nNxG2YQ+mir9fD54FF4nxSW4bVM5Y+HkPkOgrtUaEKK3YKxwK+IqV5b1R3MSrSg4oBQHNAKAUBcPZjBm5kbwWIj6swx+oGuVteVqSjzZ2diQvWcuS/JauZuK3EDLoitZImGMTXAictk5A1IVIxp8fOuLRpwks20+pXPSydiP4Uj3F5byvZPa9jHKdX83dZO00KAJI3JyBk407+mN7ZtQpyipb17c/RkVm1kXOtItIbmuJ+w7SG3FzPAwlhjL6O/umrOQNldzg9enjV1FretJ2TyZiSuigw3ix3ttc8RNyXAlEjXFu6RQFgrRmPAaNQNJXVqLHVufLdcb05Qp2tlo83zvxKbvJyXz+bFx52jWewaSMh1ASZGUggjzB8RoYnNQ2dJ08Sk+OXzvNXadPpMLK3DP53GqK9OePFAKAUAoBQHfZ3skLaonZG81JGfn5j0NQqU4VFaauWU6s6bvBtFs4Z7QpUwJ0WQfeXut/A/gK5lbZFOWdN2817+p16G2qkcqiv5P29Cx2nPdo/xM8Z8nU/tXIrnz2XiI6JPv97HSp7Xw0tW12r2uSkXMNq3S4i+rqP2mtZ4SutYPwNtY3Dv9a8Trv7iynXRO1tKpPwyGJgT4bHO9I0q8M4xku5kv6ig/wBcfFEPc+zDhTtqazQH9F5VH4K4H6qlHG10rKXoW7iJrg3Ldpaf6tbxRHGCyqNRHq3xH6mqalapU+5tmVFIzbu2jcZlRGC+LhTj8elYhOccoN9xCpCEl9aT7SDuuYeHw7Axk+USA/rAx+ut2GExdTn3uxo1Mbg6XFdyv6EXc+0C3IwIHYeTaAP2mtiOyaurkl4/sas9s0LWUG/D9yi8VuI5JWeKPslbfRnIB8cbDA8cV2qMJwgozd3zODiJwnNyhGy5GJVpQKAUBxQHNAbH9l9piGWQ/nuFHyQfxY/hXn9sVL1Iw5L1/g9LsSnanKfN28P5MYpYe/XY4osHbvIvYm6CFTCEUIIjJ3dn7TIXfUTnqK1063RR6G9uNud+Nuqx2Mt57xmcmLCl3dR2DBrJUibCNqjSZmftFQ7gdwRllXYEjpmoYjedOLqfd52y1Ebb2Rc60yw+XJwcDJxsCcZ8t/CgKBzLf8RGiFZ4o7mfIigtk1EDxeSaXIWJfEiME7Ab1vUo0fuadlq36JL3KpOXEt3DOGlLVbeeUzsI9EkjYy+Rvt4ddvTFa0qn9zfirZ3RncTg4Szv+TTV3bmN3jb4kYqfmDivYQmpxUlxzPDVabpzcHwyOqpFYoBQCgFAKAUB9RRliFUFiegAJJ+grDaSuyUYuTskWbhHI1xLgyYhX9Ldv90dPqRXOr7Uo08o/U/Lx9jqYfZFapnP6V5+HvYvfA+WILXdF1Sfffc/TwX6frri4jG1a+UnZckd7DYCjh84q75v5kSV9fRwqXlcIo8Sf2eZ9BWvTpTqPdgrs2alWFKO9N2RSOM+0Lqtqn9+T/Bf4n6V2KGyONV9y9zh4jbXCiu9+xTOI8UmnOZpGf0J2HyUbD6CuvSoU6StBWOLWxNWs71JNmJVpQcUAoDmgOKA5oDigFAbp4Hara2kayEIETU5YgAE95ySegBJ3ryGJqOtWlJcXl+D3GDo9DQjB8s+3VlB4rxcEslpefymBv7vJae8rny7WJVC+WWLVuU6b1nHc677vkycn13L5yo8htYzLbLaPg5hQqQm5A+EADIwceGa0a9t92lvdZZDTQl6pJCgKh/8DBrmeeS7uT27AlI2EeFHwprUdpoHkGA8wa2v6q0FFRWXf38iDheVyf4NwWC0UrbxhAx1MdyWPmzMSzH1JNU1KsqjvJmVFLQoPtJ4X2c4mUd2UYPoyjH61x+BrvbKr71N03qvQ81tnD7tRVVo/X+CoV1TiigFAKAUAoCw8sxWDf620gfyOyHy3XvD6kCtDFyxa/0UrefnkdLBRwcv9Zu/l5ZmwuH3ljEuIZLdB46XjH475P1rhVaeKm/rUn3M9FSq4SmvolFd6F3zXaR9Z1b0TLfu5pDAYiekX35eoqbRw0NZruz9Cs8W9oZORbR4/Tk/wUH9p+ldGjsjjVfcvc5dfbfClHvfsUq/v5J21zOzt6np8h0A9BXXp0oU1uwVjiVa1Sq96buY9WFQoBQCgFAKAUAoBQE9yTwvt7pMjuR/aN9PhH1bG3lmtLaFfoqL5vL53HQ2bh+mrq+izfztNsX1lHNG0UyB43GGVhsRXl4ycXdansSvJyf2C4sLqe2A+GMsJYh/clyQPRWWth4nff8Acin5Py9iG5bQs6A4GTk+J861SZzQCgFAVmfmlpZTDw+L3hkbTLKSVhix8QL4Ot/0UBx44xWwqCjHeqO3JcX86yDk9I6kpzFwoXUDxHqd1Pkw6fw+RNMLXdGqp+PYU4vDqvScH3dppaWMqxVhhlJBB8CNiPxr10ZKSujxMouLcXqj5rJEUAoBQCgFAcUBzQCgFAKAUAoBQCgFAKAUBxQG3OSeD+7W+XGJJO++fAfmj6D9ZNeX2hiemq2WiyXuew2Zhego3erzf4Rk8I5gSaOORgI1nlZLfJJMqgEq2MbalRmA+7g53xWrOk4u3LXqN9SuTNVEhQCgFAfMqalIyRkEZHhmiBSuDTXtrbxWUNjmWFRGJmeNYCF2EmQTIS3xFAuck7+Nbk1TnJ1JSyfDj2cvMrV4qyRYuEQvANNzddtNKxbvBEHQDTGg3CADxJPUk71RNqWcY2S+ZmVlqyq+0XgH/wA1GPISgfgG/wAD9PWuvsvF/wDpl3exwtsYK/8Afgu33KDXbPPCgFAKAUAoBQCgFAKAUAoBQCgFAKAUAoC18hcA7eTtpB9lEds/nMNwPkOp+g865m0sX0UOjjq/JHX2Vguln0kvtXmy48ycSYt7nBAtxJLEzSK8nZokR7mWYAtljkAAeDHIxvwqUFbpJOyT5XzPUSlbJFdn4BPYTxPZuLvs4ZFhs7mXDxqSusxSHqB9muHGy7at62VWhVi1P6bvNpeqIbtrWLhy7w1reBUkbXKxMkr/AHnc6nI8lycAeAAFadWanK604dhOKssyTqskKAUAoCD5tkMFvNdwoGuIYWCk6jhSQzZA6gaQ2Op01dRW9JQbybIyXFala4lwuC44i4kSO4NzYLJA4IzGYWIJjbcxhu2Rg4PVTWxGcoUssrSz7+fO1iF1Jrimi5cHhk92hS6w0vZIsvQhm0gP6HJzWrOS324aXyJJXjaRrTnDlk2r64wTA52P3D90/wCBr0eBxqrx3ZfcvPrPK7R2e8PLej9r8uorldA5YoBQCgFAKAUAoBQCgFAKAUAoBQCgJblvgT3culdkXd3+6P8A3HwH8K1cXio4eF3rwRuYLCSxNTdWnFmz7+8isLdQqnqI4ok+KV2+FV82JyST03J2BNeZ+uvUbbz1bPYQhCjBRjkkU2e/uWv8/wA2teIRxqohebVHeQyFmCg4DiRGRzkKcZ8mrajCCpcXHnbNP2Ybd+RZOF2d1PdR3N5DHb9hHJHHGknaMxkK62ZtKgKAgAUZ6knoK15ypwg4Qd79VtCVm2myzVrExQCgFAKAUBBcL5ft7OWaWGK3hjZBkomlgQSXy2dIjxpOABggk1dOtOpFRk2yO7nciGv7viLarCQW9rGcrM6ZN046BVPS3z1fq3QbZNWqNOiv7ivJ8OX7kbuTstCc4JfLf2ivJGAJAySRncBkYpIAfEB1bB+RqqalRqfS9M0w4qpFxkuo19zXyo9qS8eXgJ6+Kejen6X+T6HBY+NdbsspevZ7Hlsfs6VB70M4+nb7lbroHLFAKAUAoBQCgFAKAUAoBQCgFATHLnL0l2+F7sYPec9B6Dzb0/GtTFYuGHjnrwRu4PBTxMsslxZtS3torK3IjRtEas5Cgsz4GTsN2c46fICvM1Kk69Tek834HrqFCFCG5BZFPgvIeJQxG6fW144e2jt8a7QJ+f2g7yyKfjYnAYhQD+dsuMqMmoL7dW9H1W5cvEzdPU7eC8rDVcWvELcXPakze+nGZdwqqxzqikRcABNsAkY3zipXyU6btbLd+ahRzaa1LxBCEVUXOFAUZJJwBgZJJJPqd60m7u5YlZWOysGRQCgFAKAUB1XNusiMkihkcFWVhkMCMEEeIIrKbTugVOfgt5BE0MV7HFZopxI8bGaGMDdQ5cJhVGA7LkDrkjNbSqU5S3nFuXk2V7rWS0K5wK6aaSKCzlksLeGPVYK6HF7jOt31Y1oRk9mMPhxJttjZqx3U5TW8393/AB+c9OBBa2Wn5Nh2d+H0RT9mlw8etoNascZ0sR4smfHHjXPcWvqjpzLdVaRVOZORM5ktMA9TETt/dPh8jt6jpXWwm1LfTW8fc4eN2On9dDw9ig3EDIxV1KsOoYEEV24yjJXi7o8/OEoS3ZKzPipEBQCgFAKAUAoBQCgFAcqpJAAJJ2AHjRtJXZlJt2RdOXORHfD3WUTqIx8R+f3R6dflXIxW1Ix+mlm+fD9/TtO3g9jyn9VbJcuPfy9ewuPGOKW/DrcPICkSlUAjQndjgYCjz/zk1xYxqV582z0UYxpxtFWSKhziyXbWF7Z3OAkphWRGJEbygdkXTwBdREykA4l9K2qF6anTnHhfw1t6rsIzakk0dXDOHSyTTT8P7OyvWIhv4ZE1BSdxNHjqxBLL+Y+cncHMpzioqNW8o6xf4fpzQs75al94NwtLWFYo9RC5JZyWZ2YlnZmPxMzEknzNaFSo6kt5k4x3VYzqgSFAKAUAoBQCgFAdN7aJNG0cqh43BVlboQeorMZOLugV94ZLK2bUrXgiZfdU05kBPcRWfcbFiO1OMLnOTnN91Vn/ALb68vnUQturqKpfcAvESZprdZ72ZhLHeQyKot3AwFOshkij3xp1B1J1AEnO1GrTbSi7RWVnx/d+RBp6st3BOborm4MESu4ERkE+nEcmlgjaM7sNR2YDScHBOK1amHlCG8/DjzJxnd2JTifCYLlcSor42B8V+RG4+VRo4ipRd4OxXXw1KurTV/UpHFvZ665Ns4cfdfZvx6H64rs0drxeVRW61p88ThV9iSWdJ36nr7ehU7/hk0BxNGyeGSNj8j0P0NdOnXp1Pskmcmrh6tJ/XFoxKtKBQCgFAKAUB32dlJKcRIzn9EE4+eOn1qE6sKavNpFlOjOo7QTZaeFez+Z8GdhEvkMM36th+J+Vc2ttanHKmr+S9zrUNi1ZZ1HZeLLxwbl6C1H2Sd7xdt2P18PkMCuNXxdWt97y5cDuYbBUcP8AYs+fH52GJxLnC2t7pbWZmR2QPrZSIxqbSoL9ASQQD0yMZztUYYapOnvx08zZc0nZlP4gzQX1+bktPZStELiNySIopkxFKvkqypKjY6Aq35tbkLTpQ3cpK9nza1XerEJNqV/nxGS3IQn7WGYyKwVTHfQsA06ZyiTgbSSoVXvkbgKwIOaj/WbtpRt1xfB9XJMxuXyNiouPU+J2ya59y1I+qwZFAKAUAoBQCgFAKAUAoCC5l5c9++zlnkS30kNFFhdbHoWbclQOiYwT1z0q6lW6LNJX5kZRvxKrDeyWVxxCWZlne3t7W2g0x6DIXaRo0KrtqLOgJQAY3wMYracVVhBRyu23nfS13/JD7X2L56EfwW3lglghiiuYuJGRJbsllMUyO5M8rYYxkHLBSAJAQB4VZUcZJybThouadslz/BHNdvz5+5ZhzVcQ3L29xamcxxrK0lnltKuzKuqJ8MG7pOlGc46CtboISgpxlbhn7/wWbzTsyw8P4xBcNLHFIrvCQsqb5QnOAwI9D+B8qolTnBJta6Gbp5HRecsWkvxQJnzUFf3cVdDG14aSfr6mtUwGHqawXp6EVP7P7VvhMqfJgf3lNbMdrV1rZ93sak9jYd6XXf7mK3s5i8JpB8wp/hVq2xU4xRU9h0uEn5HC+zmLxmf6BaPbE+EUYWw6fGTMmH2e2w+JpW9CygfqXP66rltas9El87S2OxcOtW387CUtOVLSPpAp/r5b94kVrTx+InrJ92XobVPZ2GhpBd+fqSsBQZVNPd6quO75bDpWs7vNm4klkiE4hzIyyyxW1tLctBjtSjRqFLDUFBdhrk0kNpA8Rk5OKtjRTipSklfQw5Z2RGTIt9fyW912ixx20M0cHaOmvtC4kduzYFihVExkgEnxOatV6VJTha92r2vpprzIv6mkyGu+DS9tNbAmeS0Rbi27Y6jNBNqSa1lLfEhaMhS2SDoOe7V0asd1T0TyduDWkkRcc7X6yb5b5SWKXtleT3aa1EItJ1yYwx1hCxOdKhnXs2zjU2+NqprYjejutLeTvdcfnMzCOki228CxoqIoVEUKqgYCgDAAHgABWo25O7LUrHZWAKAUAoBQCgFAKAUAoBQCgFAdF1ZxyFDIisY3EiagDpYAgMPIgMd/U1KMnHRmGk9TCt+EabuW6Z9RkijhVcfAqF2bfO+pnB6eFTdS9NQ67mLZ3IzlyBoEu7y7HZyTSPK4OnMcUQKxKSCRtGmrr1Y1ZVak404ZpZd718zEVm2ymcAvmsJdZj1XF/ZxzrGCAZZ5biV9PyUTLlvBUJ8K3asOlja+UXbsSSz8itSs78zoQS28F65nnaS44jBbM8Rk1ExlTcmJV3A1dsoVR8Kgb4rP0zlFWVlFv2v5DPPMsXEL+SOxnksru5aUyQQp73FjsmklRTgSQqzd1+p1CteEIuqlUirZvJ62T6yV7J2ZkWfNMtxFZIhWK5lmltrgFQ3ZyQwytJtn76IwGfhI86jLDxhKTeaSTXY2rGVJtdZ98ON819NbvejRAkEvdt4xrEhfUpyTj8n1Hn6ViXRKmpKOt1ryH1Xtcz+YrmV7q2s45WhWVJZZHTGsrFoARSQQuTICTjOF2xnNV0oxUJTavay8TMm8kVXnLtoY7yzMrzR+6++xNIe+oglUzRMy4LoVxgnfBYEnatrD7knGpa2e6+9ZMjJNZXLVyZCFUmOwis4XVWXQ8RZ/LUI1x0Ox1k71rYh52c959/59jMOaRi9q9heXLPFLJbXZWUNDG8hjkVAjqyoC2lgiENjGcipWVWmkmk1zdroy8pXPteFS3yiefXaTRyObZ48CRIiAAJA2pSXwWKEbd3oQax0kaT3Y/UrZ8r9XZzFt7PwJfgvBFgZ5Gkkmml0h5ZdOSFzpUBQFRRknSoG5JOSaqqVd9JJWS4GVGzuyVqokKAUAoBQCgFAKAUAoBQCgFAKAUAoBQHy6BgQwBBGCD0IPUU0BiycMhaVJjGpliVkR8bqG+IDyz/HzqaqSUXG+TMbq1Ie75RUxQpBM8Rgne5VsI5LvrLagwwR9q/6qtjiHvNyV7q3L5oRcMj7u+CXE0KRzzxyMlzDNqWIplInV9JGtu8Sp72w36bUjVhGTcU1k1rfNq3IzZtWZiycqMOKJexuBFpZpIzneXR2YcbY3jOD0+Edc7SWIXQOm1nz6tbeJFw+pMlbXhTJez3OoaZYYYwu+QY2kJJ8MESD8DVTqJ01Dk3+CVs7nXzFwM3Bhlhl7G4t2LRyaQwwwxIjLkakYYzggggEHas0qu4nGSun8TEo3Omx5ecyyT3kqzSyRG3ASMoiRk5YBS7EljglifADAxUpVkoqMFZXvzdwou92S/DLFYIYoUJKxIsaljk4UBRk+JwKpnNzk5PiZirKxk1EyKAUAoBQCgFAKAUAoBQCgFAKAUAoBQCgFAKAUAoBQCgFAKAUAoBQCgFAKAUAoBQCgFAKAUAoD/9k="/>
          <p:cNvSpPr>
            <a:spLocks noChangeAspect="1" noChangeArrowheads="1"/>
          </p:cNvSpPr>
          <p:nvPr/>
        </p:nvSpPr>
        <p:spPr bwMode="auto">
          <a:xfrm>
            <a:off x="155575" y="-2133600"/>
            <a:ext cx="4457700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04800" y="4267200"/>
            <a:ext cx="914400" cy="141577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External </a:t>
            </a:r>
          </a:p>
          <a:p>
            <a:pPr algn="ctr"/>
            <a:r>
              <a:rPr lang="en-US" b="1" dirty="0" smtClean="0"/>
              <a:t>Data</a:t>
            </a:r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</p:txBody>
      </p:sp>
      <p:pic>
        <p:nvPicPr>
          <p:cNvPr id="4098" name="Picture 2" descr="https://encrypted-tbn2.gstatic.com/images?q=tbn:ANd9GcQX38_nyI9_MgGlb_GvZWoHrt7qvoFaJO0X2oZi2L2SvcrufGMG"/>
          <p:cNvPicPr>
            <a:picLocks noChangeAspect="1" noChangeArrowheads="1"/>
          </p:cNvPicPr>
          <p:nvPr/>
        </p:nvPicPr>
        <p:blipFill>
          <a:blip r:embed="rId8"/>
          <a:srcRect r="3546" b="22710"/>
          <a:stretch>
            <a:fillRect/>
          </a:stretch>
        </p:blipFill>
        <p:spPr bwMode="auto">
          <a:xfrm>
            <a:off x="381000" y="4876800"/>
            <a:ext cx="752475" cy="228600"/>
          </a:xfrm>
          <a:prstGeom prst="rect">
            <a:avLst/>
          </a:prstGeom>
          <a:noFill/>
        </p:spPr>
      </p:pic>
      <p:pic>
        <p:nvPicPr>
          <p:cNvPr id="4102" name="Picture 6" descr="http://sos.noaa.gov/Docs/NOAA-Transparent-Logo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" y="5181600"/>
            <a:ext cx="457200" cy="457200"/>
          </a:xfrm>
          <a:prstGeom prst="rect">
            <a:avLst/>
          </a:prstGeom>
          <a:noFill/>
        </p:spPr>
      </p:pic>
      <p:sp>
        <p:nvSpPr>
          <p:cNvPr id="58" name="TextBox 57"/>
          <p:cNvSpPr txBox="1"/>
          <p:nvPr/>
        </p:nvSpPr>
        <p:spPr>
          <a:xfrm>
            <a:off x="1981200" y="2667000"/>
            <a:ext cx="1447800" cy="95410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OOI Data</a:t>
            </a:r>
          </a:p>
          <a:p>
            <a:pPr algn="ctr"/>
            <a:endParaRPr lang="en-US" b="1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57" name="TextBox 56"/>
          <p:cNvSpPr txBox="1"/>
          <p:nvPr/>
        </p:nvSpPr>
        <p:spPr>
          <a:xfrm>
            <a:off x="6629400" y="2362200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C5890"/>
                </a:solidFill>
              </a:rPr>
              <a:t>Single Integrated Web-based Portal</a:t>
            </a:r>
          </a:p>
        </p:txBody>
      </p:sp>
      <p:pic>
        <p:nvPicPr>
          <p:cNvPr id="56322" name="Picture 2" descr="http://www.neptunecanada.ca/dotAsset/25973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09800" y="2977801"/>
            <a:ext cx="1066800" cy="544068"/>
          </a:xfrm>
          <a:prstGeom prst="rect">
            <a:avLst/>
          </a:prstGeom>
          <a:noFill/>
        </p:spPr>
      </p:pic>
      <p:cxnSp>
        <p:nvCxnSpPr>
          <p:cNvPr id="59" name="Straight Arrow Connector 58"/>
          <p:cNvCxnSpPr>
            <a:stCxn id="58" idx="2"/>
            <a:endCxn id="8" idx="0"/>
          </p:cNvCxnSpPr>
          <p:nvPr/>
        </p:nvCxnSpPr>
        <p:spPr bwMode="auto">
          <a:xfrm>
            <a:off x="2705100" y="3621107"/>
            <a:ext cx="1" cy="64609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C589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1" name="Straight Arrow Connector 70"/>
          <p:cNvCxnSpPr>
            <a:stCxn id="12" idx="3"/>
            <a:endCxn id="8" idx="1"/>
          </p:cNvCxnSpPr>
          <p:nvPr/>
        </p:nvCxnSpPr>
        <p:spPr bwMode="auto">
          <a:xfrm>
            <a:off x="1219200" y="4975086"/>
            <a:ext cx="533400" cy="160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2057400" y="5715000"/>
            <a:ext cx="1274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Visualization</a:t>
            </a:r>
          </a:p>
        </p:txBody>
      </p:sp>
      <p:cxnSp>
        <p:nvCxnSpPr>
          <p:cNvPr id="94" name="Straight Arrow Connector 93"/>
          <p:cNvCxnSpPr/>
          <p:nvPr/>
        </p:nvCxnSpPr>
        <p:spPr bwMode="auto">
          <a:xfrm>
            <a:off x="6019800" y="4876800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7" name="Straight Arrow Connector 96"/>
          <p:cNvCxnSpPr/>
          <p:nvPr/>
        </p:nvCxnSpPr>
        <p:spPr bwMode="auto">
          <a:xfrm>
            <a:off x="3657600" y="4876800"/>
            <a:ext cx="685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8" name="Straight Arrow Connector 97"/>
          <p:cNvCxnSpPr>
            <a:stCxn id="10" idx="2"/>
          </p:cNvCxnSpPr>
          <p:nvPr/>
        </p:nvCxnSpPr>
        <p:spPr bwMode="auto">
          <a:xfrm>
            <a:off x="5143500" y="3886201"/>
            <a:ext cx="0" cy="4571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1663700" y="6311900"/>
            <a:ext cx="2933700" cy="488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127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7829550" cy="519113"/>
          </a:xfrm>
        </p:spPr>
        <p:txBody>
          <a:bodyPr/>
          <a:lstStyle/>
          <a:p>
            <a:r>
              <a:rPr lang="en-US" smtClean="0">
                <a:latin typeface="Helvetica" charset="0"/>
              </a:rPr>
              <a:t>Educational Visualization Service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7467600" cy="16002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>
                <a:cs typeface="+mn-cs"/>
                <a:sym typeface="Gill Sans" pitchFamily="1" charset="0"/>
              </a:rPr>
              <a:t>Buildin</a:t>
            </a:r>
            <a:r>
              <a:rPr lang="en-US" sz="2000" dirty="0" smtClean="0">
                <a:sym typeface="Gill Sans" pitchFamily="1" charset="0"/>
              </a:rPr>
              <a:t>g flexible and customizable </a:t>
            </a:r>
            <a:r>
              <a:rPr lang="en-US" sz="2000" dirty="0" smtClean="0">
                <a:cs typeface="+mn-cs"/>
                <a:sym typeface="Gill Sans" pitchFamily="1" charset="0"/>
              </a:rPr>
              <a:t>visualization tools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>
                <a:sym typeface="Gill Sans" pitchFamily="1" charset="0"/>
              </a:rPr>
              <a:t>F</a:t>
            </a:r>
            <a:r>
              <a:rPr lang="en-US" sz="2000" dirty="0" smtClean="0">
                <a:cs typeface="+mn-cs"/>
                <a:sym typeface="Gill Sans" pitchFamily="1" charset="0"/>
              </a:rPr>
              <a:t>ocused on time series and profiles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>
                <a:cs typeface="+mn-cs"/>
                <a:sym typeface="Gill Sans" pitchFamily="1" charset="0"/>
              </a:rPr>
              <a:t>Goal is to balance capability and usefulness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>
                <a:sym typeface="Gill Sans" pitchFamily="1" charset="0"/>
              </a:rPr>
              <a:t>Multiple entry points (teacher, student, developer)</a:t>
            </a:r>
            <a:r>
              <a:rPr lang="en-US" sz="2000" dirty="0" smtClean="0">
                <a:cs typeface="+mn-cs"/>
                <a:sym typeface="Gill Sans" pitchFamily="1" charset="0"/>
              </a:rPr>
              <a:t> </a:t>
            </a:r>
          </a:p>
        </p:txBody>
      </p:sp>
      <p:sp>
        <p:nvSpPr>
          <p:cNvPr id="33796" name="Slide Number Placeholder 3"/>
          <p:cNvSpPr txBox="1">
            <a:spLocks/>
          </p:cNvSpPr>
          <p:nvPr/>
        </p:nvSpPr>
        <p:spPr bwMode="auto">
          <a:xfrm>
            <a:off x="1524000" y="6430963"/>
            <a:ext cx="381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6435A057-4ACA-47EC-9D55-E04004CE05D6}" type="slidenum">
              <a:rPr lang="en-US" sz="1000">
                <a:latin typeface="Arial" pitchFamily="34" charset="0"/>
              </a:rPr>
              <a:pPr/>
              <a:t>47</a:t>
            </a:fld>
            <a:endParaRPr lang="en-US" sz="1000">
              <a:latin typeface="Arial" pitchFamily="34" charset="0"/>
            </a:endParaRPr>
          </a:p>
        </p:txBody>
      </p:sp>
      <p:pic>
        <p:nvPicPr>
          <p:cNvPr id="8" name="Picture 7" descr="C:\Users\crowley\Desktop\timeseries_january_comparison_09-12.jpg"/>
          <p:cNvPicPr>
            <a:picLocks noChangeAspect="1" noChangeArrowheads="1"/>
          </p:cNvPicPr>
          <p:nvPr/>
        </p:nvPicPr>
        <p:blipFill>
          <a:blip r:embed="rId3"/>
          <a:srcRect r="3175"/>
          <a:stretch>
            <a:fillRect/>
          </a:stretch>
        </p:blipFill>
        <p:spPr bwMode="auto">
          <a:xfrm>
            <a:off x="4572000" y="4572000"/>
            <a:ext cx="4038600" cy="1505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3" descr="viz_browser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r="6817" b="9085"/>
          <a:stretch>
            <a:fillRect/>
          </a:stretch>
        </p:blipFill>
        <p:spPr bwMode="auto">
          <a:xfrm>
            <a:off x="381000" y="2971800"/>
            <a:ext cx="3733800" cy="3009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3" descr="create_viz_instance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" t="7806" r="10208" b="35216"/>
          <a:stretch>
            <a:fillRect/>
          </a:stretch>
        </p:blipFill>
        <p:spPr bwMode="auto">
          <a:xfrm>
            <a:off x="5334000" y="2971800"/>
            <a:ext cx="2590800" cy="1373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63700" y="6311900"/>
            <a:ext cx="2933700" cy="488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8349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685800"/>
            <a:ext cx="7519988" cy="457200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Concept Mapper</a:t>
            </a:r>
          </a:p>
        </p:txBody>
      </p:sp>
      <p:sp>
        <p:nvSpPr>
          <p:cNvPr id="34820" name="Slide Number Placeholder 3"/>
          <p:cNvSpPr txBox="1">
            <a:spLocks/>
          </p:cNvSpPr>
          <p:nvPr/>
        </p:nvSpPr>
        <p:spPr bwMode="auto">
          <a:xfrm>
            <a:off x="1524000" y="6430963"/>
            <a:ext cx="381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9B78E880-355D-434F-A972-CF2D0FC82255}" type="slidenum">
              <a:rPr lang="en-US" sz="1000">
                <a:latin typeface="Arial" pitchFamily="34" charset="0"/>
              </a:rPr>
              <a:pPr/>
              <a:t>48</a:t>
            </a:fld>
            <a:endParaRPr lang="en-US" sz="1000">
              <a:latin typeface="Arial" pitchFamily="34" charset="0"/>
            </a:endParaRPr>
          </a:p>
        </p:txBody>
      </p:sp>
      <p:sp>
        <p:nvSpPr>
          <p:cNvPr id="34819" name="Rectangle 3"/>
          <p:cNvSpPr txBox="1">
            <a:spLocks noChangeArrowheads="1"/>
          </p:cNvSpPr>
          <p:nvPr/>
        </p:nvSpPr>
        <p:spPr bwMode="auto">
          <a:xfrm>
            <a:off x="0" y="1676400"/>
            <a:ext cx="3429000" cy="419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050" tIns="19050" rIns="19050" bIns="19050"/>
          <a:lstStyle/>
          <a:p>
            <a:pPr marL="309563" indent="-209550" algn="l" defTabSz="342900" eaLnBrk="0" hangingPunct="0">
              <a:spcAft>
                <a:spcPts val="120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sz="2000" dirty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Concept Map </a:t>
            </a:r>
            <a:r>
              <a:rPr lang="en-US" sz="2000" dirty="0" smtClean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Builder (create &amp; edit) and Viewer</a:t>
            </a:r>
            <a:endParaRPr lang="en-US" sz="2000" dirty="0">
              <a:solidFill>
                <a:srgbClr val="3C3C3C"/>
              </a:solidFill>
              <a:latin typeface="Arial" pitchFamily="34" charset="0"/>
              <a:sym typeface="Gill Sans" charset="0"/>
            </a:endParaRPr>
          </a:p>
          <a:p>
            <a:pPr marL="309563" indent="-209550" algn="l" defTabSz="342900" eaLnBrk="0" hangingPunct="0">
              <a:spcAft>
                <a:spcPts val="120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sz="2000" dirty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Concept </a:t>
            </a:r>
            <a:r>
              <a:rPr lang="en-US" sz="2000" dirty="0" smtClean="0">
                <a:solidFill>
                  <a:srgbClr val="3C3C3C"/>
                </a:solidFill>
                <a:sym typeface="Gill Sans" charset="0"/>
              </a:rPr>
              <a:t>&amp;</a:t>
            </a:r>
            <a:r>
              <a:rPr lang="en-US" sz="2000" dirty="0" smtClean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 </a:t>
            </a:r>
            <a:r>
              <a:rPr lang="en-US" sz="2000" dirty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linking phrase </a:t>
            </a:r>
            <a:r>
              <a:rPr lang="en-US" sz="2000" dirty="0" smtClean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suggestions (ontologies)</a:t>
            </a:r>
            <a:endParaRPr lang="en-US" sz="2000" dirty="0">
              <a:solidFill>
                <a:srgbClr val="3C3C3C"/>
              </a:solidFill>
              <a:latin typeface="Arial" pitchFamily="34" charset="0"/>
              <a:sym typeface="Gill Sans" charset="0"/>
            </a:endParaRPr>
          </a:p>
          <a:p>
            <a:pPr marL="309563" indent="-209550" algn="l" defTabSz="342900" eaLnBrk="0" hangingPunct="0">
              <a:spcAft>
                <a:spcPts val="120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sz="2000" i="1" u="sng" dirty="0" smtClean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Embedded </a:t>
            </a:r>
            <a:r>
              <a:rPr lang="en-US" sz="2000" i="1" u="sng" dirty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content </a:t>
            </a:r>
            <a:r>
              <a:rPr lang="en-US" sz="2000" dirty="0" smtClean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resources such as descriptions, data visualizations, photos &amp; videos from OOI </a:t>
            </a:r>
            <a:r>
              <a:rPr lang="en-US" sz="2000" dirty="0" smtClean="0">
                <a:solidFill>
                  <a:srgbClr val="3C3C3C"/>
                </a:solidFill>
                <a:sym typeface="Gill Sans" charset="0"/>
              </a:rPr>
              <a:t>&amp;</a:t>
            </a:r>
            <a:r>
              <a:rPr lang="en-US" sz="2000" dirty="0" smtClean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 outside resources</a:t>
            </a:r>
          </a:p>
          <a:p>
            <a:pPr marL="309563" indent="-209550" algn="l" defTabSz="342900" eaLnBrk="0" hangingPunct="0">
              <a:buClr>
                <a:srgbClr val="0C588D"/>
              </a:buClr>
              <a:buSzPct val="94000"/>
              <a:buFont typeface="Gill Sans" charset="0"/>
              <a:buChar char="•"/>
            </a:pPr>
            <a:endParaRPr lang="en-US" sz="2000" dirty="0">
              <a:solidFill>
                <a:srgbClr val="3C3C3C"/>
              </a:solidFill>
              <a:latin typeface="Arial" pitchFamily="34" charset="0"/>
              <a:sym typeface="Gill Sans" charset="0"/>
            </a:endParaRPr>
          </a:p>
        </p:txBody>
      </p:sp>
      <p:pic>
        <p:nvPicPr>
          <p:cNvPr id="8" name="Content Placeholder 5" descr="ooi_ontology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r="952" b="12069"/>
          <a:stretch>
            <a:fillRect/>
          </a:stretch>
        </p:blipFill>
        <p:spPr>
          <a:xfrm>
            <a:off x="3505200" y="1676400"/>
            <a:ext cx="5453529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63700" y="6311900"/>
            <a:ext cx="2933700" cy="488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9452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7" name="Title 22"/>
          <p:cNvSpPr>
            <a:spLocks noGrp="1"/>
          </p:cNvSpPr>
          <p:nvPr>
            <p:ph type="title"/>
          </p:nvPr>
        </p:nvSpPr>
        <p:spPr>
          <a:xfrm>
            <a:off x="609600" y="609600"/>
            <a:ext cx="7829550" cy="519113"/>
          </a:xfrm>
        </p:spPr>
        <p:txBody>
          <a:bodyPr/>
          <a:lstStyle/>
          <a:p>
            <a:r>
              <a:rPr lang="en-US" dirty="0" smtClean="0"/>
              <a:t>Data Investigation</a:t>
            </a:r>
            <a:r>
              <a:rPr lang="en-US" dirty="0" smtClean="0"/>
              <a:t> </a:t>
            </a:r>
            <a:r>
              <a:rPr lang="en-US" dirty="0" smtClean="0"/>
              <a:t>Builder</a:t>
            </a:r>
          </a:p>
        </p:txBody>
      </p:sp>
      <p:sp>
        <p:nvSpPr>
          <p:cNvPr id="37898" name="Rectangle 3"/>
          <p:cNvSpPr txBox="1">
            <a:spLocks noChangeArrowheads="1"/>
          </p:cNvSpPr>
          <p:nvPr/>
        </p:nvSpPr>
        <p:spPr bwMode="auto">
          <a:xfrm>
            <a:off x="304800" y="1295400"/>
            <a:ext cx="3962400" cy="251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050" tIns="19050" rIns="19050" bIns="19050"/>
          <a:lstStyle/>
          <a:p>
            <a:pPr marL="309563" indent="-209550" algn="l" defTabSz="342900" eaLnBrk="0" hangingPunct="0">
              <a:spcAft>
                <a:spcPts val="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sz="2000" dirty="0" smtClean="0">
                <a:latin typeface="Arial" pitchFamily="34" charset="0"/>
                <a:sym typeface="Gill Sans" charset="0"/>
              </a:rPr>
              <a:t>Community library of lessons</a:t>
            </a:r>
          </a:p>
          <a:p>
            <a:pPr marL="309563" indent="-209550" algn="l" defTabSz="342900" eaLnBrk="0" hangingPunct="0">
              <a:spcAft>
                <a:spcPts val="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sz="2000" dirty="0" smtClean="0">
                <a:latin typeface="Arial" pitchFamily="34" charset="0"/>
                <a:sym typeface="Gill Sans" charset="0"/>
              </a:rPr>
              <a:t>Online </a:t>
            </a:r>
            <a:r>
              <a:rPr lang="en-US" sz="2000" dirty="0">
                <a:sym typeface="Gill Sans" charset="0"/>
              </a:rPr>
              <a:t>l</a:t>
            </a:r>
            <a:r>
              <a:rPr lang="en-US" sz="2000" dirty="0" smtClean="0">
                <a:latin typeface="Arial" pitchFamily="34" charset="0"/>
                <a:sym typeface="Gill Sans" charset="0"/>
              </a:rPr>
              <a:t>esson </a:t>
            </a:r>
            <a:r>
              <a:rPr lang="en-US" sz="2000" dirty="0" smtClean="0">
                <a:sym typeface="Gill Sans" charset="0"/>
              </a:rPr>
              <a:t>template</a:t>
            </a:r>
          </a:p>
          <a:p>
            <a:pPr marL="309563" indent="-209550" algn="l" defTabSz="342900" eaLnBrk="0" hangingPunct="0">
              <a:spcAft>
                <a:spcPts val="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sz="2000" dirty="0" smtClean="0">
                <a:latin typeface="Arial" pitchFamily="34" charset="0"/>
                <a:sym typeface="Gill Sans" charset="0"/>
              </a:rPr>
              <a:t>Lesson Builder Wizard (step by step design process)</a:t>
            </a:r>
            <a:endParaRPr lang="en-US" sz="2000" dirty="0">
              <a:latin typeface="Arial" pitchFamily="34" charset="0"/>
              <a:sym typeface="Gill Sans" charset="0"/>
            </a:endParaRPr>
          </a:p>
          <a:p>
            <a:pPr marL="309563" indent="-209550" algn="l" defTabSz="342900" eaLnBrk="0" hangingPunct="0">
              <a:spcAft>
                <a:spcPts val="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sz="2000" dirty="0" smtClean="0">
                <a:latin typeface="Arial" pitchFamily="34" charset="0"/>
                <a:sym typeface="Gill Sans" charset="0"/>
              </a:rPr>
              <a:t>EPE </a:t>
            </a:r>
            <a:r>
              <a:rPr lang="en-US" sz="2000" dirty="0">
                <a:sym typeface="Gill Sans" charset="0"/>
              </a:rPr>
              <a:t>r</a:t>
            </a:r>
            <a:r>
              <a:rPr lang="en-US" sz="2000" dirty="0" smtClean="0">
                <a:latin typeface="Arial" pitchFamily="34" charset="0"/>
                <a:sym typeface="Gill Sans" charset="0"/>
              </a:rPr>
              <a:t>esource integration</a:t>
            </a:r>
            <a:endParaRPr lang="en-US" sz="2000" dirty="0">
              <a:latin typeface="Arial" pitchFamily="34" charset="0"/>
              <a:sym typeface="Gill Sans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971800"/>
            <a:ext cx="3200399" cy="3026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" name="Group 33"/>
          <p:cNvGrpSpPr/>
          <p:nvPr/>
        </p:nvGrpSpPr>
        <p:grpSpPr>
          <a:xfrm>
            <a:off x="457200" y="3352800"/>
            <a:ext cx="7722781" cy="588818"/>
            <a:chOff x="457200" y="3352800"/>
            <a:chExt cx="7722781" cy="588818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2"/>
            <a:srcRect t="16388" r="27462" b="71094"/>
            <a:stretch>
              <a:fillRect/>
            </a:stretch>
          </p:blipFill>
          <p:spPr bwMode="auto">
            <a:xfrm>
              <a:off x="4572000" y="3352800"/>
              <a:ext cx="3607981" cy="5888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Rectangle 27"/>
            <p:cNvSpPr/>
            <p:nvPr/>
          </p:nvSpPr>
          <p:spPr bwMode="auto">
            <a:xfrm>
              <a:off x="457200" y="3429000"/>
              <a:ext cx="2362200" cy="457200"/>
            </a:xfrm>
            <a:prstGeom prst="rect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30" name="Straight Connector 29"/>
            <p:cNvCxnSpPr>
              <a:endCxn id="27" idx="1"/>
            </p:cNvCxnSpPr>
            <p:nvPr/>
          </p:nvCxnSpPr>
          <p:spPr bwMode="auto">
            <a:xfrm flipV="1">
              <a:off x="2819400" y="3647209"/>
              <a:ext cx="1752600" cy="10391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2" name="Group 61"/>
          <p:cNvGrpSpPr/>
          <p:nvPr/>
        </p:nvGrpSpPr>
        <p:grpSpPr>
          <a:xfrm>
            <a:off x="4267200" y="1447800"/>
            <a:ext cx="2066453" cy="2474190"/>
            <a:chOff x="4267200" y="1447800"/>
            <a:chExt cx="2066453" cy="247419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67200" y="1447800"/>
              <a:ext cx="2066453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2" name="Rectangle 31"/>
            <p:cNvSpPr/>
            <p:nvPr/>
          </p:nvSpPr>
          <p:spPr bwMode="auto">
            <a:xfrm>
              <a:off x="5132438" y="3733800"/>
              <a:ext cx="548695" cy="188190"/>
            </a:xfrm>
            <a:prstGeom prst="rect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33" name="Straight Connector 32"/>
            <p:cNvCxnSpPr>
              <a:endCxn id="1027" idx="2"/>
            </p:cNvCxnSpPr>
            <p:nvPr/>
          </p:nvCxnSpPr>
          <p:spPr bwMode="auto">
            <a:xfrm flipH="1" flipV="1">
              <a:off x="5300427" y="2819400"/>
              <a:ext cx="109773" cy="914401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1" name="Group 60"/>
          <p:cNvGrpSpPr/>
          <p:nvPr/>
        </p:nvGrpSpPr>
        <p:grpSpPr>
          <a:xfrm>
            <a:off x="5715000" y="1295400"/>
            <a:ext cx="2971800" cy="2626590"/>
            <a:chOff x="5715000" y="1295400"/>
            <a:chExt cx="2971800" cy="262659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81800" y="1295400"/>
              <a:ext cx="1905000" cy="9220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5" name="Rectangle 34"/>
            <p:cNvSpPr/>
            <p:nvPr/>
          </p:nvSpPr>
          <p:spPr bwMode="auto">
            <a:xfrm>
              <a:off x="5715000" y="3733800"/>
              <a:ext cx="457200" cy="188190"/>
            </a:xfrm>
            <a:prstGeom prst="rect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42" name="Straight Connector 41"/>
            <p:cNvCxnSpPr>
              <a:stCxn id="35" idx="0"/>
              <a:endCxn id="1029" idx="2"/>
            </p:cNvCxnSpPr>
            <p:nvPr/>
          </p:nvCxnSpPr>
          <p:spPr bwMode="auto">
            <a:xfrm flipV="1">
              <a:off x="5943600" y="2217445"/>
              <a:ext cx="1790700" cy="1516355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62"/>
          <p:cNvGrpSpPr/>
          <p:nvPr/>
        </p:nvGrpSpPr>
        <p:grpSpPr>
          <a:xfrm>
            <a:off x="6172200" y="2362200"/>
            <a:ext cx="2514600" cy="1559790"/>
            <a:chOff x="6172200" y="2362200"/>
            <a:chExt cx="2514600" cy="155979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6172200" y="3733800"/>
              <a:ext cx="533400" cy="188190"/>
            </a:xfrm>
            <a:prstGeom prst="rect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781800" y="2362200"/>
              <a:ext cx="1905000" cy="7890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45" name="Straight Connector 44"/>
            <p:cNvCxnSpPr>
              <a:stCxn id="36" idx="0"/>
              <a:endCxn id="1028" idx="2"/>
            </p:cNvCxnSpPr>
            <p:nvPr/>
          </p:nvCxnSpPr>
          <p:spPr bwMode="auto">
            <a:xfrm flipV="1">
              <a:off x="6438900" y="3151204"/>
              <a:ext cx="1295400" cy="582596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9"/>
          <p:cNvGrpSpPr/>
          <p:nvPr/>
        </p:nvGrpSpPr>
        <p:grpSpPr>
          <a:xfrm>
            <a:off x="4038600" y="3733800"/>
            <a:ext cx="3124200" cy="1362872"/>
            <a:chOff x="4038600" y="3733800"/>
            <a:chExt cx="3124200" cy="1362872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38600" y="4114800"/>
              <a:ext cx="1905000" cy="981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7" name="Rectangle 36"/>
            <p:cNvSpPr/>
            <p:nvPr/>
          </p:nvSpPr>
          <p:spPr bwMode="auto">
            <a:xfrm>
              <a:off x="6705600" y="3733800"/>
              <a:ext cx="457200" cy="188190"/>
            </a:xfrm>
            <a:prstGeom prst="rect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48" name="Straight Connector 47"/>
            <p:cNvCxnSpPr>
              <a:stCxn id="1030" idx="3"/>
              <a:endCxn id="37" idx="2"/>
            </p:cNvCxnSpPr>
            <p:nvPr/>
          </p:nvCxnSpPr>
          <p:spPr bwMode="auto">
            <a:xfrm flipV="1">
              <a:off x="5943600" y="3921990"/>
              <a:ext cx="990600" cy="683746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4" name="Group 63"/>
          <p:cNvGrpSpPr/>
          <p:nvPr/>
        </p:nvGrpSpPr>
        <p:grpSpPr>
          <a:xfrm>
            <a:off x="5486400" y="3733800"/>
            <a:ext cx="2133600" cy="1753357"/>
            <a:chOff x="5486400" y="3733800"/>
            <a:chExt cx="2133600" cy="1753357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486400" y="4648200"/>
              <a:ext cx="1905000" cy="8389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8" name="Rectangle 37"/>
            <p:cNvSpPr/>
            <p:nvPr/>
          </p:nvSpPr>
          <p:spPr bwMode="auto">
            <a:xfrm>
              <a:off x="7162800" y="3733800"/>
              <a:ext cx="457200" cy="188190"/>
            </a:xfrm>
            <a:prstGeom prst="rect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51" name="Straight Connector 50"/>
            <p:cNvCxnSpPr>
              <a:stCxn id="1031" idx="0"/>
              <a:endCxn id="38" idx="2"/>
            </p:cNvCxnSpPr>
            <p:nvPr/>
          </p:nvCxnSpPr>
          <p:spPr bwMode="auto">
            <a:xfrm flipV="1">
              <a:off x="6438900" y="3921990"/>
              <a:ext cx="952500" cy="72621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59" name="Group 58"/>
          <p:cNvGrpSpPr/>
          <p:nvPr/>
        </p:nvGrpSpPr>
        <p:grpSpPr>
          <a:xfrm>
            <a:off x="6934200" y="3733800"/>
            <a:ext cx="1905000" cy="2315333"/>
            <a:chOff x="6934200" y="3733800"/>
            <a:chExt cx="1905000" cy="2315333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934200" y="5029200"/>
              <a:ext cx="1905000" cy="10199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9" name="Rectangle 38"/>
            <p:cNvSpPr/>
            <p:nvPr/>
          </p:nvSpPr>
          <p:spPr bwMode="auto">
            <a:xfrm>
              <a:off x="7620000" y="3733800"/>
              <a:ext cx="533400" cy="188190"/>
            </a:xfrm>
            <a:prstGeom prst="rect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54" name="Straight Connector 53"/>
            <p:cNvCxnSpPr>
              <a:stCxn id="1032" idx="0"/>
              <a:endCxn id="39" idx="2"/>
            </p:cNvCxnSpPr>
            <p:nvPr/>
          </p:nvCxnSpPr>
          <p:spPr bwMode="auto">
            <a:xfrm flipV="1">
              <a:off x="7886700" y="3921990"/>
              <a:ext cx="0" cy="110721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40" name="TextBox 39"/>
          <p:cNvSpPr txBox="1"/>
          <p:nvPr/>
        </p:nvSpPr>
        <p:spPr>
          <a:xfrm>
            <a:off x="1663700" y="6311900"/>
            <a:ext cx="2933700" cy="488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004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127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/>
          </p:cNvSpPr>
          <p:nvPr/>
        </p:nvSpPr>
        <p:spPr bwMode="auto">
          <a:xfrm>
            <a:off x="561975" y="5959880"/>
            <a:ext cx="59912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61176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dirty="0">
                <a:ea typeface="ＭＳ Ｐゴシック" charset="0"/>
              </a:rPr>
              <a:t>Data Source: SEDAC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37510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“The Earth at Night” based on Global Population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Into </a:t>
            </a:r>
            <a:r>
              <a:rPr lang="en-US" sz="3200" b="1" dirty="0" smtClean="0"/>
              <a:t>This World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5315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26 at 5.58.2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87"/>
          <a:stretch/>
        </p:blipFill>
        <p:spPr>
          <a:xfrm>
            <a:off x="1016001" y="1236133"/>
            <a:ext cx="6874429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468" y="612801"/>
            <a:ext cx="6525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Website:   http</a:t>
            </a:r>
            <a:r>
              <a:rPr lang="en-US" sz="2800" dirty="0"/>
              <a:t>://</a:t>
            </a:r>
            <a:r>
              <a:rPr lang="en-US" sz="2800" dirty="0" err="1"/>
              <a:t>oceanobservatories.org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663700" y="6311900"/>
            <a:ext cx="2933700" cy="488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4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 </a:t>
            </a:r>
            <a:r>
              <a:rPr lang="en-US" sz="3200" b="1" dirty="0" smtClean="0"/>
              <a:t>While the Earth is Changing</a:t>
            </a:r>
            <a:endParaRPr lang="en-US" sz="3200" b="1" dirty="0"/>
          </a:p>
        </p:txBody>
      </p:sp>
      <p:pic>
        <p:nvPicPr>
          <p:cNvPr id="2" name="Picture 1" descr="SYR_cover_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74141"/>
            <a:ext cx="3956625" cy="5120338"/>
          </a:xfrm>
          <a:prstGeom prst="rect">
            <a:avLst/>
          </a:prstGeom>
        </p:spPr>
      </p:pic>
      <p:pic>
        <p:nvPicPr>
          <p:cNvPr id="3" name="Picture 2" descr="Screen Shot 2015-06-16 at 8.53.16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9400" y="3552082"/>
            <a:ext cx="5054600" cy="2668661"/>
          </a:xfrm>
          <a:prstGeom prst="rect">
            <a:avLst/>
          </a:prstGeom>
        </p:spPr>
      </p:pic>
      <p:pic>
        <p:nvPicPr>
          <p:cNvPr id="4" name="Picture 3" descr="Screen Shot 2015-06-16 at 10.32.46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400" y="553535"/>
            <a:ext cx="2113978" cy="3091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03378" y="689760"/>
            <a:ext cx="25586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“Warming of the climate system is </a:t>
            </a:r>
            <a:r>
              <a:rPr lang="en-US" sz="2000" dirty="0" smtClean="0"/>
              <a:t>unequivocal</a:t>
            </a:r>
            <a:r>
              <a:rPr lang="en-US" sz="2000" dirty="0"/>
              <a:t>”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“</a:t>
            </a:r>
            <a:r>
              <a:rPr lang="en-US" sz="2000" dirty="0" smtClean="0"/>
              <a:t>Ocean warming dominates the increase in energy stored  in the climate system</a:t>
            </a:r>
            <a:r>
              <a:rPr lang="en-US" sz="2000" dirty="0" smtClean="0"/>
              <a:t>”</a:t>
            </a:r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" y="5762389"/>
            <a:ext cx="3872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IPCC Fifth Assessment Report (AR5)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645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5-06-16 at 8.22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841" y="523220"/>
            <a:ext cx="8675711" cy="5654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 </a:t>
            </a:r>
            <a:r>
              <a:rPr lang="en-US" sz="3200" b="1" dirty="0" smtClean="0"/>
              <a:t>And the </a:t>
            </a:r>
            <a:r>
              <a:rPr lang="en-US" sz="3200" b="1" dirty="0" smtClean="0"/>
              <a:t>Population </a:t>
            </a:r>
            <a:r>
              <a:rPr lang="en-US" sz="3200" b="1" dirty="0" smtClean="0"/>
              <a:t>is Growing</a:t>
            </a:r>
            <a:endParaRPr lang="en-US" sz="3200" b="1" dirty="0"/>
          </a:p>
        </p:txBody>
      </p:sp>
      <p:pic>
        <p:nvPicPr>
          <p:cNvPr id="6" name="Picture 5" descr="WorldPredictedPopGrowth205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866" y="2355783"/>
            <a:ext cx="3915682" cy="237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03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6773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Noble Goals: Mitigate and Adapt to a Changing Climate</a:t>
            </a:r>
            <a:endParaRPr lang="en-US" sz="2800" b="1" u="sng" dirty="0"/>
          </a:p>
        </p:txBody>
      </p:sp>
      <p:pic>
        <p:nvPicPr>
          <p:cNvPr id="2" name="Picture 1" descr="Screen Shot 2015-06-16 at 7.31.38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4223"/>
            <a:ext cx="9144000" cy="37750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467" y="4386171"/>
            <a:ext cx="90085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Explore pathways for adaptation and mitigation with sustainable development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Builds on IPCC Fifth Assessment Report (AR5)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Preparation for 21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UNFCC Conference of the Parties (COP21) climate governance regime based on a low carbon, resilient development </a:t>
            </a:r>
            <a:r>
              <a:rPr lang="en-US" sz="2000" dirty="0" smtClean="0"/>
              <a:t>model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Oceans </a:t>
            </a:r>
            <a:r>
              <a:rPr lang="en-US" sz="2000" dirty="0" smtClean="0"/>
              <a:t>are a key component – absorbed 30% of anthropogenic CO2 and continue    to acidify</a:t>
            </a:r>
          </a:p>
        </p:txBody>
      </p:sp>
    </p:spTree>
    <p:extLst>
      <p:ext uri="{BB962C8B-B14F-4D97-AF65-F5344CB8AC3E}">
        <p14:creationId xmlns:p14="http://schemas.microsoft.com/office/powerpoint/2010/main" val="941913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67731" y="0"/>
            <a:ext cx="941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Noble Goals: Improve Severe Weather Warnings &amp; Resiliency </a:t>
            </a:r>
          </a:p>
        </p:txBody>
      </p:sp>
      <p:pic>
        <p:nvPicPr>
          <p:cNvPr id="3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784" y="683052"/>
            <a:ext cx="8301850" cy="552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54205" y="6205608"/>
            <a:ext cx="5784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Hurricane Sandy approaching U.S. East Coast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846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itle &amp; Bullets-alt title justific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2D0DB"/>
      </a:accent1>
      <a:accent2>
        <a:srgbClr val="333399"/>
      </a:accent2>
      <a:accent3>
        <a:srgbClr val="FFFFFF"/>
      </a:accent3>
      <a:accent4>
        <a:srgbClr val="000000"/>
      </a:accent4>
      <a:accent5>
        <a:srgbClr val="D5E4EA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itle &amp; Bullets-alt title justification">
      <a:majorFont>
        <a:latin typeface="Arial"/>
        <a:ea typeface="ヒラギノ角ゴ ProN W3"/>
        <a:cs typeface=""/>
      </a:majorFont>
      <a:minorFont>
        <a:latin typeface="Arial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Lucida Sans Unicode" pitchFamily="34" charset="0"/>
            <a:ea typeface="ヒラギノ角ゴ ProN W3" pitchFamily="1" charset="-128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Lucida Sans Unicode" pitchFamily="34" charset="0"/>
            <a:ea typeface="ヒラギノ角ゴ ProN W3" pitchFamily="1" charset="-128"/>
            <a:cs typeface="Arial" charset="0"/>
            <a:sym typeface="Arial" charset="0"/>
          </a:defRPr>
        </a:defPPr>
      </a:lstStyle>
    </a:lnDef>
  </a:objectDefaults>
  <a:extraClrSchemeLst>
    <a:extraClrScheme>
      <a:clrScheme name="1_Title &amp; Bullets-alt title justific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LCA Architecture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LCA Architecture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LCA Architecture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6178</TotalTime>
  <Words>1940</Words>
  <Application>Microsoft Macintosh PowerPoint</Application>
  <PresentationFormat>On-screen Show (4:3)</PresentationFormat>
  <Paragraphs>358</Paragraphs>
  <Slides>50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Office Theme</vt:lpstr>
      <vt:lpstr>1_Title &amp; Bullets-alt title justification</vt:lpstr>
      <vt:lpstr>1_Office Theme</vt:lpstr>
      <vt:lpstr>LCA Architecture</vt:lpstr>
      <vt:lpstr>1_LCA Architecture</vt:lpstr>
      <vt:lpstr>2_LCA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NSF Ocean Observatories Initiative</vt:lpstr>
      <vt:lpstr>PowerPoint Presentation</vt:lpstr>
      <vt:lpstr>PowerPoint Presentation</vt:lpstr>
      <vt:lpstr>PowerPoint Presentation</vt:lpstr>
      <vt:lpstr>PowerPoint Presentation</vt:lpstr>
      <vt:lpstr>OOI By the Numbers</vt:lpstr>
      <vt:lpstr>PowerPoint Presentation</vt:lpstr>
      <vt:lpstr>Ocean Observatories Initiative: Education &amp; Public Engagement</vt:lpstr>
      <vt:lpstr>EPE System Architecture</vt:lpstr>
      <vt:lpstr>Educational Visualization Service</vt:lpstr>
      <vt:lpstr>Concept Mapper</vt:lpstr>
      <vt:lpstr>Data Investigation Builder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Nilsen Strandskov</dc:creator>
  <cp:lastModifiedBy>Scott Glenn</cp:lastModifiedBy>
  <cp:revision>97</cp:revision>
  <dcterms:created xsi:type="dcterms:W3CDTF">2015-06-05T17:07:23Z</dcterms:created>
  <dcterms:modified xsi:type="dcterms:W3CDTF">2015-06-26T17:52:48Z</dcterms:modified>
</cp:coreProperties>
</file>