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313" r:id="rId3"/>
    <p:sldId id="314" r:id="rId4"/>
    <p:sldId id="315" r:id="rId5"/>
    <p:sldId id="317" r:id="rId6"/>
    <p:sldId id="320" r:id="rId7"/>
    <p:sldId id="306" r:id="rId8"/>
    <p:sldId id="307" r:id="rId9"/>
    <p:sldId id="308" r:id="rId10"/>
    <p:sldId id="309" r:id="rId11"/>
    <p:sldId id="294" r:id="rId12"/>
    <p:sldId id="295" r:id="rId13"/>
    <p:sldId id="296" r:id="rId14"/>
    <p:sldId id="297" r:id="rId15"/>
    <p:sldId id="318" r:id="rId16"/>
    <p:sldId id="319" r:id="rId17"/>
    <p:sldId id="316" r:id="rId18"/>
    <p:sldId id="310" r:id="rId19"/>
    <p:sldId id="311" r:id="rId20"/>
    <p:sldId id="298" r:id="rId21"/>
    <p:sldId id="300" r:id="rId22"/>
    <p:sldId id="299" r:id="rId23"/>
    <p:sldId id="301" r:id="rId24"/>
    <p:sldId id="302" r:id="rId25"/>
    <p:sldId id="303" r:id="rId26"/>
    <p:sldId id="321" r:id="rId27"/>
    <p:sldId id="304" r:id="rId28"/>
    <p:sldId id="305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784" y="280"/>
      </p:cViewPr>
      <p:guideLst>
        <p:guide orient="horz" pos="2528"/>
        <p:guide pos="3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387B-C1DB-3245-A4FF-A64DA6FFE90F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CFD9-70F9-0C45-9B97-C9CFD204B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CBCFE2-6652-6645-B0A0-4A1D0B1A4B5A}" type="slidenum">
              <a:rPr lang="en-GB" sz="1200">
                <a:latin typeface="Calibri" charset="0"/>
              </a:rPr>
              <a:pPr eaLnBrk="1" hangingPunct="1"/>
              <a:t>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A8395-1945-0F41-956F-980AEAF75B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861C-1F2F-FE41-AF0D-ABF6F1A271B6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U_banner_COOL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7100"/>
            <a:ext cx="9144000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7" Type="http://schemas.openxmlformats.org/officeDocument/2006/relationships/image" Target="../media/image10.gi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209356886_4c69c3222f_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687" y="2177262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Mr. Robert Forney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Dr</a:t>
            </a:r>
            <a:r>
              <a:rPr lang="en-US" sz="1200" dirty="0">
                <a:solidFill>
                  <a:srgbClr val="FFFFFF"/>
                </a:solidFill>
                <a:latin typeface="BlairMdITC TT-Medium"/>
                <a:cs typeface="BlairMdITC TT-Medium"/>
              </a:rPr>
              <a:t>. Hugh </a:t>
            </a:r>
            <a:r>
              <a:rPr lang="en-US" sz="1200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Roarty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Dr. Scott Glenn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05196"/>
            <a:ext cx="9144000" cy="1143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RACOO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18" y="5435600"/>
            <a:ext cx="4537882" cy="782697"/>
          </a:xfrm>
          <a:prstGeom prst="rect">
            <a:avLst/>
          </a:prstGeom>
        </p:spPr>
      </p:pic>
      <p:pic>
        <p:nvPicPr>
          <p:cNvPr id="12" name="Picture 11" descr="RUCOOL_Clea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418" y="2823593"/>
            <a:ext cx="4408021" cy="95462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8001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Measuring Waves with a Compact HF Radar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3667" y="4133813"/>
            <a:ext cx="421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MTS/IEEE OCEANS15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October 2015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Washington DC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NOA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5147336"/>
            <a:ext cx="1315720" cy="1315720"/>
          </a:xfrm>
          <a:prstGeom prst="rect">
            <a:avLst/>
          </a:prstGeom>
        </p:spPr>
      </p:pic>
      <p:pic>
        <p:nvPicPr>
          <p:cNvPr id="15" name="Picture 14" descr="Cinar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3970" y="5147336"/>
            <a:ext cx="2722362" cy="13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1 at 2.19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"/>
          <a:stretch/>
        </p:blipFill>
        <p:spPr>
          <a:xfrm>
            <a:off x="127000" y="2035384"/>
            <a:ext cx="6007100" cy="4046112"/>
          </a:xfrm>
          <a:prstGeom prst="rect">
            <a:avLst/>
          </a:prstGeom>
        </p:spPr>
      </p:pic>
      <p:pic>
        <p:nvPicPr>
          <p:cNvPr id="5" name="Picture 4" descr="Screen shot 2015-03-03 at 11.03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03058"/>
            <a:ext cx="5715000" cy="1932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7067" y="3237468"/>
            <a:ext cx="39569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Second Order - Waves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6385" y="5459968"/>
            <a:ext cx="37876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First Order - Currents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4800" y="2781300"/>
            <a:ext cx="215900" cy="326344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8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Jersey Study Area 13 MHz</a:t>
            </a:r>
            <a:endParaRPr lang="en-US" dirty="0"/>
          </a:p>
        </p:txBody>
      </p:sp>
      <p:pic>
        <p:nvPicPr>
          <p:cNvPr id="4" name="Picture 3" descr="NDBC_CODAR13_Map_Zoo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r="22495" b="6075"/>
          <a:stretch/>
        </p:blipFill>
        <p:spPr>
          <a:xfrm>
            <a:off x="2849571" y="1150938"/>
            <a:ext cx="3722679" cy="504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2812534"/>
            <a:ext cx="236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 meter isobath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10200" y="3022600"/>
            <a:ext cx="1066800" cy="444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16400" y="2456934"/>
            <a:ext cx="711140" cy="369332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9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D_reprocessed_44065_comparis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1"/>
          <a:stretch/>
        </p:blipFill>
        <p:spPr>
          <a:xfrm>
            <a:off x="76200" y="0"/>
            <a:ext cx="8991600" cy="622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027" y="3180834"/>
            <a:ext cx="42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Cell 2 for all HF radar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9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D_reprocessed_44065_comparison_zoo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5"/>
          <a:stretch/>
        </p:blipFill>
        <p:spPr>
          <a:xfrm>
            <a:off x="82550" y="25399"/>
            <a:ext cx="8978900" cy="6172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3400" y="3142734"/>
            <a:ext cx="305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Bragg Period at 13.5 MHz is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0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Coverage Feb-Jun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986068"/>
              </p:ext>
            </p:extLst>
          </p:nvPr>
        </p:nvGraphicFramePr>
        <p:xfrm>
          <a:off x="457200" y="15875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Averaging Time</a:t>
                      </a:r>
                      <a:r>
                        <a:rPr lang="en-US" sz="3600" baseline="0" dirty="0" smtClean="0"/>
                        <a:t> (minutes)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Temporal </a:t>
                      </a:r>
                    </a:p>
                    <a:p>
                      <a:pPr algn="ctr"/>
                      <a:r>
                        <a:rPr lang="en-US" sz="3600" dirty="0" smtClean="0"/>
                        <a:t>Coverage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32%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40%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43%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120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45%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180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49%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75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84110"/>
              </p:ext>
            </p:extLst>
          </p:nvPr>
        </p:nvGraphicFramePr>
        <p:xfrm>
          <a:off x="228600" y="1981200"/>
          <a:ext cx="8763002" cy="2667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0500"/>
                <a:gridCol w="1217084"/>
                <a:gridCol w="1379361"/>
                <a:gridCol w="1298222"/>
                <a:gridCol w="1135945"/>
                <a:gridCol w="1135945"/>
                <a:gridCol w="1135945"/>
              </a:tblGrid>
              <a:tr h="12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Sweep Rate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Doppler Bins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FFT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CSS</a:t>
                      </a:r>
                    </a:p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/Out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/Out</a:t>
                      </a:r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CSS per Radial</a:t>
                      </a:r>
                      <a:r>
                        <a:rPr lang="en-US" baseline="0" dirty="0" smtClean="0"/>
                        <a:t> File</a:t>
                      </a:r>
                      <a:endParaRPr lang="en-US" dirty="0"/>
                    </a:p>
                  </a:txBody>
                  <a:tcPr/>
                </a:tc>
              </a:tr>
              <a:tr h="4879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17m</a:t>
                      </a:r>
                      <a:r>
                        <a:rPr lang="en-US" baseline="0" dirty="0" smtClean="0"/>
                        <a:t> 04s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180/60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879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04m</a:t>
                      </a:r>
                      <a:r>
                        <a:rPr lang="en-US" baseline="0" dirty="0" smtClean="0"/>
                        <a:t> 16s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75/60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879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04m</a:t>
                      </a:r>
                      <a:r>
                        <a:rPr lang="en-US" baseline="0" dirty="0" smtClean="0"/>
                        <a:t> 16s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1524000"/>
            <a:ext cx="243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SeaSonde Acquisition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24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CSPro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524000"/>
            <a:ext cx="187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 Spectra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SeaSonde Settings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26059-A0BE-124D-BD19-F51106E6B9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594100"/>
            <a:ext cx="9144000" cy="5842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62381"/>
              </p:ext>
            </p:extLst>
          </p:nvPr>
        </p:nvGraphicFramePr>
        <p:xfrm>
          <a:off x="228600" y="228601"/>
          <a:ext cx="8674098" cy="22739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5683"/>
                <a:gridCol w="1445683"/>
                <a:gridCol w="1445683"/>
                <a:gridCol w="1445683"/>
                <a:gridCol w="1445683"/>
                <a:gridCol w="1445683"/>
              </a:tblGrid>
              <a:tr h="9964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Radio Frequency (MHz)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Radio Wavelength (m)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Bragg</a:t>
                      </a:r>
                      <a:r>
                        <a:rPr lang="en-US" baseline="0" dirty="0" smtClean="0"/>
                        <a:t> Wavelength (m)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Ocean Wave Period 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</a:t>
                      </a:r>
                      <a:r>
                        <a:rPr lang="en-US" baseline="0" dirty="0" smtClean="0"/>
                        <a:t> Water Depth (m)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Wave</a:t>
                      </a:r>
                      <a:r>
                        <a:rPr lang="en-US" baseline="0" dirty="0" smtClean="0"/>
                        <a:t> Height Saturation (m)</a:t>
                      </a:r>
                      <a:endParaRPr lang="en-US" dirty="0"/>
                    </a:p>
                  </a:txBody>
                  <a:tcPr anchor="ctr"/>
                </a:tc>
              </a:tr>
              <a:tr h="3327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34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545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6238"/>
              </p:ext>
            </p:extLst>
          </p:nvPr>
        </p:nvGraphicFramePr>
        <p:xfrm>
          <a:off x="228600" y="3139312"/>
          <a:ext cx="8674098" cy="2400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5683"/>
                <a:gridCol w="1445683"/>
                <a:gridCol w="1445683"/>
                <a:gridCol w="1445683"/>
                <a:gridCol w="1445683"/>
                <a:gridCol w="1445683"/>
              </a:tblGrid>
              <a:tr h="11435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Radio Frequency (MHz)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Radio Wavelength (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Bragg</a:t>
                      </a:r>
                      <a:r>
                        <a:rPr lang="en-US" baseline="0" dirty="0" smtClean="0"/>
                        <a:t> Wavelength (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Ocean Wave Period 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</a:t>
                      </a:r>
                      <a:r>
                        <a:rPr lang="en-US" baseline="0" dirty="0" smtClean="0"/>
                        <a:t> Water Depth (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Wave</a:t>
                      </a:r>
                      <a:r>
                        <a:rPr lang="en-US" baseline="0" dirty="0" smtClean="0"/>
                        <a:t> Height Saturation (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51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51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5252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3C764-E007-2D43-AF67-497338F4B6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1600200"/>
            <a:ext cx="1435100" cy="355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498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4" b="30370"/>
          <a:stretch/>
        </p:blipFill>
        <p:spPr>
          <a:xfrm>
            <a:off x="1422400" y="0"/>
            <a:ext cx="6299200" cy="6211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6000" y="5308600"/>
            <a:ext cx="28745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October 4, 2015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428" y="1334652"/>
            <a:ext cx="1994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Nor’easter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825" y="3023464"/>
            <a:ext cx="32037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Hurricane Joaquin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4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DLMeasured_SILD_2015_06_15_06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/>
        </p:blipFill>
        <p:spPr>
          <a:xfrm>
            <a:off x="114300" y="-1"/>
            <a:ext cx="8915401" cy="6198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1417638"/>
            <a:ext cx="2037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SILD 25 MHz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09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ILD_radial_grid_plot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6482" r="11389" b="7592"/>
          <a:stretch/>
        </p:blipFill>
        <p:spPr>
          <a:xfrm>
            <a:off x="596900" y="101599"/>
            <a:ext cx="7315200" cy="6104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0" y="1679248"/>
            <a:ext cx="2037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SILD 25 MHz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425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e_Map_Mercator_Maracoos_v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6011" r="25616" b="6369"/>
          <a:stretch/>
        </p:blipFill>
        <p:spPr>
          <a:xfrm>
            <a:off x="-12700" y="-1"/>
            <a:ext cx="4737100" cy="62123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3217" y="2959100"/>
            <a:ext cx="2411783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0100" y="274638"/>
            <a:ext cx="40767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MARACOOS HF RADAR NETWORK</a:t>
            </a:r>
            <a:endParaRPr lang="en-US" sz="3200" dirty="0"/>
          </a:p>
        </p:txBody>
      </p:sp>
      <p:pic>
        <p:nvPicPr>
          <p:cNvPr id="6" name="Picture 20" descr="ODU_cro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46" y="4415793"/>
            <a:ext cx="1006321" cy="5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unc-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42" y="5334351"/>
            <a:ext cx="538728" cy="4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OOL_redgray_on_light_l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20" y="3251200"/>
            <a:ext cx="922373" cy="404614"/>
          </a:xfrm>
          <a:prstGeom prst="rect">
            <a:avLst/>
          </a:prstGeom>
        </p:spPr>
      </p:pic>
      <p:pic>
        <p:nvPicPr>
          <p:cNvPr id="10" name="Picture 10" descr="final_randd_large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282" y="4999224"/>
            <a:ext cx="1238249" cy="3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2565"/>
              </p:ext>
            </p:extLst>
          </p:nvPr>
        </p:nvGraphicFramePr>
        <p:xfrm>
          <a:off x="4622800" y="1522279"/>
          <a:ext cx="4432300" cy="4079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8075"/>
                <a:gridCol w="1108075"/>
                <a:gridCol w="1108075"/>
                <a:gridCol w="11080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 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 Conn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Stevens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Rutgers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Delaware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ODU/CIT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umass_dartmouth_logo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60" y="3200105"/>
            <a:ext cx="593831" cy="551448"/>
          </a:xfrm>
          <a:prstGeom prst="rect">
            <a:avLst/>
          </a:prstGeom>
        </p:spPr>
      </p:pic>
      <p:pic>
        <p:nvPicPr>
          <p:cNvPr id="14" name="Picture 17" descr="ucon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06" y="4505885"/>
            <a:ext cx="490538" cy="4918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HOI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45" y="3822623"/>
            <a:ext cx="642260" cy="591679"/>
          </a:xfrm>
          <a:prstGeom prst="rect">
            <a:avLst/>
          </a:prstGeom>
        </p:spPr>
      </p:pic>
      <p:pic>
        <p:nvPicPr>
          <p:cNvPr id="16" name="Picture 15" descr="Stevens-Official-Color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17" y="5376134"/>
            <a:ext cx="926517" cy="394654"/>
          </a:xfrm>
          <a:prstGeom prst="rect">
            <a:avLst/>
          </a:prstGeom>
        </p:spPr>
      </p:pic>
      <p:pic>
        <p:nvPicPr>
          <p:cNvPr id="17" name="Picture 15" descr="uDel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6" y="3753044"/>
            <a:ext cx="521640" cy="5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ur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15" y="4891192"/>
            <a:ext cx="485120" cy="44166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6108700" y="1938338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108700" y="3808432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108700" y="4555194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108700" y="492646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362950" y="2687638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51700" y="3808432"/>
            <a:ext cx="254000" cy="2540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8362950" y="4555194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8362950" y="4164460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8362950" y="2306638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62950" y="3084532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8362950" y="3437594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362950" y="3796160"/>
            <a:ext cx="254000" cy="254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75300" y="5664200"/>
            <a:ext cx="297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42 Stations in Total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863601" y="5333472"/>
            <a:ext cx="93662" cy="93662"/>
          </a:xfrm>
          <a:prstGeom prst="ellipse">
            <a:avLst/>
          </a:prstGeom>
          <a:solidFill>
            <a:srgbClr val="FF0000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MHz_SILD_Weekly_Wave_Measuremen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3687" r="7604" b="6400"/>
          <a:stretch/>
        </p:blipFill>
        <p:spPr>
          <a:xfrm>
            <a:off x="660400" y="0"/>
            <a:ext cx="7848600" cy="6241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796430" y="1238478"/>
            <a:ext cx="2328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Wave Height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789015" y="4438879"/>
            <a:ext cx="2314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Wave Period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267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D_RDLm_Bearing_343_RC_10  11  12_20150930_20151006_ts_v3_lsq_unsmoo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-1"/>
            <a:ext cx="82677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5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MHz_SILD_Weekly_Wave_Measuremen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7911" b="52074"/>
          <a:stretch/>
        </p:blipFill>
        <p:spPr>
          <a:xfrm>
            <a:off x="-1" y="495299"/>
            <a:ext cx="9144001" cy="3897445"/>
          </a:xfrm>
          <a:prstGeom prst="rect">
            <a:avLst/>
          </a:prstGeom>
        </p:spPr>
      </p:pic>
      <p:pic>
        <p:nvPicPr>
          <p:cNvPr id="3" name="Picture 2" descr="SILD_RDLm_Bearing_343_RC_10  11  12_20150930_20151006_ts_v3_lsq_unsmooth.png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7450" b="5786"/>
          <a:stretch/>
        </p:blipFill>
        <p:spPr>
          <a:xfrm>
            <a:off x="-266700" y="-1"/>
            <a:ext cx="9410700" cy="61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n4_20150930_201510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0"/>
            <a:ext cx="8212667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MHz_SILD_Weekly_Wave_Measurements_201510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692" r="7385" b="6666"/>
          <a:stretch/>
        </p:blipFill>
        <p:spPr>
          <a:xfrm>
            <a:off x="660400" y="-1"/>
            <a:ext cx="7835900" cy="6203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796430" y="1238478"/>
            <a:ext cx="2328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Wave Height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789015" y="4438879"/>
            <a:ext cx="2314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Wave Period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877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n4_20151007_20151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0"/>
            <a:ext cx="8263467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5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DLMeasured_SILD_2015_06_15_06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/>
        </p:blipFill>
        <p:spPr>
          <a:xfrm>
            <a:off x="114300" y="-1"/>
            <a:ext cx="8915401" cy="6198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1417638"/>
            <a:ext cx="2037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SILD 25 MHz</a:t>
            </a:r>
            <a:endParaRPr lang="en-US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97500" y="2832100"/>
            <a:ext cx="1549400" cy="876300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42000" y="3828534"/>
            <a:ext cx="148289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Current</a:t>
            </a:r>
            <a:endParaRPr lang="en-US" sz="3200" b="1" dirty="0">
              <a:solidFill>
                <a:srgbClr val="3366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08600" y="742296"/>
            <a:ext cx="1066800" cy="115570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3951" y="1313220"/>
            <a:ext cx="1097776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Wind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s_20150920_201510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53935"/>
          <a:stretch/>
        </p:blipFill>
        <p:spPr>
          <a:xfrm>
            <a:off x="-553947" y="-190500"/>
            <a:ext cx="9996163" cy="3314700"/>
          </a:xfrm>
          <a:prstGeom prst="rect">
            <a:avLst/>
          </a:prstGeom>
        </p:spPr>
      </p:pic>
      <p:pic>
        <p:nvPicPr>
          <p:cNvPr id="3" name="Picture 2" descr="Waves_multiple_2015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5747" r="7414" b="51724"/>
          <a:stretch/>
        </p:blipFill>
        <p:spPr>
          <a:xfrm>
            <a:off x="152400" y="3028950"/>
            <a:ext cx="8596802" cy="3219450"/>
          </a:xfrm>
          <a:prstGeom prst="rect">
            <a:avLst/>
          </a:prstGeom>
        </p:spPr>
      </p:pic>
      <p:pic>
        <p:nvPicPr>
          <p:cNvPr id="4" name="Picture 3" descr="Waves_20150920_201510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t="56482" r="72396" b="31250"/>
          <a:stretch/>
        </p:blipFill>
        <p:spPr>
          <a:xfrm>
            <a:off x="5499100" y="444500"/>
            <a:ext cx="977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s_multiple_2015_v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51954" r="8276" b="7356"/>
          <a:stretch/>
        </p:blipFill>
        <p:spPr>
          <a:xfrm>
            <a:off x="126999" y="2933700"/>
            <a:ext cx="8631121" cy="3098800"/>
          </a:xfrm>
          <a:prstGeom prst="rect">
            <a:avLst/>
          </a:prstGeom>
        </p:spPr>
      </p:pic>
      <p:pic>
        <p:nvPicPr>
          <p:cNvPr id="3" name="Picture 2" descr="Waves_20150920_201510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53241" r="7986" b="7175"/>
          <a:stretch/>
        </p:blipFill>
        <p:spPr>
          <a:xfrm>
            <a:off x="165100" y="88900"/>
            <a:ext cx="8589656" cy="3009900"/>
          </a:xfrm>
          <a:prstGeom prst="rect">
            <a:avLst/>
          </a:prstGeom>
        </p:spPr>
      </p:pic>
      <p:pic>
        <p:nvPicPr>
          <p:cNvPr id="4" name="Picture 3" descr="Waves_multiple_2015_v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9186" r="73209" b="83264"/>
          <a:stretch/>
        </p:blipFill>
        <p:spPr>
          <a:xfrm>
            <a:off x="723900" y="3155950"/>
            <a:ext cx="1257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HF Radars are operating throughout Mid Atlantic and other regions of the US</a:t>
            </a:r>
          </a:p>
          <a:p>
            <a:r>
              <a:rPr lang="en-US" dirty="0" smtClean="0"/>
              <a:t>Main focus is for measuring surface currents</a:t>
            </a:r>
          </a:p>
          <a:p>
            <a:r>
              <a:rPr lang="en-US" dirty="0" smtClean="0"/>
              <a:t>Secondary application can be for measuring near </a:t>
            </a:r>
            <a:r>
              <a:rPr lang="en-US" smtClean="0"/>
              <a:t>shore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Velocity Measurement</a:t>
            </a:r>
            <a:endParaRPr lang="en-US" dirty="0"/>
          </a:p>
        </p:txBody>
      </p:sp>
      <p:pic>
        <p:nvPicPr>
          <p:cNvPr id="4" name="Picture 3" descr="RDLMeasured_WOOD_2014_11_27_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168399"/>
            <a:ext cx="6680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 Radial Velocity Measurements</a:t>
            </a:r>
            <a:endParaRPr lang="en-US" dirty="0"/>
          </a:p>
        </p:txBody>
      </p:sp>
      <p:pic>
        <p:nvPicPr>
          <p:cNvPr id="3" name="Picture 2" descr="RDLMeasured_WOOD_2014_11_27_00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0070" b="6481"/>
          <a:stretch/>
        </p:blipFill>
        <p:spPr>
          <a:xfrm>
            <a:off x="177800" y="2247900"/>
            <a:ext cx="3206121" cy="2755900"/>
          </a:xfrm>
          <a:prstGeom prst="rect">
            <a:avLst/>
          </a:prstGeom>
        </p:spPr>
      </p:pic>
      <p:pic>
        <p:nvPicPr>
          <p:cNvPr id="4" name="Picture 3" descr="RDLMeasured_RATH_2014_11_27_00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9618" b="7176"/>
          <a:stretch/>
        </p:blipFill>
        <p:spPr>
          <a:xfrm>
            <a:off x="3615350" y="2070100"/>
            <a:ext cx="2708996" cy="3086100"/>
          </a:xfrm>
          <a:prstGeom prst="rect">
            <a:avLst/>
          </a:prstGeom>
        </p:spPr>
      </p:pic>
      <p:pic>
        <p:nvPicPr>
          <p:cNvPr id="5" name="Picture 4" descr="RDLMeasured_SPRK_2014_11_27_00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r="23611" b="7176"/>
          <a:stretch/>
        </p:blipFill>
        <p:spPr>
          <a:xfrm>
            <a:off x="6324346" y="1714500"/>
            <a:ext cx="2819653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Vector </a:t>
            </a:r>
            <a:br>
              <a:rPr lang="en-US" dirty="0" smtClean="0"/>
            </a:br>
            <a:r>
              <a:rPr lang="en-US" dirty="0" smtClean="0"/>
              <a:t>Surface Current Measurements</a:t>
            </a:r>
            <a:endParaRPr lang="en-US" dirty="0"/>
          </a:p>
        </p:txBody>
      </p:sp>
      <p:pic>
        <p:nvPicPr>
          <p:cNvPr id="3" name="Picture 2" descr="Thirteen_total_daily_avera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5694" r="19430" b="4262"/>
          <a:stretch/>
        </p:blipFill>
        <p:spPr>
          <a:xfrm>
            <a:off x="2540000" y="1417638"/>
            <a:ext cx="4064000" cy="47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34167" r="26480" b="10834"/>
          <a:stretch>
            <a:fillRect/>
          </a:stretch>
        </p:blipFill>
        <p:spPr bwMode="auto">
          <a:xfrm>
            <a:off x="990600" y="761999"/>
            <a:ext cx="5778500" cy="53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11300" y="2565400"/>
            <a:ext cx="49784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98600" y="4102100"/>
            <a:ext cx="49149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36700" y="5664200"/>
            <a:ext cx="49276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 From the Radar</a:t>
            </a:r>
            <a:endParaRPr lang="en-US" dirty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48334" r="14487" b="11667"/>
          <a:stretch>
            <a:fillRect/>
          </a:stretch>
        </p:blipFill>
        <p:spPr bwMode="auto">
          <a:xfrm>
            <a:off x="0" y="11811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3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National Waves Plan</a:t>
            </a:r>
            <a:endParaRPr lang="en-US" dirty="0"/>
          </a:p>
        </p:txBody>
      </p:sp>
      <p:pic>
        <p:nvPicPr>
          <p:cNvPr id="3" name="Picture 2" descr="Screen shot 2015-02-21 at 3.4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8" y="774700"/>
            <a:ext cx="3636445" cy="4699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49481"/>
              </p:ext>
            </p:extLst>
          </p:nvPr>
        </p:nvGraphicFramePr>
        <p:xfrm>
          <a:off x="3949700" y="1955800"/>
          <a:ext cx="5029200" cy="265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136883"/>
                <a:gridCol w="1377717"/>
                <a:gridCol w="1257300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Sensors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Acquisition Cost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Acquisition Cost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Offshore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$300,000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Outer Shelf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$229,000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Inner Shelf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$120,000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Coastal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$7.9M</a:t>
                      </a: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$120,000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69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Coast HF Radar Measurements</a:t>
            </a:r>
            <a:endParaRPr lang="en-US" dirty="0"/>
          </a:p>
        </p:txBody>
      </p:sp>
      <p:pic>
        <p:nvPicPr>
          <p:cNvPr id="3" name="Picture 2" descr="Screen shot 2015-02-21 at 2.0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5997"/>
            <a:ext cx="8382000" cy="3415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71830" y="4475946"/>
            <a:ext cx="8183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Average correlation with wave buoys:	 	0.88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Root mean square difference:		 			0.53 m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Standard Deviation of difference:				0.48 m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900" y="951468"/>
            <a:ext cx="364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2011 Journal of Sensors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242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West Coast Bathymetry</a:t>
            </a:r>
            <a:endParaRPr lang="en-US" dirty="0"/>
          </a:p>
        </p:txBody>
      </p:sp>
      <p:pic>
        <p:nvPicPr>
          <p:cNvPr id="4" name="Picture 3" descr="Site_Map_Mercator_CA_Centr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5549" r="22841" b="6139"/>
          <a:stretch/>
        </p:blipFill>
        <p:spPr>
          <a:xfrm>
            <a:off x="2438400" y="774700"/>
            <a:ext cx="4317999" cy="5408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4800" y="4590534"/>
            <a:ext cx="236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 meter isobath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10200" y="4800600"/>
            <a:ext cx="1244600" cy="444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900" y="1580634"/>
            <a:ext cx="250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(2011) used five 13 MHz HF Radars along California coast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4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15125</TotalTime>
  <Words>436</Words>
  <Application>Microsoft Macintosh PowerPoint</Application>
  <PresentationFormat>On-screen Show (4:3)</PresentationFormat>
  <Paragraphs>182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Measuring Waves with a Compact HF Radar</vt:lpstr>
      <vt:lpstr>MARACOOS HF RADAR NETWORK</vt:lpstr>
      <vt:lpstr>Radial Velocity Measurement</vt:lpstr>
      <vt:lpstr>Combine Radial Velocity Measurements</vt:lpstr>
      <vt:lpstr>Total Vector  Surface Current Measurements</vt:lpstr>
      <vt:lpstr>Spectra From the Radar</vt:lpstr>
      <vt:lpstr>National Waves Plan</vt:lpstr>
      <vt:lpstr>West Coast HF Radar Measurements</vt:lpstr>
      <vt:lpstr>West Coast Bathymetry</vt:lpstr>
      <vt:lpstr>PowerPoint Presentation</vt:lpstr>
      <vt:lpstr>New Jersey Study Area 13 MHz</vt:lpstr>
      <vt:lpstr>PowerPoint Presentation</vt:lpstr>
      <vt:lpstr>PowerPoint Presentation</vt:lpstr>
      <vt:lpstr>Temporal Coverage Feb-Jun 2015</vt:lpstr>
      <vt:lpstr>Existing SeaSonde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Hugh Roarty</dc:creator>
  <cp:keywords/>
  <dc:description/>
  <cp:lastModifiedBy>Hugh Roarty</cp:lastModifiedBy>
  <cp:revision>93</cp:revision>
  <dcterms:created xsi:type="dcterms:W3CDTF">2014-10-13T15:22:17Z</dcterms:created>
  <dcterms:modified xsi:type="dcterms:W3CDTF">2015-10-21T12:13:30Z</dcterms:modified>
  <cp:category/>
</cp:coreProperties>
</file>