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264" r:id="rId3"/>
    <p:sldId id="265" r:id="rId4"/>
    <p:sldId id="266" r:id="rId5"/>
    <p:sldId id="267" r:id="rId6"/>
    <p:sldId id="278" r:id="rId7"/>
    <p:sldId id="268" r:id="rId8"/>
    <p:sldId id="263" r:id="rId9"/>
    <p:sldId id="306" r:id="rId10"/>
    <p:sldId id="280" r:id="rId11"/>
    <p:sldId id="279" r:id="rId12"/>
    <p:sldId id="338" r:id="rId13"/>
    <p:sldId id="287" r:id="rId14"/>
    <p:sldId id="288" r:id="rId15"/>
    <p:sldId id="269" r:id="rId16"/>
    <p:sldId id="289" r:id="rId17"/>
    <p:sldId id="282" r:id="rId18"/>
    <p:sldId id="335" r:id="rId19"/>
    <p:sldId id="340" r:id="rId20"/>
    <p:sldId id="286" r:id="rId21"/>
    <p:sldId id="334" r:id="rId22"/>
    <p:sldId id="336" r:id="rId23"/>
    <p:sldId id="290" r:id="rId24"/>
    <p:sldId id="291" r:id="rId25"/>
    <p:sldId id="292" r:id="rId26"/>
    <p:sldId id="293" r:id="rId27"/>
    <p:sldId id="333" r:id="rId28"/>
    <p:sldId id="327" r:id="rId29"/>
    <p:sldId id="337" r:id="rId30"/>
    <p:sldId id="339" r:id="rId31"/>
    <p:sldId id="307" r:id="rId32"/>
    <p:sldId id="315" r:id="rId33"/>
    <p:sldId id="317" r:id="rId34"/>
    <p:sldId id="319" r:id="rId35"/>
    <p:sldId id="318" r:id="rId36"/>
    <p:sldId id="313" r:id="rId37"/>
    <p:sldId id="305" r:id="rId38"/>
    <p:sldId id="312" r:id="rId39"/>
    <p:sldId id="310" r:id="rId40"/>
    <p:sldId id="309" r:id="rId41"/>
    <p:sldId id="321" r:id="rId42"/>
    <p:sldId id="311" r:id="rId43"/>
    <p:sldId id="320" r:id="rId44"/>
    <p:sldId id="308" r:id="rId45"/>
    <p:sldId id="295" r:id="rId46"/>
    <p:sldId id="296" r:id="rId47"/>
    <p:sldId id="300" r:id="rId48"/>
    <p:sldId id="324" r:id="rId49"/>
    <p:sldId id="322" r:id="rId50"/>
    <p:sldId id="297" r:id="rId51"/>
    <p:sldId id="281" r:id="rId52"/>
    <p:sldId id="299" r:id="rId53"/>
    <p:sldId id="298" r:id="rId54"/>
    <p:sldId id="325" r:id="rId55"/>
    <p:sldId id="326" r:id="rId56"/>
    <p:sldId id="301" r:id="rId57"/>
    <p:sldId id="302" r:id="rId58"/>
    <p:sldId id="303" r:id="rId59"/>
    <p:sldId id="329" r:id="rId60"/>
    <p:sldId id="328" r:id="rId61"/>
    <p:sldId id="273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C0A"/>
    <a:srgbClr val="7CDF3D"/>
    <a:srgbClr val="71CDFF"/>
    <a:srgbClr val="CC66FF"/>
    <a:srgbClr val="008000"/>
    <a:srgbClr val="FFFFFF"/>
    <a:srgbClr val="950101"/>
    <a:srgbClr val="740101"/>
    <a:srgbClr val="8040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2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Untitled:Users:filipa:Downloads:Palmer%20Station%20Weather%20-%20Monthly%20Averages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Untitled:Users:filipa:Downloads:Palmer%20Station%20Weather%20-%20Monthly%20Average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1125832828589"/>
          <c:y val="0.0388291517323775"/>
          <c:w val="0.777734611599031"/>
          <c:h val="0.81182795698924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Sheet1!$J$68</c:f>
              <c:strCache>
                <c:ptCount val="1"/>
                <c:pt idx="0">
                  <c:v>Winter (JJA) Air Temperature ©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circle"/>
            <c:size val="7"/>
            <c:spPr>
              <a:solidFill>
                <a:srgbClr val="FFFF00"/>
              </a:solidFill>
              <a:ln>
                <a:noFill/>
              </a:ln>
            </c:spPr>
          </c:marker>
          <c:trendline>
            <c:spPr>
              <a:ln w="28575" cmpd="sng">
                <a:solidFill>
                  <a:srgbClr val="FFFF66"/>
                </a:solidFill>
                <a:prstDash val="dash"/>
              </a:ln>
            </c:spPr>
            <c:trendlineType val="linear"/>
            <c:dispRSqr val="0"/>
            <c:dispEq val="0"/>
          </c:trendline>
          <c:xVal>
            <c:numRef>
              <c:f>Sheet1!$I$69:$I$108</c:f>
              <c:numCache>
                <c:formatCode>General</c:formatCode>
                <c:ptCount val="40"/>
                <c:pt idx="0">
                  <c:v>1974.0</c:v>
                </c:pt>
                <c:pt idx="1">
                  <c:v>1975.0</c:v>
                </c:pt>
                <c:pt idx="2">
                  <c:v>1976.0</c:v>
                </c:pt>
                <c:pt idx="3">
                  <c:v>1977.0</c:v>
                </c:pt>
                <c:pt idx="4">
                  <c:v>1978.0</c:v>
                </c:pt>
                <c:pt idx="5">
                  <c:v>1979.0</c:v>
                </c:pt>
                <c:pt idx="6">
                  <c:v>1980.0</c:v>
                </c:pt>
                <c:pt idx="7">
                  <c:v>1981.0</c:v>
                </c:pt>
                <c:pt idx="8">
                  <c:v>1982.0</c:v>
                </c:pt>
                <c:pt idx="9">
                  <c:v>1983.0</c:v>
                </c:pt>
                <c:pt idx="10">
                  <c:v>1984.0</c:v>
                </c:pt>
                <c:pt idx="11">
                  <c:v>1985.0</c:v>
                </c:pt>
                <c:pt idx="12">
                  <c:v>1986.0</c:v>
                </c:pt>
                <c:pt idx="13">
                  <c:v>1987.0</c:v>
                </c:pt>
                <c:pt idx="14">
                  <c:v>1988.0</c:v>
                </c:pt>
                <c:pt idx="15">
                  <c:v>1989.0</c:v>
                </c:pt>
                <c:pt idx="16">
                  <c:v>1990.0</c:v>
                </c:pt>
                <c:pt idx="17">
                  <c:v>1991.0</c:v>
                </c:pt>
                <c:pt idx="18">
                  <c:v>1992.0</c:v>
                </c:pt>
                <c:pt idx="19">
                  <c:v>1993.0</c:v>
                </c:pt>
                <c:pt idx="20">
                  <c:v>1994.0</c:v>
                </c:pt>
                <c:pt idx="21">
                  <c:v>1995.0</c:v>
                </c:pt>
                <c:pt idx="22">
                  <c:v>1996.0</c:v>
                </c:pt>
                <c:pt idx="23">
                  <c:v>1997.0</c:v>
                </c:pt>
                <c:pt idx="24">
                  <c:v>1998.0</c:v>
                </c:pt>
                <c:pt idx="25">
                  <c:v>1999.0</c:v>
                </c:pt>
                <c:pt idx="26">
                  <c:v>2000.0</c:v>
                </c:pt>
                <c:pt idx="27">
                  <c:v>2001.0</c:v>
                </c:pt>
                <c:pt idx="28">
                  <c:v>2002.0</c:v>
                </c:pt>
                <c:pt idx="29">
                  <c:v>2003.0</c:v>
                </c:pt>
                <c:pt idx="30">
                  <c:v>2004.0</c:v>
                </c:pt>
                <c:pt idx="31">
                  <c:v>2005.0</c:v>
                </c:pt>
                <c:pt idx="32">
                  <c:v>2006.0</c:v>
                </c:pt>
                <c:pt idx="33">
                  <c:v>2007.0</c:v>
                </c:pt>
                <c:pt idx="34">
                  <c:v>2008.0</c:v>
                </c:pt>
                <c:pt idx="35">
                  <c:v>2009.0</c:v>
                </c:pt>
                <c:pt idx="36">
                  <c:v>2010.0</c:v>
                </c:pt>
                <c:pt idx="37">
                  <c:v>2011.0</c:v>
                </c:pt>
                <c:pt idx="38">
                  <c:v>2012.0</c:v>
                </c:pt>
                <c:pt idx="39">
                  <c:v>2013.0</c:v>
                </c:pt>
              </c:numCache>
            </c:numRef>
          </c:xVal>
          <c:yVal>
            <c:numRef>
              <c:f>Sheet1!$J$69:$J$108</c:f>
              <c:numCache>
                <c:formatCode>General</c:formatCode>
                <c:ptCount val="40"/>
                <c:pt idx="0">
                  <c:v>-4.93333333333334</c:v>
                </c:pt>
                <c:pt idx="1">
                  <c:v>-7.0</c:v>
                </c:pt>
                <c:pt idx="2">
                  <c:v>-12.33333333333333</c:v>
                </c:pt>
                <c:pt idx="3">
                  <c:v>-10.5</c:v>
                </c:pt>
                <c:pt idx="4">
                  <c:v>-10.56666666666667</c:v>
                </c:pt>
                <c:pt idx="5">
                  <c:v>-6.666666666666667</c:v>
                </c:pt>
                <c:pt idx="6">
                  <c:v>-11.86666666666667</c:v>
                </c:pt>
                <c:pt idx="7">
                  <c:v>-7.3</c:v>
                </c:pt>
                <c:pt idx="8">
                  <c:v>-3.9</c:v>
                </c:pt>
                <c:pt idx="9">
                  <c:v>-3.4</c:v>
                </c:pt>
                <c:pt idx="10">
                  <c:v>-6.93333333333334</c:v>
                </c:pt>
                <c:pt idx="11">
                  <c:v>-5.166666666666667</c:v>
                </c:pt>
                <c:pt idx="12">
                  <c:v>-6.833333333333332</c:v>
                </c:pt>
                <c:pt idx="13">
                  <c:v>-7.45</c:v>
                </c:pt>
                <c:pt idx="14">
                  <c:v>-4.23333333333334</c:v>
                </c:pt>
                <c:pt idx="15">
                  <c:v>-2.133333333333333</c:v>
                </c:pt>
                <c:pt idx="16">
                  <c:v>-4.21</c:v>
                </c:pt>
                <c:pt idx="17">
                  <c:v>-6.683333333333333</c:v>
                </c:pt>
                <c:pt idx="18">
                  <c:v>-7.576666666666667</c:v>
                </c:pt>
                <c:pt idx="19">
                  <c:v>-4.636666666666666</c:v>
                </c:pt>
                <c:pt idx="20">
                  <c:v>-7.393333333333333</c:v>
                </c:pt>
                <c:pt idx="21">
                  <c:v>-8.963333333333332</c:v>
                </c:pt>
                <c:pt idx="22">
                  <c:v>-4.63</c:v>
                </c:pt>
                <c:pt idx="23">
                  <c:v>-6.136666666666666</c:v>
                </c:pt>
                <c:pt idx="24">
                  <c:v>-3.15</c:v>
                </c:pt>
                <c:pt idx="25">
                  <c:v>-5.196666666666666</c:v>
                </c:pt>
                <c:pt idx="26">
                  <c:v>-3.83</c:v>
                </c:pt>
                <c:pt idx="27">
                  <c:v>-5.460000000000001</c:v>
                </c:pt>
                <c:pt idx="28">
                  <c:v>-7.676666666666666</c:v>
                </c:pt>
                <c:pt idx="29">
                  <c:v>-3.153333333333333</c:v>
                </c:pt>
                <c:pt idx="30">
                  <c:v>-4.37</c:v>
                </c:pt>
                <c:pt idx="31">
                  <c:v>-5.846666666666666</c:v>
                </c:pt>
                <c:pt idx="32">
                  <c:v>-4.48</c:v>
                </c:pt>
                <c:pt idx="33">
                  <c:v>-5.13</c:v>
                </c:pt>
                <c:pt idx="34">
                  <c:v>-4.31</c:v>
                </c:pt>
                <c:pt idx="35">
                  <c:v>-4.646666666666666</c:v>
                </c:pt>
                <c:pt idx="36">
                  <c:v>-3.386666666666667</c:v>
                </c:pt>
                <c:pt idx="37">
                  <c:v>-5.89</c:v>
                </c:pt>
                <c:pt idx="38">
                  <c:v>-3.906666666666666</c:v>
                </c:pt>
                <c:pt idx="39">
                  <c:v>-5.07333333333334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0018312"/>
        <c:axId val="2070023928"/>
      </c:scatterChart>
      <c:scatterChart>
        <c:scatterStyle val="smoothMarker"/>
        <c:varyColors val="0"/>
        <c:ser>
          <c:idx val="1"/>
          <c:order val="1"/>
          <c:tx>
            <c:strRef>
              <c:f>Sheet1!$K$68</c:f>
              <c:strCache>
                <c:ptCount val="1"/>
                <c:pt idx="0">
                  <c:v>Duration Ice Season (Days)</c:v>
                </c:pt>
              </c:strCache>
            </c:strRef>
          </c:tx>
          <c:spPr>
            <a:ln>
              <a:solidFill>
                <a:srgbClr val="404040">
                  <a:alpha val="47000"/>
                </a:srgbClr>
              </a:solidFill>
            </a:ln>
          </c:spPr>
          <c:marker>
            <c:symbol val="circle"/>
            <c:size val="7"/>
            <c:spPr>
              <a:solidFill>
                <a:srgbClr val="000000">
                  <a:lumMod val="75000"/>
                  <a:lumOff val="25000"/>
                  <a:alpha val="47000"/>
                </a:srgbClr>
              </a:solidFill>
              <a:ln>
                <a:noFill/>
              </a:ln>
            </c:spPr>
          </c:marker>
          <c:trendline>
            <c:spPr>
              <a:ln w="31750">
                <a:solidFill>
                  <a:srgbClr val="404040">
                    <a:alpha val="48000"/>
                  </a:srgbClr>
                </a:solidFill>
                <a:prstDash val="dash"/>
              </a:ln>
            </c:spPr>
            <c:trendlineType val="linear"/>
            <c:dispRSqr val="0"/>
            <c:dispEq val="0"/>
          </c:trendline>
          <c:xVal>
            <c:numRef>
              <c:f>Sheet1!$I$69:$I$108</c:f>
              <c:numCache>
                <c:formatCode>General</c:formatCode>
                <c:ptCount val="40"/>
                <c:pt idx="0">
                  <c:v>1974.0</c:v>
                </c:pt>
                <c:pt idx="1">
                  <c:v>1975.0</c:v>
                </c:pt>
                <c:pt idx="2">
                  <c:v>1976.0</c:v>
                </c:pt>
                <c:pt idx="3">
                  <c:v>1977.0</c:v>
                </c:pt>
                <c:pt idx="4">
                  <c:v>1978.0</c:v>
                </c:pt>
                <c:pt idx="5">
                  <c:v>1979.0</c:v>
                </c:pt>
                <c:pt idx="6">
                  <c:v>1980.0</c:v>
                </c:pt>
                <c:pt idx="7">
                  <c:v>1981.0</c:v>
                </c:pt>
                <c:pt idx="8">
                  <c:v>1982.0</c:v>
                </c:pt>
                <c:pt idx="9">
                  <c:v>1983.0</c:v>
                </c:pt>
                <c:pt idx="10">
                  <c:v>1984.0</c:v>
                </c:pt>
                <c:pt idx="11">
                  <c:v>1985.0</c:v>
                </c:pt>
                <c:pt idx="12">
                  <c:v>1986.0</c:v>
                </c:pt>
                <c:pt idx="13">
                  <c:v>1987.0</c:v>
                </c:pt>
                <c:pt idx="14">
                  <c:v>1988.0</c:v>
                </c:pt>
                <c:pt idx="15">
                  <c:v>1989.0</c:v>
                </c:pt>
                <c:pt idx="16">
                  <c:v>1990.0</c:v>
                </c:pt>
                <c:pt idx="17">
                  <c:v>1991.0</c:v>
                </c:pt>
                <c:pt idx="18">
                  <c:v>1992.0</c:v>
                </c:pt>
                <c:pt idx="19">
                  <c:v>1993.0</c:v>
                </c:pt>
                <c:pt idx="20">
                  <c:v>1994.0</c:v>
                </c:pt>
                <c:pt idx="21">
                  <c:v>1995.0</c:v>
                </c:pt>
                <c:pt idx="22">
                  <c:v>1996.0</c:v>
                </c:pt>
                <c:pt idx="23">
                  <c:v>1997.0</c:v>
                </c:pt>
                <c:pt idx="24">
                  <c:v>1998.0</c:v>
                </c:pt>
                <c:pt idx="25">
                  <c:v>1999.0</c:v>
                </c:pt>
                <c:pt idx="26">
                  <c:v>2000.0</c:v>
                </c:pt>
                <c:pt idx="27">
                  <c:v>2001.0</c:v>
                </c:pt>
                <c:pt idx="28">
                  <c:v>2002.0</c:v>
                </c:pt>
                <c:pt idx="29">
                  <c:v>2003.0</c:v>
                </c:pt>
                <c:pt idx="30">
                  <c:v>2004.0</c:v>
                </c:pt>
                <c:pt idx="31">
                  <c:v>2005.0</c:v>
                </c:pt>
                <c:pt idx="32">
                  <c:v>2006.0</c:v>
                </c:pt>
                <c:pt idx="33">
                  <c:v>2007.0</c:v>
                </c:pt>
                <c:pt idx="34">
                  <c:v>2008.0</c:v>
                </c:pt>
                <c:pt idx="35">
                  <c:v>2009.0</c:v>
                </c:pt>
                <c:pt idx="36">
                  <c:v>2010.0</c:v>
                </c:pt>
                <c:pt idx="37">
                  <c:v>2011.0</c:v>
                </c:pt>
                <c:pt idx="38">
                  <c:v>2012.0</c:v>
                </c:pt>
                <c:pt idx="39">
                  <c:v>2013.0</c:v>
                </c:pt>
              </c:numCache>
            </c:numRef>
          </c:xVal>
          <c:yVal>
            <c:numRef>
              <c:f>Sheet1!$K$69:$K$108</c:f>
              <c:numCache>
                <c:formatCode>General</c:formatCode>
                <c:ptCount val="40"/>
                <c:pt idx="5">
                  <c:v>223.0</c:v>
                </c:pt>
                <c:pt idx="6">
                  <c:v>257.0</c:v>
                </c:pt>
                <c:pt idx="7">
                  <c:v>221.0</c:v>
                </c:pt>
                <c:pt idx="8">
                  <c:v>188.0</c:v>
                </c:pt>
                <c:pt idx="9">
                  <c:v>106.0</c:v>
                </c:pt>
                <c:pt idx="10">
                  <c:v>140.0</c:v>
                </c:pt>
                <c:pt idx="11">
                  <c:v>124.0</c:v>
                </c:pt>
                <c:pt idx="12">
                  <c:v>227.0</c:v>
                </c:pt>
                <c:pt idx="13">
                  <c:v>180.0</c:v>
                </c:pt>
                <c:pt idx="14">
                  <c:v>109.0</c:v>
                </c:pt>
                <c:pt idx="15">
                  <c:v>26.0</c:v>
                </c:pt>
                <c:pt idx="16">
                  <c:v>130.0</c:v>
                </c:pt>
                <c:pt idx="17">
                  <c:v>188.0</c:v>
                </c:pt>
                <c:pt idx="18">
                  <c:v>152.0</c:v>
                </c:pt>
                <c:pt idx="19">
                  <c:v>154.0</c:v>
                </c:pt>
                <c:pt idx="20">
                  <c:v>161.0</c:v>
                </c:pt>
                <c:pt idx="21">
                  <c:v>165.0</c:v>
                </c:pt>
                <c:pt idx="22">
                  <c:v>128.0</c:v>
                </c:pt>
                <c:pt idx="23">
                  <c:v>168.0</c:v>
                </c:pt>
                <c:pt idx="24">
                  <c:v>102.0</c:v>
                </c:pt>
                <c:pt idx="25">
                  <c:v>124.0</c:v>
                </c:pt>
                <c:pt idx="26">
                  <c:v>114.0</c:v>
                </c:pt>
                <c:pt idx="27">
                  <c:v>129.0</c:v>
                </c:pt>
                <c:pt idx="28">
                  <c:v>183.0</c:v>
                </c:pt>
                <c:pt idx="29">
                  <c:v>127.0</c:v>
                </c:pt>
                <c:pt idx="30">
                  <c:v>163.0</c:v>
                </c:pt>
                <c:pt idx="31">
                  <c:v>166.0</c:v>
                </c:pt>
                <c:pt idx="32">
                  <c:v>113.0</c:v>
                </c:pt>
                <c:pt idx="33">
                  <c:v>81.0</c:v>
                </c:pt>
                <c:pt idx="34">
                  <c:v>81.0</c:v>
                </c:pt>
                <c:pt idx="35">
                  <c:v>122.0</c:v>
                </c:pt>
                <c:pt idx="36">
                  <c:v>94.0</c:v>
                </c:pt>
                <c:pt idx="37">
                  <c:v>133.0</c:v>
                </c:pt>
                <c:pt idx="38">
                  <c:v>123.0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0630280"/>
        <c:axId val="2070626200"/>
      </c:scatterChart>
      <c:valAx>
        <c:axId val="2070018312"/>
        <c:scaling>
          <c:orientation val="minMax"/>
          <c:max val="2014.0"/>
          <c:min val="1974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(Years)</a:t>
                </a:r>
              </a:p>
            </c:rich>
          </c:tx>
          <c:layout>
            <c:manualLayout>
              <c:xMode val="edge"/>
              <c:yMode val="edge"/>
              <c:x val="0.447116173278821"/>
              <c:y val="0.9163679808841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crossAx val="2070023928"/>
        <c:crossesAt val="-13.0"/>
        <c:crossBetween val="midCat"/>
      </c:valAx>
      <c:valAx>
        <c:axId val="2070023928"/>
        <c:scaling>
          <c:orientation val="minMax"/>
          <c:max val="-1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Winter (JJA) Air Temperature (C)</a:t>
                </a:r>
              </a:p>
            </c:rich>
          </c:tx>
          <c:layout>
            <c:manualLayout>
              <c:xMode val="edge"/>
              <c:yMode val="edge"/>
              <c:x val="0.0107357978557765"/>
              <c:y val="0.16117545655877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crossAx val="2070018312"/>
        <c:crosses val="autoZero"/>
        <c:crossBetween val="midCat"/>
      </c:valAx>
      <c:valAx>
        <c:axId val="207062620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404040"/>
                    </a:solidFill>
                  </a:defRPr>
                </a:pPr>
                <a:r>
                  <a:rPr lang="en-US">
                    <a:solidFill>
                      <a:srgbClr val="404040"/>
                    </a:solidFill>
                  </a:rPr>
                  <a:t>Ice Season Duration (Days)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404040"/>
                </a:solidFill>
              </a:defRPr>
            </a:pPr>
            <a:endParaRPr lang="en-US"/>
          </a:p>
        </c:txPr>
        <c:crossAx val="2070630280"/>
        <c:crosses val="max"/>
        <c:crossBetween val="midCat"/>
      </c:valAx>
      <c:valAx>
        <c:axId val="20706302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70626200"/>
        <c:crosses val="autoZero"/>
        <c:crossBetween val="midCat"/>
      </c:valAx>
      <c:spPr>
        <a:ln>
          <a:solidFill>
            <a:srgbClr val="FFFFFF"/>
          </a:solidFill>
        </a:ln>
      </c:spPr>
    </c:plotArea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1125832828589"/>
          <c:y val="0.0388291517323775"/>
          <c:w val="0.777734611599031"/>
          <c:h val="0.81182795698924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Sheet1!$J$68</c:f>
              <c:strCache>
                <c:ptCount val="1"/>
                <c:pt idx="0">
                  <c:v>Winter (JJA) Air Temperature ©</c:v>
                </c:pt>
              </c:strCache>
            </c:strRef>
          </c:tx>
          <c:spPr>
            <a:ln>
              <a:solidFill>
                <a:srgbClr val="000000">
                  <a:lumMod val="75000"/>
                  <a:lumOff val="25000"/>
                  <a:alpha val="47000"/>
                </a:srgbClr>
              </a:solidFill>
            </a:ln>
          </c:spPr>
          <c:marker>
            <c:symbol val="circle"/>
            <c:size val="7"/>
            <c:spPr>
              <a:solidFill>
                <a:srgbClr val="000000">
                  <a:lumMod val="75000"/>
                  <a:lumOff val="25000"/>
                  <a:alpha val="47000"/>
                </a:srgbClr>
              </a:solidFill>
              <a:ln>
                <a:noFill/>
              </a:ln>
            </c:spPr>
          </c:marker>
          <c:trendline>
            <c:spPr>
              <a:ln w="28575" cmpd="sng">
                <a:solidFill>
                  <a:srgbClr val="404040">
                    <a:alpha val="48000"/>
                  </a:srgbClr>
                </a:solidFill>
                <a:prstDash val="dash"/>
              </a:ln>
            </c:spPr>
            <c:trendlineType val="linear"/>
            <c:dispRSqr val="0"/>
            <c:dispEq val="0"/>
          </c:trendline>
          <c:xVal>
            <c:numRef>
              <c:f>Sheet1!$I$69:$I$108</c:f>
              <c:numCache>
                <c:formatCode>General</c:formatCode>
                <c:ptCount val="40"/>
                <c:pt idx="0">
                  <c:v>1974.0</c:v>
                </c:pt>
                <c:pt idx="1">
                  <c:v>1975.0</c:v>
                </c:pt>
                <c:pt idx="2">
                  <c:v>1976.0</c:v>
                </c:pt>
                <c:pt idx="3">
                  <c:v>1977.0</c:v>
                </c:pt>
                <c:pt idx="4">
                  <c:v>1978.0</c:v>
                </c:pt>
                <c:pt idx="5">
                  <c:v>1979.0</c:v>
                </c:pt>
                <c:pt idx="6">
                  <c:v>1980.0</c:v>
                </c:pt>
                <c:pt idx="7">
                  <c:v>1981.0</c:v>
                </c:pt>
                <c:pt idx="8">
                  <c:v>1982.0</c:v>
                </c:pt>
                <c:pt idx="9">
                  <c:v>1983.0</c:v>
                </c:pt>
                <c:pt idx="10">
                  <c:v>1984.0</c:v>
                </c:pt>
                <c:pt idx="11">
                  <c:v>1985.0</c:v>
                </c:pt>
                <c:pt idx="12">
                  <c:v>1986.0</c:v>
                </c:pt>
                <c:pt idx="13">
                  <c:v>1987.0</c:v>
                </c:pt>
                <c:pt idx="14">
                  <c:v>1988.0</c:v>
                </c:pt>
                <c:pt idx="15">
                  <c:v>1989.0</c:v>
                </c:pt>
                <c:pt idx="16">
                  <c:v>1990.0</c:v>
                </c:pt>
                <c:pt idx="17">
                  <c:v>1991.0</c:v>
                </c:pt>
                <c:pt idx="18">
                  <c:v>1992.0</c:v>
                </c:pt>
                <c:pt idx="19">
                  <c:v>1993.0</c:v>
                </c:pt>
                <c:pt idx="20">
                  <c:v>1994.0</c:v>
                </c:pt>
                <c:pt idx="21">
                  <c:v>1995.0</c:v>
                </c:pt>
                <c:pt idx="22">
                  <c:v>1996.0</c:v>
                </c:pt>
                <c:pt idx="23">
                  <c:v>1997.0</c:v>
                </c:pt>
                <c:pt idx="24">
                  <c:v>1998.0</c:v>
                </c:pt>
                <c:pt idx="25">
                  <c:v>1999.0</c:v>
                </c:pt>
                <c:pt idx="26">
                  <c:v>2000.0</c:v>
                </c:pt>
                <c:pt idx="27">
                  <c:v>2001.0</c:v>
                </c:pt>
                <c:pt idx="28">
                  <c:v>2002.0</c:v>
                </c:pt>
                <c:pt idx="29">
                  <c:v>2003.0</c:v>
                </c:pt>
                <c:pt idx="30">
                  <c:v>2004.0</c:v>
                </c:pt>
                <c:pt idx="31">
                  <c:v>2005.0</c:v>
                </c:pt>
                <c:pt idx="32">
                  <c:v>2006.0</c:v>
                </c:pt>
                <c:pt idx="33">
                  <c:v>2007.0</c:v>
                </c:pt>
                <c:pt idx="34">
                  <c:v>2008.0</c:v>
                </c:pt>
                <c:pt idx="35">
                  <c:v>2009.0</c:v>
                </c:pt>
                <c:pt idx="36">
                  <c:v>2010.0</c:v>
                </c:pt>
                <c:pt idx="37">
                  <c:v>2011.0</c:v>
                </c:pt>
                <c:pt idx="38">
                  <c:v>2012.0</c:v>
                </c:pt>
                <c:pt idx="39">
                  <c:v>2013.0</c:v>
                </c:pt>
              </c:numCache>
            </c:numRef>
          </c:xVal>
          <c:yVal>
            <c:numRef>
              <c:f>Sheet1!$J$69:$J$108</c:f>
              <c:numCache>
                <c:formatCode>General</c:formatCode>
                <c:ptCount val="40"/>
                <c:pt idx="0">
                  <c:v>-4.93333333333334</c:v>
                </c:pt>
                <c:pt idx="1">
                  <c:v>-7.0</c:v>
                </c:pt>
                <c:pt idx="2">
                  <c:v>-12.33333333333333</c:v>
                </c:pt>
                <c:pt idx="3">
                  <c:v>-10.5</c:v>
                </c:pt>
                <c:pt idx="4">
                  <c:v>-10.56666666666667</c:v>
                </c:pt>
                <c:pt idx="5">
                  <c:v>-6.666666666666667</c:v>
                </c:pt>
                <c:pt idx="6">
                  <c:v>-11.86666666666667</c:v>
                </c:pt>
                <c:pt idx="7">
                  <c:v>-7.3</c:v>
                </c:pt>
                <c:pt idx="8">
                  <c:v>-3.9</c:v>
                </c:pt>
                <c:pt idx="9">
                  <c:v>-3.4</c:v>
                </c:pt>
                <c:pt idx="10">
                  <c:v>-6.93333333333334</c:v>
                </c:pt>
                <c:pt idx="11">
                  <c:v>-5.166666666666667</c:v>
                </c:pt>
                <c:pt idx="12">
                  <c:v>-6.833333333333332</c:v>
                </c:pt>
                <c:pt idx="13">
                  <c:v>-7.45</c:v>
                </c:pt>
                <c:pt idx="14">
                  <c:v>-4.23333333333334</c:v>
                </c:pt>
                <c:pt idx="15">
                  <c:v>-2.133333333333333</c:v>
                </c:pt>
                <c:pt idx="16">
                  <c:v>-4.21</c:v>
                </c:pt>
                <c:pt idx="17">
                  <c:v>-6.683333333333333</c:v>
                </c:pt>
                <c:pt idx="18">
                  <c:v>-7.576666666666667</c:v>
                </c:pt>
                <c:pt idx="19">
                  <c:v>-4.636666666666666</c:v>
                </c:pt>
                <c:pt idx="20">
                  <c:v>-7.393333333333333</c:v>
                </c:pt>
                <c:pt idx="21">
                  <c:v>-8.963333333333332</c:v>
                </c:pt>
                <c:pt idx="22">
                  <c:v>-4.63</c:v>
                </c:pt>
                <c:pt idx="23">
                  <c:v>-6.136666666666666</c:v>
                </c:pt>
                <c:pt idx="24">
                  <c:v>-3.15</c:v>
                </c:pt>
                <c:pt idx="25">
                  <c:v>-5.196666666666666</c:v>
                </c:pt>
                <c:pt idx="26">
                  <c:v>-3.83</c:v>
                </c:pt>
                <c:pt idx="27">
                  <c:v>-5.460000000000001</c:v>
                </c:pt>
                <c:pt idx="28">
                  <c:v>-7.676666666666666</c:v>
                </c:pt>
                <c:pt idx="29">
                  <c:v>-3.153333333333333</c:v>
                </c:pt>
                <c:pt idx="30">
                  <c:v>-4.37</c:v>
                </c:pt>
                <c:pt idx="31">
                  <c:v>-5.846666666666666</c:v>
                </c:pt>
                <c:pt idx="32">
                  <c:v>-4.48</c:v>
                </c:pt>
                <c:pt idx="33">
                  <c:v>-5.13</c:v>
                </c:pt>
                <c:pt idx="34">
                  <c:v>-4.31</c:v>
                </c:pt>
                <c:pt idx="35">
                  <c:v>-4.646666666666666</c:v>
                </c:pt>
                <c:pt idx="36">
                  <c:v>-3.386666666666667</c:v>
                </c:pt>
                <c:pt idx="37">
                  <c:v>-5.89</c:v>
                </c:pt>
                <c:pt idx="38">
                  <c:v>-3.906666666666666</c:v>
                </c:pt>
                <c:pt idx="39">
                  <c:v>-5.07333333333334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3396744"/>
        <c:axId val="-2073391368"/>
      </c:scatterChart>
      <c:scatterChart>
        <c:scatterStyle val="smoothMarker"/>
        <c:varyColors val="0"/>
        <c:ser>
          <c:idx val="1"/>
          <c:order val="1"/>
          <c:tx>
            <c:strRef>
              <c:f>Sheet1!$K$68</c:f>
              <c:strCache>
                <c:ptCount val="1"/>
                <c:pt idx="0">
                  <c:v>Duration Ice Season (Days)</c:v>
                </c:pt>
              </c:strCache>
            </c:strRef>
          </c:tx>
          <c:spPr>
            <a:ln>
              <a:solidFill>
                <a:srgbClr val="00FF00"/>
              </a:solidFill>
            </a:ln>
          </c:spPr>
          <c:marker>
            <c:symbol val="circle"/>
            <c:size val="7"/>
            <c:spPr>
              <a:solidFill>
                <a:srgbClr val="00FF00"/>
              </a:solidFill>
              <a:ln>
                <a:solidFill>
                  <a:srgbClr val="00FF00"/>
                </a:solidFill>
              </a:ln>
            </c:spPr>
          </c:marker>
          <c:trendline>
            <c:spPr>
              <a:ln w="31750">
                <a:solidFill>
                  <a:srgbClr val="80FF00"/>
                </a:solidFill>
                <a:prstDash val="dash"/>
              </a:ln>
            </c:spPr>
            <c:trendlineType val="linear"/>
            <c:dispRSqr val="0"/>
            <c:dispEq val="0"/>
          </c:trendline>
          <c:xVal>
            <c:numRef>
              <c:f>Sheet1!$I$69:$I$108</c:f>
              <c:numCache>
                <c:formatCode>General</c:formatCode>
                <c:ptCount val="40"/>
                <c:pt idx="0">
                  <c:v>1974.0</c:v>
                </c:pt>
                <c:pt idx="1">
                  <c:v>1975.0</c:v>
                </c:pt>
                <c:pt idx="2">
                  <c:v>1976.0</c:v>
                </c:pt>
                <c:pt idx="3">
                  <c:v>1977.0</c:v>
                </c:pt>
                <c:pt idx="4">
                  <c:v>1978.0</c:v>
                </c:pt>
                <c:pt idx="5">
                  <c:v>1979.0</c:v>
                </c:pt>
                <c:pt idx="6">
                  <c:v>1980.0</c:v>
                </c:pt>
                <c:pt idx="7">
                  <c:v>1981.0</c:v>
                </c:pt>
                <c:pt idx="8">
                  <c:v>1982.0</c:v>
                </c:pt>
                <c:pt idx="9">
                  <c:v>1983.0</c:v>
                </c:pt>
                <c:pt idx="10">
                  <c:v>1984.0</c:v>
                </c:pt>
                <c:pt idx="11">
                  <c:v>1985.0</c:v>
                </c:pt>
                <c:pt idx="12">
                  <c:v>1986.0</c:v>
                </c:pt>
                <c:pt idx="13">
                  <c:v>1987.0</c:v>
                </c:pt>
                <c:pt idx="14">
                  <c:v>1988.0</c:v>
                </c:pt>
                <c:pt idx="15">
                  <c:v>1989.0</c:v>
                </c:pt>
                <c:pt idx="16">
                  <c:v>1990.0</c:v>
                </c:pt>
                <c:pt idx="17">
                  <c:v>1991.0</c:v>
                </c:pt>
                <c:pt idx="18">
                  <c:v>1992.0</c:v>
                </c:pt>
                <c:pt idx="19">
                  <c:v>1993.0</c:v>
                </c:pt>
                <c:pt idx="20">
                  <c:v>1994.0</c:v>
                </c:pt>
                <c:pt idx="21">
                  <c:v>1995.0</c:v>
                </c:pt>
                <c:pt idx="22">
                  <c:v>1996.0</c:v>
                </c:pt>
                <c:pt idx="23">
                  <c:v>1997.0</c:v>
                </c:pt>
                <c:pt idx="24">
                  <c:v>1998.0</c:v>
                </c:pt>
                <c:pt idx="25">
                  <c:v>1999.0</c:v>
                </c:pt>
                <c:pt idx="26">
                  <c:v>2000.0</c:v>
                </c:pt>
                <c:pt idx="27">
                  <c:v>2001.0</c:v>
                </c:pt>
                <c:pt idx="28">
                  <c:v>2002.0</c:v>
                </c:pt>
                <c:pt idx="29">
                  <c:v>2003.0</c:v>
                </c:pt>
                <c:pt idx="30">
                  <c:v>2004.0</c:v>
                </c:pt>
                <c:pt idx="31">
                  <c:v>2005.0</c:v>
                </c:pt>
                <c:pt idx="32">
                  <c:v>2006.0</c:v>
                </c:pt>
                <c:pt idx="33">
                  <c:v>2007.0</c:v>
                </c:pt>
                <c:pt idx="34">
                  <c:v>2008.0</c:v>
                </c:pt>
                <c:pt idx="35">
                  <c:v>2009.0</c:v>
                </c:pt>
                <c:pt idx="36">
                  <c:v>2010.0</c:v>
                </c:pt>
                <c:pt idx="37">
                  <c:v>2011.0</c:v>
                </c:pt>
                <c:pt idx="38">
                  <c:v>2012.0</c:v>
                </c:pt>
                <c:pt idx="39">
                  <c:v>2013.0</c:v>
                </c:pt>
              </c:numCache>
            </c:numRef>
          </c:xVal>
          <c:yVal>
            <c:numRef>
              <c:f>Sheet1!$K$69:$K$108</c:f>
              <c:numCache>
                <c:formatCode>General</c:formatCode>
                <c:ptCount val="40"/>
                <c:pt idx="5">
                  <c:v>223.0</c:v>
                </c:pt>
                <c:pt idx="6">
                  <c:v>257.0</c:v>
                </c:pt>
                <c:pt idx="7">
                  <c:v>221.0</c:v>
                </c:pt>
                <c:pt idx="8">
                  <c:v>188.0</c:v>
                </c:pt>
                <c:pt idx="9">
                  <c:v>106.0</c:v>
                </c:pt>
                <c:pt idx="10">
                  <c:v>140.0</c:v>
                </c:pt>
                <c:pt idx="11">
                  <c:v>124.0</c:v>
                </c:pt>
                <c:pt idx="12">
                  <c:v>227.0</c:v>
                </c:pt>
                <c:pt idx="13">
                  <c:v>180.0</c:v>
                </c:pt>
                <c:pt idx="14">
                  <c:v>109.0</c:v>
                </c:pt>
                <c:pt idx="15">
                  <c:v>26.0</c:v>
                </c:pt>
                <c:pt idx="16">
                  <c:v>130.0</c:v>
                </c:pt>
                <c:pt idx="17">
                  <c:v>188.0</c:v>
                </c:pt>
                <c:pt idx="18">
                  <c:v>152.0</c:v>
                </c:pt>
                <c:pt idx="19">
                  <c:v>154.0</c:v>
                </c:pt>
                <c:pt idx="20">
                  <c:v>161.0</c:v>
                </c:pt>
                <c:pt idx="21">
                  <c:v>165.0</c:v>
                </c:pt>
                <c:pt idx="22">
                  <c:v>128.0</c:v>
                </c:pt>
                <c:pt idx="23">
                  <c:v>168.0</c:v>
                </c:pt>
                <c:pt idx="24">
                  <c:v>102.0</c:v>
                </c:pt>
                <c:pt idx="25">
                  <c:v>124.0</c:v>
                </c:pt>
                <c:pt idx="26">
                  <c:v>114.0</c:v>
                </c:pt>
                <c:pt idx="27">
                  <c:v>129.0</c:v>
                </c:pt>
                <c:pt idx="28">
                  <c:v>183.0</c:v>
                </c:pt>
                <c:pt idx="29">
                  <c:v>127.0</c:v>
                </c:pt>
                <c:pt idx="30">
                  <c:v>163.0</c:v>
                </c:pt>
                <c:pt idx="31">
                  <c:v>166.0</c:v>
                </c:pt>
                <c:pt idx="32">
                  <c:v>113.0</c:v>
                </c:pt>
                <c:pt idx="33">
                  <c:v>81.0</c:v>
                </c:pt>
                <c:pt idx="34">
                  <c:v>81.0</c:v>
                </c:pt>
                <c:pt idx="35">
                  <c:v>122.0</c:v>
                </c:pt>
                <c:pt idx="36">
                  <c:v>94.0</c:v>
                </c:pt>
                <c:pt idx="37">
                  <c:v>133.0</c:v>
                </c:pt>
                <c:pt idx="38">
                  <c:v>123.0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3380296"/>
        <c:axId val="-2073385816"/>
      </c:scatterChart>
      <c:valAx>
        <c:axId val="-2073396744"/>
        <c:scaling>
          <c:orientation val="minMax"/>
          <c:max val="2014.0"/>
          <c:min val="1974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(Years)</a:t>
                </a:r>
              </a:p>
            </c:rich>
          </c:tx>
          <c:layout>
            <c:manualLayout>
              <c:xMode val="edge"/>
              <c:yMode val="edge"/>
              <c:x val="0.447116173278821"/>
              <c:y val="0.9163679808841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73391368"/>
        <c:crossesAt val="-13.0"/>
        <c:crossBetween val="midCat"/>
      </c:valAx>
      <c:valAx>
        <c:axId val="-2073391368"/>
        <c:scaling>
          <c:orientation val="minMax"/>
          <c:max val="-1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404040"/>
                    </a:solidFill>
                  </a:defRPr>
                </a:pPr>
                <a:r>
                  <a:rPr lang="en-US">
                    <a:solidFill>
                      <a:srgbClr val="404040"/>
                    </a:solidFill>
                  </a:rPr>
                  <a:t>Winter (JJA) Air Temperature (C)</a:t>
                </a:r>
              </a:p>
            </c:rich>
          </c:tx>
          <c:layout>
            <c:manualLayout>
              <c:xMode val="edge"/>
              <c:yMode val="edge"/>
              <c:x val="0.0107357978557765"/>
              <c:y val="0.16117545655877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404040"/>
                </a:solidFill>
              </a:defRPr>
            </a:pPr>
            <a:endParaRPr lang="en-US"/>
          </a:p>
        </c:txPr>
        <c:crossAx val="-2073396744"/>
        <c:crosses val="autoZero"/>
        <c:crossBetween val="midCat"/>
      </c:valAx>
      <c:valAx>
        <c:axId val="-207338581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Ice Season Duration (Days)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73380296"/>
        <c:crosses val="max"/>
        <c:crossBetween val="midCat"/>
      </c:valAx>
      <c:valAx>
        <c:axId val="-2073380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73385816"/>
        <c:crosses val="autoZero"/>
        <c:crossBetween val="midCat"/>
      </c:valAx>
      <c:spPr>
        <a:ln>
          <a:solidFill>
            <a:srgbClr val="FFFFFF"/>
          </a:solidFill>
        </a:ln>
      </c:spPr>
    </c:plotArea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EFB6B-58F9-BE49-8EA6-C90207F8716C}" type="datetimeFigureOut">
              <a:rPr lang="en-US" smtClean="0"/>
              <a:t>12/19/14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63C32-A0E3-684B-B3A2-92CE4C7B9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06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85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4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4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4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4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56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56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73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04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17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45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85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94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2568"/>
              </a:spcBef>
            </a:pPr>
            <a:r>
              <a:rPr lang="en-US" i="1" u="sng" dirty="0" smtClean="0"/>
              <a:t>Chapter 1</a:t>
            </a:r>
            <a:r>
              <a:rPr lang="en-US" i="1" dirty="0" smtClean="0"/>
              <a:t>: Physical Dynamics of Palmer Deep Canyon, WAP</a:t>
            </a:r>
            <a:r>
              <a:rPr lang="en-US" dirty="0" smtClean="0"/>
              <a:t> </a:t>
            </a:r>
          </a:p>
          <a:p>
            <a:pPr lvl="0">
              <a:spcBef>
                <a:spcPts val="2568"/>
              </a:spcBef>
            </a:pPr>
            <a:r>
              <a:rPr lang="en-US" i="1" u="sng" dirty="0" smtClean="0"/>
              <a:t>Chapter 2</a:t>
            </a:r>
            <a:r>
              <a:rPr lang="en-US" i="1" dirty="0" smtClean="0"/>
              <a:t>: The role of light availability and nutrient delivery in controlling the spring phytoplankton bloom in canyons in the West Antarctic Peninsula</a:t>
            </a:r>
            <a:endParaRPr lang="en-US" dirty="0" smtClean="0"/>
          </a:p>
          <a:p>
            <a:pPr lvl="0">
              <a:spcBef>
                <a:spcPts val="2568"/>
              </a:spcBef>
            </a:pPr>
            <a:r>
              <a:rPr lang="en-US" i="1" u="sng" dirty="0" smtClean="0"/>
              <a:t>Chapter 3</a:t>
            </a:r>
            <a:r>
              <a:rPr lang="en-US" i="1" dirty="0" smtClean="0"/>
              <a:t>: Physiology and Primary Production at Palmer Deep Canyon, WAP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63C32-A0E3-684B-B3A2-92CE4C7B9F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81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2568"/>
              </a:spcBef>
            </a:pPr>
            <a:r>
              <a:rPr lang="en-US" i="1" u="sng" dirty="0" smtClean="0"/>
              <a:t>Chapter 1</a:t>
            </a:r>
            <a:r>
              <a:rPr lang="en-US" i="1" dirty="0" smtClean="0"/>
              <a:t>: Physical Dynamics of Palmer Deep Canyon, WAP</a:t>
            </a:r>
            <a:r>
              <a:rPr lang="en-US" dirty="0" smtClean="0"/>
              <a:t> </a:t>
            </a:r>
          </a:p>
          <a:p>
            <a:pPr lvl="0">
              <a:spcBef>
                <a:spcPts val="2568"/>
              </a:spcBef>
            </a:pPr>
            <a:r>
              <a:rPr lang="en-US" i="1" u="sng" dirty="0" smtClean="0"/>
              <a:t>Chapter 2</a:t>
            </a:r>
            <a:r>
              <a:rPr lang="en-US" i="1" dirty="0" smtClean="0"/>
              <a:t>: The role of light availability and nutrient delivery in controlling the spring phytoplankton bloom in canyons in the West Antarctic Peninsula</a:t>
            </a:r>
            <a:endParaRPr lang="en-US" dirty="0" smtClean="0"/>
          </a:p>
          <a:p>
            <a:pPr lvl="0">
              <a:spcBef>
                <a:spcPts val="2568"/>
              </a:spcBef>
            </a:pPr>
            <a:r>
              <a:rPr lang="en-US" i="1" u="sng" dirty="0" smtClean="0"/>
              <a:t>Chapter 3</a:t>
            </a:r>
            <a:r>
              <a:rPr lang="en-US" i="1" dirty="0" smtClean="0"/>
              <a:t>: Physiology and Primary Production at Palmer Deep Canyon, WAP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63C32-A0E3-684B-B3A2-92CE4C7B9F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8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39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89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71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719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71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87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63C32-A0E3-684B-B3A2-92CE4C7B9F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79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35198-591B-A542-85A4-BEDDDE3160F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3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63C32-A0E3-684B-B3A2-92CE4C7B9F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94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2568"/>
              </a:spcBef>
            </a:pPr>
            <a:r>
              <a:rPr lang="en-US" i="1" u="sng" dirty="0" smtClean="0"/>
              <a:t>Chapter 1</a:t>
            </a:r>
            <a:r>
              <a:rPr lang="en-US" i="1" dirty="0" smtClean="0"/>
              <a:t>: Physical Dynamics of Palmer Deep Canyon, WAP</a:t>
            </a:r>
            <a:r>
              <a:rPr lang="en-US" dirty="0" smtClean="0"/>
              <a:t> </a:t>
            </a:r>
          </a:p>
          <a:p>
            <a:pPr lvl="0">
              <a:spcBef>
                <a:spcPts val="2568"/>
              </a:spcBef>
            </a:pPr>
            <a:r>
              <a:rPr lang="en-US" i="1" u="sng" dirty="0" smtClean="0"/>
              <a:t>Chapter 2</a:t>
            </a:r>
            <a:r>
              <a:rPr lang="en-US" i="1" dirty="0" smtClean="0"/>
              <a:t>: The role of light availability and nutrient delivery in controlling the spring phytoplankton bloom in canyons in the West Antarctic Peninsula</a:t>
            </a:r>
            <a:endParaRPr lang="en-US" dirty="0" smtClean="0"/>
          </a:p>
          <a:p>
            <a:pPr lvl="0">
              <a:spcBef>
                <a:spcPts val="2568"/>
              </a:spcBef>
            </a:pPr>
            <a:r>
              <a:rPr lang="en-US" i="1" u="sng" dirty="0" smtClean="0"/>
              <a:t>Chapter 3</a:t>
            </a:r>
            <a:r>
              <a:rPr lang="en-US" i="1" dirty="0" smtClean="0"/>
              <a:t>: Physiology and Primary Production at Palmer Deep Canyon, WAP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63C32-A0E3-684B-B3A2-92CE4C7B9F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8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2568"/>
              </a:spcBef>
            </a:pPr>
            <a:r>
              <a:rPr lang="en-US" i="1" u="sng" dirty="0" smtClean="0"/>
              <a:t>Chapter 1</a:t>
            </a:r>
            <a:r>
              <a:rPr lang="en-US" i="1" dirty="0" smtClean="0"/>
              <a:t>: Physical Dynamics of Palmer Deep Canyon, WAP</a:t>
            </a:r>
            <a:r>
              <a:rPr lang="en-US" dirty="0" smtClean="0"/>
              <a:t> </a:t>
            </a:r>
          </a:p>
          <a:p>
            <a:pPr lvl="0">
              <a:spcBef>
                <a:spcPts val="2568"/>
              </a:spcBef>
            </a:pPr>
            <a:r>
              <a:rPr lang="en-US" i="1" u="sng" dirty="0" smtClean="0"/>
              <a:t>Chapter 2</a:t>
            </a:r>
            <a:r>
              <a:rPr lang="en-US" i="1" dirty="0" smtClean="0"/>
              <a:t>: The role of light availability and nutrient delivery in controlling the spring phytoplankton bloom in canyons in the West Antarctic Peninsula</a:t>
            </a:r>
            <a:endParaRPr lang="en-US" dirty="0" smtClean="0"/>
          </a:p>
          <a:p>
            <a:pPr lvl="0">
              <a:spcBef>
                <a:spcPts val="2568"/>
              </a:spcBef>
            </a:pPr>
            <a:r>
              <a:rPr lang="en-US" i="1" u="sng" dirty="0" smtClean="0"/>
              <a:t>Chapter 3</a:t>
            </a:r>
            <a:r>
              <a:rPr lang="en-US" i="1" dirty="0" smtClean="0"/>
              <a:t>: Physiology and Primary Production at Palmer Deep Canyon, WAP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63C32-A0E3-684B-B3A2-92CE4C7B9F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8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63C32-A0E3-684B-B3A2-92CE4C7B9F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1248"/>
            <a:ext cx="8229600" cy="1003852"/>
          </a:xfrm>
        </p:spPr>
        <p:txBody>
          <a:bodyPr>
            <a:normAutofit/>
          </a:bodyPr>
          <a:lstStyle>
            <a:lvl1pPr>
              <a:defRPr sz="4000" b="1" i="0" cap="small">
                <a:solidFill>
                  <a:srgbClr val="FFD01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5100"/>
            <a:ext cx="8229600" cy="484137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12/19/14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24.emf"/><Relationship Id="rId7" Type="http://schemas.openxmlformats.org/officeDocument/2006/relationships/oleObject" Target="../embeddings/oleObject2.bin"/><Relationship Id="rId8" Type="http://schemas.openxmlformats.org/officeDocument/2006/relationships/package" Target="../embeddings/Microsoft_Word_Document2.docx"/><Relationship Id="rId9" Type="http://schemas.openxmlformats.org/officeDocument/2006/relationships/image" Target="../media/image2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3.bin"/><Relationship Id="rId5" Type="http://schemas.openxmlformats.org/officeDocument/2006/relationships/package" Target="../embeddings/Microsoft_Word_Document3.docx"/><Relationship Id="rId6" Type="http://schemas.openxmlformats.org/officeDocument/2006/relationships/image" Target="../media/image31.emf"/><Relationship Id="rId7" Type="http://schemas.openxmlformats.org/officeDocument/2006/relationships/image" Target="../media/image3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2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Relationship Id="rId3" Type="http://schemas.microsoft.com/office/2007/relationships/hdphoto" Target="../media/hdphoto5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75.pn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microsoft.com/office/2007/relationships/hdphoto" Target="../media/hdphoto7.wdp"/><Relationship Id="rId6" Type="http://schemas.openxmlformats.org/officeDocument/2006/relationships/image" Target="../media/image80.png"/><Relationship Id="rId7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microsoft.com/office/2007/relationships/hdphoto" Target="../media/hdphoto9.wdp"/><Relationship Id="rId5" Type="http://schemas.openxmlformats.org/officeDocument/2006/relationships/oleObject" Target="../embeddings/oleObject4.bin"/><Relationship Id="rId6" Type="http://schemas.openxmlformats.org/officeDocument/2006/relationships/package" Target="../embeddings/Microsoft_Word_Document4.docx"/><Relationship Id="rId7" Type="http://schemas.openxmlformats.org/officeDocument/2006/relationships/image" Target="../media/image8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4.jpeg"/><Relationship Id="rId7" Type="http://schemas.microsoft.com/office/2007/relationships/hdphoto" Target="../media/hdphoto9.wdp"/><Relationship Id="rId8" Type="http://schemas.openxmlformats.org/officeDocument/2006/relationships/oleObject" Target="../embeddings/oleObject5.bin"/><Relationship Id="rId9" Type="http://schemas.openxmlformats.org/officeDocument/2006/relationships/package" Target="../embeddings/Microsoft_Word_Document5.docx"/><Relationship Id="rId10" Type="http://schemas.openxmlformats.org/officeDocument/2006/relationships/image" Target="../media/image8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oleObject" Target="../embeddings/oleObject6.bin"/><Relationship Id="rId6" Type="http://schemas.openxmlformats.org/officeDocument/2006/relationships/package" Target="../embeddings/Microsoft_Word_Document6.docx"/><Relationship Id="rId7" Type="http://schemas.openxmlformats.org/officeDocument/2006/relationships/image" Target="../media/image9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oleObject" Target="../embeddings/oleObject7.bin"/><Relationship Id="rId5" Type="http://schemas.openxmlformats.org/officeDocument/2006/relationships/package" Target="../embeddings/Microsoft_Word_Document7.docx"/><Relationship Id="rId6" Type="http://schemas.openxmlformats.org/officeDocument/2006/relationships/image" Target="../media/image98.emf"/><Relationship Id="rId7" Type="http://schemas.openxmlformats.org/officeDocument/2006/relationships/image" Target="../media/image100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43123"/>
            <a:ext cx="9144000" cy="827088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714468"/>
            <a:ext cx="7772400" cy="1470025"/>
          </a:xfrm>
        </p:spPr>
        <p:txBody>
          <a:bodyPr>
            <a:noAutofit/>
          </a:bodyPr>
          <a:lstStyle/>
          <a:p>
            <a:r>
              <a:rPr lang="en-US" b="1" cap="small" dirty="0">
                <a:solidFill>
                  <a:srgbClr val="FFD01B"/>
                </a:solidFill>
              </a:rPr>
              <a:t>Phytoplankton dynamics in submarine canyons in the West Antarctic Peninsula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90912" y="3496405"/>
            <a:ext cx="6400800" cy="1525203"/>
          </a:xfrm>
        </p:spPr>
        <p:txBody>
          <a:bodyPr/>
          <a:lstStyle/>
          <a:p>
            <a:r>
              <a:rPr lang="en-US" dirty="0" smtClean="0"/>
              <a:t>Filipa Carvalho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24605" y="5227396"/>
            <a:ext cx="4294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71CDFF"/>
                </a:solidFill>
              </a:rPr>
              <a:t>Department of Marine and Coastal Sciences</a:t>
            </a:r>
          </a:p>
          <a:p>
            <a:pPr algn="ctr"/>
            <a:r>
              <a:rPr lang="en-US" dirty="0" smtClean="0">
                <a:solidFill>
                  <a:srgbClr val="71CDFF"/>
                </a:solidFill>
              </a:rPr>
              <a:t>December 5</a:t>
            </a:r>
            <a:r>
              <a:rPr lang="en-US" baseline="30000" dirty="0" smtClean="0">
                <a:solidFill>
                  <a:srgbClr val="71CDFF"/>
                </a:solidFill>
              </a:rPr>
              <a:t>th</a:t>
            </a:r>
            <a:r>
              <a:rPr lang="en-US" dirty="0" smtClean="0">
                <a:solidFill>
                  <a:srgbClr val="71CDFF"/>
                </a:solidFill>
              </a:rPr>
              <a:t>, 2014</a:t>
            </a:r>
            <a:endParaRPr lang="en-US" dirty="0">
              <a:solidFill>
                <a:srgbClr val="71CD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2975" y="4431969"/>
            <a:ext cx="245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Thesis Proposal Defense</a:t>
            </a:r>
            <a:endParaRPr lang="en-US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0062" y="6118060"/>
            <a:ext cx="1022785" cy="77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368" y="6043124"/>
            <a:ext cx="827087" cy="827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" b="100000" l="1595" r="100000">
                        <a14:foregroundMark x1="30463" y1="35088" x2="30463" y2="35088"/>
                        <a14:foregroundMark x1="27432" y1="37799" x2="27432" y2="37799"/>
                        <a14:foregroundMark x1="36364" y1="30463" x2="36364" y2="30463"/>
                        <a14:foregroundMark x1="62041" y1="25040" x2="62041" y2="25040"/>
                        <a14:foregroundMark x1="63158" y1="29346" x2="63158" y2="29346"/>
                        <a14:foregroundMark x1="60447" y1="72089" x2="60447" y2="72089"/>
                        <a14:foregroundMark x1="46411" y1="44817" x2="46411" y2="44817"/>
                        <a14:foregroundMark x1="62839" y1="65072" x2="62839" y2="65072"/>
                        <a14:foregroundMark x1="62839" y1="65072" x2="62839" y2="65072"/>
                        <a14:foregroundMark x1="59809" y1="67145" x2="59809" y2="67145"/>
                        <a14:foregroundMark x1="56938" y1="65072" x2="56938" y2="65072"/>
                        <a14:foregroundMark x1="44498" y1="52313" x2="44498" y2="52313"/>
                        <a14:foregroundMark x1="43062" y1="46890" x2="43062" y2="46890"/>
                        <a14:foregroundMark x1="42584" y1="42903" x2="42584" y2="42903"/>
                        <a14:foregroundMark x1="73684" y1="40670" x2="73684" y2="40670"/>
                        <a14:foregroundMark x1="79426" y1="47368" x2="79426" y2="47368"/>
                        <a14:foregroundMark x1="45774" y1="21212" x2="45774" y2="21212"/>
                        <a14:foregroundMark x1="63477" y1="78469" x2="63477" y2="78469"/>
                        <a14:foregroundMark x1="66029" y1="80223" x2="66029" y2="80223"/>
                        <a14:foregroundMark x1="74003" y1="72568" x2="74003" y2="72568"/>
                        <a14:foregroundMark x1="83892" y1="61722" x2="83892" y2="61722"/>
                        <a14:foregroundMark x1="55343" y1="81659" x2="55343" y2="81659"/>
                        <a14:foregroundMark x1="43541" y1="82456" x2="43541" y2="82456"/>
                        <a14:foregroundMark x1="7337" y1="53907" x2="7337" y2="53907"/>
                        <a14:foregroundMark x1="77990" y1="17225" x2="77990" y2="17225"/>
                        <a14:foregroundMark x1="34450" y1="34609" x2="34450" y2="34609"/>
                        <a14:backgroundMark x1="43381" y1="23923" x2="43381" y2="23923"/>
                        <a14:backgroundMark x1="79745" y1="45614" x2="79745" y2="45614"/>
                        <a14:backgroundMark x1="79745" y1="45614" x2="79745" y2="45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38" y="6109534"/>
            <a:ext cx="694267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6232" y="3618515"/>
            <a:ext cx="29927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Committee</a:t>
            </a:r>
            <a:r>
              <a:rPr lang="en-US" dirty="0" smtClean="0"/>
              <a:t>:</a:t>
            </a:r>
          </a:p>
          <a:p>
            <a:r>
              <a:rPr lang="en-US" dirty="0" smtClean="0"/>
              <a:t>Josh Kohut (adviser)</a:t>
            </a:r>
          </a:p>
          <a:p>
            <a:r>
              <a:rPr lang="en-US" dirty="0"/>
              <a:t>Oscar </a:t>
            </a:r>
            <a:r>
              <a:rPr lang="en-US" dirty="0" smtClean="0"/>
              <a:t>Schofield (adviser)</a:t>
            </a:r>
            <a:endParaRPr lang="en-US" dirty="0"/>
          </a:p>
          <a:p>
            <a:r>
              <a:rPr lang="en-US" dirty="0" smtClean="0"/>
              <a:t>Maxim </a:t>
            </a:r>
            <a:r>
              <a:rPr lang="en-US" dirty="0" err="1" smtClean="0"/>
              <a:t>Gorbunov</a:t>
            </a:r>
            <a:endParaRPr lang="en-US" dirty="0"/>
          </a:p>
          <a:p>
            <a:r>
              <a:rPr lang="en-US" dirty="0" smtClean="0"/>
              <a:t>Matthew Oliver (U. Delaware)</a:t>
            </a:r>
            <a:endParaRPr lang="en-US" dirty="0"/>
          </a:p>
        </p:txBody>
      </p:sp>
      <p:pic>
        <p:nvPicPr>
          <p:cNvPr id="11" name="Picture 10" descr="1799956_10152210760196798_556618589_o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8619" y="-155763"/>
            <a:ext cx="10935963" cy="1720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0684" y="6069216"/>
            <a:ext cx="818458" cy="77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1834" y="6142482"/>
            <a:ext cx="1333747" cy="77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8306" y="6142482"/>
            <a:ext cx="1294764" cy="77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utgers,_The_State_University_of_New_Jersey_logo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041" y="6131792"/>
            <a:ext cx="649750" cy="649750"/>
          </a:xfrm>
          <a:prstGeom prst="rect">
            <a:avLst/>
          </a:prstGeom>
        </p:spPr>
      </p:pic>
      <p:pic>
        <p:nvPicPr>
          <p:cNvPr id="3" name="Picture 2" descr="fct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6" y="6207247"/>
            <a:ext cx="1635265" cy="54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1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722" b="-3722"/>
          <a:stretch>
            <a:fillRect/>
          </a:stretch>
        </p:blipFill>
        <p:spPr>
          <a:xfrm>
            <a:off x="1056661" y="1854688"/>
            <a:ext cx="7144584" cy="4203069"/>
          </a:xfrm>
        </p:spPr>
      </p:pic>
      <p:sp>
        <p:nvSpPr>
          <p:cNvPr id="12" name="TextBox 11"/>
          <p:cNvSpPr txBox="1"/>
          <p:nvPr/>
        </p:nvSpPr>
        <p:spPr>
          <a:xfrm>
            <a:off x="781590" y="6024230"/>
            <a:ext cx="7735926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71CDFF"/>
                </a:solidFill>
              </a:rPr>
              <a:t>UCDW: Upper Circumpolar Deep Water – warmer (~ 1.8°C), low oxygen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71CDFF"/>
                </a:solidFill>
              </a:rPr>
              <a:t>AASW: Antarctic Surface Water – colder, lower salinity</a:t>
            </a: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766754" y="693063"/>
            <a:ext cx="78175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cap="small">
                <a:solidFill>
                  <a:srgbClr val="FFD01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Increased Productivity </a:t>
            </a:r>
          </a:p>
          <a:p>
            <a:r>
              <a:rPr lang="en-US" dirty="0" smtClean="0"/>
              <a:t>Correlated with UCDW Intrusion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9806574">
            <a:off x="6228226" y="4795794"/>
            <a:ext cx="1650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>
                <a:solidFill>
                  <a:srgbClr val="DBEEF4"/>
                </a:solidFill>
              </a:rPr>
              <a:t>Olbers</a:t>
            </a:r>
            <a:r>
              <a:rPr lang="en-US" sz="1200" i="1" dirty="0">
                <a:solidFill>
                  <a:srgbClr val="DBEEF4"/>
                </a:solidFill>
              </a:rPr>
              <a:t> &amp; </a:t>
            </a:r>
            <a:r>
              <a:rPr lang="en-US" sz="1200" i="1" dirty="0" err="1">
                <a:solidFill>
                  <a:srgbClr val="DBEEF4"/>
                </a:solidFill>
              </a:rPr>
              <a:t>Visbeck</a:t>
            </a:r>
            <a:r>
              <a:rPr lang="en-US" sz="1200" i="1" dirty="0">
                <a:solidFill>
                  <a:srgbClr val="DBEEF4"/>
                </a:solidFill>
              </a:rPr>
              <a:t>, 2005</a:t>
            </a:r>
          </a:p>
        </p:txBody>
      </p:sp>
      <p:sp>
        <p:nvSpPr>
          <p:cNvPr id="11" name="Pentagon 10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4" name="Chevron 13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51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2" descr="PalLTERBathyMap_R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4402" y="71310"/>
            <a:ext cx="2247929" cy="251920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4" name="Oval 23"/>
          <p:cNvSpPr/>
          <p:nvPr/>
        </p:nvSpPr>
        <p:spPr>
          <a:xfrm>
            <a:off x="8084912" y="567795"/>
            <a:ext cx="346868" cy="197062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ntagon 11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3" name="Chevron 12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0976" y="1621408"/>
            <a:ext cx="7213573" cy="4947190"/>
            <a:chOff x="1046966" y="1453660"/>
            <a:chExt cx="7213573" cy="4947190"/>
          </a:xfrm>
        </p:grpSpPr>
        <p:pic>
          <p:nvPicPr>
            <p:cNvPr id="31" name="Picture 30" descr="Screen Shot 2014-12-03 at 12.31.21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966" y="1453660"/>
              <a:ext cx="7213573" cy="494719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1810534" y="2422265"/>
              <a:ext cx="5460073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810534" y="2773695"/>
              <a:ext cx="5460073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349663" y="1657060"/>
              <a:ext cx="0" cy="4206929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6781800" y="1657060"/>
              <a:ext cx="0" cy="4206929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6349663" y="2422265"/>
              <a:ext cx="432137" cy="351430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75849" y="1890978"/>
              <a:ext cx="1415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Pure UCDW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22" name="Arc 21"/>
            <p:cNvSpPr/>
            <p:nvPr/>
          </p:nvSpPr>
          <p:spPr>
            <a:xfrm>
              <a:off x="6134100" y="2139661"/>
              <a:ext cx="431800" cy="450850"/>
            </a:xfrm>
            <a:prstGeom prst="arc">
              <a:avLst/>
            </a:prstGeom>
            <a:ln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1810534" y="5695660"/>
              <a:ext cx="5460073" cy="168329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 rot="120000">
              <a:off x="4985919" y="5124096"/>
              <a:ext cx="791946" cy="673681"/>
            </a:xfrm>
            <a:prstGeom prst="rect">
              <a:avLst/>
            </a:prstGeom>
            <a:noFill/>
            <a:ln w="19050" cmpd="sng">
              <a:solidFill>
                <a:srgbClr val="71CD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1CD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120000">
              <a:off x="5064749" y="5213060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71CDFF"/>
                  </a:solidFill>
                </a:rPr>
                <a:t>WW</a:t>
              </a:r>
              <a:endParaRPr lang="en-US" sz="2000" dirty="0">
                <a:solidFill>
                  <a:srgbClr val="71CDFF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981450" y="3428710"/>
              <a:ext cx="8274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AASW</a:t>
              </a:r>
              <a:endParaRPr lang="en-US" sz="2000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-25896" y="6419418"/>
            <a:ext cx="916989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dirty="0" smtClean="0">
                <a:solidFill>
                  <a:srgbClr val="FF0000"/>
                </a:solidFill>
              </a:rPr>
              <a:t>UCDW: Upper Circumpolar Deep Water</a:t>
            </a:r>
            <a:r>
              <a:rPr lang="en-US" dirty="0" smtClean="0">
                <a:solidFill>
                  <a:srgbClr val="71CDFF"/>
                </a:solidFill>
              </a:rPr>
              <a:t>     </a:t>
            </a:r>
            <a:r>
              <a:rPr lang="en-US" dirty="0" smtClean="0">
                <a:solidFill>
                  <a:srgbClr val="FFFFFF"/>
                </a:solidFill>
              </a:rPr>
              <a:t>AASW: Antarctic Surface Water</a:t>
            </a:r>
            <a:r>
              <a:rPr lang="en-US" dirty="0" smtClean="0">
                <a:solidFill>
                  <a:srgbClr val="71CDFF"/>
                </a:solidFill>
              </a:rPr>
              <a:t>    WW: Winter Water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1175" y="420424"/>
            <a:ext cx="7812755" cy="1484655"/>
          </a:xfrm>
        </p:spPr>
        <p:txBody>
          <a:bodyPr/>
          <a:lstStyle/>
          <a:p>
            <a:r>
              <a:rPr lang="en-US" dirty="0" smtClean="0"/>
              <a:t>Water Masses at </a:t>
            </a:r>
            <a:br>
              <a:rPr lang="en-US" dirty="0" smtClean="0"/>
            </a:br>
            <a:r>
              <a:rPr lang="en-US" dirty="0" smtClean="0"/>
              <a:t>Palmer Deep Canyon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69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627" y="1653474"/>
            <a:ext cx="8916373" cy="5188056"/>
          </a:xfrm>
        </p:spPr>
        <p:txBody>
          <a:bodyPr>
            <a:normAutofit fontScale="92500" lnSpcReduction="20000"/>
          </a:bodyPr>
          <a:lstStyle/>
          <a:p>
            <a:pPr lvl="0">
              <a:spcBef>
                <a:spcPts val="1520"/>
              </a:spcBef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71CDFF"/>
                </a:solidFill>
              </a:rPr>
              <a:t>Location</a:t>
            </a:r>
            <a:r>
              <a:rPr lang="en-US" dirty="0" smtClean="0"/>
              <a:t> of the </a:t>
            </a:r>
            <a:r>
              <a:rPr lang="en-US" dirty="0" smtClean="0">
                <a:solidFill>
                  <a:srgbClr val="71CDFF"/>
                </a:solidFill>
              </a:rPr>
              <a:t>bloom</a:t>
            </a:r>
            <a:r>
              <a:rPr lang="en-US" dirty="0" smtClean="0"/>
              <a:t>? </a:t>
            </a:r>
          </a:p>
          <a:p>
            <a:pPr marL="455613" lvl="0" indent="-455613">
              <a:spcBef>
                <a:spcPts val="1520"/>
              </a:spcBef>
            </a:pPr>
            <a:r>
              <a:rPr lang="en-US" dirty="0" smtClean="0"/>
              <a:t>Do high productivity areas show similar </a:t>
            </a:r>
            <a:r>
              <a:rPr lang="en-US" dirty="0" smtClean="0">
                <a:solidFill>
                  <a:srgbClr val="71CDFF"/>
                </a:solidFill>
              </a:rPr>
              <a:t>physical </a:t>
            </a:r>
            <a:r>
              <a:rPr lang="en-US" dirty="0">
                <a:solidFill>
                  <a:srgbClr val="71CDFF"/>
                </a:solidFill>
              </a:rPr>
              <a:t>properties</a:t>
            </a:r>
            <a:r>
              <a:rPr lang="en-US" dirty="0"/>
              <a:t> of the water column </a:t>
            </a:r>
            <a:r>
              <a:rPr lang="en-US" dirty="0" smtClean="0"/>
              <a:t>as low productivity ones? </a:t>
            </a:r>
            <a:endParaRPr lang="en-US" dirty="0"/>
          </a:p>
          <a:p>
            <a:pPr marL="455613" lvl="0" indent="-455613">
              <a:spcBef>
                <a:spcPts val="1520"/>
              </a:spcBef>
            </a:pPr>
            <a:r>
              <a:rPr lang="en-US" dirty="0" smtClean="0"/>
              <a:t>Key </a:t>
            </a:r>
            <a:r>
              <a:rPr lang="en-US" dirty="0">
                <a:solidFill>
                  <a:srgbClr val="71CDFF"/>
                </a:solidFill>
              </a:rPr>
              <a:t>water column physical properties</a:t>
            </a:r>
            <a:r>
              <a:rPr lang="en-US" dirty="0"/>
              <a:t> lead </a:t>
            </a:r>
            <a:r>
              <a:rPr lang="en-US" dirty="0" smtClean="0"/>
              <a:t>to blooms?</a:t>
            </a:r>
            <a:endParaRPr lang="en-US" dirty="0"/>
          </a:p>
          <a:p>
            <a:pPr marL="455613" lvl="0" indent="-455613">
              <a:spcBef>
                <a:spcPts val="1520"/>
              </a:spcBef>
            </a:pPr>
            <a:r>
              <a:rPr lang="en-US" dirty="0" smtClean="0">
                <a:solidFill>
                  <a:srgbClr val="71CDFF"/>
                </a:solidFill>
              </a:rPr>
              <a:t>MLD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71CDFF"/>
                </a:solidFill>
              </a:rPr>
              <a:t>bathymetry</a:t>
            </a:r>
            <a:r>
              <a:rPr lang="en-US" dirty="0"/>
              <a:t> relate to phytoplankton abundance?</a:t>
            </a:r>
          </a:p>
          <a:p>
            <a:pPr marL="455613" lvl="0" indent="-455613">
              <a:spcBef>
                <a:spcPts val="1520"/>
              </a:spcBef>
              <a:tabLst>
                <a:tab pos="455613" algn="l"/>
              </a:tabLst>
            </a:pPr>
            <a:r>
              <a:rPr lang="en-US" dirty="0" smtClean="0">
                <a:solidFill>
                  <a:srgbClr val="71CDFF"/>
                </a:solidFill>
              </a:rPr>
              <a:t>Remote </a:t>
            </a:r>
            <a:r>
              <a:rPr lang="en-US" dirty="0">
                <a:solidFill>
                  <a:srgbClr val="71CDFF"/>
                </a:solidFill>
              </a:rPr>
              <a:t>forcing </a:t>
            </a:r>
            <a:r>
              <a:rPr lang="en-US" dirty="0"/>
              <a:t>relate to favorable water column characteristics associated with </a:t>
            </a:r>
            <a:r>
              <a:rPr lang="en-US" dirty="0">
                <a:solidFill>
                  <a:srgbClr val="71CDFF"/>
                </a:solidFill>
              </a:rPr>
              <a:t>increased productivity</a:t>
            </a:r>
            <a:r>
              <a:rPr lang="en-US" dirty="0"/>
              <a:t>?</a:t>
            </a:r>
          </a:p>
          <a:p>
            <a:pPr>
              <a:spcBef>
                <a:spcPts val="1520"/>
              </a:spcBef>
            </a:pPr>
            <a:endParaRPr lang="en-US" dirty="0"/>
          </a:p>
        </p:txBody>
      </p:sp>
      <p:sp>
        <p:nvSpPr>
          <p:cNvPr id="5" name="Pentagon 4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6" name="Chevron 5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19446"/>
            <a:ext cx="8229600" cy="1003852"/>
          </a:xfrm>
        </p:spPr>
        <p:txBody>
          <a:bodyPr/>
          <a:lstStyle/>
          <a:p>
            <a:r>
              <a:rPr lang="en-US" dirty="0" smtClean="0"/>
              <a:t>Science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827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263"/>
            <a:ext cx="8229600" cy="1003852"/>
          </a:xfrm>
        </p:spPr>
        <p:txBody>
          <a:bodyPr/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12" name="Pentagon 11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3" name="Chevron 12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ODAR-penguin-Palmer-Station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8904" y="1638760"/>
            <a:ext cx="3043961" cy="1958085"/>
          </a:xfrm>
          <a:prstGeom prst="rect">
            <a:avLst/>
          </a:prstGeom>
        </p:spPr>
      </p:pic>
      <p:pic>
        <p:nvPicPr>
          <p:cNvPr id="5" name="Picture 4" descr="559871_10151351898726798_173626987_n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441" y="1638760"/>
            <a:ext cx="2990055" cy="1958085"/>
          </a:xfrm>
          <a:prstGeom prst="rect">
            <a:avLst/>
          </a:prstGeom>
        </p:spPr>
      </p:pic>
      <p:pic>
        <p:nvPicPr>
          <p:cNvPr id="10" name="Picture 9" descr="IMG_0379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150" y="3829525"/>
            <a:ext cx="2210264" cy="2708539"/>
          </a:xfrm>
          <a:prstGeom prst="rect">
            <a:avLst/>
          </a:prstGeom>
        </p:spPr>
      </p:pic>
      <p:pic>
        <p:nvPicPr>
          <p:cNvPr id="11" name="Picture 10" descr="unnamed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788422" y="3829525"/>
            <a:ext cx="3369452" cy="2708539"/>
          </a:xfrm>
          <a:prstGeom prst="rect">
            <a:avLst/>
          </a:prstGeom>
        </p:spPr>
      </p:pic>
      <p:pic>
        <p:nvPicPr>
          <p:cNvPr id="24" name="Picture 23" descr="35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355" y="1638760"/>
            <a:ext cx="1985470" cy="1958084"/>
          </a:xfrm>
          <a:prstGeom prst="rect">
            <a:avLst/>
          </a:prstGeom>
        </p:spPr>
      </p:pic>
      <p:pic>
        <p:nvPicPr>
          <p:cNvPr id="25" name="Picture 24" descr="2012_phytoplankton_colordata_0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8651" y="3829524"/>
            <a:ext cx="2367174" cy="27085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8025" y="1638760"/>
            <a:ext cx="961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Glider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83367" y="1638760"/>
            <a:ext cx="1109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CODAR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45156" y="1638760"/>
            <a:ext cx="1280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Mooring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99202" y="3829525"/>
            <a:ext cx="1410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Ship Data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51206" y="3829525"/>
            <a:ext cx="1306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Weather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89315" y="3829524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/>
              <a:t>Remote Sensing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94845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2788" y="1002211"/>
            <a:ext cx="4161211" cy="11597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Buoyancy Frequency (N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3" name="Chevron 12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0" y="1002211"/>
            <a:ext cx="4454646" cy="1159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cap="small">
                <a:solidFill>
                  <a:srgbClr val="FFD01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 smtClean="0"/>
              <a:t>Mixed Layer Depth (MLD)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0" name="Picture 29" descr="Screen Shot 2014-12-01 at 6.49.31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98" y="4052510"/>
            <a:ext cx="9027549" cy="2404359"/>
          </a:xfrm>
          <a:prstGeom prst="rect">
            <a:avLst/>
          </a:prstGeom>
        </p:spPr>
      </p:pic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551514"/>
              </p:ext>
            </p:extLst>
          </p:nvPr>
        </p:nvGraphicFramePr>
        <p:xfrm>
          <a:off x="4103688" y="2516837"/>
          <a:ext cx="54864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Document" r:id="rId5" imgW="5486400" imgH="1371600" progId="Word.Document.12">
                  <p:embed/>
                </p:oleObj>
              </mc:Choice>
              <mc:Fallback>
                <p:oleObj name="Document" r:id="rId5" imgW="5486400" imgH="1371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03688" y="2516837"/>
                        <a:ext cx="5486400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406018"/>
              </p:ext>
            </p:extLst>
          </p:nvPr>
        </p:nvGraphicFramePr>
        <p:xfrm>
          <a:off x="752921" y="2548587"/>
          <a:ext cx="548640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" name="Document" r:id="rId8" imgW="5486400" imgH="1308100" progId="Word.Document.12">
                  <p:embed/>
                </p:oleObj>
              </mc:Choice>
              <mc:Fallback>
                <p:oleObj name="Document" r:id="rId8" imgW="5486400" imgH="1308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2921" y="2548587"/>
                        <a:ext cx="5486400" cy="130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ounded Rectangle 36"/>
          <p:cNvSpPr/>
          <p:nvPr/>
        </p:nvSpPr>
        <p:spPr>
          <a:xfrm>
            <a:off x="5196060" y="2410211"/>
            <a:ext cx="3247759" cy="1270607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559555" y="2410773"/>
            <a:ext cx="3354395" cy="1270607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7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Water Column Properties vs. MLD</a:t>
            </a:r>
            <a:endParaRPr lang="en-US" dirty="0"/>
          </a:p>
        </p:txBody>
      </p:sp>
      <p:pic>
        <p:nvPicPr>
          <p:cNvPr id="10" name="Picture 9" descr="Screen Shot 2014-12-01 at 6.49.21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45" y="3364715"/>
            <a:ext cx="7239453" cy="1565160"/>
          </a:xfrm>
          <a:prstGeom prst="rect">
            <a:avLst/>
          </a:prstGeom>
        </p:spPr>
      </p:pic>
      <p:pic>
        <p:nvPicPr>
          <p:cNvPr id="11" name="Picture 10" descr="Screen Shot 2014-12-01 at 6.48.49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45" y="1832102"/>
            <a:ext cx="7239453" cy="1532613"/>
          </a:xfrm>
          <a:prstGeom prst="rect">
            <a:avLst/>
          </a:prstGeom>
        </p:spPr>
      </p:pic>
      <p:sp>
        <p:nvSpPr>
          <p:cNvPr id="12" name="Pentagon 11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3" name="Chevron 12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18" descr="Screen Shot 2014-12-01 at 6.49.31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45" y="4929875"/>
            <a:ext cx="7239453" cy="1928125"/>
          </a:xfrm>
          <a:prstGeom prst="rect">
            <a:avLst/>
          </a:prstGeom>
        </p:spPr>
      </p:pic>
      <p:pic>
        <p:nvPicPr>
          <p:cNvPr id="14" name="Picture 13" descr="未标题-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31693">
            <a:off x="6587323" y="171579"/>
            <a:ext cx="2419085" cy="174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12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14" y="640570"/>
            <a:ext cx="8229600" cy="1003852"/>
          </a:xfrm>
        </p:spPr>
        <p:txBody>
          <a:bodyPr/>
          <a:lstStyle/>
          <a:p>
            <a:pPr algn="l"/>
            <a:r>
              <a:rPr lang="en-US" dirty="0" smtClean="0"/>
              <a:t>Other Important Variables</a:t>
            </a:r>
            <a:endParaRPr lang="en-US" dirty="0"/>
          </a:p>
        </p:txBody>
      </p:sp>
      <p:sp>
        <p:nvSpPr>
          <p:cNvPr id="12" name="Pentagon 11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3" name="Chevron 12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900063"/>
              </p:ext>
            </p:extLst>
          </p:nvPr>
        </p:nvGraphicFramePr>
        <p:xfrm>
          <a:off x="1417737" y="4304018"/>
          <a:ext cx="9050338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Document" r:id="rId5" imgW="5994400" imgH="914400" progId="Word.Document.12">
                  <p:embed/>
                </p:oleObj>
              </mc:Choice>
              <mc:Fallback>
                <p:oleObj name="Document" r:id="rId5" imgW="5994400" imgH="914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17737" y="4304018"/>
                        <a:ext cx="9050338" cy="1381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802522" y="5584320"/>
            <a:ext cx="2910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Martinson &amp; </a:t>
            </a:r>
            <a:r>
              <a:rPr lang="en-US" sz="1200" dirty="0" err="1" smtClean="0">
                <a:latin typeface="Calibri"/>
                <a:cs typeface="Calibri"/>
              </a:rPr>
              <a:t>Iannuzi</a:t>
            </a:r>
            <a:r>
              <a:rPr lang="en-US" sz="1200" dirty="0" smtClean="0">
                <a:latin typeface="Calibri"/>
                <a:cs typeface="Calibri"/>
              </a:rPr>
              <a:t>, 1998; Saba et al, 2014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34169" y="4313713"/>
            <a:ext cx="6556002" cy="1270607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Screen Shot 2014-10-20 at 3.33.23 P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828" y="711979"/>
            <a:ext cx="2659972" cy="3063865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6898071" y="1872613"/>
            <a:ext cx="268671" cy="14653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4"/>
          <p:cNvSpPr>
            <a:spLocks noGrp="1"/>
          </p:cNvSpPr>
          <p:nvPr/>
        </p:nvSpPr>
        <p:spPr bwMode="auto">
          <a:xfrm>
            <a:off x="713573" y="1547154"/>
            <a:ext cx="534366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Calibri"/>
                <a:ea typeface="ＭＳ Ｐゴシック" charset="0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Calibri"/>
                <a:ea typeface="ＭＳ Ｐゴシック" charset="0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Calibri"/>
                <a:ea typeface="ＭＳ Ｐゴシック" charset="0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Calibri"/>
                <a:ea typeface="ＭＳ Ｐゴシック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alibri"/>
                <a:ea typeface="ＭＳ Ｐゴシック" charset="0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algn="just">
              <a:spcBef>
                <a:spcPts val="168"/>
              </a:spcBef>
              <a:spcAft>
                <a:spcPts val="1800"/>
              </a:spcAft>
            </a:pPr>
            <a:r>
              <a:rPr lang="en-US" sz="2800" dirty="0" err="1" smtClean="0">
                <a:solidFill>
                  <a:srgbClr val="71CDFF"/>
                </a:solidFill>
              </a:rPr>
              <a:t>Tmin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– Temperature minima in each profile</a:t>
            </a:r>
            <a:endParaRPr lang="en-US" sz="2800" dirty="0" smtClean="0"/>
          </a:p>
          <a:p>
            <a:pPr algn="just">
              <a:spcBef>
                <a:spcPts val="168"/>
              </a:spcBef>
              <a:spcAft>
                <a:spcPts val="1800"/>
              </a:spcAft>
            </a:pPr>
            <a:r>
              <a:rPr lang="en-US" sz="2800" dirty="0" smtClean="0">
                <a:solidFill>
                  <a:srgbClr val="71CDFF"/>
                </a:solidFill>
              </a:rPr>
              <a:t>Depth </a:t>
            </a:r>
            <a:r>
              <a:rPr lang="en-US" sz="2800" dirty="0" err="1" smtClean="0">
                <a:solidFill>
                  <a:srgbClr val="71CDFF"/>
                </a:solidFill>
              </a:rPr>
              <a:t>Tmin</a:t>
            </a:r>
            <a:r>
              <a:rPr lang="en-US" sz="2800" dirty="0" smtClean="0">
                <a:solidFill>
                  <a:srgbClr val="71CD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– Depth of </a:t>
            </a:r>
            <a:r>
              <a:rPr lang="en-US" sz="2800" dirty="0" err="1" smtClean="0">
                <a:solidFill>
                  <a:srgbClr val="FFFFFF"/>
                </a:solidFill>
              </a:rPr>
              <a:t>Tmin</a:t>
            </a:r>
            <a:endParaRPr lang="en-US" sz="2800" dirty="0" smtClean="0"/>
          </a:p>
          <a:p>
            <a:pPr algn="just">
              <a:spcBef>
                <a:spcPts val="168"/>
              </a:spcBef>
              <a:spcAft>
                <a:spcPts val="1800"/>
              </a:spcAft>
            </a:pPr>
            <a:r>
              <a:rPr lang="en-US" sz="2800" dirty="0" smtClean="0">
                <a:solidFill>
                  <a:srgbClr val="71CDFF"/>
                </a:solidFill>
              </a:rPr>
              <a:t>Δσ</a:t>
            </a:r>
            <a:r>
              <a:rPr lang="en-US" sz="2800" baseline="-25000" dirty="0" smtClean="0">
                <a:solidFill>
                  <a:srgbClr val="71CDFF"/>
                </a:solidFill>
              </a:rPr>
              <a:t>t Tmin</a:t>
            </a:r>
            <a:r>
              <a:rPr lang="en-US" sz="2800" baseline="-25000" dirty="0">
                <a:solidFill>
                  <a:srgbClr val="71CDFF"/>
                </a:solidFill>
              </a:rPr>
              <a:t>-0</a:t>
            </a:r>
          </a:p>
          <a:p>
            <a:pPr algn="just">
              <a:spcBef>
                <a:spcPts val="168"/>
              </a:spcBef>
              <a:spcAft>
                <a:spcPts val="1800"/>
              </a:spcAft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880663" y="5894559"/>
            <a:ext cx="51110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Stratification</a:t>
            </a:r>
          </a:p>
          <a:p>
            <a:r>
              <a:rPr lang="en-US" sz="2400" dirty="0" smtClean="0"/>
              <a:t>Location of winter Water (or remnants)</a:t>
            </a:r>
            <a:endParaRPr lang="en-US" sz="2400" dirty="0"/>
          </a:p>
        </p:txBody>
      </p:sp>
      <p:sp>
        <p:nvSpPr>
          <p:cNvPr id="5" name="Freeform 4"/>
          <p:cNvSpPr/>
          <p:nvPr/>
        </p:nvSpPr>
        <p:spPr>
          <a:xfrm>
            <a:off x="1512286" y="5700659"/>
            <a:ext cx="300519" cy="455665"/>
          </a:xfrm>
          <a:custGeom>
            <a:avLst/>
            <a:gdLst>
              <a:gd name="connsiteX0" fmla="*/ 0 w 300519"/>
              <a:gd name="connsiteY0" fmla="*/ 0 h 455665"/>
              <a:gd name="connsiteX1" fmla="*/ 0 w 300519"/>
              <a:gd name="connsiteY1" fmla="*/ 455665 h 455665"/>
              <a:gd name="connsiteX2" fmla="*/ 300519 w 300519"/>
              <a:gd name="connsiteY2" fmla="*/ 455665 h 45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519" h="455665">
                <a:moveTo>
                  <a:pt x="0" y="0"/>
                </a:moveTo>
                <a:lnTo>
                  <a:pt x="0" y="455665"/>
                </a:lnTo>
                <a:lnTo>
                  <a:pt x="300519" y="455665"/>
                </a:lnTo>
              </a:path>
            </a:pathLst>
          </a:custGeom>
          <a:ln w="38100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04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4-12-04 at 8.35.37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88"/>
          <a:stretch/>
        </p:blipFill>
        <p:spPr>
          <a:xfrm>
            <a:off x="1233916" y="2942353"/>
            <a:ext cx="7404387" cy="3910998"/>
          </a:xfrm>
          <a:prstGeom prst="rect">
            <a:avLst/>
          </a:prstGeom>
        </p:spPr>
      </p:pic>
      <p:pic>
        <p:nvPicPr>
          <p:cNvPr id="9" name="Content Placeholder 12" descr="PalLTERBathyMap_R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4" y="591790"/>
            <a:ext cx="2607005" cy="292160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0" name="Oval 9"/>
          <p:cNvSpPr/>
          <p:nvPr/>
        </p:nvSpPr>
        <p:spPr>
          <a:xfrm>
            <a:off x="1447800" y="1172149"/>
            <a:ext cx="346868" cy="197062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entagon 15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7" name="Chevron 16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032000" y="821387"/>
            <a:ext cx="616857" cy="871923"/>
          </a:xfrm>
          <a:custGeom>
            <a:avLst/>
            <a:gdLst>
              <a:gd name="connsiteX0" fmla="*/ 616857 w 616857"/>
              <a:gd name="connsiteY0" fmla="*/ 0 h 1076477"/>
              <a:gd name="connsiteX1" fmla="*/ 0 w 616857"/>
              <a:gd name="connsiteY1" fmla="*/ 0 h 1076477"/>
              <a:gd name="connsiteX2" fmla="*/ 0 w 616857"/>
              <a:gd name="connsiteY2" fmla="*/ 1076477 h 1076477"/>
              <a:gd name="connsiteX3" fmla="*/ 532190 w 616857"/>
              <a:gd name="connsiteY3" fmla="*/ 1076477 h 1076477"/>
              <a:gd name="connsiteX4" fmla="*/ 616857 w 616857"/>
              <a:gd name="connsiteY4" fmla="*/ 0 h 107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857" h="1076477">
                <a:moveTo>
                  <a:pt x="616857" y="0"/>
                </a:moveTo>
                <a:lnTo>
                  <a:pt x="0" y="0"/>
                </a:lnTo>
                <a:lnTo>
                  <a:pt x="0" y="1076477"/>
                </a:lnTo>
                <a:lnTo>
                  <a:pt x="532190" y="1076477"/>
                </a:lnTo>
                <a:lnTo>
                  <a:pt x="61685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5"/>
          <p:cNvSpPr>
            <a:spLocks noGrp="1"/>
          </p:cNvSpPr>
          <p:nvPr>
            <p:ph type="title"/>
          </p:nvPr>
        </p:nvSpPr>
        <p:spPr>
          <a:xfrm>
            <a:off x="2057400" y="701948"/>
            <a:ext cx="6941037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Palmer Deep Canyon</a:t>
            </a:r>
            <a:endParaRPr lang="en-US" sz="40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810077" y="4706658"/>
            <a:ext cx="885284" cy="22941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304309" y="5178864"/>
            <a:ext cx="1648691" cy="46263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20683356">
            <a:off x="4921568" y="4799430"/>
            <a:ext cx="9182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22 Km</a:t>
            </a:r>
            <a:endParaRPr lang="en-US" sz="2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rot="415564">
            <a:off x="4916546" y="5835391"/>
            <a:ext cx="126073" cy="270825"/>
          </a:xfrm>
          <a:prstGeom prst="straightConnector1">
            <a:avLst/>
          </a:prstGeom>
          <a:ln w="5715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415564" flipH="1" flipV="1">
            <a:off x="4386090" y="4514436"/>
            <a:ext cx="307621" cy="488149"/>
          </a:xfrm>
          <a:prstGeom prst="straightConnector1">
            <a:avLst/>
          </a:prstGeom>
          <a:ln w="5715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4165004">
            <a:off x="4357517" y="5173791"/>
            <a:ext cx="9182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n>
                  <a:solidFill>
                    <a:schemeClr val="tx1"/>
                  </a:solidFill>
                </a:ln>
              </a:rPr>
              <a:t>10 Km</a:t>
            </a:r>
            <a:endParaRPr lang="en-US" sz="22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8954" y="2515723"/>
            <a:ext cx="156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Palmer Station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8134703">
            <a:off x="6818487" y="2860351"/>
            <a:ext cx="395054" cy="265360"/>
          </a:xfrm>
          <a:prstGeom prst="rightArrow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82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4-12-04 at 8.35.37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88"/>
          <a:stretch/>
        </p:blipFill>
        <p:spPr>
          <a:xfrm>
            <a:off x="1233916" y="2942353"/>
            <a:ext cx="7404387" cy="3910998"/>
          </a:xfrm>
          <a:prstGeom prst="rect">
            <a:avLst/>
          </a:prstGeom>
        </p:spPr>
      </p:pic>
      <p:pic>
        <p:nvPicPr>
          <p:cNvPr id="9" name="Content Placeholder 12" descr="PalLTERBathyMap_R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4" y="591790"/>
            <a:ext cx="2607005" cy="292160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0" name="Oval 9"/>
          <p:cNvSpPr/>
          <p:nvPr/>
        </p:nvSpPr>
        <p:spPr>
          <a:xfrm>
            <a:off x="1447800" y="1172149"/>
            <a:ext cx="346868" cy="197062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entagon 15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7" name="Chevron 16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032000" y="821387"/>
            <a:ext cx="616857" cy="1127808"/>
          </a:xfrm>
          <a:custGeom>
            <a:avLst/>
            <a:gdLst>
              <a:gd name="connsiteX0" fmla="*/ 616857 w 616857"/>
              <a:gd name="connsiteY0" fmla="*/ 0 h 1076477"/>
              <a:gd name="connsiteX1" fmla="*/ 0 w 616857"/>
              <a:gd name="connsiteY1" fmla="*/ 0 h 1076477"/>
              <a:gd name="connsiteX2" fmla="*/ 0 w 616857"/>
              <a:gd name="connsiteY2" fmla="*/ 1076477 h 1076477"/>
              <a:gd name="connsiteX3" fmla="*/ 532190 w 616857"/>
              <a:gd name="connsiteY3" fmla="*/ 1076477 h 1076477"/>
              <a:gd name="connsiteX4" fmla="*/ 616857 w 616857"/>
              <a:gd name="connsiteY4" fmla="*/ 0 h 107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857" h="1076477">
                <a:moveTo>
                  <a:pt x="616857" y="0"/>
                </a:moveTo>
                <a:lnTo>
                  <a:pt x="0" y="0"/>
                </a:lnTo>
                <a:lnTo>
                  <a:pt x="0" y="1076477"/>
                </a:lnTo>
                <a:lnTo>
                  <a:pt x="532190" y="1076477"/>
                </a:lnTo>
                <a:lnTo>
                  <a:pt x="61685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5"/>
          <p:cNvSpPr>
            <a:spLocks noGrp="1"/>
          </p:cNvSpPr>
          <p:nvPr>
            <p:ph type="title"/>
          </p:nvPr>
        </p:nvSpPr>
        <p:spPr>
          <a:xfrm>
            <a:off x="2057400" y="777764"/>
            <a:ext cx="694103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Binning Data using </a:t>
            </a:r>
            <a:r>
              <a:rPr lang="en-US" dirty="0" smtClean="0"/>
              <a:t>Bathymetry &amp; Distance to Shore</a:t>
            </a:r>
            <a:endParaRPr lang="en-US" sz="4000" dirty="0"/>
          </a:p>
        </p:txBody>
      </p:sp>
      <p:sp>
        <p:nvSpPr>
          <p:cNvPr id="2" name="Left Arrow 1"/>
          <p:cNvSpPr/>
          <p:nvPr/>
        </p:nvSpPr>
        <p:spPr>
          <a:xfrm>
            <a:off x="2739172" y="2748413"/>
            <a:ext cx="4919135" cy="193940"/>
          </a:xfrm>
          <a:prstGeom prst="leftArrow">
            <a:avLst/>
          </a:prstGeom>
          <a:solidFill>
            <a:srgbClr val="CC66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55670" y="2321347"/>
            <a:ext cx="2390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66FF"/>
                </a:solidFill>
              </a:rPr>
              <a:t>Distance to Shore</a:t>
            </a:r>
            <a:endParaRPr lang="en-US" sz="2400" dirty="0">
              <a:solidFill>
                <a:srgbClr val="CC66FF"/>
              </a:solidFill>
            </a:endParaRPr>
          </a:p>
        </p:txBody>
      </p:sp>
      <p:sp>
        <p:nvSpPr>
          <p:cNvPr id="19" name="Left Arrow 18"/>
          <p:cNvSpPr/>
          <p:nvPr/>
        </p:nvSpPr>
        <p:spPr>
          <a:xfrm rot="16200000">
            <a:off x="6849694" y="4613987"/>
            <a:ext cx="3383280" cy="193941"/>
          </a:xfrm>
          <a:prstGeom prst="leftArrow">
            <a:avLst/>
          </a:prstGeom>
          <a:solidFill>
            <a:srgbClr val="3366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8031283" y="4266836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Bathymetry</a:t>
            </a:r>
            <a:endParaRPr lang="en-US" sz="2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18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entagon 15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7" name="Chevron 16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 descr="Screen Shot 2014-12-04 at 7.59.03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284" y="2815067"/>
            <a:ext cx="7116723" cy="400762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8136981" y="4353333"/>
            <a:ext cx="578052" cy="982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063280" y="3298804"/>
            <a:ext cx="9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0101"/>
                </a:solidFill>
              </a:rPr>
              <a:t>Shallow</a:t>
            </a:r>
            <a:endParaRPr lang="en-US" dirty="0">
              <a:solidFill>
                <a:srgbClr val="95010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63280" y="4459912"/>
            <a:ext cx="70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1CDFF"/>
                </a:solidFill>
              </a:rPr>
              <a:t>Slope</a:t>
            </a:r>
            <a:endParaRPr lang="en-US" dirty="0">
              <a:solidFill>
                <a:srgbClr val="71CD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63280" y="5751868"/>
            <a:ext cx="67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Deep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18954" y="2515723"/>
            <a:ext cx="156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Palmer Station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18134703">
            <a:off x="6818487" y="2860351"/>
            <a:ext cx="395054" cy="265360"/>
          </a:xfrm>
          <a:prstGeom prst="rightArrow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Content Placeholder 12" descr="PalLTERBathyMap_R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4" y="591790"/>
            <a:ext cx="2607005" cy="292160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0" name="Oval 9"/>
          <p:cNvSpPr/>
          <p:nvPr/>
        </p:nvSpPr>
        <p:spPr>
          <a:xfrm>
            <a:off x="1447800" y="1172149"/>
            <a:ext cx="346868" cy="197062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032000" y="821387"/>
            <a:ext cx="616857" cy="871923"/>
          </a:xfrm>
          <a:custGeom>
            <a:avLst/>
            <a:gdLst>
              <a:gd name="connsiteX0" fmla="*/ 616857 w 616857"/>
              <a:gd name="connsiteY0" fmla="*/ 0 h 1076477"/>
              <a:gd name="connsiteX1" fmla="*/ 0 w 616857"/>
              <a:gd name="connsiteY1" fmla="*/ 0 h 1076477"/>
              <a:gd name="connsiteX2" fmla="*/ 0 w 616857"/>
              <a:gd name="connsiteY2" fmla="*/ 1076477 h 1076477"/>
              <a:gd name="connsiteX3" fmla="*/ 532190 w 616857"/>
              <a:gd name="connsiteY3" fmla="*/ 1076477 h 1076477"/>
              <a:gd name="connsiteX4" fmla="*/ 616857 w 616857"/>
              <a:gd name="connsiteY4" fmla="*/ 0 h 107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857" h="1076477">
                <a:moveTo>
                  <a:pt x="616857" y="0"/>
                </a:moveTo>
                <a:lnTo>
                  <a:pt x="0" y="0"/>
                </a:lnTo>
                <a:lnTo>
                  <a:pt x="0" y="1076477"/>
                </a:lnTo>
                <a:lnTo>
                  <a:pt x="532190" y="1076477"/>
                </a:lnTo>
                <a:lnTo>
                  <a:pt x="61685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2032000" y="821387"/>
            <a:ext cx="616857" cy="1127808"/>
          </a:xfrm>
          <a:custGeom>
            <a:avLst/>
            <a:gdLst>
              <a:gd name="connsiteX0" fmla="*/ 616857 w 616857"/>
              <a:gd name="connsiteY0" fmla="*/ 0 h 1076477"/>
              <a:gd name="connsiteX1" fmla="*/ 0 w 616857"/>
              <a:gd name="connsiteY1" fmla="*/ 0 h 1076477"/>
              <a:gd name="connsiteX2" fmla="*/ 0 w 616857"/>
              <a:gd name="connsiteY2" fmla="*/ 1076477 h 1076477"/>
              <a:gd name="connsiteX3" fmla="*/ 532190 w 616857"/>
              <a:gd name="connsiteY3" fmla="*/ 1076477 h 1076477"/>
              <a:gd name="connsiteX4" fmla="*/ 616857 w 616857"/>
              <a:gd name="connsiteY4" fmla="*/ 0 h 107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857" h="1076477">
                <a:moveTo>
                  <a:pt x="616857" y="0"/>
                </a:moveTo>
                <a:lnTo>
                  <a:pt x="0" y="0"/>
                </a:lnTo>
                <a:lnTo>
                  <a:pt x="0" y="1076477"/>
                </a:lnTo>
                <a:lnTo>
                  <a:pt x="532190" y="1076477"/>
                </a:lnTo>
                <a:lnTo>
                  <a:pt x="61685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5"/>
          <p:cNvSpPr>
            <a:spLocks noGrp="1"/>
          </p:cNvSpPr>
          <p:nvPr>
            <p:ph type="title"/>
          </p:nvPr>
        </p:nvSpPr>
        <p:spPr>
          <a:xfrm>
            <a:off x="2057400" y="777764"/>
            <a:ext cx="694103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Binning Data using </a:t>
            </a:r>
            <a:r>
              <a:rPr lang="en-US" dirty="0" smtClean="0"/>
              <a:t>Bathymetry </a:t>
            </a:r>
            <a:r>
              <a:rPr lang="en-US" dirty="0" smtClean="0">
                <a:solidFill>
                  <a:schemeClr val="bg1"/>
                </a:solidFill>
              </a:rPr>
              <a:t>&amp; Distance to Shore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1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841" b="-7841"/>
          <a:stretch/>
        </p:blipFill>
        <p:spPr>
          <a:xfrm>
            <a:off x="457200" y="1832910"/>
            <a:ext cx="4038600" cy="45259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39169" y="5339681"/>
            <a:ext cx="5161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-0.2</a:t>
            </a:r>
            <a:endParaRPr lang="en-US" sz="1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44388" y="5326981"/>
            <a:ext cx="4520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0.2</a:t>
            </a:r>
            <a:endParaRPr lang="en-US" sz="1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9169" y="5762747"/>
            <a:ext cx="27310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Temperature trends (°C/ year)</a:t>
            </a:r>
            <a:endParaRPr lang="en-US" sz="1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" name="Right Arrow 17"/>
          <p:cNvSpPr/>
          <p:nvPr/>
        </p:nvSpPr>
        <p:spPr>
          <a:xfrm rot="18187362">
            <a:off x="136890" y="2999928"/>
            <a:ext cx="685800" cy="152400"/>
          </a:xfrm>
          <a:prstGeom prst="rightArrow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3356910"/>
            <a:ext cx="915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Palmer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Station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78480937"/>
              </p:ext>
            </p:extLst>
          </p:nvPr>
        </p:nvGraphicFramePr>
        <p:xfrm>
          <a:off x="4495800" y="2014669"/>
          <a:ext cx="4495800" cy="3977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039451" y="4991013"/>
            <a:ext cx="2462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66"/>
                </a:solidFill>
              </a:rPr>
              <a:t>Slope = 1.15°C/decade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9037" y="2165219"/>
            <a:ext cx="1673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404040"/>
                </a:solidFill>
              </a:rPr>
              <a:t>86-day shorter</a:t>
            </a:r>
          </a:p>
          <a:p>
            <a:pPr algn="r"/>
            <a:r>
              <a:rPr lang="en-US" dirty="0" smtClean="0">
                <a:solidFill>
                  <a:srgbClr val="404040"/>
                </a:solidFill>
              </a:rPr>
              <a:t>Ice season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56221"/>
            <a:ext cx="4037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NASA/Goddard Space Flight Center Scientific </a:t>
            </a:r>
            <a:r>
              <a:rPr lang="en-US" sz="1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Visualization Studio</a:t>
            </a:r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 Data provided by Larry Stock</a:t>
            </a:r>
          </a:p>
        </p:txBody>
      </p:sp>
      <p:sp>
        <p:nvSpPr>
          <p:cNvPr id="29" name="Title 6"/>
          <p:cNvSpPr>
            <a:spLocks noGrp="1"/>
          </p:cNvSpPr>
          <p:nvPr>
            <p:ph type="title"/>
          </p:nvPr>
        </p:nvSpPr>
        <p:spPr>
          <a:xfrm>
            <a:off x="152400" y="745018"/>
            <a:ext cx="8839200" cy="1039091"/>
          </a:xfrm>
        </p:spPr>
        <p:txBody>
          <a:bodyPr>
            <a:noAutofit/>
          </a:bodyPr>
          <a:lstStyle/>
          <a:p>
            <a:r>
              <a:rPr lang="en-US" sz="4000" b="1" cap="small" dirty="0">
                <a:solidFill>
                  <a:srgbClr val="FFD01B"/>
                </a:solidFill>
              </a:rPr>
              <a:t>Mean Winter Temperature is Increasing </a:t>
            </a:r>
            <a:r>
              <a:rPr lang="en-US" sz="4000" b="1" cap="small" dirty="0" smtClean="0">
                <a:solidFill>
                  <a:srgbClr val="FFD01B"/>
                </a:solidFill>
              </a:rPr>
              <a:t/>
            </a:r>
            <a:br>
              <a:rPr lang="en-US" sz="4000" b="1" cap="small" dirty="0" smtClean="0">
                <a:solidFill>
                  <a:srgbClr val="FFD01B"/>
                </a:solidFill>
              </a:rPr>
            </a:br>
            <a:r>
              <a:rPr lang="en-US" sz="4000" b="1" cap="small" dirty="0" smtClean="0">
                <a:solidFill>
                  <a:srgbClr val="FFD01B"/>
                </a:solidFill>
              </a:rPr>
              <a:t>in </a:t>
            </a:r>
            <a:r>
              <a:rPr lang="en-US" sz="4000" b="1" cap="small" dirty="0">
                <a:solidFill>
                  <a:srgbClr val="FFD01B"/>
                </a:solidFill>
              </a:rPr>
              <a:t>the West Antarctic Peninsula (WAP)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22156" y="6567281"/>
            <a:ext cx="2521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Data Source: Palmer Station Weather</a:t>
            </a:r>
            <a:endParaRPr lang="en-US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Pentagon 20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251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entagon 15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7" name="Chevron 16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 descr="Screen Shot 2014-12-04 at 7.59.03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284" y="2815067"/>
            <a:ext cx="7116723" cy="4007624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346378" y="3038052"/>
            <a:ext cx="2229116" cy="3320253"/>
          </a:xfrm>
          <a:prstGeom prst="line">
            <a:avLst/>
          </a:prstGeom>
          <a:ln w="28575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16344" y="3047529"/>
            <a:ext cx="0" cy="3310776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035300" y="2960056"/>
            <a:ext cx="330034" cy="0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164763" y="2960056"/>
            <a:ext cx="1832173" cy="0"/>
          </a:xfrm>
          <a:prstGeom prst="line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23931" y="2960056"/>
            <a:ext cx="3218455" cy="0"/>
          </a:xfrm>
          <a:prstGeom prst="line">
            <a:avLst/>
          </a:prstGeom>
          <a:ln w="38100" cmpd="sng">
            <a:solidFill>
              <a:srgbClr val="7CDF3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8136981" y="4353333"/>
            <a:ext cx="578052" cy="982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4377936" y="3038052"/>
            <a:ext cx="2229116" cy="3320253"/>
          </a:xfrm>
          <a:prstGeom prst="line">
            <a:avLst/>
          </a:prstGeom>
          <a:ln w="28575" cmpd="sng">
            <a:solidFill>
              <a:srgbClr val="7CDF3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438869" y="2565134"/>
            <a:ext cx="116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7CDF3D"/>
                </a:solidFill>
              </a:rPr>
              <a:t>Nearshore</a:t>
            </a:r>
            <a:endParaRPr lang="en-US" dirty="0">
              <a:solidFill>
                <a:srgbClr val="7CDF3D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66999" y="2565134"/>
            <a:ext cx="1000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Offshore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62807" y="2565134"/>
            <a:ext cx="86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Central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987458" y="3047529"/>
            <a:ext cx="0" cy="3310776"/>
          </a:xfrm>
          <a:prstGeom prst="line">
            <a:avLst/>
          </a:prstGeom>
          <a:ln w="28575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063280" y="3298804"/>
            <a:ext cx="9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0101"/>
                </a:solidFill>
              </a:rPr>
              <a:t>Shallow</a:t>
            </a:r>
            <a:endParaRPr lang="en-US" dirty="0">
              <a:solidFill>
                <a:srgbClr val="95010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63280" y="4459912"/>
            <a:ext cx="70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1CDFF"/>
                </a:solidFill>
              </a:rPr>
              <a:t>Slope</a:t>
            </a:r>
            <a:endParaRPr lang="en-US" dirty="0">
              <a:solidFill>
                <a:srgbClr val="71CD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63280" y="5751868"/>
            <a:ext cx="67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Deep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18954" y="2515723"/>
            <a:ext cx="156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Palmer Station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18134703">
            <a:off x="6818487" y="2860351"/>
            <a:ext cx="395054" cy="265360"/>
          </a:xfrm>
          <a:prstGeom prst="rightArrow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Content Placeholder 12" descr="PalLTERBathyMap_R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4" y="591790"/>
            <a:ext cx="2607005" cy="292160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0" name="Oval 9"/>
          <p:cNvSpPr/>
          <p:nvPr/>
        </p:nvSpPr>
        <p:spPr>
          <a:xfrm>
            <a:off x="1447800" y="1172149"/>
            <a:ext cx="346868" cy="197062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032000" y="821387"/>
            <a:ext cx="616857" cy="871923"/>
          </a:xfrm>
          <a:custGeom>
            <a:avLst/>
            <a:gdLst>
              <a:gd name="connsiteX0" fmla="*/ 616857 w 616857"/>
              <a:gd name="connsiteY0" fmla="*/ 0 h 1076477"/>
              <a:gd name="connsiteX1" fmla="*/ 0 w 616857"/>
              <a:gd name="connsiteY1" fmla="*/ 0 h 1076477"/>
              <a:gd name="connsiteX2" fmla="*/ 0 w 616857"/>
              <a:gd name="connsiteY2" fmla="*/ 1076477 h 1076477"/>
              <a:gd name="connsiteX3" fmla="*/ 532190 w 616857"/>
              <a:gd name="connsiteY3" fmla="*/ 1076477 h 1076477"/>
              <a:gd name="connsiteX4" fmla="*/ 616857 w 616857"/>
              <a:gd name="connsiteY4" fmla="*/ 0 h 107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857" h="1076477">
                <a:moveTo>
                  <a:pt x="616857" y="0"/>
                </a:moveTo>
                <a:lnTo>
                  <a:pt x="0" y="0"/>
                </a:lnTo>
                <a:lnTo>
                  <a:pt x="0" y="1076477"/>
                </a:lnTo>
                <a:lnTo>
                  <a:pt x="532190" y="1076477"/>
                </a:lnTo>
                <a:lnTo>
                  <a:pt x="61685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2032000" y="821387"/>
            <a:ext cx="616857" cy="1127808"/>
          </a:xfrm>
          <a:custGeom>
            <a:avLst/>
            <a:gdLst>
              <a:gd name="connsiteX0" fmla="*/ 616857 w 616857"/>
              <a:gd name="connsiteY0" fmla="*/ 0 h 1076477"/>
              <a:gd name="connsiteX1" fmla="*/ 0 w 616857"/>
              <a:gd name="connsiteY1" fmla="*/ 0 h 1076477"/>
              <a:gd name="connsiteX2" fmla="*/ 0 w 616857"/>
              <a:gd name="connsiteY2" fmla="*/ 1076477 h 1076477"/>
              <a:gd name="connsiteX3" fmla="*/ 532190 w 616857"/>
              <a:gd name="connsiteY3" fmla="*/ 1076477 h 1076477"/>
              <a:gd name="connsiteX4" fmla="*/ 616857 w 616857"/>
              <a:gd name="connsiteY4" fmla="*/ 0 h 107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857" h="1076477">
                <a:moveTo>
                  <a:pt x="616857" y="0"/>
                </a:moveTo>
                <a:lnTo>
                  <a:pt x="0" y="0"/>
                </a:lnTo>
                <a:lnTo>
                  <a:pt x="0" y="1076477"/>
                </a:lnTo>
                <a:lnTo>
                  <a:pt x="532190" y="1076477"/>
                </a:lnTo>
                <a:lnTo>
                  <a:pt x="61685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5"/>
          <p:cNvSpPr>
            <a:spLocks noGrp="1"/>
          </p:cNvSpPr>
          <p:nvPr>
            <p:ph type="title"/>
          </p:nvPr>
        </p:nvSpPr>
        <p:spPr>
          <a:xfrm>
            <a:off x="2057400" y="777764"/>
            <a:ext cx="694103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Binning Data using </a:t>
            </a:r>
            <a:r>
              <a:rPr lang="en-US" dirty="0" smtClean="0"/>
              <a:t>Bathymetry &amp; Distance to Shore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73182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Screen Shot 2014-12-04 at 8.21.3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88"/>
          <a:stretch/>
        </p:blipFill>
        <p:spPr>
          <a:xfrm>
            <a:off x="1243394" y="2960056"/>
            <a:ext cx="7352929" cy="3883818"/>
          </a:xfrm>
          <a:prstGeom prst="rect">
            <a:avLst/>
          </a:prstGeom>
        </p:spPr>
      </p:pic>
      <p:sp>
        <p:nvSpPr>
          <p:cNvPr id="22" name="Pentagon 21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3" name="Chevron 22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48857" y="1985809"/>
            <a:ext cx="4437958" cy="435831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FFFF00"/>
                </a:solidFill>
              </a:rPr>
              <a:t>Palmer Deep Gliders </a:t>
            </a:r>
            <a:r>
              <a:rPr lang="en-US" dirty="0" smtClean="0">
                <a:solidFill>
                  <a:schemeClr val="bg1"/>
                </a:solidFill>
              </a:rPr>
              <a:t>+</a:t>
            </a:r>
            <a:endParaRPr lang="en-US" dirty="0" smtClean="0">
              <a:solidFill>
                <a:srgbClr val="00FF00"/>
              </a:solidFill>
            </a:endParaRPr>
          </a:p>
          <a:p>
            <a:pPr>
              <a:lnSpc>
                <a:spcPct val="13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346378" y="3038052"/>
            <a:ext cx="2229116" cy="3320253"/>
          </a:xfrm>
          <a:prstGeom prst="line">
            <a:avLst/>
          </a:prstGeom>
          <a:ln w="28575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016344" y="3047529"/>
            <a:ext cx="0" cy="3310776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35300" y="2960056"/>
            <a:ext cx="330034" cy="0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164763" y="2960056"/>
            <a:ext cx="1832173" cy="0"/>
          </a:xfrm>
          <a:prstGeom prst="line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423931" y="2960056"/>
            <a:ext cx="3218455" cy="0"/>
          </a:xfrm>
          <a:prstGeom prst="line">
            <a:avLst/>
          </a:prstGeom>
          <a:ln w="38100" cmpd="sng">
            <a:solidFill>
              <a:srgbClr val="7CDF3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8136981" y="4353333"/>
            <a:ext cx="578052" cy="982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4377936" y="3038052"/>
            <a:ext cx="2229116" cy="3320253"/>
          </a:xfrm>
          <a:prstGeom prst="line">
            <a:avLst/>
          </a:prstGeom>
          <a:ln w="28575" cmpd="sng">
            <a:solidFill>
              <a:srgbClr val="7CDF3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438869" y="2565134"/>
            <a:ext cx="116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7CDF3D"/>
                </a:solidFill>
              </a:rPr>
              <a:t>Nearshore</a:t>
            </a:r>
            <a:endParaRPr lang="en-US" dirty="0">
              <a:solidFill>
                <a:srgbClr val="7CDF3D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66999" y="2565134"/>
            <a:ext cx="1000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Offshore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62807" y="2565134"/>
            <a:ext cx="86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Central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3987458" y="3047529"/>
            <a:ext cx="0" cy="3310776"/>
          </a:xfrm>
          <a:prstGeom prst="line">
            <a:avLst/>
          </a:prstGeom>
          <a:ln w="28575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063280" y="3298804"/>
            <a:ext cx="9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0101"/>
                </a:solidFill>
              </a:rPr>
              <a:t>Shallow</a:t>
            </a:r>
            <a:endParaRPr lang="en-US" dirty="0">
              <a:solidFill>
                <a:srgbClr val="95010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63280" y="4459912"/>
            <a:ext cx="70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1CDFF"/>
                </a:solidFill>
              </a:rPr>
              <a:t>Slope</a:t>
            </a:r>
            <a:endParaRPr lang="en-US" dirty="0">
              <a:solidFill>
                <a:srgbClr val="71CD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63280" y="5751868"/>
            <a:ext cx="67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Deep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118954" y="2515723"/>
            <a:ext cx="156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Palmer Station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5" name="Right Arrow 44"/>
          <p:cNvSpPr/>
          <p:nvPr/>
        </p:nvSpPr>
        <p:spPr>
          <a:xfrm rot="18134703">
            <a:off x="6818487" y="2860351"/>
            <a:ext cx="395054" cy="265360"/>
          </a:xfrm>
          <a:prstGeom prst="rightArrow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Content Placeholder 12" descr="PalLTERBathyMap_R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4" y="591790"/>
            <a:ext cx="2607005" cy="292160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0" name="Oval 19"/>
          <p:cNvSpPr/>
          <p:nvPr/>
        </p:nvSpPr>
        <p:spPr>
          <a:xfrm>
            <a:off x="1447800" y="1172149"/>
            <a:ext cx="346868" cy="197062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032000" y="821388"/>
            <a:ext cx="616857" cy="994434"/>
          </a:xfrm>
          <a:custGeom>
            <a:avLst/>
            <a:gdLst>
              <a:gd name="connsiteX0" fmla="*/ 616857 w 616857"/>
              <a:gd name="connsiteY0" fmla="*/ 0 h 1076477"/>
              <a:gd name="connsiteX1" fmla="*/ 0 w 616857"/>
              <a:gd name="connsiteY1" fmla="*/ 0 h 1076477"/>
              <a:gd name="connsiteX2" fmla="*/ 0 w 616857"/>
              <a:gd name="connsiteY2" fmla="*/ 1076477 h 1076477"/>
              <a:gd name="connsiteX3" fmla="*/ 532190 w 616857"/>
              <a:gd name="connsiteY3" fmla="*/ 1076477 h 1076477"/>
              <a:gd name="connsiteX4" fmla="*/ 616857 w 616857"/>
              <a:gd name="connsiteY4" fmla="*/ 0 h 107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857" h="1076477">
                <a:moveTo>
                  <a:pt x="616857" y="0"/>
                </a:moveTo>
                <a:lnTo>
                  <a:pt x="0" y="0"/>
                </a:lnTo>
                <a:lnTo>
                  <a:pt x="0" y="1076477"/>
                </a:lnTo>
                <a:lnTo>
                  <a:pt x="532190" y="1076477"/>
                </a:lnTo>
                <a:lnTo>
                  <a:pt x="61685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5"/>
          <p:cNvSpPr txBox="1">
            <a:spLocks/>
          </p:cNvSpPr>
          <p:nvPr/>
        </p:nvSpPr>
        <p:spPr>
          <a:xfrm>
            <a:off x="2057400" y="669099"/>
            <a:ext cx="69410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cap="small">
                <a:solidFill>
                  <a:srgbClr val="FFD01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Good </a:t>
            </a:r>
            <a:r>
              <a:rPr lang="en-US" dirty="0"/>
              <a:t>Coverage at Head of Canyon</a:t>
            </a:r>
          </a:p>
        </p:txBody>
      </p:sp>
    </p:spTree>
    <p:extLst>
      <p:ext uri="{BB962C8B-B14F-4D97-AF65-F5344CB8AC3E}">
        <p14:creationId xmlns:p14="http://schemas.microsoft.com/office/powerpoint/2010/main" val="3897357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Screen Shot 2014-12-04 at 8.21.3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488"/>
          <a:stretch/>
        </p:blipFill>
        <p:spPr>
          <a:xfrm>
            <a:off x="1243394" y="2960056"/>
            <a:ext cx="7352929" cy="3883818"/>
          </a:xfrm>
          <a:prstGeom prst="rect">
            <a:avLst/>
          </a:prstGeom>
        </p:spPr>
      </p:pic>
      <p:sp>
        <p:nvSpPr>
          <p:cNvPr id="22" name="Pentagon 21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3" name="Chevron 22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48857" y="1985809"/>
            <a:ext cx="4437958" cy="435831"/>
          </a:xfrm>
          <a:prstGeom prst="round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FFFF00"/>
                </a:solidFill>
              </a:rPr>
              <a:t>Palmer Deep Gliders </a:t>
            </a:r>
            <a:r>
              <a:rPr lang="en-US" dirty="0" smtClean="0">
                <a:solidFill>
                  <a:schemeClr val="bg1"/>
                </a:solidFill>
              </a:rPr>
              <a:t>+</a:t>
            </a:r>
            <a:endParaRPr lang="en-US" dirty="0" smtClean="0">
              <a:solidFill>
                <a:srgbClr val="00FF00"/>
              </a:solidFill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b="1" dirty="0" smtClean="0">
                <a:solidFill>
                  <a:srgbClr val="FFFFFF"/>
                </a:solidFill>
              </a:rPr>
              <a:t>NEARSHORE REGION)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346378" y="3038052"/>
            <a:ext cx="2229116" cy="3320253"/>
          </a:xfrm>
          <a:prstGeom prst="line">
            <a:avLst/>
          </a:prstGeom>
          <a:ln w="28575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016344" y="3047529"/>
            <a:ext cx="0" cy="3310776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35300" y="2960056"/>
            <a:ext cx="330034" cy="0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164763" y="2960056"/>
            <a:ext cx="1832173" cy="0"/>
          </a:xfrm>
          <a:prstGeom prst="line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423931" y="2960056"/>
            <a:ext cx="3218455" cy="0"/>
          </a:xfrm>
          <a:prstGeom prst="line">
            <a:avLst/>
          </a:prstGeom>
          <a:ln w="38100" cmpd="sng">
            <a:solidFill>
              <a:srgbClr val="7CDF3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8136981" y="4353333"/>
            <a:ext cx="578052" cy="982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4377936" y="3038052"/>
            <a:ext cx="2229116" cy="3320253"/>
          </a:xfrm>
          <a:prstGeom prst="line">
            <a:avLst/>
          </a:prstGeom>
          <a:ln w="28575" cmpd="sng">
            <a:solidFill>
              <a:srgbClr val="7CDF3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438869" y="2565134"/>
            <a:ext cx="116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7CDF3D"/>
                </a:solidFill>
              </a:rPr>
              <a:t>Nearshore</a:t>
            </a:r>
            <a:endParaRPr lang="en-US" dirty="0">
              <a:solidFill>
                <a:srgbClr val="7CDF3D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66999" y="2565134"/>
            <a:ext cx="1000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Offshore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62807" y="2565134"/>
            <a:ext cx="86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Central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3987458" y="3047529"/>
            <a:ext cx="0" cy="3310776"/>
          </a:xfrm>
          <a:prstGeom prst="line">
            <a:avLst/>
          </a:prstGeom>
          <a:ln w="28575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063280" y="3298804"/>
            <a:ext cx="9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0101"/>
                </a:solidFill>
              </a:rPr>
              <a:t>Shallow</a:t>
            </a:r>
            <a:endParaRPr lang="en-US" dirty="0">
              <a:solidFill>
                <a:srgbClr val="95010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63280" y="4459912"/>
            <a:ext cx="70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1CDFF"/>
                </a:solidFill>
              </a:rPr>
              <a:t>Slope</a:t>
            </a:r>
            <a:endParaRPr lang="en-US" dirty="0">
              <a:solidFill>
                <a:srgbClr val="71CD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63280" y="5751868"/>
            <a:ext cx="67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Deep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118954" y="2515723"/>
            <a:ext cx="156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Palmer Station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5" name="Right Arrow 44"/>
          <p:cNvSpPr/>
          <p:nvPr/>
        </p:nvSpPr>
        <p:spPr>
          <a:xfrm rot="18134703">
            <a:off x="6818487" y="2860351"/>
            <a:ext cx="395054" cy="265360"/>
          </a:xfrm>
          <a:prstGeom prst="rightArrow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171135" y="3028574"/>
            <a:ext cx="4437103" cy="3353441"/>
          </a:xfrm>
          <a:custGeom>
            <a:avLst/>
            <a:gdLst>
              <a:gd name="connsiteX0" fmla="*/ 2844800 w 5621866"/>
              <a:gd name="connsiteY0" fmla="*/ 0 h 3894667"/>
              <a:gd name="connsiteX1" fmla="*/ 5621866 w 5621866"/>
              <a:gd name="connsiteY1" fmla="*/ 3894667 h 3894667"/>
              <a:gd name="connsiteX2" fmla="*/ 0 w 5621866"/>
              <a:gd name="connsiteY2" fmla="*/ 3877733 h 3894667"/>
              <a:gd name="connsiteX3" fmla="*/ 0 w 5621866"/>
              <a:gd name="connsiteY3" fmla="*/ 0 h 3894667"/>
              <a:gd name="connsiteX4" fmla="*/ 2844800 w 5621866"/>
              <a:gd name="connsiteY4" fmla="*/ 0 h 3894667"/>
              <a:gd name="connsiteX0" fmla="*/ 2200289 w 5621866"/>
              <a:gd name="connsiteY0" fmla="*/ 0 h 3905706"/>
              <a:gd name="connsiteX1" fmla="*/ 5621866 w 5621866"/>
              <a:gd name="connsiteY1" fmla="*/ 3905706 h 3905706"/>
              <a:gd name="connsiteX2" fmla="*/ 0 w 5621866"/>
              <a:gd name="connsiteY2" fmla="*/ 3888772 h 3905706"/>
              <a:gd name="connsiteX3" fmla="*/ 0 w 5621866"/>
              <a:gd name="connsiteY3" fmla="*/ 11039 h 3905706"/>
              <a:gd name="connsiteX4" fmla="*/ 2200289 w 5621866"/>
              <a:gd name="connsiteY4" fmla="*/ 0 h 3905706"/>
              <a:gd name="connsiteX0" fmla="*/ 2200289 w 4437103"/>
              <a:gd name="connsiteY0" fmla="*/ 0 h 3905706"/>
              <a:gd name="connsiteX1" fmla="*/ 4437103 w 4437103"/>
              <a:gd name="connsiteY1" fmla="*/ 3905706 h 3905706"/>
              <a:gd name="connsiteX2" fmla="*/ 0 w 4437103"/>
              <a:gd name="connsiteY2" fmla="*/ 3888772 h 3905706"/>
              <a:gd name="connsiteX3" fmla="*/ 0 w 4437103"/>
              <a:gd name="connsiteY3" fmla="*/ 11039 h 3905706"/>
              <a:gd name="connsiteX4" fmla="*/ 2200289 w 4437103"/>
              <a:gd name="connsiteY4" fmla="*/ 0 h 39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7103" h="3905706">
                <a:moveTo>
                  <a:pt x="2200289" y="0"/>
                </a:moveTo>
                <a:lnTo>
                  <a:pt x="4437103" y="3905706"/>
                </a:lnTo>
                <a:lnTo>
                  <a:pt x="0" y="3888772"/>
                </a:lnTo>
                <a:lnTo>
                  <a:pt x="0" y="11039"/>
                </a:lnTo>
                <a:lnTo>
                  <a:pt x="2200289" y="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12" descr="PalLTERBathyMap_R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4" y="591790"/>
            <a:ext cx="2607005" cy="292160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0" name="Oval 19"/>
          <p:cNvSpPr/>
          <p:nvPr/>
        </p:nvSpPr>
        <p:spPr>
          <a:xfrm>
            <a:off x="1447800" y="1172149"/>
            <a:ext cx="346868" cy="197062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032000" y="821388"/>
            <a:ext cx="616857" cy="994434"/>
          </a:xfrm>
          <a:custGeom>
            <a:avLst/>
            <a:gdLst>
              <a:gd name="connsiteX0" fmla="*/ 616857 w 616857"/>
              <a:gd name="connsiteY0" fmla="*/ 0 h 1076477"/>
              <a:gd name="connsiteX1" fmla="*/ 0 w 616857"/>
              <a:gd name="connsiteY1" fmla="*/ 0 h 1076477"/>
              <a:gd name="connsiteX2" fmla="*/ 0 w 616857"/>
              <a:gd name="connsiteY2" fmla="*/ 1076477 h 1076477"/>
              <a:gd name="connsiteX3" fmla="*/ 532190 w 616857"/>
              <a:gd name="connsiteY3" fmla="*/ 1076477 h 1076477"/>
              <a:gd name="connsiteX4" fmla="*/ 616857 w 616857"/>
              <a:gd name="connsiteY4" fmla="*/ 0 h 107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857" h="1076477">
                <a:moveTo>
                  <a:pt x="616857" y="0"/>
                </a:moveTo>
                <a:lnTo>
                  <a:pt x="0" y="0"/>
                </a:lnTo>
                <a:lnTo>
                  <a:pt x="0" y="1076477"/>
                </a:lnTo>
                <a:lnTo>
                  <a:pt x="532190" y="1076477"/>
                </a:lnTo>
                <a:lnTo>
                  <a:pt x="61685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5"/>
          <p:cNvSpPr txBox="1">
            <a:spLocks/>
          </p:cNvSpPr>
          <p:nvPr/>
        </p:nvSpPr>
        <p:spPr>
          <a:xfrm>
            <a:off x="2057400" y="669099"/>
            <a:ext cx="69410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cap="small">
                <a:solidFill>
                  <a:srgbClr val="FFD01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Good </a:t>
            </a:r>
            <a:r>
              <a:rPr lang="en-US" dirty="0"/>
              <a:t>Coverage at Head of Canyon</a:t>
            </a:r>
          </a:p>
        </p:txBody>
      </p:sp>
    </p:spTree>
    <p:extLst>
      <p:ext uri="{BB962C8B-B14F-4D97-AF65-F5344CB8AC3E}">
        <p14:creationId xmlns:p14="http://schemas.microsoft.com/office/powerpoint/2010/main" val="528680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44949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Annual &amp; Seasonal Variability in </a:t>
            </a:r>
            <a:r>
              <a:rPr lang="en-US" dirty="0" err="1" smtClean="0"/>
              <a:t>Tmin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457200" y="2122956"/>
            <a:ext cx="4040188" cy="639762"/>
          </a:xfrm>
        </p:spPr>
        <p:txBody>
          <a:bodyPr anchor="t"/>
          <a:lstStyle/>
          <a:p>
            <a:pPr algn="ctr"/>
            <a:r>
              <a:rPr lang="en-US" dirty="0" smtClean="0"/>
              <a:t>Season 2011-2012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"/>
          </p:nvPr>
        </p:nvSpPr>
        <p:spPr>
          <a:xfrm>
            <a:off x="4645025" y="2122956"/>
            <a:ext cx="4041775" cy="639762"/>
          </a:xfrm>
        </p:spPr>
        <p:txBody>
          <a:bodyPr anchor="t"/>
          <a:lstStyle/>
          <a:p>
            <a:pPr algn="ctr"/>
            <a:r>
              <a:rPr lang="en-US" dirty="0" smtClean="0"/>
              <a:t>Season 2013-2014</a:t>
            </a:r>
            <a:endParaRPr lang="en-US" dirty="0"/>
          </a:p>
        </p:txBody>
      </p:sp>
      <p:pic>
        <p:nvPicPr>
          <p:cNvPr id="45" name="Picture 44" descr="Screen Shot 2014-10-20 at 2.04.23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4618" y="2590800"/>
            <a:ext cx="4509382" cy="2437079"/>
          </a:xfrm>
          <a:prstGeom prst="rect">
            <a:avLst/>
          </a:prstGeom>
        </p:spPr>
      </p:pic>
      <p:pic>
        <p:nvPicPr>
          <p:cNvPr id="46" name="Picture 45" descr="Screen Shot 2014-10-20 at 2.06.35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72" y="2590800"/>
            <a:ext cx="4509381" cy="2437079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 flipV="1">
            <a:off x="4572000" y="2507117"/>
            <a:ext cx="0" cy="2435239"/>
          </a:xfrm>
          <a:prstGeom prst="line">
            <a:avLst/>
          </a:prstGeom>
          <a:ln>
            <a:solidFill>
              <a:srgbClr val="71CD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8382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0" cap="small" spc="-150" dirty="0" err="1">
                <a:solidFill>
                  <a:srgbClr val="FFD01B"/>
                </a:solidFill>
                <a:latin typeface="Calibri"/>
                <a:cs typeface="Calibri"/>
              </a:rPr>
              <a:t>Tmin</a:t>
            </a:r>
            <a:r>
              <a:rPr lang="en-US" sz="4000" b="1" kern="0" cap="small" spc="-150" dirty="0">
                <a:solidFill>
                  <a:srgbClr val="FFD01B"/>
                </a:solidFill>
                <a:latin typeface="Calibri"/>
                <a:cs typeface="Calibri"/>
              </a:rPr>
              <a:t> increases throughout Season</a:t>
            </a:r>
            <a:endParaRPr lang="en-US" sz="2000" dirty="0"/>
          </a:p>
        </p:txBody>
      </p:sp>
      <p:pic>
        <p:nvPicPr>
          <p:cNvPr id="16" name="Picture 15" descr="Screen Shot 2014-10-20 at 1.23.2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524000"/>
            <a:ext cx="1047312" cy="637115"/>
          </a:xfrm>
          <a:prstGeom prst="rect">
            <a:avLst/>
          </a:prstGeom>
          <a:ln w="9525" cmpd="sng">
            <a:solidFill>
              <a:schemeClr val="bg1"/>
            </a:solidFill>
          </a:ln>
        </p:spPr>
      </p:pic>
      <p:sp>
        <p:nvSpPr>
          <p:cNvPr id="11" name="Pentagon 10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2" name="Chevron 11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381000" y="5486400"/>
            <a:ext cx="8458200" cy="100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spcBef>
                <a:spcPts val="0"/>
              </a:spcBef>
              <a:spcAft>
                <a:spcPts val="40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2013-2014 Season: 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40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no change in </a:t>
            </a:r>
            <a:r>
              <a:rPr lang="en-US" sz="2800" dirty="0" err="1" smtClean="0">
                <a:solidFill>
                  <a:srgbClr val="FFFFFF"/>
                </a:solidFill>
                <a:latin typeface="Calibri"/>
                <a:cs typeface="Calibri"/>
              </a:rPr>
              <a:t>Tmin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 – late ice retreat?</a:t>
            </a:r>
            <a:endParaRPr lang="en-US" sz="2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699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457200" y="2122956"/>
            <a:ext cx="4040188" cy="639762"/>
          </a:xfrm>
        </p:spPr>
        <p:txBody>
          <a:bodyPr anchor="t"/>
          <a:lstStyle/>
          <a:p>
            <a:pPr algn="ctr"/>
            <a:r>
              <a:rPr lang="en-US" dirty="0" smtClean="0"/>
              <a:t>Season 2011-2012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"/>
          </p:nvPr>
        </p:nvSpPr>
        <p:spPr>
          <a:xfrm>
            <a:off x="4645025" y="2122956"/>
            <a:ext cx="4041775" cy="639762"/>
          </a:xfrm>
        </p:spPr>
        <p:txBody>
          <a:bodyPr anchor="t"/>
          <a:lstStyle/>
          <a:p>
            <a:pPr algn="ctr"/>
            <a:r>
              <a:rPr lang="en-US" dirty="0" smtClean="0"/>
              <a:t>Season 2013-2014</a:t>
            </a:r>
            <a:endParaRPr lang="en-US" dirty="0"/>
          </a:p>
        </p:txBody>
      </p:sp>
      <p:pic>
        <p:nvPicPr>
          <p:cNvPr id="45" name="Picture 44" descr="Screen Shot 2014-10-20 at 2.04.23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4618" y="2590800"/>
            <a:ext cx="4509382" cy="2437079"/>
          </a:xfrm>
          <a:prstGeom prst="rect">
            <a:avLst/>
          </a:prstGeom>
        </p:spPr>
      </p:pic>
      <p:pic>
        <p:nvPicPr>
          <p:cNvPr id="46" name="Picture 45" descr="Screen Shot 2014-10-20 at 2.06.35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993" y="2590800"/>
            <a:ext cx="4509381" cy="2437079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 flipV="1">
            <a:off x="4572000" y="2507117"/>
            <a:ext cx="0" cy="2435239"/>
          </a:xfrm>
          <a:prstGeom prst="line">
            <a:avLst/>
          </a:prstGeom>
          <a:ln>
            <a:solidFill>
              <a:srgbClr val="71CD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8382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0" cap="small" spc="-150" dirty="0" err="1">
                <a:solidFill>
                  <a:srgbClr val="FFD01B"/>
                </a:solidFill>
                <a:latin typeface="Calibri"/>
                <a:cs typeface="Calibri"/>
              </a:rPr>
              <a:t>Tmin</a:t>
            </a:r>
            <a:r>
              <a:rPr lang="en-US" sz="4000" b="1" kern="0" cap="small" spc="-150" dirty="0">
                <a:solidFill>
                  <a:srgbClr val="FFD01B"/>
                </a:solidFill>
                <a:latin typeface="Calibri"/>
                <a:cs typeface="Calibri"/>
              </a:rPr>
              <a:t> increases throughout Season</a:t>
            </a:r>
            <a:endParaRPr lang="en-US" sz="2000" dirty="0"/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81000" y="5486400"/>
            <a:ext cx="8458200" cy="100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spcBef>
                <a:spcPts val="0"/>
              </a:spcBef>
              <a:spcAft>
                <a:spcPts val="40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2013-2014 Season: 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40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no change in </a:t>
            </a:r>
            <a:r>
              <a:rPr lang="en-US" sz="2800" dirty="0" err="1" smtClean="0">
                <a:solidFill>
                  <a:srgbClr val="FFFFFF"/>
                </a:solidFill>
                <a:latin typeface="Calibri"/>
                <a:cs typeface="Calibri"/>
              </a:rPr>
              <a:t>Tmin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 – late ice retreat?</a:t>
            </a:r>
            <a:endParaRPr lang="en-US" sz="2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6" name="Picture 15" descr="Screen Shot 2014-10-20 at 1.23.2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524000"/>
            <a:ext cx="1047312" cy="637115"/>
          </a:xfrm>
          <a:prstGeom prst="rect">
            <a:avLst/>
          </a:prstGeom>
          <a:ln w="9525" cmpd="sng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09800"/>
            <a:ext cx="3962400" cy="2971800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4" name="Chevron 13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2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382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0" cap="small" spc="-150" dirty="0" err="1">
                <a:solidFill>
                  <a:srgbClr val="FFD01B"/>
                </a:solidFill>
                <a:latin typeface="Calibri"/>
                <a:cs typeface="Calibri"/>
              </a:rPr>
              <a:t>Tmin</a:t>
            </a:r>
            <a:r>
              <a:rPr lang="en-US" sz="4000" b="1" kern="0" cap="small" spc="-150" dirty="0">
                <a:solidFill>
                  <a:srgbClr val="FFD01B"/>
                </a:solidFill>
                <a:latin typeface="Calibri"/>
                <a:cs typeface="Calibri"/>
              </a:rPr>
              <a:t> C</a:t>
            </a:r>
            <a:r>
              <a:rPr lang="en-US" sz="4000" b="1" kern="0" cap="small" spc="-150" dirty="0" smtClean="0">
                <a:solidFill>
                  <a:srgbClr val="FFD01B"/>
                </a:solidFill>
                <a:latin typeface="Calibri"/>
                <a:cs typeface="Calibri"/>
              </a:rPr>
              <a:t>older on the Slope</a:t>
            </a:r>
            <a:endParaRPr lang="en-US" sz="2000" dirty="0"/>
          </a:p>
        </p:txBody>
      </p:sp>
      <p:pic>
        <p:nvPicPr>
          <p:cNvPr id="10" name="Picture 9" descr="Screen Shot 2014-10-20 at 2.03.16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4191805"/>
            <a:ext cx="4509384" cy="2437079"/>
          </a:xfrm>
          <a:prstGeom prst="rect">
            <a:avLst/>
          </a:prstGeom>
        </p:spPr>
      </p:pic>
      <p:pic>
        <p:nvPicPr>
          <p:cNvPr id="11" name="Picture 10" descr="Screen Shot 2014-10-20 at 2.07.42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154" y="1600200"/>
            <a:ext cx="4509383" cy="2437079"/>
          </a:xfrm>
          <a:prstGeom prst="rect">
            <a:avLst/>
          </a:prstGeom>
        </p:spPr>
      </p:pic>
      <p:pic>
        <p:nvPicPr>
          <p:cNvPr id="12" name="Picture 11" descr="Screen Shot 2014-10-20 at 1.23.2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219200"/>
            <a:ext cx="1047312" cy="637115"/>
          </a:xfrm>
          <a:prstGeom prst="rect">
            <a:avLst/>
          </a:prstGeom>
          <a:ln w="9525" cmpd="sng">
            <a:solidFill>
              <a:schemeClr val="bg1"/>
            </a:solidFill>
          </a:ln>
        </p:spPr>
      </p:pic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2286839" y="1753405"/>
            <a:ext cx="2135188" cy="639762"/>
          </a:xfrm>
        </p:spPr>
        <p:txBody>
          <a:bodyPr anchor="t">
            <a:normAutofit fontScale="92500" lnSpcReduction="20000"/>
          </a:bodyPr>
          <a:lstStyle/>
          <a:p>
            <a:pPr algn="r"/>
            <a:r>
              <a:rPr lang="en-US" dirty="0" smtClean="0"/>
              <a:t>2011-2012 Season </a:t>
            </a:r>
            <a:endParaRPr lang="en-US" dirty="0"/>
          </a:p>
          <a:p>
            <a:pPr algn="r"/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"/>
          </p:nvPr>
        </p:nvSpPr>
        <p:spPr>
          <a:xfrm>
            <a:off x="2286000" y="4344205"/>
            <a:ext cx="2136027" cy="639762"/>
          </a:xfrm>
        </p:spPr>
        <p:txBody>
          <a:bodyPr anchor="t">
            <a:normAutofit fontScale="92500" lnSpcReduction="20000"/>
          </a:bodyPr>
          <a:lstStyle/>
          <a:p>
            <a:pPr algn="r"/>
            <a:r>
              <a:rPr lang="en-US" dirty="0" smtClean="0"/>
              <a:t>2013-</a:t>
            </a:r>
            <a:r>
              <a:rPr lang="en-US" dirty="0"/>
              <a:t>2014 Season </a:t>
            </a:r>
          </a:p>
          <a:p>
            <a:pPr algn="r"/>
            <a:endParaRPr lang="en-US" dirty="0"/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4953000" y="1981200"/>
            <a:ext cx="3886200" cy="422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400"/>
              </a:spcAft>
            </a:pPr>
            <a:r>
              <a:rPr lang="en-US" sz="2800" dirty="0" err="1" smtClean="0">
                <a:solidFill>
                  <a:srgbClr val="FFFFFF"/>
                </a:solidFill>
                <a:latin typeface="Calibri"/>
                <a:cs typeface="Calibri"/>
              </a:rPr>
              <a:t>Tmin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 peaks colder on Slope &lt; Deep &lt; Shallow </a:t>
            </a: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regions</a:t>
            </a:r>
            <a:endParaRPr lang="en-US" sz="28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0" indent="0" eaLnBrk="1" hangingPunct="1">
              <a:spcBef>
                <a:spcPts val="0"/>
              </a:spcBef>
              <a:spcAft>
                <a:spcPts val="400"/>
              </a:spcAft>
            </a:pPr>
            <a:endParaRPr lang="en-US" sz="28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0" indent="0" eaLnBrk="1" hangingPunct="1">
              <a:spcBef>
                <a:spcPts val="0"/>
              </a:spcBef>
              <a:spcAft>
                <a:spcPts val="40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2013-2014 Season: </a:t>
            </a:r>
          </a:p>
          <a:p>
            <a:pPr eaLnBrk="1" hangingPunct="1"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colder in all regions </a:t>
            </a:r>
          </a:p>
          <a:p>
            <a:pPr eaLnBrk="1" hangingPunct="1">
              <a:spcBef>
                <a:spcPts val="0"/>
              </a:spcBef>
              <a:spcAft>
                <a:spcPts val="400"/>
              </a:spcAft>
              <a:buFontTx/>
              <a:buChar char="-"/>
            </a:pPr>
            <a:r>
              <a:rPr lang="en-US" sz="2800" dirty="0" smtClean="0">
                <a:solidFill>
                  <a:srgbClr val="FFFF00"/>
                </a:solidFill>
                <a:latin typeface="Calibri"/>
                <a:cs typeface="Calibri"/>
              </a:rPr>
              <a:t>Winter water (T&lt;-1°C) 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present on the slope</a:t>
            </a:r>
          </a:p>
          <a:p>
            <a:pPr marL="0" indent="0" eaLnBrk="1" hangingPunct="1">
              <a:spcBef>
                <a:spcPts val="0"/>
              </a:spcBef>
              <a:spcAft>
                <a:spcPts val="400"/>
              </a:spcAft>
            </a:pPr>
            <a:endParaRPr lang="en-US" sz="2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961868" y="1914477"/>
            <a:ext cx="0" cy="1819323"/>
          </a:xfrm>
          <a:prstGeom prst="line">
            <a:avLst/>
          </a:prstGeom>
          <a:ln>
            <a:solidFill>
              <a:srgbClr val="71CD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52600" y="4495800"/>
            <a:ext cx="0" cy="1828800"/>
          </a:xfrm>
          <a:prstGeom prst="line">
            <a:avLst/>
          </a:prstGeom>
          <a:ln>
            <a:solidFill>
              <a:srgbClr val="71CD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600200" y="6324600"/>
            <a:ext cx="344871" cy="228600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331514" y="3400569"/>
            <a:ext cx="0" cy="333231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6649" y="5883617"/>
            <a:ext cx="0" cy="440983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11598" y="3581400"/>
            <a:ext cx="0" cy="1524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95522" y="5638800"/>
            <a:ext cx="0" cy="6858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entagon 19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3" name="Chevron 22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36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457200" y="2122956"/>
            <a:ext cx="4040188" cy="639762"/>
          </a:xfrm>
        </p:spPr>
        <p:txBody>
          <a:bodyPr anchor="t"/>
          <a:lstStyle/>
          <a:p>
            <a:pPr algn="ctr"/>
            <a:r>
              <a:rPr lang="en-US" dirty="0" smtClean="0"/>
              <a:t>Season 2011-2012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"/>
          </p:nvPr>
        </p:nvSpPr>
        <p:spPr>
          <a:xfrm>
            <a:off x="4645025" y="2122956"/>
            <a:ext cx="4041775" cy="639762"/>
          </a:xfrm>
        </p:spPr>
        <p:txBody>
          <a:bodyPr anchor="t"/>
          <a:lstStyle/>
          <a:p>
            <a:pPr algn="ctr"/>
            <a:r>
              <a:rPr lang="en-US" dirty="0" smtClean="0"/>
              <a:t>Season 2013-2014</a:t>
            </a:r>
            <a:endParaRPr lang="en-US" dirty="0"/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4572000" y="2507117"/>
            <a:ext cx="0" cy="2435239"/>
          </a:xfrm>
          <a:prstGeom prst="line">
            <a:avLst/>
          </a:prstGeom>
          <a:ln>
            <a:solidFill>
              <a:srgbClr val="71CD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8382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0" cap="small" spc="-150" dirty="0" smtClean="0">
                <a:solidFill>
                  <a:srgbClr val="FFD01B"/>
                </a:solidFill>
                <a:latin typeface="Calibri"/>
                <a:cs typeface="Calibri"/>
              </a:rPr>
              <a:t>Depth </a:t>
            </a:r>
            <a:r>
              <a:rPr lang="en-US" sz="4000" b="1" kern="0" cap="small" spc="-150" dirty="0" err="1" smtClean="0">
                <a:solidFill>
                  <a:srgbClr val="FFD01B"/>
                </a:solidFill>
                <a:latin typeface="Calibri"/>
                <a:cs typeface="Calibri"/>
              </a:rPr>
              <a:t>Tmin</a:t>
            </a:r>
            <a:r>
              <a:rPr lang="en-US" sz="4000" b="1" kern="0" cap="small" spc="-150" dirty="0" smtClean="0">
                <a:solidFill>
                  <a:srgbClr val="FFD01B"/>
                </a:solidFill>
                <a:latin typeface="Calibri"/>
                <a:cs typeface="Calibri"/>
              </a:rPr>
              <a:t> decreases </a:t>
            </a:r>
            <a:r>
              <a:rPr lang="en-US" sz="4000" b="1" kern="0" cap="small" spc="-150" dirty="0">
                <a:solidFill>
                  <a:srgbClr val="FFD01B"/>
                </a:solidFill>
                <a:latin typeface="Calibri"/>
                <a:cs typeface="Calibri"/>
              </a:rPr>
              <a:t>throughout Season</a:t>
            </a:r>
            <a:endParaRPr lang="en-US" sz="2000" dirty="0"/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81000" y="5486400"/>
            <a:ext cx="8458200" cy="100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spcBef>
                <a:spcPts val="0"/>
              </a:spcBef>
              <a:spcAft>
                <a:spcPts val="40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2013-2014 Season: 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40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smaller decrease in depth in </a:t>
            </a:r>
            <a:r>
              <a:rPr lang="en-US" sz="2800" dirty="0" err="1" smtClean="0">
                <a:solidFill>
                  <a:srgbClr val="FFFFFF"/>
                </a:solidFill>
                <a:latin typeface="Calibri"/>
                <a:cs typeface="Calibri"/>
              </a:rPr>
              <a:t>Tmin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 - late ice retreat?</a:t>
            </a:r>
            <a:endParaRPr lang="en-US" sz="2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6" name="Picture 15" descr="Screen Shot 2014-10-20 at 1.23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40" y="1667784"/>
            <a:ext cx="1047312" cy="637115"/>
          </a:xfrm>
          <a:prstGeom prst="rect">
            <a:avLst/>
          </a:prstGeom>
          <a:ln w="9525" cmpd="sng">
            <a:solidFill>
              <a:schemeClr val="bg1"/>
            </a:solidFill>
          </a:ln>
        </p:spPr>
      </p:pic>
      <p:pic>
        <p:nvPicPr>
          <p:cNvPr id="11" name="Picture 10" descr="Screen Shot 2014-10-20 at 2.10.02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90800"/>
            <a:ext cx="4489440" cy="2437080"/>
          </a:xfrm>
          <a:prstGeom prst="rect">
            <a:avLst/>
          </a:prstGeom>
        </p:spPr>
      </p:pic>
      <p:pic>
        <p:nvPicPr>
          <p:cNvPr id="12" name="Picture 11" descr="Screen Shot 2014-10-20 at 2.12.19 PM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563" y="2590801"/>
            <a:ext cx="4489437" cy="2437079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4" name="Chevron 13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5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4-10-20 at 11.29.54 A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37136"/>
            <a:ext cx="9144000" cy="4525964"/>
          </a:xfrm>
          <a:prstGeom prst="rect">
            <a:avLst/>
          </a:prstGeom>
        </p:spPr>
      </p:pic>
      <p:pic>
        <p:nvPicPr>
          <p:cNvPr id="17" name="Content Placeholder 12" descr="PalLTERBathyMap_R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5" y="701676"/>
            <a:ext cx="2142968" cy="2401574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8" name="Oval 17"/>
          <p:cNvSpPr/>
          <p:nvPr/>
        </p:nvSpPr>
        <p:spPr>
          <a:xfrm>
            <a:off x="1181045" y="1197115"/>
            <a:ext cx="285127" cy="161986"/>
          </a:xfrm>
          <a:prstGeom prst="ellipse">
            <a:avLst/>
          </a:prstGeom>
          <a:noFill/>
          <a:ln w="38100" cmpd="sng">
            <a:solidFill>
              <a:srgbClr val="A000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605367" y="862677"/>
            <a:ext cx="802683" cy="981997"/>
          </a:xfrm>
          <a:custGeom>
            <a:avLst/>
            <a:gdLst>
              <a:gd name="connsiteX0" fmla="*/ 11980 w 802683"/>
              <a:gd name="connsiteY0" fmla="*/ 0 h 838716"/>
              <a:gd name="connsiteX1" fmla="*/ 802683 w 802683"/>
              <a:gd name="connsiteY1" fmla="*/ 11982 h 838716"/>
              <a:gd name="connsiteX2" fmla="*/ 527135 w 802683"/>
              <a:gd name="connsiteY2" fmla="*/ 838716 h 838716"/>
              <a:gd name="connsiteX3" fmla="*/ 515154 w 802683"/>
              <a:gd name="connsiteY3" fmla="*/ 503230 h 838716"/>
              <a:gd name="connsiteX4" fmla="*/ 0 w 802683"/>
              <a:gd name="connsiteY4" fmla="*/ 503230 h 838716"/>
              <a:gd name="connsiteX5" fmla="*/ 11980 w 802683"/>
              <a:gd name="connsiteY5" fmla="*/ 0 h 838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2683" h="838716">
                <a:moveTo>
                  <a:pt x="11980" y="0"/>
                </a:moveTo>
                <a:lnTo>
                  <a:pt x="802683" y="11982"/>
                </a:lnTo>
                <a:lnTo>
                  <a:pt x="527135" y="838716"/>
                </a:lnTo>
                <a:lnTo>
                  <a:pt x="515154" y="503230"/>
                </a:lnTo>
                <a:lnTo>
                  <a:pt x="0" y="503230"/>
                </a:lnTo>
                <a:lnTo>
                  <a:pt x="1198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13680" y="710041"/>
            <a:ext cx="791900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Different Water Masses In </a:t>
            </a:r>
            <a:br>
              <a:rPr lang="en-US" dirty="0" smtClean="0"/>
            </a:br>
            <a:r>
              <a:rPr lang="en-US" dirty="0" smtClean="0"/>
              <a:t>different parts of the Canyon</a:t>
            </a:r>
            <a:endParaRPr lang="en-US" dirty="0"/>
          </a:p>
        </p:txBody>
      </p:sp>
      <p:sp>
        <p:nvSpPr>
          <p:cNvPr id="7" name="Pentagon 6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8" name="Chevron 7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3621" y="1902280"/>
            <a:ext cx="156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Palmer Station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8134703">
            <a:off x="6933154" y="2246908"/>
            <a:ext cx="395054" cy="26536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Content Placeholder 12" descr="PalLTERBathyMap_R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4" y="591790"/>
            <a:ext cx="2607005" cy="292160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2" name="Oval 11"/>
          <p:cNvSpPr/>
          <p:nvPr/>
        </p:nvSpPr>
        <p:spPr>
          <a:xfrm>
            <a:off x="1447800" y="1172149"/>
            <a:ext cx="346868" cy="197062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1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51248"/>
            <a:ext cx="8229600" cy="1003852"/>
          </a:xfrm>
        </p:spPr>
        <p:txBody>
          <a:bodyPr/>
          <a:lstStyle/>
          <a:p>
            <a:r>
              <a:rPr lang="en-US" dirty="0" smtClean="0"/>
              <a:t>Adjusting the Grid</a:t>
            </a:r>
            <a:endParaRPr lang="en-US" dirty="0"/>
          </a:p>
        </p:txBody>
      </p:sp>
      <p:sp>
        <p:nvSpPr>
          <p:cNvPr id="14" name="Pentagon 13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5" name="Chevron 14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Screen Shot 2014-12-04 at 7.59.03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284" y="2815067"/>
            <a:ext cx="7116723" cy="400762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346378" y="3038052"/>
            <a:ext cx="2229116" cy="3320253"/>
          </a:xfrm>
          <a:prstGeom prst="line">
            <a:avLst/>
          </a:prstGeom>
          <a:ln w="28575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16344" y="3047529"/>
            <a:ext cx="0" cy="3310776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35300" y="2960056"/>
            <a:ext cx="330034" cy="0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64763" y="2960056"/>
            <a:ext cx="1832173" cy="0"/>
          </a:xfrm>
          <a:prstGeom prst="line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23931" y="2960056"/>
            <a:ext cx="3218455" cy="0"/>
          </a:xfrm>
          <a:prstGeom prst="line">
            <a:avLst/>
          </a:prstGeom>
          <a:ln w="38100" cmpd="sng">
            <a:solidFill>
              <a:srgbClr val="7CDF3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136981" y="4353333"/>
            <a:ext cx="578052" cy="982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>
            <a:off x="4377936" y="3038052"/>
            <a:ext cx="2229116" cy="3320253"/>
          </a:xfrm>
          <a:prstGeom prst="line">
            <a:avLst/>
          </a:prstGeom>
          <a:ln w="28575" cmpd="sng">
            <a:solidFill>
              <a:srgbClr val="7CDF3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438869" y="2514223"/>
            <a:ext cx="116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7CDF3D"/>
                </a:solidFill>
              </a:rPr>
              <a:t>Nearshore</a:t>
            </a:r>
            <a:endParaRPr lang="en-US" dirty="0">
              <a:solidFill>
                <a:srgbClr val="7CDF3D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666999" y="2544154"/>
            <a:ext cx="1000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Offshore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62807" y="2514223"/>
            <a:ext cx="86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Central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3987458" y="3047529"/>
            <a:ext cx="0" cy="3310776"/>
          </a:xfrm>
          <a:prstGeom prst="line">
            <a:avLst/>
          </a:prstGeom>
          <a:ln w="28575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063280" y="3298804"/>
            <a:ext cx="9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0101"/>
                </a:solidFill>
              </a:rPr>
              <a:t>Shallow</a:t>
            </a:r>
            <a:endParaRPr lang="en-US" dirty="0">
              <a:solidFill>
                <a:srgbClr val="95010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063280" y="4459912"/>
            <a:ext cx="70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1CDFF"/>
                </a:solidFill>
              </a:rPr>
              <a:t>Slope</a:t>
            </a:r>
            <a:endParaRPr lang="en-US" dirty="0">
              <a:solidFill>
                <a:srgbClr val="71CD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063280" y="5751868"/>
            <a:ext cx="67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Deep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57" name="Content Placeholder 12" descr="PalLTERBathyMap_R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4" y="591790"/>
            <a:ext cx="2607005" cy="292160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58" name="Oval 57"/>
          <p:cNvSpPr/>
          <p:nvPr/>
        </p:nvSpPr>
        <p:spPr>
          <a:xfrm>
            <a:off x="1447800" y="1172149"/>
            <a:ext cx="346868" cy="197062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6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51248"/>
            <a:ext cx="8229600" cy="1003852"/>
          </a:xfrm>
        </p:spPr>
        <p:txBody>
          <a:bodyPr/>
          <a:lstStyle/>
          <a:p>
            <a:r>
              <a:rPr lang="en-US" dirty="0" smtClean="0"/>
              <a:t>Adjusting the Grid</a:t>
            </a:r>
            <a:endParaRPr lang="en-US" dirty="0"/>
          </a:p>
        </p:txBody>
      </p:sp>
      <p:sp>
        <p:nvSpPr>
          <p:cNvPr id="14" name="Pentagon 13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5" name="Chevron 14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Screen Shot 2014-12-04 at 7.59.03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284" y="2815067"/>
            <a:ext cx="7116723" cy="400762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346378" y="3038052"/>
            <a:ext cx="2229116" cy="3320253"/>
          </a:xfrm>
          <a:prstGeom prst="line">
            <a:avLst/>
          </a:prstGeom>
          <a:ln w="28575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16344" y="3047529"/>
            <a:ext cx="0" cy="3310776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35300" y="2960056"/>
            <a:ext cx="330034" cy="0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64763" y="2960056"/>
            <a:ext cx="1832173" cy="0"/>
          </a:xfrm>
          <a:prstGeom prst="line">
            <a:avLst/>
          </a:prstGeom>
          <a:ln w="3810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23931" y="2960056"/>
            <a:ext cx="3218455" cy="0"/>
          </a:xfrm>
          <a:prstGeom prst="line">
            <a:avLst/>
          </a:prstGeom>
          <a:ln w="38100" cmpd="sng">
            <a:solidFill>
              <a:srgbClr val="7CDF3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136981" y="4353333"/>
            <a:ext cx="578052" cy="982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>
            <a:off x="4377936" y="3038052"/>
            <a:ext cx="2229116" cy="3320253"/>
          </a:xfrm>
          <a:prstGeom prst="line">
            <a:avLst/>
          </a:prstGeom>
          <a:ln w="28575" cmpd="sng">
            <a:solidFill>
              <a:srgbClr val="7CDF3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438869" y="2514223"/>
            <a:ext cx="116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7CDF3D"/>
                </a:solidFill>
              </a:rPr>
              <a:t>Nearshore</a:t>
            </a:r>
            <a:endParaRPr lang="en-US" dirty="0">
              <a:solidFill>
                <a:srgbClr val="7CDF3D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666999" y="2544154"/>
            <a:ext cx="1000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Offshore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62807" y="2514223"/>
            <a:ext cx="86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Central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3987458" y="3047529"/>
            <a:ext cx="0" cy="3310776"/>
          </a:xfrm>
          <a:prstGeom prst="line">
            <a:avLst/>
          </a:prstGeom>
          <a:ln w="28575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2164763" y="3047311"/>
            <a:ext cx="5496579" cy="2860024"/>
          </a:xfrm>
          <a:custGeom>
            <a:avLst/>
            <a:gdLst>
              <a:gd name="connsiteX0" fmla="*/ 5496579 w 5496579"/>
              <a:gd name="connsiteY0" fmla="*/ 0 h 2860024"/>
              <a:gd name="connsiteX1" fmla="*/ 3538362 w 5496579"/>
              <a:gd name="connsiteY1" fmla="*/ 1977780 h 2860024"/>
              <a:gd name="connsiteX2" fmla="*/ 1861276 w 5496579"/>
              <a:gd name="connsiteY2" fmla="*/ 2249240 h 2860024"/>
              <a:gd name="connsiteX3" fmla="*/ 0 w 5496579"/>
              <a:gd name="connsiteY3" fmla="*/ 2860024 h 2860024"/>
              <a:gd name="connsiteX4" fmla="*/ 0 w 5496579"/>
              <a:gd name="connsiteY4" fmla="*/ 2860024 h 286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6579" h="2860024">
                <a:moveTo>
                  <a:pt x="5496579" y="0"/>
                </a:moveTo>
                <a:lnTo>
                  <a:pt x="3538362" y="1977780"/>
                </a:lnTo>
                <a:lnTo>
                  <a:pt x="1861276" y="2249240"/>
                </a:lnTo>
                <a:lnTo>
                  <a:pt x="0" y="2860024"/>
                </a:lnTo>
                <a:lnTo>
                  <a:pt x="0" y="2860024"/>
                </a:lnTo>
              </a:path>
            </a:pathLst>
          </a:cu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2174993" y="3076510"/>
            <a:ext cx="5496579" cy="2860024"/>
          </a:xfrm>
          <a:custGeom>
            <a:avLst/>
            <a:gdLst>
              <a:gd name="connsiteX0" fmla="*/ 5496579 w 5496579"/>
              <a:gd name="connsiteY0" fmla="*/ 0 h 2860024"/>
              <a:gd name="connsiteX1" fmla="*/ 3538362 w 5496579"/>
              <a:gd name="connsiteY1" fmla="*/ 1977780 h 2860024"/>
              <a:gd name="connsiteX2" fmla="*/ 1861276 w 5496579"/>
              <a:gd name="connsiteY2" fmla="*/ 2249240 h 2860024"/>
              <a:gd name="connsiteX3" fmla="*/ 0 w 5496579"/>
              <a:gd name="connsiteY3" fmla="*/ 2860024 h 2860024"/>
              <a:gd name="connsiteX4" fmla="*/ 0 w 5496579"/>
              <a:gd name="connsiteY4" fmla="*/ 2860024 h 286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6579" h="2860024">
                <a:moveTo>
                  <a:pt x="5496579" y="0"/>
                </a:moveTo>
                <a:lnTo>
                  <a:pt x="3538362" y="1977780"/>
                </a:lnTo>
                <a:lnTo>
                  <a:pt x="1861276" y="2249240"/>
                </a:lnTo>
                <a:lnTo>
                  <a:pt x="0" y="2860024"/>
                </a:lnTo>
                <a:lnTo>
                  <a:pt x="0" y="2860024"/>
                </a:lnTo>
              </a:path>
            </a:pathLst>
          </a:custGeom>
          <a:ln w="285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8063280" y="3298804"/>
            <a:ext cx="9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50101"/>
                </a:solidFill>
              </a:rPr>
              <a:t>Shallow</a:t>
            </a:r>
            <a:endParaRPr lang="en-US" dirty="0">
              <a:solidFill>
                <a:srgbClr val="95010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063280" y="4459912"/>
            <a:ext cx="70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1CDFF"/>
                </a:solidFill>
              </a:rPr>
              <a:t>Slope</a:t>
            </a:r>
            <a:endParaRPr lang="en-US" dirty="0">
              <a:solidFill>
                <a:srgbClr val="71CD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063280" y="5751868"/>
            <a:ext cx="67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Deep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57" name="Content Placeholder 12" descr="PalLTERBathyMap_R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4" y="591790"/>
            <a:ext cx="2607005" cy="2921609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58" name="Oval 57"/>
          <p:cNvSpPr/>
          <p:nvPr/>
        </p:nvSpPr>
        <p:spPr>
          <a:xfrm>
            <a:off x="1447800" y="1172149"/>
            <a:ext cx="346868" cy="197062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7516136" y="2320982"/>
            <a:ext cx="407559" cy="377907"/>
          </a:xfrm>
          <a:prstGeom prst="line">
            <a:avLst/>
          </a:prstGeom>
          <a:ln w="38100" cmpd="sng">
            <a:solidFill>
              <a:srgbClr val="FFFF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961607" y="2736797"/>
            <a:ext cx="355319" cy="329468"/>
          </a:xfrm>
          <a:prstGeom prst="line">
            <a:avLst/>
          </a:prstGeom>
          <a:ln w="38100" cmpd="sng">
            <a:solidFill>
              <a:srgbClr val="FFFF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 rot="2695050">
            <a:off x="7492499" y="2105203"/>
            <a:ext cx="734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North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 rot="2695050">
            <a:off x="7976212" y="2592493"/>
            <a:ext cx="732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9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841" b="-7841"/>
          <a:stretch/>
        </p:blipFill>
        <p:spPr>
          <a:xfrm>
            <a:off x="457200" y="1832910"/>
            <a:ext cx="4038600" cy="45259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39169" y="5339681"/>
            <a:ext cx="5161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-0.2</a:t>
            </a:r>
            <a:endParaRPr lang="en-US" sz="1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44388" y="5326981"/>
            <a:ext cx="4520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0.2</a:t>
            </a:r>
            <a:endParaRPr lang="en-US" sz="1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9169" y="5762747"/>
            <a:ext cx="27310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FFFF"/>
                </a:solidFill>
                <a:latin typeface="Arial"/>
                <a:cs typeface="Arial"/>
              </a:rPr>
              <a:t>Temperature trends (°C/ year)</a:t>
            </a:r>
            <a:endParaRPr lang="en-US" sz="1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" name="Right Arrow 17"/>
          <p:cNvSpPr/>
          <p:nvPr/>
        </p:nvSpPr>
        <p:spPr>
          <a:xfrm rot="18187362">
            <a:off x="136890" y="2999928"/>
            <a:ext cx="685800" cy="152400"/>
          </a:xfrm>
          <a:prstGeom prst="rightArrow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3356910"/>
            <a:ext cx="915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Palmer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Station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5577" y="4763602"/>
            <a:ext cx="2087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404040"/>
                </a:solidFill>
              </a:rPr>
              <a:t>Slope =       1.15°C/decade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9037" y="2165219"/>
            <a:ext cx="1673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80FF00"/>
                </a:solidFill>
              </a:rPr>
              <a:t>86-day shorter</a:t>
            </a:r>
          </a:p>
          <a:p>
            <a:pPr algn="r"/>
            <a:r>
              <a:rPr lang="en-US" dirty="0" smtClean="0">
                <a:solidFill>
                  <a:srgbClr val="80FF00"/>
                </a:solidFill>
              </a:rPr>
              <a:t>Ice season</a:t>
            </a:r>
            <a:endParaRPr lang="en-US" dirty="0">
              <a:solidFill>
                <a:srgbClr val="80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2156" y="6567281"/>
            <a:ext cx="2521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Data Source: Palmer Station Weather</a:t>
            </a:r>
            <a:endParaRPr lang="en-US" sz="12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56221"/>
            <a:ext cx="4037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NASA/Goddard Space Flight Center Scientific </a:t>
            </a:r>
            <a:r>
              <a:rPr lang="en-US" sz="12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Visualization Studio</a:t>
            </a:r>
            <a:r>
              <a:rPr lang="en-US" sz="1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. Data provided by Larry Stock</a:t>
            </a:r>
          </a:p>
        </p:txBody>
      </p:sp>
      <p:graphicFrame>
        <p:nvGraphicFramePr>
          <p:cNvPr id="28" name="Content Placeholder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0607151"/>
              </p:ext>
            </p:extLst>
          </p:nvPr>
        </p:nvGraphicFramePr>
        <p:xfrm>
          <a:off x="4495800" y="2014669"/>
          <a:ext cx="4495800" cy="3977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itle 6"/>
          <p:cNvSpPr>
            <a:spLocks noGrp="1"/>
          </p:cNvSpPr>
          <p:nvPr>
            <p:ph type="title"/>
          </p:nvPr>
        </p:nvSpPr>
        <p:spPr>
          <a:xfrm>
            <a:off x="152400" y="693063"/>
            <a:ext cx="8839200" cy="1143000"/>
          </a:xfrm>
        </p:spPr>
        <p:txBody>
          <a:bodyPr>
            <a:noAutofit/>
          </a:bodyPr>
          <a:lstStyle/>
          <a:p>
            <a:r>
              <a:rPr lang="en-US" sz="4000" b="1" cap="small" dirty="0">
                <a:solidFill>
                  <a:srgbClr val="FFD01B"/>
                </a:solidFill>
              </a:rPr>
              <a:t>Ice Season Duration is Decreasing </a:t>
            </a:r>
            <a:br>
              <a:rPr lang="en-US" sz="4000" b="1" cap="small" dirty="0">
                <a:solidFill>
                  <a:srgbClr val="FFD01B"/>
                </a:solidFill>
              </a:rPr>
            </a:br>
            <a:r>
              <a:rPr lang="en-US" sz="4000" b="1" cap="small" dirty="0">
                <a:solidFill>
                  <a:srgbClr val="FFD01B"/>
                </a:solidFill>
              </a:rPr>
              <a:t>in the West Antarctic Peninsula (WAP)</a:t>
            </a:r>
          </a:p>
        </p:txBody>
      </p:sp>
      <p:sp>
        <p:nvSpPr>
          <p:cNvPr id="2" name="Rectangle 1"/>
          <p:cNvSpPr/>
          <p:nvPr/>
        </p:nvSpPr>
        <p:spPr>
          <a:xfrm>
            <a:off x="4919495" y="6033564"/>
            <a:ext cx="3740364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>
                <a:solidFill>
                  <a:srgbClr val="FFFFFF"/>
                </a:solidFill>
              </a:rPr>
              <a:t>Plus, 87</a:t>
            </a:r>
            <a:r>
              <a:rPr lang="en-US" dirty="0">
                <a:solidFill>
                  <a:srgbClr val="FFFFFF"/>
                </a:solidFill>
              </a:rPr>
              <a:t>% of </a:t>
            </a:r>
            <a:r>
              <a:rPr lang="en-US" dirty="0" smtClean="0">
                <a:solidFill>
                  <a:srgbClr val="FFFFFF"/>
                </a:solidFill>
              </a:rPr>
              <a:t>the glaciers </a:t>
            </a:r>
            <a:r>
              <a:rPr lang="en-US" dirty="0">
                <a:solidFill>
                  <a:srgbClr val="FFFFFF"/>
                </a:solidFill>
              </a:rPr>
              <a:t>are in retreat</a:t>
            </a:r>
          </a:p>
        </p:txBody>
      </p:sp>
      <p:sp>
        <p:nvSpPr>
          <p:cNvPr id="29" name="Pentagon 28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81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Points for Physical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2848"/>
            <a:ext cx="8229600" cy="484137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3168"/>
              </a:spcBef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71CDFF"/>
                </a:solidFill>
              </a:rPr>
              <a:t>Good coverage </a:t>
            </a:r>
            <a:r>
              <a:rPr lang="en-US" dirty="0" smtClean="0"/>
              <a:t>of the Canyon</a:t>
            </a:r>
          </a:p>
          <a:p>
            <a:pPr>
              <a:lnSpc>
                <a:spcPct val="110000"/>
              </a:lnSpc>
              <a:spcBef>
                <a:spcPts val="3168"/>
              </a:spcBef>
            </a:pPr>
            <a:r>
              <a:rPr lang="en-US" dirty="0" smtClean="0"/>
              <a:t>Can evaluate annual/seasonal </a:t>
            </a:r>
            <a:r>
              <a:rPr lang="en-US" dirty="0" smtClean="0">
                <a:solidFill>
                  <a:srgbClr val="71CDFF"/>
                </a:solidFill>
              </a:rPr>
              <a:t>trends</a:t>
            </a:r>
          </a:p>
          <a:p>
            <a:pPr>
              <a:lnSpc>
                <a:spcPct val="110000"/>
              </a:lnSpc>
              <a:spcBef>
                <a:spcPts val="3168"/>
              </a:spcBef>
            </a:pPr>
            <a:r>
              <a:rPr lang="en-US" dirty="0" smtClean="0"/>
              <a:t>Analysis with </a:t>
            </a:r>
            <a:r>
              <a:rPr lang="en-US" dirty="0" smtClean="0">
                <a:solidFill>
                  <a:srgbClr val="71CDFF"/>
                </a:solidFill>
              </a:rPr>
              <a:t>classical</a:t>
            </a:r>
            <a:r>
              <a:rPr lang="en-US" dirty="0" smtClean="0"/>
              <a:t> + </a:t>
            </a:r>
            <a:r>
              <a:rPr lang="en-US" dirty="0" smtClean="0">
                <a:solidFill>
                  <a:srgbClr val="71CDFF"/>
                </a:solidFill>
              </a:rPr>
              <a:t>local specific MLD</a:t>
            </a:r>
            <a:endParaRPr lang="en-US" dirty="0">
              <a:solidFill>
                <a:srgbClr val="71CDFF"/>
              </a:solidFill>
            </a:endParaRPr>
          </a:p>
          <a:p>
            <a:pPr>
              <a:lnSpc>
                <a:spcPct val="110000"/>
              </a:lnSpc>
              <a:spcBef>
                <a:spcPts val="3168"/>
              </a:spcBef>
            </a:pPr>
            <a:r>
              <a:rPr lang="en-US" dirty="0" smtClean="0"/>
              <a:t>Correlations between wind and </a:t>
            </a:r>
            <a:r>
              <a:rPr lang="en-US" dirty="0" smtClean="0">
                <a:solidFill>
                  <a:srgbClr val="71CDFF"/>
                </a:solidFill>
              </a:rPr>
              <a:t>ice retreat </a:t>
            </a:r>
            <a:r>
              <a:rPr lang="en-US" dirty="0" smtClean="0"/>
              <a:t>with </a:t>
            </a:r>
            <a:r>
              <a:rPr lang="en-US" dirty="0" smtClean="0">
                <a:solidFill>
                  <a:srgbClr val="71CDFF"/>
                </a:solidFill>
              </a:rPr>
              <a:t>MLD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71CDFF"/>
                </a:solidFill>
              </a:rPr>
              <a:t>Productivity</a:t>
            </a:r>
          </a:p>
        </p:txBody>
      </p:sp>
      <p:sp>
        <p:nvSpPr>
          <p:cNvPr id="4" name="Pentagon 3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Chevron 4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Initiation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2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426547" y="3761660"/>
            <a:ext cx="8346657" cy="1134315"/>
          </a:xfrm>
          <a:custGeom>
            <a:avLst/>
            <a:gdLst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69052 w 8346657"/>
              <a:gd name="connsiteY5" fmla="*/ 37810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9" fmla="*/ 6369052 w 8346657"/>
              <a:gd name="connsiteY9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69052 w 8346657"/>
              <a:gd name="connsiteY5" fmla="*/ 37810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88440 w 8346657"/>
              <a:gd name="connsiteY5" fmla="*/ 368410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407828 w 8346657"/>
              <a:gd name="connsiteY5" fmla="*/ 39749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88440 w 8346657"/>
              <a:gd name="connsiteY5" fmla="*/ 39749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69052 w 8346657"/>
              <a:gd name="connsiteY5" fmla="*/ 39749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93935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7" fmla="*/ 6369052 w 8346657"/>
              <a:gd name="connsiteY7" fmla="*/ 0 h 1134315"/>
              <a:gd name="connsiteX8" fmla="*/ 6369052 w 8346657"/>
              <a:gd name="connsiteY8" fmla="*/ 0 h 1134315"/>
              <a:gd name="connsiteX0" fmla="*/ 2074546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7" fmla="*/ 6369052 w 8346657"/>
              <a:gd name="connsiteY7" fmla="*/ 0 h 1134315"/>
              <a:gd name="connsiteX8" fmla="*/ 6369052 w 8346657"/>
              <a:gd name="connsiteY8" fmla="*/ 0 h 1134315"/>
              <a:gd name="connsiteX0" fmla="*/ 2055157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7" fmla="*/ 6369052 w 8346657"/>
              <a:gd name="connsiteY7" fmla="*/ 0 h 1134315"/>
              <a:gd name="connsiteX8" fmla="*/ 6369052 w 8346657"/>
              <a:gd name="connsiteY8" fmla="*/ 0 h 1134315"/>
              <a:gd name="connsiteX0" fmla="*/ 2055157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7" fmla="*/ 6369052 w 8346657"/>
              <a:gd name="connsiteY7" fmla="*/ 0 h 1134315"/>
              <a:gd name="connsiteX0" fmla="*/ 2055157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0" fmla="*/ 2055157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59696 w 8346657"/>
              <a:gd name="connsiteY6" fmla="*/ 0 h 113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6657" h="1134315">
                <a:moveTo>
                  <a:pt x="2055157" y="0"/>
                </a:moveTo>
                <a:cubicBezTo>
                  <a:pt x="2055157" y="109877"/>
                  <a:pt x="2055158" y="219753"/>
                  <a:pt x="2055158" y="329630"/>
                </a:cubicBezTo>
                <a:lnTo>
                  <a:pt x="0" y="329630"/>
                </a:lnTo>
                <a:lnTo>
                  <a:pt x="4197564" y="1134315"/>
                </a:lnTo>
                <a:lnTo>
                  <a:pt x="8346657" y="358715"/>
                </a:lnTo>
                <a:lnTo>
                  <a:pt x="6369052" y="349020"/>
                </a:lnTo>
                <a:lnTo>
                  <a:pt x="6359696" y="0"/>
                </a:ln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Thesis Structure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736757" y="1997170"/>
            <a:ext cx="2361506" cy="1599675"/>
          </a:xfrm>
          <a:prstGeom prst="roundRect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/>
              <a:t>Physical Dynamics</a:t>
            </a:r>
          </a:p>
          <a:p>
            <a:pPr lvl="0" algn="ctr"/>
            <a:r>
              <a:rPr lang="en-US" sz="2000" dirty="0"/>
              <a:t>(MLD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1" name="Rounded Rectangle 20"/>
          <p:cNvSpPr/>
          <p:nvPr/>
        </p:nvSpPr>
        <p:spPr>
          <a:xfrm>
            <a:off x="3455378" y="1997170"/>
            <a:ext cx="2361506" cy="159967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/>
              <a:t>Bloom </a:t>
            </a:r>
            <a:r>
              <a:rPr lang="en-US" sz="3000" dirty="0" smtClean="0"/>
              <a:t>Initiation</a:t>
            </a:r>
          </a:p>
          <a:p>
            <a:pPr lvl="0" algn="ctr"/>
            <a:r>
              <a:rPr lang="en-US" sz="1600" dirty="0" smtClean="0"/>
              <a:t>(</a:t>
            </a:r>
            <a:r>
              <a:rPr lang="en-US" sz="1600" dirty="0"/>
              <a:t>Light vs. Nutrients)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46178" y="1997170"/>
            <a:ext cx="2514600" cy="1599675"/>
          </a:xfrm>
          <a:prstGeom prst="roundRect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100" dirty="0" smtClean="0"/>
              <a:t>Physiological Responses</a:t>
            </a:r>
            <a:endParaRPr lang="en-US" sz="3100" dirty="0"/>
          </a:p>
          <a:p>
            <a:pPr lvl="0" algn="ctr"/>
            <a:r>
              <a:rPr lang="en-US" sz="2000" dirty="0" smtClean="0"/>
              <a:t>(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v</a:t>
            </a:r>
            <a:r>
              <a:rPr lang="en-US" sz="2000" dirty="0" smtClean="0"/>
              <a:t>/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m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4" name="Rounded Rectangle 23"/>
          <p:cNvSpPr/>
          <p:nvPr/>
        </p:nvSpPr>
        <p:spPr>
          <a:xfrm>
            <a:off x="756148" y="4895975"/>
            <a:ext cx="7601056" cy="1357299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Phytoplankton Dynamics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in submarine canyons in the WAP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91345" y="1861440"/>
            <a:ext cx="8113997" cy="1880830"/>
          </a:xfrm>
          <a:prstGeom prst="roundRect">
            <a:avLst/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ntagon 26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8" name="Chevron 27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Initiation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40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Bloom Initiation when MLD shallower that critical depth (Critical Depth Hypothesis)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9639" y="1898905"/>
            <a:ext cx="3985888" cy="4751864"/>
          </a:xfr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994" y="1898905"/>
            <a:ext cx="289339" cy="4751864"/>
          </a:xfrm>
          <a:prstGeom prst="rect">
            <a:avLst/>
          </a:prstGeom>
        </p:spPr>
      </p:pic>
      <p:sp>
        <p:nvSpPr>
          <p:cNvPr id="19" name="Pentagon 18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0" name="Chevron 19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Initiation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41400" y="6019800"/>
            <a:ext cx="781632" cy="469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5905500" y="2995567"/>
            <a:ext cx="2844800" cy="881965"/>
            <a:chOff x="6083300" y="4159935"/>
            <a:chExt cx="2844800" cy="881965"/>
          </a:xfrm>
        </p:grpSpPr>
        <p:sp>
          <p:nvSpPr>
            <p:cNvPr id="22" name="Rounded Rectangle 21"/>
            <p:cNvSpPr/>
            <p:nvPr/>
          </p:nvSpPr>
          <p:spPr>
            <a:xfrm>
              <a:off x="6083300" y="4185335"/>
              <a:ext cx="2844800" cy="85656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159500" y="4159935"/>
              <a:ext cx="27178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Integrated Biomass Gain </a:t>
              </a:r>
              <a:r>
                <a:rPr lang="en-US" sz="2400" dirty="0">
                  <a:solidFill>
                    <a:schemeClr val="bg1"/>
                  </a:solidFill>
                </a:rPr>
                <a:t>(Production) 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981700" y="2332766"/>
            <a:ext cx="2733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Critical Depth when:</a:t>
            </a:r>
            <a:endParaRPr lang="en-US" sz="2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5905500" y="4521200"/>
            <a:ext cx="2844800" cy="869265"/>
            <a:chOff x="6083300" y="4172635"/>
            <a:chExt cx="2844800" cy="869265"/>
          </a:xfrm>
          <a:solidFill>
            <a:srgbClr val="996633"/>
          </a:solidFill>
        </p:grpSpPr>
        <p:sp>
          <p:nvSpPr>
            <p:cNvPr id="26" name="Rounded Rectangle 25"/>
            <p:cNvSpPr/>
            <p:nvPr/>
          </p:nvSpPr>
          <p:spPr>
            <a:xfrm>
              <a:off x="6083300" y="4185335"/>
              <a:ext cx="2844800" cy="856565"/>
            </a:xfrm>
            <a:prstGeom prst="round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59500" y="4172635"/>
              <a:ext cx="27178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Integrated 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Biomass Loss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112000" y="3678535"/>
            <a:ext cx="529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=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400" y="5588000"/>
            <a:ext cx="847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Critical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Depth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97180" y="6489700"/>
            <a:ext cx="1612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Sverdrup, 1953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42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Primary Production explained by shoaling of MLD due to Fresh Water and Winds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738" y="2056023"/>
            <a:ext cx="5120640" cy="1734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41"/>
          <a:stretch/>
        </p:blipFill>
        <p:spPr>
          <a:xfrm>
            <a:off x="2093935" y="3713185"/>
            <a:ext cx="5145210" cy="29150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6378" y="6434361"/>
            <a:ext cx="194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Moline </a:t>
            </a:r>
            <a:r>
              <a:rPr lang="en-US" i="1" dirty="0" smtClean="0"/>
              <a:t>et al</a:t>
            </a:r>
            <a:r>
              <a:rPr lang="en-US" dirty="0" smtClean="0"/>
              <a:t>., 1996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8259" y="2696711"/>
            <a:ext cx="183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Chlorophyll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4347" y="1793419"/>
            <a:ext cx="102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Ice cover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39865" y="2056023"/>
            <a:ext cx="581649" cy="212607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3771021" y="4634210"/>
            <a:ext cx="2132712" cy="1502724"/>
          </a:xfrm>
          <a:custGeom>
            <a:avLst/>
            <a:gdLst>
              <a:gd name="connsiteX0" fmla="*/ 0 w 2132712"/>
              <a:gd name="connsiteY0" fmla="*/ 1502724 h 1502724"/>
              <a:gd name="connsiteX1" fmla="*/ 116330 w 2132712"/>
              <a:gd name="connsiteY1" fmla="*/ 678650 h 1502724"/>
              <a:gd name="connsiteX2" fmla="*/ 193883 w 2132712"/>
              <a:gd name="connsiteY2" fmla="*/ 533225 h 1502724"/>
              <a:gd name="connsiteX3" fmla="*/ 348990 w 2132712"/>
              <a:gd name="connsiteY3" fmla="*/ 0 h 1502724"/>
              <a:gd name="connsiteX4" fmla="*/ 523484 w 2132712"/>
              <a:gd name="connsiteY4" fmla="*/ 0 h 1502724"/>
              <a:gd name="connsiteX5" fmla="*/ 785226 w 2132712"/>
              <a:gd name="connsiteY5" fmla="*/ 87255 h 1502724"/>
              <a:gd name="connsiteX6" fmla="*/ 911250 w 2132712"/>
              <a:gd name="connsiteY6" fmla="*/ 155120 h 1502724"/>
              <a:gd name="connsiteX7" fmla="*/ 1046968 w 2132712"/>
              <a:gd name="connsiteY7" fmla="*/ 310240 h 1502724"/>
              <a:gd name="connsiteX8" fmla="*/ 1308710 w 2132712"/>
              <a:gd name="connsiteY8" fmla="*/ 1076144 h 1502724"/>
              <a:gd name="connsiteX9" fmla="*/ 1599534 w 2132712"/>
              <a:gd name="connsiteY9" fmla="*/ 1008280 h 1502724"/>
              <a:gd name="connsiteX10" fmla="*/ 1851582 w 2132712"/>
              <a:gd name="connsiteY10" fmla="*/ 901635 h 1502724"/>
              <a:gd name="connsiteX11" fmla="*/ 2016382 w 2132712"/>
              <a:gd name="connsiteY11" fmla="*/ 290850 h 1502724"/>
              <a:gd name="connsiteX12" fmla="*/ 2132712 w 2132712"/>
              <a:gd name="connsiteY12" fmla="*/ 1502724 h 1502724"/>
              <a:gd name="connsiteX13" fmla="*/ 2132712 w 2132712"/>
              <a:gd name="connsiteY13" fmla="*/ 1502724 h 150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32712" h="1502724">
                <a:moveTo>
                  <a:pt x="0" y="1502724"/>
                </a:moveTo>
                <a:lnTo>
                  <a:pt x="116330" y="678650"/>
                </a:lnTo>
                <a:lnTo>
                  <a:pt x="193883" y="533225"/>
                </a:lnTo>
                <a:lnTo>
                  <a:pt x="348990" y="0"/>
                </a:lnTo>
                <a:lnTo>
                  <a:pt x="523484" y="0"/>
                </a:lnTo>
                <a:lnTo>
                  <a:pt x="785226" y="87255"/>
                </a:lnTo>
                <a:lnTo>
                  <a:pt x="911250" y="155120"/>
                </a:lnTo>
                <a:lnTo>
                  <a:pt x="1046968" y="310240"/>
                </a:lnTo>
                <a:lnTo>
                  <a:pt x="1308710" y="1076144"/>
                </a:lnTo>
                <a:lnTo>
                  <a:pt x="1599534" y="1008280"/>
                </a:lnTo>
                <a:lnTo>
                  <a:pt x="1851582" y="901635"/>
                </a:lnTo>
                <a:lnTo>
                  <a:pt x="2016382" y="290850"/>
                </a:lnTo>
                <a:lnTo>
                  <a:pt x="2132712" y="1502724"/>
                </a:lnTo>
                <a:lnTo>
                  <a:pt x="2132712" y="1502724"/>
                </a:lnTo>
              </a:path>
            </a:pathLst>
          </a:custGeom>
          <a:ln w="38100" cmpd="sng">
            <a:solidFill>
              <a:srgbClr val="00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683000" y="4121935"/>
            <a:ext cx="2874433" cy="990550"/>
          </a:xfrm>
          <a:custGeom>
            <a:avLst/>
            <a:gdLst>
              <a:gd name="connsiteX0" fmla="*/ 2874433 w 2874433"/>
              <a:gd name="connsiteY0" fmla="*/ 182033 h 732367"/>
              <a:gd name="connsiteX1" fmla="*/ 2760133 w 2874433"/>
              <a:gd name="connsiteY1" fmla="*/ 182033 h 732367"/>
              <a:gd name="connsiteX2" fmla="*/ 2645833 w 2874433"/>
              <a:gd name="connsiteY2" fmla="*/ 706967 h 732367"/>
              <a:gd name="connsiteX3" fmla="*/ 2489200 w 2874433"/>
              <a:gd name="connsiteY3" fmla="*/ 330200 h 732367"/>
              <a:gd name="connsiteX4" fmla="*/ 2214033 w 2874433"/>
              <a:gd name="connsiteY4" fmla="*/ 220133 h 732367"/>
              <a:gd name="connsiteX5" fmla="*/ 2095500 w 2874433"/>
              <a:gd name="connsiteY5" fmla="*/ 317500 h 732367"/>
              <a:gd name="connsiteX6" fmla="*/ 1934633 w 2874433"/>
              <a:gd name="connsiteY6" fmla="*/ 427567 h 732367"/>
              <a:gd name="connsiteX7" fmla="*/ 1659467 w 2874433"/>
              <a:gd name="connsiteY7" fmla="*/ 419100 h 732367"/>
              <a:gd name="connsiteX8" fmla="*/ 1384300 w 2874433"/>
              <a:gd name="connsiteY8" fmla="*/ 732367 h 732367"/>
              <a:gd name="connsiteX9" fmla="*/ 1104900 w 2874433"/>
              <a:gd name="connsiteY9" fmla="*/ 207433 h 732367"/>
              <a:gd name="connsiteX10" fmla="*/ 965200 w 2874433"/>
              <a:gd name="connsiteY10" fmla="*/ 207433 h 732367"/>
              <a:gd name="connsiteX11" fmla="*/ 867833 w 2874433"/>
              <a:gd name="connsiteY11" fmla="*/ 152400 h 732367"/>
              <a:gd name="connsiteX12" fmla="*/ 626533 w 2874433"/>
              <a:gd name="connsiteY12" fmla="*/ 55033 h 732367"/>
              <a:gd name="connsiteX13" fmla="*/ 550333 w 2874433"/>
              <a:gd name="connsiteY13" fmla="*/ 169333 h 732367"/>
              <a:gd name="connsiteX14" fmla="*/ 478367 w 2874433"/>
              <a:gd name="connsiteY14" fmla="*/ 160867 h 732367"/>
              <a:gd name="connsiteX15" fmla="*/ 419100 w 2874433"/>
              <a:gd name="connsiteY15" fmla="*/ 139700 h 732367"/>
              <a:gd name="connsiteX16" fmla="*/ 300567 w 2874433"/>
              <a:gd name="connsiteY16" fmla="*/ 0 h 732367"/>
              <a:gd name="connsiteX17" fmla="*/ 258233 w 2874433"/>
              <a:gd name="connsiteY17" fmla="*/ 63500 h 732367"/>
              <a:gd name="connsiteX18" fmla="*/ 198967 w 2874433"/>
              <a:gd name="connsiteY18" fmla="*/ 131233 h 732367"/>
              <a:gd name="connsiteX19" fmla="*/ 88900 w 2874433"/>
              <a:gd name="connsiteY19" fmla="*/ 80433 h 732367"/>
              <a:gd name="connsiteX20" fmla="*/ 0 w 2874433"/>
              <a:gd name="connsiteY20" fmla="*/ 118533 h 732367"/>
              <a:gd name="connsiteX21" fmla="*/ 0 w 2874433"/>
              <a:gd name="connsiteY21" fmla="*/ 118533 h 732367"/>
              <a:gd name="connsiteX0" fmla="*/ 2874433 w 2874433"/>
              <a:gd name="connsiteY0" fmla="*/ 127000 h 677334"/>
              <a:gd name="connsiteX1" fmla="*/ 2760133 w 2874433"/>
              <a:gd name="connsiteY1" fmla="*/ 127000 h 677334"/>
              <a:gd name="connsiteX2" fmla="*/ 2645833 w 2874433"/>
              <a:gd name="connsiteY2" fmla="*/ 651934 h 677334"/>
              <a:gd name="connsiteX3" fmla="*/ 2489200 w 2874433"/>
              <a:gd name="connsiteY3" fmla="*/ 275167 h 677334"/>
              <a:gd name="connsiteX4" fmla="*/ 2214033 w 2874433"/>
              <a:gd name="connsiteY4" fmla="*/ 165100 h 677334"/>
              <a:gd name="connsiteX5" fmla="*/ 2095500 w 2874433"/>
              <a:gd name="connsiteY5" fmla="*/ 262467 h 677334"/>
              <a:gd name="connsiteX6" fmla="*/ 1934633 w 2874433"/>
              <a:gd name="connsiteY6" fmla="*/ 372534 h 677334"/>
              <a:gd name="connsiteX7" fmla="*/ 1659467 w 2874433"/>
              <a:gd name="connsiteY7" fmla="*/ 364067 h 677334"/>
              <a:gd name="connsiteX8" fmla="*/ 1384300 w 2874433"/>
              <a:gd name="connsiteY8" fmla="*/ 677334 h 677334"/>
              <a:gd name="connsiteX9" fmla="*/ 1104900 w 2874433"/>
              <a:gd name="connsiteY9" fmla="*/ 152400 h 677334"/>
              <a:gd name="connsiteX10" fmla="*/ 965200 w 2874433"/>
              <a:gd name="connsiteY10" fmla="*/ 152400 h 677334"/>
              <a:gd name="connsiteX11" fmla="*/ 867833 w 2874433"/>
              <a:gd name="connsiteY11" fmla="*/ 97367 h 677334"/>
              <a:gd name="connsiteX12" fmla="*/ 626533 w 2874433"/>
              <a:gd name="connsiteY12" fmla="*/ 0 h 677334"/>
              <a:gd name="connsiteX13" fmla="*/ 550333 w 2874433"/>
              <a:gd name="connsiteY13" fmla="*/ 114300 h 677334"/>
              <a:gd name="connsiteX14" fmla="*/ 478367 w 2874433"/>
              <a:gd name="connsiteY14" fmla="*/ 105834 h 677334"/>
              <a:gd name="connsiteX15" fmla="*/ 419100 w 2874433"/>
              <a:gd name="connsiteY15" fmla="*/ 84667 h 677334"/>
              <a:gd name="connsiteX16" fmla="*/ 258233 w 2874433"/>
              <a:gd name="connsiteY16" fmla="*/ 8467 h 677334"/>
              <a:gd name="connsiteX17" fmla="*/ 198967 w 2874433"/>
              <a:gd name="connsiteY17" fmla="*/ 76200 h 677334"/>
              <a:gd name="connsiteX18" fmla="*/ 88900 w 2874433"/>
              <a:gd name="connsiteY18" fmla="*/ 25400 h 677334"/>
              <a:gd name="connsiteX19" fmla="*/ 0 w 2874433"/>
              <a:gd name="connsiteY19" fmla="*/ 63500 h 677334"/>
              <a:gd name="connsiteX20" fmla="*/ 0 w 2874433"/>
              <a:gd name="connsiteY20" fmla="*/ 63500 h 67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4433" h="677334">
                <a:moveTo>
                  <a:pt x="2874433" y="127000"/>
                </a:moveTo>
                <a:lnTo>
                  <a:pt x="2760133" y="127000"/>
                </a:lnTo>
                <a:lnTo>
                  <a:pt x="2645833" y="651934"/>
                </a:lnTo>
                <a:lnTo>
                  <a:pt x="2489200" y="275167"/>
                </a:lnTo>
                <a:lnTo>
                  <a:pt x="2214033" y="165100"/>
                </a:lnTo>
                <a:lnTo>
                  <a:pt x="2095500" y="262467"/>
                </a:lnTo>
                <a:lnTo>
                  <a:pt x="1934633" y="372534"/>
                </a:lnTo>
                <a:lnTo>
                  <a:pt x="1659467" y="364067"/>
                </a:lnTo>
                <a:lnTo>
                  <a:pt x="1384300" y="677334"/>
                </a:lnTo>
                <a:lnTo>
                  <a:pt x="1104900" y="152400"/>
                </a:lnTo>
                <a:lnTo>
                  <a:pt x="965200" y="152400"/>
                </a:lnTo>
                <a:lnTo>
                  <a:pt x="867833" y="97367"/>
                </a:lnTo>
                <a:lnTo>
                  <a:pt x="626533" y="0"/>
                </a:lnTo>
                <a:lnTo>
                  <a:pt x="550333" y="114300"/>
                </a:lnTo>
                <a:lnTo>
                  <a:pt x="478367" y="105834"/>
                </a:lnTo>
                <a:lnTo>
                  <a:pt x="419100" y="84667"/>
                </a:lnTo>
                <a:lnTo>
                  <a:pt x="258233" y="8467"/>
                </a:lnTo>
                <a:lnTo>
                  <a:pt x="198967" y="76200"/>
                </a:lnTo>
                <a:lnTo>
                  <a:pt x="88900" y="25400"/>
                </a:lnTo>
                <a:lnTo>
                  <a:pt x="0" y="63500"/>
                </a:lnTo>
                <a:lnTo>
                  <a:pt x="0" y="63500"/>
                </a:ln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entagon 25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7" name="Chevron 26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Initiation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6170385" y="4953000"/>
            <a:ext cx="384084" cy="1175935"/>
          </a:xfrm>
          <a:custGeom>
            <a:avLst/>
            <a:gdLst>
              <a:gd name="connsiteX0" fmla="*/ 358684 w 358684"/>
              <a:gd name="connsiteY0" fmla="*/ 0 h 610785"/>
              <a:gd name="connsiteX1" fmla="*/ 242354 w 358684"/>
              <a:gd name="connsiteY1" fmla="*/ 242375 h 610785"/>
              <a:gd name="connsiteX2" fmla="*/ 145412 w 358684"/>
              <a:gd name="connsiteY2" fmla="*/ 387800 h 610785"/>
              <a:gd name="connsiteX3" fmla="*/ 0 w 358684"/>
              <a:gd name="connsiteY3" fmla="*/ 610785 h 610785"/>
              <a:gd name="connsiteX4" fmla="*/ 0 w 358684"/>
              <a:gd name="connsiteY4" fmla="*/ 610785 h 610785"/>
              <a:gd name="connsiteX5" fmla="*/ 0 w 358684"/>
              <a:gd name="connsiteY5" fmla="*/ 610785 h 610785"/>
              <a:gd name="connsiteX0" fmla="*/ 384084 w 384084"/>
              <a:gd name="connsiteY0" fmla="*/ 0 h 1175935"/>
              <a:gd name="connsiteX1" fmla="*/ 267754 w 384084"/>
              <a:gd name="connsiteY1" fmla="*/ 242375 h 1175935"/>
              <a:gd name="connsiteX2" fmla="*/ 170812 w 384084"/>
              <a:gd name="connsiteY2" fmla="*/ 387800 h 1175935"/>
              <a:gd name="connsiteX3" fmla="*/ 25400 w 384084"/>
              <a:gd name="connsiteY3" fmla="*/ 610785 h 1175935"/>
              <a:gd name="connsiteX4" fmla="*/ 25400 w 384084"/>
              <a:gd name="connsiteY4" fmla="*/ 610785 h 1175935"/>
              <a:gd name="connsiteX5" fmla="*/ 0 w 384084"/>
              <a:gd name="connsiteY5" fmla="*/ 1175935 h 1175935"/>
              <a:gd name="connsiteX0" fmla="*/ 384084 w 384084"/>
              <a:gd name="connsiteY0" fmla="*/ 0 h 1175935"/>
              <a:gd name="connsiteX1" fmla="*/ 267754 w 384084"/>
              <a:gd name="connsiteY1" fmla="*/ 242375 h 1175935"/>
              <a:gd name="connsiteX2" fmla="*/ 170812 w 384084"/>
              <a:gd name="connsiteY2" fmla="*/ 387800 h 1175935"/>
              <a:gd name="connsiteX3" fmla="*/ 25400 w 384084"/>
              <a:gd name="connsiteY3" fmla="*/ 610785 h 1175935"/>
              <a:gd name="connsiteX4" fmla="*/ 101600 w 384084"/>
              <a:gd name="connsiteY4" fmla="*/ 788585 h 1175935"/>
              <a:gd name="connsiteX5" fmla="*/ 0 w 384084"/>
              <a:gd name="connsiteY5" fmla="*/ 1175935 h 1175935"/>
              <a:gd name="connsiteX0" fmla="*/ 384084 w 384084"/>
              <a:gd name="connsiteY0" fmla="*/ 0 h 1175935"/>
              <a:gd name="connsiteX1" fmla="*/ 267754 w 384084"/>
              <a:gd name="connsiteY1" fmla="*/ 242375 h 1175935"/>
              <a:gd name="connsiteX2" fmla="*/ 170812 w 384084"/>
              <a:gd name="connsiteY2" fmla="*/ 387800 h 1175935"/>
              <a:gd name="connsiteX3" fmla="*/ 101600 w 384084"/>
              <a:gd name="connsiteY3" fmla="*/ 788585 h 1175935"/>
              <a:gd name="connsiteX4" fmla="*/ 0 w 384084"/>
              <a:gd name="connsiteY4" fmla="*/ 1175935 h 1175935"/>
              <a:gd name="connsiteX0" fmla="*/ 384084 w 384084"/>
              <a:gd name="connsiteY0" fmla="*/ 0 h 1175935"/>
              <a:gd name="connsiteX1" fmla="*/ 267754 w 384084"/>
              <a:gd name="connsiteY1" fmla="*/ 242375 h 1175935"/>
              <a:gd name="connsiteX2" fmla="*/ 208912 w 384084"/>
              <a:gd name="connsiteY2" fmla="*/ 400500 h 1175935"/>
              <a:gd name="connsiteX3" fmla="*/ 101600 w 384084"/>
              <a:gd name="connsiteY3" fmla="*/ 788585 h 1175935"/>
              <a:gd name="connsiteX4" fmla="*/ 0 w 384084"/>
              <a:gd name="connsiteY4" fmla="*/ 1175935 h 1175935"/>
              <a:gd name="connsiteX0" fmla="*/ 384084 w 384084"/>
              <a:gd name="connsiteY0" fmla="*/ 0 h 1175935"/>
              <a:gd name="connsiteX1" fmla="*/ 286804 w 384084"/>
              <a:gd name="connsiteY1" fmla="*/ 286825 h 1175935"/>
              <a:gd name="connsiteX2" fmla="*/ 208912 w 384084"/>
              <a:gd name="connsiteY2" fmla="*/ 400500 h 1175935"/>
              <a:gd name="connsiteX3" fmla="*/ 101600 w 384084"/>
              <a:gd name="connsiteY3" fmla="*/ 788585 h 1175935"/>
              <a:gd name="connsiteX4" fmla="*/ 0 w 384084"/>
              <a:gd name="connsiteY4" fmla="*/ 1175935 h 117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084" h="1175935">
                <a:moveTo>
                  <a:pt x="384084" y="0"/>
                </a:moveTo>
                <a:lnTo>
                  <a:pt x="286804" y="286825"/>
                </a:lnTo>
                <a:lnTo>
                  <a:pt x="208912" y="400500"/>
                </a:lnTo>
                <a:cubicBezTo>
                  <a:pt x="181220" y="491535"/>
                  <a:pt x="136419" y="659346"/>
                  <a:pt x="101600" y="788585"/>
                </a:cubicBezTo>
                <a:cubicBezTo>
                  <a:pt x="66781" y="917824"/>
                  <a:pt x="33867" y="1046818"/>
                  <a:pt x="0" y="1175935"/>
                </a:cubicBezTo>
              </a:path>
            </a:pathLst>
          </a:custGeom>
          <a:ln w="38100" cmpd="sng">
            <a:solidFill>
              <a:srgbClr val="00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58417" y="5193568"/>
            <a:ext cx="119880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Fresh Water Lens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8417" y="3910845"/>
            <a:ext cx="119880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FFFF"/>
                </a:solidFill>
              </a:rPr>
              <a:t>Mixed Layer Depth</a:t>
            </a:r>
            <a:endParaRPr lang="en-US" sz="2400" dirty="0">
              <a:solidFill>
                <a:srgbClr val="00FFF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2524" y="2432784"/>
            <a:ext cx="3945517" cy="1183451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3797400" y="2850328"/>
            <a:ext cx="2090929" cy="794659"/>
          </a:xfrm>
          <a:custGeom>
            <a:avLst/>
            <a:gdLst>
              <a:gd name="connsiteX0" fmla="*/ 0 w 2132712"/>
              <a:gd name="connsiteY0" fmla="*/ 1502724 h 1502724"/>
              <a:gd name="connsiteX1" fmla="*/ 116330 w 2132712"/>
              <a:gd name="connsiteY1" fmla="*/ 678650 h 1502724"/>
              <a:gd name="connsiteX2" fmla="*/ 193883 w 2132712"/>
              <a:gd name="connsiteY2" fmla="*/ 533225 h 1502724"/>
              <a:gd name="connsiteX3" fmla="*/ 348990 w 2132712"/>
              <a:gd name="connsiteY3" fmla="*/ 0 h 1502724"/>
              <a:gd name="connsiteX4" fmla="*/ 523484 w 2132712"/>
              <a:gd name="connsiteY4" fmla="*/ 0 h 1502724"/>
              <a:gd name="connsiteX5" fmla="*/ 785226 w 2132712"/>
              <a:gd name="connsiteY5" fmla="*/ 87255 h 1502724"/>
              <a:gd name="connsiteX6" fmla="*/ 911250 w 2132712"/>
              <a:gd name="connsiteY6" fmla="*/ 155120 h 1502724"/>
              <a:gd name="connsiteX7" fmla="*/ 1046968 w 2132712"/>
              <a:gd name="connsiteY7" fmla="*/ 310240 h 1502724"/>
              <a:gd name="connsiteX8" fmla="*/ 1308710 w 2132712"/>
              <a:gd name="connsiteY8" fmla="*/ 1076144 h 1502724"/>
              <a:gd name="connsiteX9" fmla="*/ 1599534 w 2132712"/>
              <a:gd name="connsiteY9" fmla="*/ 1008280 h 1502724"/>
              <a:gd name="connsiteX10" fmla="*/ 1851582 w 2132712"/>
              <a:gd name="connsiteY10" fmla="*/ 901635 h 1502724"/>
              <a:gd name="connsiteX11" fmla="*/ 2016382 w 2132712"/>
              <a:gd name="connsiteY11" fmla="*/ 290850 h 1502724"/>
              <a:gd name="connsiteX12" fmla="*/ 2132712 w 2132712"/>
              <a:gd name="connsiteY12" fmla="*/ 1502724 h 1502724"/>
              <a:gd name="connsiteX13" fmla="*/ 2132712 w 2132712"/>
              <a:gd name="connsiteY13" fmla="*/ 1502724 h 1502724"/>
              <a:gd name="connsiteX0" fmla="*/ 0 w 2132712"/>
              <a:gd name="connsiteY0" fmla="*/ 1502724 h 1502724"/>
              <a:gd name="connsiteX1" fmla="*/ 116330 w 2132712"/>
              <a:gd name="connsiteY1" fmla="*/ 678650 h 1502724"/>
              <a:gd name="connsiteX2" fmla="*/ 193883 w 2132712"/>
              <a:gd name="connsiteY2" fmla="*/ 533225 h 1502724"/>
              <a:gd name="connsiteX3" fmla="*/ 348990 w 2132712"/>
              <a:gd name="connsiteY3" fmla="*/ 0 h 1502724"/>
              <a:gd name="connsiteX4" fmla="*/ 523484 w 2132712"/>
              <a:gd name="connsiteY4" fmla="*/ 0 h 1502724"/>
              <a:gd name="connsiteX5" fmla="*/ 785226 w 2132712"/>
              <a:gd name="connsiteY5" fmla="*/ 87255 h 1502724"/>
              <a:gd name="connsiteX6" fmla="*/ 911250 w 2132712"/>
              <a:gd name="connsiteY6" fmla="*/ 155120 h 1502724"/>
              <a:gd name="connsiteX7" fmla="*/ 1046968 w 2132712"/>
              <a:gd name="connsiteY7" fmla="*/ 310240 h 1502724"/>
              <a:gd name="connsiteX8" fmla="*/ 1289321 w 2132712"/>
              <a:gd name="connsiteY8" fmla="*/ 1297938 h 1502724"/>
              <a:gd name="connsiteX9" fmla="*/ 1599534 w 2132712"/>
              <a:gd name="connsiteY9" fmla="*/ 1008280 h 1502724"/>
              <a:gd name="connsiteX10" fmla="*/ 1851582 w 2132712"/>
              <a:gd name="connsiteY10" fmla="*/ 901635 h 1502724"/>
              <a:gd name="connsiteX11" fmla="*/ 2016382 w 2132712"/>
              <a:gd name="connsiteY11" fmla="*/ 290850 h 1502724"/>
              <a:gd name="connsiteX12" fmla="*/ 2132712 w 2132712"/>
              <a:gd name="connsiteY12" fmla="*/ 1502724 h 1502724"/>
              <a:gd name="connsiteX13" fmla="*/ 2132712 w 2132712"/>
              <a:gd name="connsiteY13" fmla="*/ 1502724 h 1502724"/>
              <a:gd name="connsiteX0" fmla="*/ 0 w 2132712"/>
              <a:gd name="connsiteY0" fmla="*/ 1502724 h 1502724"/>
              <a:gd name="connsiteX1" fmla="*/ 116330 w 2132712"/>
              <a:gd name="connsiteY1" fmla="*/ 678650 h 1502724"/>
              <a:gd name="connsiteX2" fmla="*/ 193883 w 2132712"/>
              <a:gd name="connsiteY2" fmla="*/ 533225 h 1502724"/>
              <a:gd name="connsiteX3" fmla="*/ 348990 w 2132712"/>
              <a:gd name="connsiteY3" fmla="*/ 0 h 1502724"/>
              <a:gd name="connsiteX4" fmla="*/ 523484 w 2132712"/>
              <a:gd name="connsiteY4" fmla="*/ 0 h 1502724"/>
              <a:gd name="connsiteX5" fmla="*/ 785226 w 2132712"/>
              <a:gd name="connsiteY5" fmla="*/ 87255 h 1502724"/>
              <a:gd name="connsiteX6" fmla="*/ 911250 w 2132712"/>
              <a:gd name="connsiteY6" fmla="*/ 155120 h 1502724"/>
              <a:gd name="connsiteX7" fmla="*/ 1046968 w 2132712"/>
              <a:gd name="connsiteY7" fmla="*/ 310240 h 1502724"/>
              <a:gd name="connsiteX8" fmla="*/ 1289321 w 2132712"/>
              <a:gd name="connsiteY8" fmla="*/ 1297938 h 1502724"/>
              <a:gd name="connsiteX9" fmla="*/ 1609228 w 2132712"/>
              <a:gd name="connsiteY9" fmla="*/ 1195953 h 1502724"/>
              <a:gd name="connsiteX10" fmla="*/ 1851582 w 2132712"/>
              <a:gd name="connsiteY10" fmla="*/ 901635 h 1502724"/>
              <a:gd name="connsiteX11" fmla="*/ 2016382 w 2132712"/>
              <a:gd name="connsiteY11" fmla="*/ 290850 h 1502724"/>
              <a:gd name="connsiteX12" fmla="*/ 2132712 w 2132712"/>
              <a:gd name="connsiteY12" fmla="*/ 1502724 h 1502724"/>
              <a:gd name="connsiteX13" fmla="*/ 2132712 w 2132712"/>
              <a:gd name="connsiteY13" fmla="*/ 1502724 h 1502724"/>
              <a:gd name="connsiteX0" fmla="*/ 0 w 2132712"/>
              <a:gd name="connsiteY0" fmla="*/ 1502724 h 1502724"/>
              <a:gd name="connsiteX1" fmla="*/ 116330 w 2132712"/>
              <a:gd name="connsiteY1" fmla="*/ 678650 h 1502724"/>
              <a:gd name="connsiteX2" fmla="*/ 193883 w 2132712"/>
              <a:gd name="connsiteY2" fmla="*/ 533225 h 1502724"/>
              <a:gd name="connsiteX3" fmla="*/ 348990 w 2132712"/>
              <a:gd name="connsiteY3" fmla="*/ 0 h 1502724"/>
              <a:gd name="connsiteX4" fmla="*/ 523484 w 2132712"/>
              <a:gd name="connsiteY4" fmla="*/ 0 h 1502724"/>
              <a:gd name="connsiteX5" fmla="*/ 785226 w 2132712"/>
              <a:gd name="connsiteY5" fmla="*/ 87255 h 1502724"/>
              <a:gd name="connsiteX6" fmla="*/ 911250 w 2132712"/>
              <a:gd name="connsiteY6" fmla="*/ 155120 h 1502724"/>
              <a:gd name="connsiteX7" fmla="*/ 1046968 w 2132712"/>
              <a:gd name="connsiteY7" fmla="*/ 310240 h 1502724"/>
              <a:gd name="connsiteX8" fmla="*/ 1289321 w 2132712"/>
              <a:gd name="connsiteY8" fmla="*/ 1297938 h 1502724"/>
              <a:gd name="connsiteX9" fmla="*/ 1609228 w 2132712"/>
              <a:gd name="connsiteY9" fmla="*/ 1195953 h 1502724"/>
              <a:gd name="connsiteX10" fmla="*/ 1890359 w 2132712"/>
              <a:gd name="connsiteY10" fmla="*/ 1038123 h 1502724"/>
              <a:gd name="connsiteX11" fmla="*/ 2016382 w 2132712"/>
              <a:gd name="connsiteY11" fmla="*/ 290850 h 1502724"/>
              <a:gd name="connsiteX12" fmla="*/ 2132712 w 2132712"/>
              <a:gd name="connsiteY12" fmla="*/ 1502724 h 1502724"/>
              <a:gd name="connsiteX13" fmla="*/ 2132712 w 2132712"/>
              <a:gd name="connsiteY13" fmla="*/ 1502724 h 1502724"/>
              <a:gd name="connsiteX0" fmla="*/ 0 w 2132712"/>
              <a:gd name="connsiteY0" fmla="*/ 1502724 h 1502724"/>
              <a:gd name="connsiteX1" fmla="*/ 116330 w 2132712"/>
              <a:gd name="connsiteY1" fmla="*/ 678650 h 1502724"/>
              <a:gd name="connsiteX2" fmla="*/ 232660 w 2132712"/>
              <a:gd name="connsiteY2" fmla="*/ 567347 h 1502724"/>
              <a:gd name="connsiteX3" fmla="*/ 348990 w 2132712"/>
              <a:gd name="connsiteY3" fmla="*/ 0 h 1502724"/>
              <a:gd name="connsiteX4" fmla="*/ 523484 w 2132712"/>
              <a:gd name="connsiteY4" fmla="*/ 0 h 1502724"/>
              <a:gd name="connsiteX5" fmla="*/ 785226 w 2132712"/>
              <a:gd name="connsiteY5" fmla="*/ 87255 h 1502724"/>
              <a:gd name="connsiteX6" fmla="*/ 911250 w 2132712"/>
              <a:gd name="connsiteY6" fmla="*/ 155120 h 1502724"/>
              <a:gd name="connsiteX7" fmla="*/ 1046968 w 2132712"/>
              <a:gd name="connsiteY7" fmla="*/ 310240 h 1502724"/>
              <a:gd name="connsiteX8" fmla="*/ 1289321 w 2132712"/>
              <a:gd name="connsiteY8" fmla="*/ 1297938 h 1502724"/>
              <a:gd name="connsiteX9" fmla="*/ 1609228 w 2132712"/>
              <a:gd name="connsiteY9" fmla="*/ 1195953 h 1502724"/>
              <a:gd name="connsiteX10" fmla="*/ 1890359 w 2132712"/>
              <a:gd name="connsiteY10" fmla="*/ 1038123 h 1502724"/>
              <a:gd name="connsiteX11" fmla="*/ 2016382 w 2132712"/>
              <a:gd name="connsiteY11" fmla="*/ 290850 h 1502724"/>
              <a:gd name="connsiteX12" fmla="*/ 2132712 w 2132712"/>
              <a:gd name="connsiteY12" fmla="*/ 1502724 h 1502724"/>
              <a:gd name="connsiteX13" fmla="*/ 2132712 w 2132712"/>
              <a:gd name="connsiteY13" fmla="*/ 1502724 h 1502724"/>
              <a:gd name="connsiteX0" fmla="*/ 0 w 2132712"/>
              <a:gd name="connsiteY0" fmla="*/ 1502724 h 1502724"/>
              <a:gd name="connsiteX1" fmla="*/ 145413 w 2132712"/>
              <a:gd name="connsiteY1" fmla="*/ 729834 h 1502724"/>
              <a:gd name="connsiteX2" fmla="*/ 232660 w 2132712"/>
              <a:gd name="connsiteY2" fmla="*/ 567347 h 1502724"/>
              <a:gd name="connsiteX3" fmla="*/ 348990 w 2132712"/>
              <a:gd name="connsiteY3" fmla="*/ 0 h 1502724"/>
              <a:gd name="connsiteX4" fmla="*/ 523484 w 2132712"/>
              <a:gd name="connsiteY4" fmla="*/ 0 h 1502724"/>
              <a:gd name="connsiteX5" fmla="*/ 785226 w 2132712"/>
              <a:gd name="connsiteY5" fmla="*/ 87255 h 1502724"/>
              <a:gd name="connsiteX6" fmla="*/ 911250 w 2132712"/>
              <a:gd name="connsiteY6" fmla="*/ 155120 h 1502724"/>
              <a:gd name="connsiteX7" fmla="*/ 1046968 w 2132712"/>
              <a:gd name="connsiteY7" fmla="*/ 310240 h 1502724"/>
              <a:gd name="connsiteX8" fmla="*/ 1289321 w 2132712"/>
              <a:gd name="connsiteY8" fmla="*/ 1297938 h 1502724"/>
              <a:gd name="connsiteX9" fmla="*/ 1609228 w 2132712"/>
              <a:gd name="connsiteY9" fmla="*/ 1195953 h 1502724"/>
              <a:gd name="connsiteX10" fmla="*/ 1890359 w 2132712"/>
              <a:gd name="connsiteY10" fmla="*/ 1038123 h 1502724"/>
              <a:gd name="connsiteX11" fmla="*/ 2016382 w 2132712"/>
              <a:gd name="connsiteY11" fmla="*/ 290850 h 1502724"/>
              <a:gd name="connsiteX12" fmla="*/ 2132712 w 2132712"/>
              <a:gd name="connsiteY12" fmla="*/ 1502724 h 1502724"/>
              <a:gd name="connsiteX13" fmla="*/ 2132712 w 2132712"/>
              <a:gd name="connsiteY13" fmla="*/ 1502724 h 1502724"/>
              <a:gd name="connsiteX0" fmla="*/ 0 w 2103629"/>
              <a:gd name="connsiteY0" fmla="*/ 1383296 h 1502724"/>
              <a:gd name="connsiteX1" fmla="*/ 116330 w 2103629"/>
              <a:gd name="connsiteY1" fmla="*/ 729834 h 1502724"/>
              <a:gd name="connsiteX2" fmla="*/ 203577 w 2103629"/>
              <a:gd name="connsiteY2" fmla="*/ 567347 h 1502724"/>
              <a:gd name="connsiteX3" fmla="*/ 319907 w 2103629"/>
              <a:gd name="connsiteY3" fmla="*/ 0 h 1502724"/>
              <a:gd name="connsiteX4" fmla="*/ 494401 w 2103629"/>
              <a:gd name="connsiteY4" fmla="*/ 0 h 1502724"/>
              <a:gd name="connsiteX5" fmla="*/ 756143 w 2103629"/>
              <a:gd name="connsiteY5" fmla="*/ 87255 h 1502724"/>
              <a:gd name="connsiteX6" fmla="*/ 882167 w 2103629"/>
              <a:gd name="connsiteY6" fmla="*/ 155120 h 1502724"/>
              <a:gd name="connsiteX7" fmla="*/ 1017885 w 2103629"/>
              <a:gd name="connsiteY7" fmla="*/ 310240 h 1502724"/>
              <a:gd name="connsiteX8" fmla="*/ 1260238 w 2103629"/>
              <a:gd name="connsiteY8" fmla="*/ 1297938 h 1502724"/>
              <a:gd name="connsiteX9" fmla="*/ 1580145 w 2103629"/>
              <a:gd name="connsiteY9" fmla="*/ 1195953 h 1502724"/>
              <a:gd name="connsiteX10" fmla="*/ 1861276 w 2103629"/>
              <a:gd name="connsiteY10" fmla="*/ 1038123 h 1502724"/>
              <a:gd name="connsiteX11" fmla="*/ 1987299 w 2103629"/>
              <a:gd name="connsiteY11" fmla="*/ 290850 h 1502724"/>
              <a:gd name="connsiteX12" fmla="*/ 2103629 w 2103629"/>
              <a:gd name="connsiteY12" fmla="*/ 1502724 h 1502724"/>
              <a:gd name="connsiteX13" fmla="*/ 2103629 w 2103629"/>
              <a:gd name="connsiteY13" fmla="*/ 1502724 h 1502724"/>
              <a:gd name="connsiteX0" fmla="*/ 0 w 2200995"/>
              <a:gd name="connsiteY0" fmla="*/ 1383296 h 1581671"/>
              <a:gd name="connsiteX1" fmla="*/ 116330 w 2200995"/>
              <a:gd name="connsiteY1" fmla="*/ 729834 h 1581671"/>
              <a:gd name="connsiteX2" fmla="*/ 203577 w 2200995"/>
              <a:gd name="connsiteY2" fmla="*/ 567347 h 1581671"/>
              <a:gd name="connsiteX3" fmla="*/ 319907 w 2200995"/>
              <a:gd name="connsiteY3" fmla="*/ 0 h 1581671"/>
              <a:gd name="connsiteX4" fmla="*/ 494401 w 2200995"/>
              <a:gd name="connsiteY4" fmla="*/ 0 h 1581671"/>
              <a:gd name="connsiteX5" fmla="*/ 756143 w 2200995"/>
              <a:gd name="connsiteY5" fmla="*/ 87255 h 1581671"/>
              <a:gd name="connsiteX6" fmla="*/ 882167 w 2200995"/>
              <a:gd name="connsiteY6" fmla="*/ 155120 h 1581671"/>
              <a:gd name="connsiteX7" fmla="*/ 1017885 w 2200995"/>
              <a:gd name="connsiteY7" fmla="*/ 310240 h 1581671"/>
              <a:gd name="connsiteX8" fmla="*/ 1260238 w 2200995"/>
              <a:gd name="connsiteY8" fmla="*/ 1297938 h 1581671"/>
              <a:gd name="connsiteX9" fmla="*/ 1580145 w 2200995"/>
              <a:gd name="connsiteY9" fmla="*/ 1195953 h 1581671"/>
              <a:gd name="connsiteX10" fmla="*/ 1861276 w 2200995"/>
              <a:gd name="connsiteY10" fmla="*/ 1038123 h 1581671"/>
              <a:gd name="connsiteX11" fmla="*/ 1987299 w 2200995"/>
              <a:gd name="connsiteY11" fmla="*/ 290850 h 1581671"/>
              <a:gd name="connsiteX12" fmla="*/ 2103629 w 2200995"/>
              <a:gd name="connsiteY12" fmla="*/ 1502724 h 1581671"/>
              <a:gd name="connsiteX13" fmla="*/ 2200995 w 2200995"/>
              <a:gd name="connsiteY13" fmla="*/ 1458025 h 1581671"/>
              <a:gd name="connsiteX0" fmla="*/ 0 w 2200995"/>
              <a:gd name="connsiteY0" fmla="*/ 1383296 h 1508265"/>
              <a:gd name="connsiteX1" fmla="*/ 116330 w 2200995"/>
              <a:gd name="connsiteY1" fmla="*/ 729834 h 1508265"/>
              <a:gd name="connsiteX2" fmla="*/ 203577 w 2200995"/>
              <a:gd name="connsiteY2" fmla="*/ 567347 h 1508265"/>
              <a:gd name="connsiteX3" fmla="*/ 319907 w 2200995"/>
              <a:gd name="connsiteY3" fmla="*/ 0 h 1508265"/>
              <a:gd name="connsiteX4" fmla="*/ 494401 w 2200995"/>
              <a:gd name="connsiteY4" fmla="*/ 0 h 1508265"/>
              <a:gd name="connsiteX5" fmla="*/ 756143 w 2200995"/>
              <a:gd name="connsiteY5" fmla="*/ 87255 h 1508265"/>
              <a:gd name="connsiteX6" fmla="*/ 882167 w 2200995"/>
              <a:gd name="connsiteY6" fmla="*/ 155120 h 1508265"/>
              <a:gd name="connsiteX7" fmla="*/ 1017885 w 2200995"/>
              <a:gd name="connsiteY7" fmla="*/ 310240 h 1508265"/>
              <a:gd name="connsiteX8" fmla="*/ 1260238 w 2200995"/>
              <a:gd name="connsiteY8" fmla="*/ 1297938 h 1508265"/>
              <a:gd name="connsiteX9" fmla="*/ 1580145 w 2200995"/>
              <a:gd name="connsiteY9" fmla="*/ 1195953 h 1508265"/>
              <a:gd name="connsiteX10" fmla="*/ 1861276 w 2200995"/>
              <a:gd name="connsiteY10" fmla="*/ 1038123 h 1508265"/>
              <a:gd name="connsiteX11" fmla="*/ 1987299 w 2200995"/>
              <a:gd name="connsiteY11" fmla="*/ 290850 h 1508265"/>
              <a:gd name="connsiteX12" fmla="*/ 2090929 w 2200995"/>
              <a:gd name="connsiteY12" fmla="*/ 1398428 h 1508265"/>
              <a:gd name="connsiteX13" fmla="*/ 2200995 w 2200995"/>
              <a:gd name="connsiteY13" fmla="*/ 1458025 h 1508265"/>
              <a:gd name="connsiteX0" fmla="*/ 0 w 2090929"/>
              <a:gd name="connsiteY0" fmla="*/ 1383296 h 1398428"/>
              <a:gd name="connsiteX1" fmla="*/ 116330 w 2090929"/>
              <a:gd name="connsiteY1" fmla="*/ 729834 h 1398428"/>
              <a:gd name="connsiteX2" fmla="*/ 203577 w 2090929"/>
              <a:gd name="connsiteY2" fmla="*/ 567347 h 1398428"/>
              <a:gd name="connsiteX3" fmla="*/ 319907 w 2090929"/>
              <a:gd name="connsiteY3" fmla="*/ 0 h 1398428"/>
              <a:gd name="connsiteX4" fmla="*/ 494401 w 2090929"/>
              <a:gd name="connsiteY4" fmla="*/ 0 h 1398428"/>
              <a:gd name="connsiteX5" fmla="*/ 756143 w 2090929"/>
              <a:gd name="connsiteY5" fmla="*/ 87255 h 1398428"/>
              <a:gd name="connsiteX6" fmla="*/ 882167 w 2090929"/>
              <a:gd name="connsiteY6" fmla="*/ 155120 h 1398428"/>
              <a:gd name="connsiteX7" fmla="*/ 1017885 w 2090929"/>
              <a:gd name="connsiteY7" fmla="*/ 310240 h 1398428"/>
              <a:gd name="connsiteX8" fmla="*/ 1260238 w 2090929"/>
              <a:gd name="connsiteY8" fmla="*/ 1297938 h 1398428"/>
              <a:gd name="connsiteX9" fmla="*/ 1580145 w 2090929"/>
              <a:gd name="connsiteY9" fmla="*/ 1195953 h 1398428"/>
              <a:gd name="connsiteX10" fmla="*/ 1861276 w 2090929"/>
              <a:gd name="connsiteY10" fmla="*/ 1038123 h 1398428"/>
              <a:gd name="connsiteX11" fmla="*/ 1987299 w 2090929"/>
              <a:gd name="connsiteY11" fmla="*/ 290850 h 1398428"/>
              <a:gd name="connsiteX12" fmla="*/ 2090929 w 2090929"/>
              <a:gd name="connsiteY12" fmla="*/ 1398428 h 1398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0929" h="1398428">
                <a:moveTo>
                  <a:pt x="0" y="1383296"/>
                </a:moveTo>
                <a:lnTo>
                  <a:pt x="116330" y="729834"/>
                </a:lnTo>
                <a:lnTo>
                  <a:pt x="203577" y="567347"/>
                </a:lnTo>
                <a:lnTo>
                  <a:pt x="319907" y="0"/>
                </a:lnTo>
                <a:lnTo>
                  <a:pt x="494401" y="0"/>
                </a:lnTo>
                <a:lnTo>
                  <a:pt x="756143" y="87255"/>
                </a:lnTo>
                <a:lnTo>
                  <a:pt x="882167" y="155120"/>
                </a:lnTo>
                <a:lnTo>
                  <a:pt x="1017885" y="310240"/>
                </a:lnTo>
                <a:lnTo>
                  <a:pt x="1260238" y="1297938"/>
                </a:lnTo>
                <a:lnTo>
                  <a:pt x="1580145" y="1195953"/>
                </a:lnTo>
                <a:lnTo>
                  <a:pt x="1861276" y="1038123"/>
                </a:lnTo>
                <a:lnTo>
                  <a:pt x="1987299" y="290850"/>
                </a:lnTo>
                <a:cubicBezTo>
                  <a:pt x="2026076" y="694808"/>
                  <a:pt x="2055313" y="1203899"/>
                  <a:pt x="2090929" y="1398428"/>
                </a:cubicBezTo>
              </a:path>
            </a:pathLst>
          </a:custGeom>
          <a:ln w="38100" cmpd="sng">
            <a:solidFill>
              <a:srgbClr val="00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195785" y="3005450"/>
            <a:ext cx="358684" cy="610785"/>
          </a:xfrm>
          <a:custGeom>
            <a:avLst/>
            <a:gdLst>
              <a:gd name="connsiteX0" fmla="*/ 358684 w 358684"/>
              <a:gd name="connsiteY0" fmla="*/ 0 h 610785"/>
              <a:gd name="connsiteX1" fmla="*/ 242354 w 358684"/>
              <a:gd name="connsiteY1" fmla="*/ 242375 h 610785"/>
              <a:gd name="connsiteX2" fmla="*/ 145412 w 358684"/>
              <a:gd name="connsiteY2" fmla="*/ 387800 h 610785"/>
              <a:gd name="connsiteX3" fmla="*/ 0 w 358684"/>
              <a:gd name="connsiteY3" fmla="*/ 610785 h 610785"/>
              <a:gd name="connsiteX4" fmla="*/ 0 w 358684"/>
              <a:gd name="connsiteY4" fmla="*/ 610785 h 610785"/>
              <a:gd name="connsiteX5" fmla="*/ 0 w 358684"/>
              <a:gd name="connsiteY5" fmla="*/ 610785 h 610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684" h="610785">
                <a:moveTo>
                  <a:pt x="358684" y="0"/>
                </a:moveTo>
                <a:lnTo>
                  <a:pt x="242354" y="242375"/>
                </a:lnTo>
                <a:lnTo>
                  <a:pt x="145412" y="387800"/>
                </a:lnTo>
                <a:lnTo>
                  <a:pt x="0" y="610785"/>
                </a:lnTo>
                <a:lnTo>
                  <a:pt x="0" y="610785"/>
                </a:lnTo>
                <a:lnTo>
                  <a:pt x="0" y="610785"/>
                </a:lnTo>
              </a:path>
            </a:pathLst>
          </a:custGeom>
          <a:ln w="38100" cmpd="sng">
            <a:solidFill>
              <a:srgbClr val="00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683000" y="2432785"/>
            <a:ext cx="2874433" cy="732367"/>
          </a:xfrm>
          <a:custGeom>
            <a:avLst/>
            <a:gdLst>
              <a:gd name="connsiteX0" fmla="*/ 2874433 w 2874433"/>
              <a:gd name="connsiteY0" fmla="*/ 182033 h 732367"/>
              <a:gd name="connsiteX1" fmla="*/ 2760133 w 2874433"/>
              <a:gd name="connsiteY1" fmla="*/ 182033 h 732367"/>
              <a:gd name="connsiteX2" fmla="*/ 2645833 w 2874433"/>
              <a:gd name="connsiteY2" fmla="*/ 706967 h 732367"/>
              <a:gd name="connsiteX3" fmla="*/ 2489200 w 2874433"/>
              <a:gd name="connsiteY3" fmla="*/ 330200 h 732367"/>
              <a:gd name="connsiteX4" fmla="*/ 2214033 w 2874433"/>
              <a:gd name="connsiteY4" fmla="*/ 220133 h 732367"/>
              <a:gd name="connsiteX5" fmla="*/ 2095500 w 2874433"/>
              <a:gd name="connsiteY5" fmla="*/ 317500 h 732367"/>
              <a:gd name="connsiteX6" fmla="*/ 1934633 w 2874433"/>
              <a:gd name="connsiteY6" fmla="*/ 427567 h 732367"/>
              <a:gd name="connsiteX7" fmla="*/ 1659467 w 2874433"/>
              <a:gd name="connsiteY7" fmla="*/ 419100 h 732367"/>
              <a:gd name="connsiteX8" fmla="*/ 1384300 w 2874433"/>
              <a:gd name="connsiteY8" fmla="*/ 732367 h 732367"/>
              <a:gd name="connsiteX9" fmla="*/ 1104900 w 2874433"/>
              <a:gd name="connsiteY9" fmla="*/ 207433 h 732367"/>
              <a:gd name="connsiteX10" fmla="*/ 965200 w 2874433"/>
              <a:gd name="connsiteY10" fmla="*/ 207433 h 732367"/>
              <a:gd name="connsiteX11" fmla="*/ 867833 w 2874433"/>
              <a:gd name="connsiteY11" fmla="*/ 152400 h 732367"/>
              <a:gd name="connsiteX12" fmla="*/ 626533 w 2874433"/>
              <a:gd name="connsiteY12" fmla="*/ 55033 h 732367"/>
              <a:gd name="connsiteX13" fmla="*/ 550333 w 2874433"/>
              <a:gd name="connsiteY13" fmla="*/ 169333 h 732367"/>
              <a:gd name="connsiteX14" fmla="*/ 478367 w 2874433"/>
              <a:gd name="connsiteY14" fmla="*/ 160867 h 732367"/>
              <a:gd name="connsiteX15" fmla="*/ 419100 w 2874433"/>
              <a:gd name="connsiteY15" fmla="*/ 139700 h 732367"/>
              <a:gd name="connsiteX16" fmla="*/ 300567 w 2874433"/>
              <a:gd name="connsiteY16" fmla="*/ 0 h 732367"/>
              <a:gd name="connsiteX17" fmla="*/ 258233 w 2874433"/>
              <a:gd name="connsiteY17" fmla="*/ 63500 h 732367"/>
              <a:gd name="connsiteX18" fmla="*/ 198967 w 2874433"/>
              <a:gd name="connsiteY18" fmla="*/ 131233 h 732367"/>
              <a:gd name="connsiteX19" fmla="*/ 88900 w 2874433"/>
              <a:gd name="connsiteY19" fmla="*/ 80433 h 732367"/>
              <a:gd name="connsiteX20" fmla="*/ 0 w 2874433"/>
              <a:gd name="connsiteY20" fmla="*/ 118533 h 732367"/>
              <a:gd name="connsiteX21" fmla="*/ 0 w 2874433"/>
              <a:gd name="connsiteY21" fmla="*/ 118533 h 73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74433" h="732367">
                <a:moveTo>
                  <a:pt x="2874433" y="182033"/>
                </a:moveTo>
                <a:lnTo>
                  <a:pt x="2760133" y="182033"/>
                </a:lnTo>
                <a:lnTo>
                  <a:pt x="2645833" y="706967"/>
                </a:lnTo>
                <a:lnTo>
                  <a:pt x="2489200" y="330200"/>
                </a:lnTo>
                <a:lnTo>
                  <a:pt x="2214033" y="220133"/>
                </a:lnTo>
                <a:lnTo>
                  <a:pt x="2095500" y="317500"/>
                </a:lnTo>
                <a:lnTo>
                  <a:pt x="1934633" y="427567"/>
                </a:lnTo>
                <a:lnTo>
                  <a:pt x="1659467" y="419100"/>
                </a:lnTo>
                <a:lnTo>
                  <a:pt x="1384300" y="732367"/>
                </a:lnTo>
                <a:lnTo>
                  <a:pt x="1104900" y="207433"/>
                </a:lnTo>
                <a:lnTo>
                  <a:pt x="965200" y="207433"/>
                </a:lnTo>
                <a:lnTo>
                  <a:pt x="867833" y="152400"/>
                </a:lnTo>
                <a:lnTo>
                  <a:pt x="626533" y="55033"/>
                </a:lnTo>
                <a:lnTo>
                  <a:pt x="550333" y="169333"/>
                </a:lnTo>
                <a:lnTo>
                  <a:pt x="478367" y="160867"/>
                </a:lnTo>
                <a:lnTo>
                  <a:pt x="419100" y="139700"/>
                </a:lnTo>
                <a:lnTo>
                  <a:pt x="300567" y="0"/>
                </a:lnTo>
                <a:lnTo>
                  <a:pt x="258233" y="63500"/>
                </a:lnTo>
                <a:lnTo>
                  <a:pt x="198967" y="131233"/>
                </a:lnTo>
                <a:lnTo>
                  <a:pt x="88900" y="80433"/>
                </a:lnTo>
                <a:lnTo>
                  <a:pt x="0" y="118533"/>
                </a:lnTo>
                <a:lnTo>
                  <a:pt x="0" y="118533"/>
                </a:ln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24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Primary Production explained by shoaling of MLD due to Fresh Water and Winds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738" y="2056023"/>
            <a:ext cx="5120640" cy="1734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41"/>
          <a:stretch/>
        </p:blipFill>
        <p:spPr>
          <a:xfrm>
            <a:off x="2093935" y="3713185"/>
            <a:ext cx="5145210" cy="29150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6378" y="6434361"/>
            <a:ext cx="194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Moline </a:t>
            </a:r>
            <a:r>
              <a:rPr lang="en-US" i="1" dirty="0" smtClean="0"/>
              <a:t>et al</a:t>
            </a:r>
            <a:r>
              <a:rPr lang="en-US" dirty="0" smtClean="0"/>
              <a:t>., 1996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6973" y="2507162"/>
            <a:ext cx="1719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accent3"/>
                </a:solidFill>
              </a:rPr>
              <a:t>Fucoxanthin</a:t>
            </a:r>
            <a:endParaRPr lang="en-US" sz="2400" dirty="0" smtClean="0">
              <a:solidFill>
                <a:schemeClr val="accent3"/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3"/>
                </a:solidFill>
              </a:rPr>
              <a:t>(diatoms)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417" y="5193568"/>
            <a:ext cx="119880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Fresh Water Lens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4347" y="1793419"/>
            <a:ext cx="102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Ice cover</a:t>
            </a:r>
            <a:endParaRPr lang="en-US" dirty="0">
              <a:solidFill>
                <a:srgbClr val="BFBFB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39865" y="2056023"/>
            <a:ext cx="581649" cy="212607"/>
          </a:xfrm>
          <a:prstGeom prst="straightConnector1">
            <a:avLst/>
          </a:prstGeom>
          <a:ln>
            <a:solidFill>
              <a:srgbClr val="BFBFB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2419" y1="36932" x2="42419" y2="36932"/>
                        <a14:foregroundMark x1="42419" y1="26705" x2="42419" y2="26705"/>
                        <a14:foregroundMark x1="37365" y1="24432" x2="37365" y2="24432"/>
                        <a14:foregroundMark x1="38267" y1="55114" x2="38267" y2="55114"/>
                        <a14:foregroundMark x1="40433" y1="35227" x2="40433" y2="35227"/>
                        <a14:foregroundMark x1="49458" y1="9659" x2="49458" y2="9659"/>
                        <a14:foregroundMark x1="64801" y1="77273" x2="64801" y2="77273"/>
                        <a14:foregroundMark x1="59747" y1="78977" x2="59747" y2="78977"/>
                        <a14:foregroundMark x1="70397" y1="71591" x2="70397" y2="71591"/>
                        <a14:foregroundMark x1="73285" y1="47727" x2="73285" y2="47727"/>
                        <a14:foregroundMark x1="84116" y1="68750" x2="84116" y2="68750"/>
                        <a14:foregroundMark x1="86643" y1="59091" x2="86643" y2="59091"/>
                        <a14:foregroundMark x1="88267" y1="45455" x2="88267" y2="45455"/>
                        <a14:foregroundMark x1="88989" y1="45455" x2="88989" y2="45455"/>
                        <a14:foregroundMark x1="90433" y1="46023" x2="90433" y2="46023"/>
                        <a14:foregroundMark x1="90072" y1="36932" x2="90072" y2="36932"/>
                        <a14:foregroundMark x1="89892" y1="32955" x2="89892" y2="32955"/>
                        <a14:foregroundMark x1="90072" y1="23864" x2="90072" y2="23864"/>
                        <a14:foregroundMark x1="90072" y1="18750" x2="90072" y2="18750"/>
                        <a14:foregroundMark x1="89531" y1="9659" x2="89531" y2="9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1750"/>
          <a:stretch/>
        </p:blipFill>
        <p:spPr>
          <a:xfrm>
            <a:off x="2032948" y="2269397"/>
            <a:ext cx="5102352" cy="143049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3771021" y="4634210"/>
            <a:ext cx="2132712" cy="1502724"/>
          </a:xfrm>
          <a:custGeom>
            <a:avLst/>
            <a:gdLst>
              <a:gd name="connsiteX0" fmla="*/ 0 w 2132712"/>
              <a:gd name="connsiteY0" fmla="*/ 1502724 h 1502724"/>
              <a:gd name="connsiteX1" fmla="*/ 116330 w 2132712"/>
              <a:gd name="connsiteY1" fmla="*/ 678650 h 1502724"/>
              <a:gd name="connsiteX2" fmla="*/ 193883 w 2132712"/>
              <a:gd name="connsiteY2" fmla="*/ 533225 h 1502724"/>
              <a:gd name="connsiteX3" fmla="*/ 348990 w 2132712"/>
              <a:gd name="connsiteY3" fmla="*/ 0 h 1502724"/>
              <a:gd name="connsiteX4" fmla="*/ 523484 w 2132712"/>
              <a:gd name="connsiteY4" fmla="*/ 0 h 1502724"/>
              <a:gd name="connsiteX5" fmla="*/ 785226 w 2132712"/>
              <a:gd name="connsiteY5" fmla="*/ 87255 h 1502724"/>
              <a:gd name="connsiteX6" fmla="*/ 911250 w 2132712"/>
              <a:gd name="connsiteY6" fmla="*/ 155120 h 1502724"/>
              <a:gd name="connsiteX7" fmla="*/ 1046968 w 2132712"/>
              <a:gd name="connsiteY7" fmla="*/ 310240 h 1502724"/>
              <a:gd name="connsiteX8" fmla="*/ 1308710 w 2132712"/>
              <a:gd name="connsiteY8" fmla="*/ 1076144 h 1502724"/>
              <a:gd name="connsiteX9" fmla="*/ 1599534 w 2132712"/>
              <a:gd name="connsiteY9" fmla="*/ 1008280 h 1502724"/>
              <a:gd name="connsiteX10" fmla="*/ 1851582 w 2132712"/>
              <a:gd name="connsiteY10" fmla="*/ 901635 h 1502724"/>
              <a:gd name="connsiteX11" fmla="*/ 2016382 w 2132712"/>
              <a:gd name="connsiteY11" fmla="*/ 290850 h 1502724"/>
              <a:gd name="connsiteX12" fmla="*/ 2132712 w 2132712"/>
              <a:gd name="connsiteY12" fmla="*/ 1502724 h 1502724"/>
              <a:gd name="connsiteX13" fmla="*/ 2132712 w 2132712"/>
              <a:gd name="connsiteY13" fmla="*/ 1502724 h 150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32712" h="1502724">
                <a:moveTo>
                  <a:pt x="0" y="1502724"/>
                </a:moveTo>
                <a:lnTo>
                  <a:pt x="116330" y="678650"/>
                </a:lnTo>
                <a:lnTo>
                  <a:pt x="193883" y="533225"/>
                </a:lnTo>
                <a:lnTo>
                  <a:pt x="348990" y="0"/>
                </a:lnTo>
                <a:lnTo>
                  <a:pt x="523484" y="0"/>
                </a:lnTo>
                <a:lnTo>
                  <a:pt x="785226" y="87255"/>
                </a:lnTo>
                <a:lnTo>
                  <a:pt x="911250" y="155120"/>
                </a:lnTo>
                <a:lnTo>
                  <a:pt x="1046968" y="310240"/>
                </a:lnTo>
                <a:lnTo>
                  <a:pt x="1308710" y="1076144"/>
                </a:lnTo>
                <a:lnTo>
                  <a:pt x="1599534" y="1008280"/>
                </a:lnTo>
                <a:lnTo>
                  <a:pt x="1851582" y="901635"/>
                </a:lnTo>
                <a:lnTo>
                  <a:pt x="2016382" y="290850"/>
                </a:lnTo>
                <a:lnTo>
                  <a:pt x="2132712" y="1502724"/>
                </a:lnTo>
                <a:lnTo>
                  <a:pt x="2132712" y="1502724"/>
                </a:lnTo>
              </a:path>
            </a:pathLst>
          </a:custGeom>
          <a:ln w="38100" cmpd="sng">
            <a:solidFill>
              <a:srgbClr val="00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683000" y="4121935"/>
            <a:ext cx="2874433" cy="990550"/>
          </a:xfrm>
          <a:custGeom>
            <a:avLst/>
            <a:gdLst>
              <a:gd name="connsiteX0" fmla="*/ 2874433 w 2874433"/>
              <a:gd name="connsiteY0" fmla="*/ 182033 h 732367"/>
              <a:gd name="connsiteX1" fmla="*/ 2760133 w 2874433"/>
              <a:gd name="connsiteY1" fmla="*/ 182033 h 732367"/>
              <a:gd name="connsiteX2" fmla="*/ 2645833 w 2874433"/>
              <a:gd name="connsiteY2" fmla="*/ 706967 h 732367"/>
              <a:gd name="connsiteX3" fmla="*/ 2489200 w 2874433"/>
              <a:gd name="connsiteY3" fmla="*/ 330200 h 732367"/>
              <a:gd name="connsiteX4" fmla="*/ 2214033 w 2874433"/>
              <a:gd name="connsiteY4" fmla="*/ 220133 h 732367"/>
              <a:gd name="connsiteX5" fmla="*/ 2095500 w 2874433"/>
              <a:gd name="connsiteY5" fmla="*/ 317500 h 732367"/>
              <a:gd name="connsiteX6" fmla="*/ 1934633 w 2874433"/>
              <a:gd name="connsiteY6" fmla="*/ 427567 h 732367"/>
              <a:gd name="connsiteX7" fmla="*/ 1659467 w 2874433"/>
              <a:gd name="connsiteY7" fmla="*/ 419100 h 732367"/>
              <a:gd name="connsiteX8" fmla="*/ 1384300 w 2874433"/>
              <a:gd name="connsiteY8" fmla="*/ 732367 h 732367"/>
              <a:gd name="connsiteX9" fmla="*/ 1104900 w 2874433"/>
              <a:gd name="connsiteY9" fmla="*/ 207433 h 732367"/>
              <a:gd name="connsiteX10" fmla="*/ 965200 w 2874433"/>
              <a:gd name="connsiteY10" fmla="*/ 207433 h 732367"/>
              <a:gd name="connsiteX11" fmla="*/ 867833 w 2874433"/>
              <a:gd name="connsiteY11" fmla="*/ 152400 h 732367"/>
              <a:gd name="connsiteX12" fmla="*/ 626533 w 2874433"/>
              <a:gd name="connsiteY12" fmla="*/ 55033 h 732367"/>
              <a:gd name="connsiteX13" fmla="*/ 550333 w 2874433"/>
              <a:gd name="connsiteY13" fmla="*/ 169333 h 732367"/>
              <a:gd name="connsiteX14" fmla="*/ 478367 w 2874433"/>
              <a:gd name="connsiteY14" fmla="*/ 160867 h 732367"/>
              <a:gd name="connsiteX15" fmla="*/ 419100 w 2874433"/>
              <a:gd name="connsiteY15" fmla="*/ 139700 h 732367"/>
              <a:gd name="connsiteX16" fmla="*/ 300567 w 2874433"/>
              <a:gd name="connsiteY16" fmla="*/ 0 h 732367"/>
              <a:gd name="connsiteX17" fmla="*/ 258233 w 2874433"/>
              <a:gd name="connsiteY17" fmla="*/ 63500 h 732367"/>
              <a:gd name="connsiteX18" fmla="*/ 198967 w 2874433"/>
              <a:gd name="connsiteY18" fmla="*/ 131233 h 732367"/>
              <a:gd name="connsiteX19" fmla="*/ 88900 w 2874433"/>
              <a:gd name="connsiteY19" fmla="*/ 80433 h 732367"/>
              <a:gd name="connsiteX20" fmla="*/ 0 w 2874433"/>
              <a:gd name="connsiteY20" fmla="*/ 118533 h 732367"/>
              <a:gd name="connsiteX21" fmla="*/ 0 w 2874433"/>
              <a:gd name="connsiteY21" fmla="*/ 118533 h 732367"/>
              <a:gd name="connsiteX0" fmla="*/ 2874433 w 2874433"/>
              <a:gd name="connsiteY0" fmla="*/ 127000 h 677334"/>
              <a:gd name="connsiteX1" fmla="*/ 2760133 w 2874433"/>
              <a:gd name="connsiteY1" fmla="*/ 127000 h 677334"/>
              <a:gd name="connsiteX2" fmla="*/ 2645833 w 2874433"/>
              <a:gd name="connsiteY2" fmla="*/ 651934 h 677334"/>
              <a:gd name="connsiteX3" fmla="*/ 2489200 w 2874433"/>
              <a:gd name="connsiteY3" fmla="*/ 275167 h 677334"/>
              <a:gd name="connsiteX4" fmla="*/ 2214033 w 2874433"/>
              <a:gd name="connsiteY4" fmla="*/ 165100 h 677334"/>
              <a:gd name="connsiteX5" fmla="*/ 2095500 w 2874433"/>
              <a:gd name="connsiteY5" fmla="*/ 262467 h 677334"/>
              <a:gd name="connsiteX6" fmla="*/ 1934633 w 2874433"/>
              <a:gd name="connsiteY6" fmla="*/ 372534 h 677334"/>
              <a:gd name="connsiteX7" fmla="*/ 1659467 w 2874433"/>
              <a:gd name="connsiteY7" fmla="*/ 364067 h 677334"/>
              <a:gd name="connsiteX8" fmla="*/ 1384300 w 2874433"/>
              <a:gd name="connsiteY8" fmla="*/ 677334 h 677334"/>
              <a:gd name="connsiteX9" fmla="*/ 1104900 w 2874433"/>
              <a:gd name="connsiteY9" fmla="*/ 152400 h 677334"/>
              <a:gd name="connsiteX10" fmla="*/ 965200 w 2874433"/>
              <a:gd name="connsiteY10" fmla="*/ 152400 h 677334"/>
              <a:gd name="connsiteX11" fmla="*/ 867833 w 2874433"/>
              <a:gd name="connsiteY11" fmla="*/ 97367 h 677334"/>
              <a:gd name="connsiteX12" fmla="*/ 626533 w 2874433"/>
              <a:gd name="connsiteY12" fmla="*/ 0 h 677334"/>
              <a:gd name="connsiteX13" fmla="*/ 550333 w 2874433"/>
              <a:gd name="connsiteY13" fmla="*/ 114300 h 677334"/>
              <a:gd name="connsiteX14" fmla="*/ 478367 w 2874433"/>
              <a:gd name="connsiteY14" fmla="*/ 105834 h 677334"/>
              <a:gd name="connsiteX15" fmla="*/ 419100 w 2874433"/>
              <a:gd name="connsiteY15" fmla="*/ 84667 h 677334"/>
              <a:gd name="connsiteX16" fmla="*/ 258233 w 2874433"/>
              <a:gd name="connsiteY16" fmla="*/ 8467 h 677334"/>
              <a:gd name="connsiteX17" fmla="*/ 198967 w 2874433"/>
              <a:gd name="connsiteY17" fmla="*/ 76200 h 677334"/>
              <a:gd name="connsiteX18" fmla="*/ 88900 w 2874433"/>
              <a:gd name="connsiteY18" fmla="*/ 25400 h 677334"/>
              <a:gd name="connsiteX19" fmla="*/ 0 w 2874433"/>
              <a:gd name="connsiteY19" fmla="*/ 63500 h 677334"/>
              <a:gd name="connsiteX20" fmla="*/ 0 w 2874433"/>
              <a:gd name="connsiteY20" fmla="*/ 63500 h 67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4433" h="677334">
                <a:moveTo>
                  <a:pt x="2874433" y="127000"/>
                </a:moveTo>
                <a:lnTo>
                  <a:pt x="2760133" y="127000"/>
                </a:lnTo>
                <a:lnTo>
                  <a:pt x="2645833" y="651934"/>
                </a:lnTo>
                <a:lnTo>
                  <a:pt x="2489200" y="275167"/>
                </a:lnTo>
                <a:lnTo>
                  <a:pt x="2214033" y="165100"/>
                </a:lnTo>
                <a:lnTo>
                  <a:pt x="2095500" y="262467"/>
                </a:lnTo>
                <a:lnTo>
                  <a:pt x="1934633" y="372534"/>
                </a:lnTo>
                <a:lnTo>
                  <a:pt x="1659467" y="364067"/>
                </a:lnTo>
                <a:lnTo>
                  <a:pt x="1384300" y="677334"/>
                </a:lnTo>
                <a:lnTo>
                  <a:pt x="1104900" y="152400"/>
                </a:lnTo>
                <a:lnTo>
                  <a:pt x="965200" y="152400"/>
                </a:lnTo>
                <a:lnTo>
                  <a:pt x="867833" y="97367"/>
                </a:lnTo>
                <a:lnTo>
                  <a:pt x="626533" y="0"/>
                </a:lnTo>
                <a:lnTo>
                  <a:pt x="550333" y="114300"/>
                </a:lnTo>
                <a:lnTo>
                  <a:pt x="478367" y="105834"/>
                </a:lnTo>
                <a:lnTo>
                  <a:pt x="419100" y="84667"/>
                </a:lnTo>
                <a:lnTo>
                  <a:pt x="258233" y="8467"/>
                </a:lnTo>
                <a:lnTo>
                  <a:pt x="198967" y="76200"/>
                </a:lnTo>
                <a:lnTo>
                  <a:pt x="88900" y="25400"/>
                </a:lnTo>
                <a:lnTo>
                  <a:pt x="0" y="63500"/>
                </a:lnTo>
                <a:lnTo>
                  <a:pt x="0" y="63500"/>
                </a:ln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58417" y="3910845"/>
            <a:ext cx="119880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FFFF"/>
                </a:solidFill>
              </a:rPr>
              <a:t>Mixed Layer Depth</a:t>
            </a: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24" name="Pentagon 23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5" name="Chevron 24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Initiation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6170385" y="4953000"/>
            <a:ext cx="384084" cy="1175935"/>
          </a:xfrm>
          <a:custGeom>
            <a:avLst/>
            <a:gdLst>
              <a:gd name="connsiteX0" fmla="*/ 358684 w 358684"/>
              <a:gd name="connsiteY0" fmla="*/ 0 h 610785"/>
              <a:gd name="connsiteX1" fmla="*/ 242354 w 358684"/>
              <a:gd name="connsiteY1" fmla="*/ 242375 h 610785"/>
              <a:gd name="connsiteX2" fmla="*/ 145412 w 358684"/>
              <a:gd name="connsiteY2" fmla="*/ 387800 h 610785"/>
              <a:gd name="connsiteX3" fmla="*/ 0 w 358684"/>
              <a:gd name="connsiteY3" fmla="*/ 610785 h 610785"/>
              <a:gd name="connsiteX4" fmla="*/ 0 w 358684"/>
              <a:gd name="connsiteY4" fmla="*/ 610785 h 610785"/>
              <a:gd name="connsiteX5" fmla="*/ 0 w 358684"/>
              <a:gd name="connsiteY5" fmla="*/ 610785 h 610785"/>
              <a:gd name="connsiteX0" fmla="*/ 384084 w 384084"/>
              <a:gd name="connsiteY0" fmla="*/ 0 h 1175935"/>
              <a:gd name="connsiteX1" fmla="*/ 267754 w 384084"/>
              <a:gd name="connsiteY1" fmla="*/ 242375 h 1175935"/>
              <a:gd name="connsiteX2" fmla="*/ 170812 w 384084"/>
              <a:gd name="connsiteY2" fmla="*/ 387800 h 1175935"/>
              <a:gd name="connsiteX3" fmla="*/ 25400 w 384084"/>
              <a:gd name="connsiteY3" fmla="*/ 610785 h 1175935"/>
              <a:gd name="connsiteX4" fmla="*/ 25400 w 384084"/>
              <a:gd name="connsiteY4" fmla="*/ 610785 h 1175935"/>
              <a:gd name="connsiteX5" fmla="*/ 0 w 384084"/>
              <a:gd name="connsiteY5" fmla="*/ 1175935 h 1175935"/>
              <a:gd name="connsiteX0" fmla="*/ 384084 w 384084"/>
              <a:gd name="connsiteY0" fmla="*/ 0 h 1175935"/>
              <a:gd name="connsiteX1" fmla="*/ 267754 w 384084"/>
              <a:gd name="connsiteY1" fmla="*/ 242375 h 1175935"/>
              <a:gd name="connsiteX2" fmla="*/ 170812 w 384084"/>
              <a:gd name="connsiteY2" fmla="*/ 387800 h 1175935"/>
              <a:gd name="connsiteX3" fmla="*/ 25400 w 384084"/>
              <a:gd name="connsiteY3" fmla="*/ 610785 h 1175935"/>
              <a:gd name="connsiteX4" fmla="*/ 101600 w 384084"/>
              <a:gd name="connsiteY4" fmla="*/ 788585 h 1175935"/>
              <a:gd name="connsiteX5" fmla="*/ 0 w 384084"/>
              <a:gd name="connsiteY5" fmla="*/ 1175935 h 1175935"/>
              <a:gd name="connsiteX0" fmla="*/ 384084 w 384084"/>
              <a:gd name="connsiteY0" fmla="*/ 0 h 1175935"/>
              <a:gd name="connsiteX1" fmla="*/ 267754 w 384084"/>
              <a:gd name="connsiteY1" fmla="*/ 242375 h 1175935"/>
              <a:gd name="connsiteX2" fmla="*/ 170812 w 384084"/>
              <a:gd name="connsiteY2" fmla="*/ 387800 h 1175935"/>
              <a:gd name="connsiteX3" fmla="*/ 101600 w 384084"/>
              <a:gd name="connsiteY3" fmla="*/ 788585 h 1175935"/>
              <a:gd name="connsiteX4" fmla="*/ 0 w 384084"/>
              <a:gd name="connsiteY4" fmla="*/ 1175935 h 1175935"/>
              <a:gd name="connsiteX0" fmla="*/ 384084 w 384084"/>
              <a:gd name="connsiteY0" fmla="*/ 0 h 1175935"/>
              <a:gd name="connsiteX1" fmla="*/ 267754 w 384084"/>
              <a:gd name="connsiteY1" fmla="*/ 242375 h 1175935"/>
              <a:gd name="connsiteX2" fmla="*/ 208912 w 384084"/>
              <a:gd name="connsiteY2" fmla="*/ 400500 h 1175935"/>
              <a:gd name="connsiteX3" fmla="*/ 101600 w 384084"/>
              <a:gd name="connsiteY3" fmla="*/ 788585 h 1175935"/>
              <a:gd name="connsiteX4" fmla="*/ 0 w 384084"/>
              <a:gd name="connsiteY4" fmla="*/ 1175935 h 1175935"/>
              <a:gd name="connsiteX0" fmla="*/ 384084 w 384084"/>
              <a:gd name="connsiteY0" fmla="*/ 0 h 1175935"/>
              <a:gd name="connsiteX1" fmla="*/ 286804 w 384084"/>
              <a:gd name="connsiteY1" fmla="*/ 286825 h 1175935"/>
              <a:gd name="connsiteX2" fmla="*/ 208912 w 384084"/>
              <a:gd name="connsiteY2" fmla="*/ 400500 h 1175935"/>
              <a:gd name="connsiteX3" fmla="*/ 101600 w 384084"/>
              <a:gd name="connsiteY3" fmla="*/ 788585 h 1175935"/>
              <a:gd name="connsiteX4" fmla="*/ 0 w 384084"/>
              <a:gd name="connsiteY4" fmla="*/ 1175935 h 117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084" h="1175935">
                <a:moveTo>
                  <a:pt x="384084" y="0"/>
                </a:moveTo>
                <a:lnTo>
                  <a:pt x="286804" y="286825"/>
                </a:lnTo>
                <a:lnTo>
                  <a:pt x="208912" y="400500"/>
                </a:lnTo>
                <a:cubicBezTo>
                  <a:pt x="181220" y="491535"/>
                  <a:pt x="136419" y="659346"/>
                  <a:pt x="101600" y="788585"/>
                </a:cubicBezTo>
                <a:cubicBezTo>
                  <a:pt x="66781" y="917824"/>
                  <a:pt x="33867" y="1046818"/>
                  <a:pt x="0" y="1175935"/>
                </a:cubicBezTo>
              </a:path>
            </a:pathLst>
          </a:custGeom>
          <a:ln w="38100" cmpd="sng">
            <a:solidFill>
              <a:srgbClr val="00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2419" y1="36932" x2="42419" y2="36932"/>
                        <a14:foregroundMark x1="42419" y1="26705" x2="42419" y2="26705"/>
                        <a14:foregroundMark x1="37365" y1="24432" x2="37365" y2="24432"/>
                        <a14:foregroundMark x1="38267" y1="55114" x2="38267" y2="55114"/>
                        <a14:foregroundMark x1="40433" y1="35227" x2="40433" y2="35227"/>
                        <a14:foregroundMark x1="49458" y1="9659" x2="49458" y2="9659"/>
                        <a14:foregroundMark x1="64801" y1="77273" x2="64801" y2="77273"/>
                        <a14:foregroundMark x1="59747" y1="78977" x2="59747" y2="78977"/>
                        <a14:foregroundMark x1="70397" y1="71591" x2="70397" y2="71591"/>
                        <a14:foregroundMark x1="73285" y1="47727" x2="73285" y2="47727"/>
                        <a14:foregroundMark x1="84116" y1="68750" x2="84116" y2="68750"/>
                        <a14:foregroundMark x1="86643" y1="59091" x2="86643" y2="59091"/>
                        <a14:foregroundMark x1="88267" y1="45455" x2="88267" y2="45455"/>
                        <a14:foregroundMark x1="88989" y1="45455" x2="88989" y2="45455"/>
                        <a14:foregroundMark x1="90433" y1="46023" x2="90433" y2="46023"/>
                        <a14:foregroundMark x1="90072" y1="36932" x2="90072" y2="36932"/>
                        <a14:foregroundMark x1="89892" y1="32955" x2="89892" y2="32955"/>
                        <a14:foregroundMark x1="90072" y1="23864" x2="90072" y2="23864"/>
                        <a14:foregroundMark x1="90072" y1="18750" x2="90072" y2="18750"/>
                        <a14:foregroundMark x1="89531" y1="9659" x2="89531" y2="9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634" t="10079" r="8749" b="16910"/>
          <a:stretch/>
        </p:blipFill>
        <p:spPr>
          <a:xfrm>
            <a:off x="2830690" y="2432784"/>
            <a:ext cx="3858268" cy="1183451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3797400" y="2850328"/>
            <a:ext cx="2090929" cy="794659"/>
          </a:xfrm>
          <a:custGeom>
            <a:avLst/>
            <a:gdLst>
              <a:gd name="connsiteX0" fmla="*/ 0 w 2132712"/>
              <a:gd name="connsiteY0" fmla="*/ 1502724 h 1502724"/>
              <a:gd name="connsiteX1" fmla="*/ 116330 w 2132712"/>
              <a:gd name="connsiteY1" fmla="*/ 678650 h 1502724"/>
              <a:gd name="connsiteX2" fmla="*/ 193883 w 2132712"/>
              <a:gd name="connsiteY2" fmla="*/ 533225 h 1502724"/>
              <a:gd name="connsiteX3" fmla="*/ 348990 w 2132712"/>
              <a:gd name="connsiteY3" fmla="*/ 0 h 1502724"/>
              <a:gd name="connsiteX4" fmla="*/ 523484 w 2132712"/>
              <a:gd name="connsiteY4" fmla="*/ 0 h 1502724"/>
              <a:gd name="connsiteX5" fmla="*/ 785226 w 2132712"/>
              <a:gd name="connsiteY5" fmla="*/ 87255 h 1502724"/>
              <a:gd name="connsiteX6" fmla="*/ 911250 w 2132712"/>
              <a:gd name="connsiteY6" fmla="*/ 155120 h 1502724"/>
              <a:gd name="connsiteX7" fmla="*/ 1046968 w 2132712"/>
              <a:gd name="connsiteY7" fmla="*/ 310240 h 1502724"/>
              <a:gd name="connsiteX8" fmla="*/ 1308710 w 2132712"/>
              <a:gd name="connsiteY8" fmla="*/ 1076144 h 1502724"/>
              <a:gd name="connsiteX9" fmla="*/ 1599534 w 2132712"/>
              <a:gd name="connsiteY9" fmla="*/ 1008280 h 1502724"/>
              <a:gd name="connsiteX10" fmla="*/ 1851582 w 2132712"/>
              <a:gd name="connsiteY10" fmla="*/ 901635 h 1502724"/>
              <a:gd name="connsiteX11" fmla="*/ 2016382 w 2132712"/>
              <a:gd name="connsiteY11" fmla="*/ 290850 h 1502724"/>
              <a:gd name="connsiteX12" fmla="*/ 2132712 w 2132712"/>
              <a:gd name="connsiteY12" fmla="*/ 1502724 h 1502724"/>
              <a:gd name="connsiteX13" fmla="*/ 2132712 w 2132712"/>
              <a:gd name="connsiteY13" fmla="*/ 1502724 h 1502724"/>
              <a:gd name="connsiteX0" fmla="*/ 0 w 2132712"/>
              <a:gd name="connsiteY0" fmla="*/ 1502724 h 1502724"/>
              <a:gd name="connsiteX1" fmla="*/ 116330 w 2132712"/>
              <a:gd name="connsiteY1" fmla="*/ 678650 h 1502724"/>
              <a:gd name="connsiteX2" fmla="*/ 193883 w 2132712"/>
              <a:gd name="connsiteY2" fmla="*/ 533225 h 1502724"/>
              <a:gd name="connsiteX3" fmla="*/ 348990 w 2132712"/>
              <a:gd name="connsiteY3" fmla="*/ 0 h 1502724"/>
              <a:gd name="connsiteX4" fmla="*/ 523484 w 2132712"/>
              <a:gd name="connsiteY4" fmla="*/ 0 h 1502724"/>
              <a:gd name="connsiteX5" fmla="*/ 785226 w 2132712"/>
              <a:gd name="connsiteY5" fmla="*/ 87255 h 1502724"/>
              <a:gd name="connsiteX6" fmla="*/ 911250 w 2132712"/>
              <a:gd name="connsiteY6" fmla="*/ 155120 h 1502724"/>
              <a:gd name="connsiteX7" fmla="*/ 1046968 w 2132712"/>
              <a:gd name="connsiteY7" fmla="*/ 310240 h 1502724"/>
              <a:gd name="connsiteX8" fmla="*/ 1289321 w 2132712"/>
              <a:gd name="connsiteY8" fmla="*/ 1297938 h 1502724"/>
              <a:gd name="connsiteX9" fmla="*/ 1599534 w 2132712"/>
              <a:gd name="connsiteY9" fmla="*/ 1008280 h 1502724"/>
              <a:gd name="connsiteX10" fmla="*/ 1851582 w 2132712"/>
              <a:gd name="connsiteY10" fmla="*/ 901635 h 1502724"/>
              <a:gd name="connsiteX11" fmla="*/ 2016382 w 2132712"/>
              <a:gd name="connsiteY11" fmla="*/ 290850 h 1502724"/>
              <a:gd name="connsiteX12" fmla="*/ 2132712 w 2132712"/>
              <a:gd name="connsiteY12" fmla="*/ 1502724 h 1502724"/>
              <a:gd name="connsiteX13" fmla="*/ 2132712 w 2132712"/>
              <a:gd name="connsiteY13" fmla="*/ 1502724 h 1502724"/>
              <a:gd name="connsiteX0" fmla="*/ 0 w 2132712"/>
              <a:gd name="connsiteY0" fmla="*/ 1502724 h 1502724"/>
              <a:gd name="connsiteX1" fmla="*/ 116330 w 2132712"/>
              <a:gd name="connsiteY1" fmla="*/ 678650 h 1502724"/>
              <a:gd name="connsiteX2" fmla="*/ 193883 w 2132712"/>
              <a:gd name="connsiteY2" fmla="*/ 533225 h 1502724"/>
              <a:gd name="connsiteX3" fmla="*/ 348990 w 2132712"/>
              <a:gd name="connsiteY3" fmla="*/ 0 h 1502724"/>
              <a:gd name="connsiteX4" fmla="*/ 523484 w 2132712"/>
              <a:gd name="connsiteY4" fmla="*/ 0 h 1502724"/>
              <a:gd name="connsiteX5" fmla="*/ 785226 w 2132712"/>
              <a:gd name="connsiteY5" fmla="*/ 87255 h 1502724"/>
              <a:gd name="connsiteX6" fmla="*/ 911250 w 2132712"/>
              <a:gd name="connsiteY6" fmla="*/ 155120 h 1502724"/>
              <a:gd name="connsiteX7" fmla="*/ 1046968 w 2132712"/>
              <a:gd name="connsiteY7" fmla="*/ 310240 h 1502724"/>
              <a:gd name="connsiteX8" fmla="*/ 1289321 w 2132712"/>
              <a:gd name="connsiteY8" fmla="*/ 1297938 h 1502724"/>
              <a:gd name="connsiteX9" fmla="*/ 1609228 w 2132712"/>
              <a:gd name="connsiteY9" fmla="*/ 1195953 h 1502724"/>
              <a:gd name="connsiteX10" fmla="*/ 1851582 w 2132712"/>
              <a:gd name="connsiteY10" fmla="*/ 901635 h 1502724"/>
              <a:gd name="connsiteX11" fmla="*/ 2016382 w 2132712"/>
              <a:gd name="connsiteY11" fmla="*/ 290850 h 1502724"/>
              <a:gd name="connsiteX12" fmla="*/ 2132712 w 2132712"/>
              <a:gd name="connsiteY12" fmla="*/ 1502724 h 1502724"/>
              <a:gd name="connsiteX13" fmla="*/ 2132712 w 2132712"/>
              <a:gd name="connsiteY13" fmla="*/ 1502724 h 1502724"/>
              <a:gd name="connsiteX0" fmla="*/ 0 w 2132712"/>
              <a:gd name="connsiteY0" fmla="*/ 1502724 h 1502724"/>
              <a:gd name="connsiteX1" fmla="*/ 116330 w 2132712"/>
              <a:gd name="connsiteY1" fmla="*/ 678650 h 1502724"/>
              <a:gd name="connsiteX2" fmla="*/ 193883 w 2132712"/>
              <a:gd name="connsiteY2" fmla="*/ 533225 h 1502724"/>
              <a:gd name="connsiteX3" fmla="*/ 348990 w 2132712"/>
              <a:gd name="connsiteY3" fmla="*/ 0 h 1502724"/>
              <a:gd name="connsiteX4" fmla="*/ 523484 w 2132712"/>
              <a:gd name="connsiteY4" fmla="*/ 0 h 1502724"/>
              <a:gd name="connsiteX5" fmla="*/ 785226 w 2132712"/>
              <a:gd name="connsiteY5" fmla="*/ 87255 h 1502724"/>
              <a:gd name="connsiteX6" fmla="*/ 911250 w 2132712"/>
              <a:gd name="connsiteY6" fmla="*/ 155120 h 1502724"/>
              <a:gd name="connsiteX7" fmla="*/ 1046968 w 2132712"/>
              <a:gd name="connsiteY7" fmla="*/ 310240 h 1502724"/>
              <a:gd name="connsiteX8" fmla="*/ 1289321 w 2132712"/>
              <a:gd name="connsiteY8" fmla="*/ 1297938 h 1502724"/>
              <a:gd name="connsiteX9" fmla="*/ 1609228 w 2132712"/>
              <a:gd name="connsiteY9" fmla="*/ 1195953 h 1502724"/>
              <a:gd name="connsiteX10" fmla="*/ 1890359 w 2132712"/>
              <a:gd name="connsiteY10" fmla="*/ 1038123 h 1502724"/>
              <a:gd name="connsiteX11" fmla="*/ 2016382 w 2132712"/>
              <a:gd name="connsiteY11" fmla="*/ 290850 h 1502724"/>
              <a:gd name="connsiteX12" fmla="*/ 2132712 w 2132712"/>
              <a:gd name="connsiteY12" fmla="*/ 1502724 h 1502724"/>
              <a:gd name="connsiteX13" fmla="*/ 2132712 w 2132712"/>
              <a:gd name="connsiteY13" fmla="*/ 1502724 h 1502724"/>
              <a:gd name="connsiteX0" fmla="*/ 0 w 2132712"/>
              <a:gd name="connsiteY0" fmla="*/ 1502724 h 1502724"/>
              <a:gd name="connsiteX1" fmla="*/ 116330 w 2132712"/>
              <a:gd name="connsiteY1" fmla="*/ 678650 h 1502724"/>
              <a:gd name="connsiteX2" fmla="*/ 232660 w 2132712"/>
              <a:gd name="connsiteY2" fmla="*/ 567347 h 1502724"/>
              <a:gd name="connsiteX3" fmla="*/ 348990 w 2132712"/>
              <a:gd name="connsiteY3" fmla="*/ 0 h 1502724"/>
              <a:gd name="connsiteX4" fmla="*/ 523484 w 2132712"/>
              <a:gd name="connsiteY4" fmla="*/ 0 h 1502724"/>
              <a:gd name="connsiteX5" fmla="*/ 785226 w 2132712"/>
              <a:gd name="connsiteY5" fmla="*/ 87255 h 1502724"/>
              <a:gd name="connsiteX6" fmla="*/ 911250 w 2132712"/>
              <a:gd name="connsiteY6" fmla="*/ 155120 h 1502724"/>
              <a:gd name="connsiteX7" fmla="*/ 1046968 w 2132712"/>
              <a:gd name="connsiteY7" fmla="*/ 310240 h 1502724"/>
              <a:gd name="connsiteX8" fmla="*/ 1289321 w 2132712"/>
              <a:gd name="connsiteY8" fmla="*/ 1297938 h 1502724"/>
              <a:gd name="connsiteX9" fmla="*/ 1609228 w 2132712"/>
              <a:gd name="connsiteY9" fmla="*/ 1195953 h 1502724"/>
              <a:gd name="connsiteX10" fmla="*/ 1890359 w 2132712"/>
              <a:gd name="connsiteY10" fmla="*/ 1038123 h 1502724"/>
              <a:gd name="connsiteX11" fmla="*/ 2016382 w 2132712"/>
              <a:gd name="connsiteY11" fmla="*/ 290850 h 1502724"/>
              <a:gd name="connsiteX12" fmla="*/ 2132712 w 2132712"/>
              <a:gd name="connsiteY12" fmla="*/ 1502724 h 1502724"/>
              <a:gd name="connsiteX13" fmla="*/ 2132712 w 2132712"/>
              <a:gd name="connsiteY13" fmla="*/ 1502724 h 1502724"/>
              <a:gd name="connsiteX0" fmla="*/ 0 w 2132712"/>
              <a:gd name="connsiteY0" fmla="*/ 1502724 h 1502724"/>
              <a:gd name="connsiteX1" fmla="*/ 145413 w 2132712"/>
              <a:gd name="connsiteY1" fmla="*/ 729834 h 1502724"/>
              <a:gd name="connsiteX2" fmla="*/ 232660 w 2132712"/>
              <a:gd name="connsiteY2" fmla="*/ 567347 h 1502724"/>
              <a:gd name="connsiteX3" fmla="*/ 348990 w 2132712"/>
              <a:gd name="connsiteY3" fmla="*/ 0 h 1502724"/>
              <a:gd name="connsiteX4" fmla="*/ 523484 w 2132712"/>
              <a:gd name="connsiteY4" fmla="*/ 0 h 1502724"/>
              <a:gd name="connsiteX5" fmla="*/ 785226 w 2132712"/>
              <a:gd name="connsiteY5" fmla="*/ 87255 h 1502724"/>
              <a:gd name="connsiteX6" fmla="*/ 911250 w 2132712"/>
              <a:gd name="connsiteY6" fmla="*/ 155120 h 1502724"/>
              <a:gd name="connsiteX7" fmla="*/ 1046968 w 2132712"/>
              <a:gd name="connsiteY7" fmla="*/ 310240 h 1502724"/>
              <a:gd name="connsiteX8" fmla="*/ 1289321 w 2132712"/>
              <a:gd name="connsiteY8" fmla="*/ 1297938 h 1502724"/>
              <a:gd name="connsiteX9" fmla="*/ 1609228 w 2132712"/>
              <a:gd name="connsiteY9" fmla="*/ 1195953 h 1502724"/>
              <a:gd name="connsiteX10" fmla="*/ 1890359 w 2132712"/>
              <a:gd name="connsiteY10" fmla="*/ 1038123 h 1502724"/>
              <a:gd name="connsiteX11" fmla="*/ 2016382 w 2132712"/>
              <a:gd name="connsiteY11" fmla="*/ 290850 h 1502724"/>
              <a:gd name="connsiteX12" fmla="*/ 2132712 w 2132712"/>
              <a:gd name="connsiteY12" fmla="*/ 1502724 h 1502724"/>
              <a:gd name="connsiteX13" fmla="*/ 2132712 w 2132712"/>
              <a:gd name="connsiteY13" fmla="*/ 1502724 h 1502724"/>
              <a:gd name="connsiteX0" fmla="*/ 0 w 2103629"/>
              <a:gd name="connsiteY0" fmla="*/ 1383296 h 1502724"/>
              <a:gd name="connsiteX1" fmla="*/ 116330 w 2103629"/>
              <a:gd name="connsiteY1" fmla="*/ 729834 h 1502724"/>
              <a:gd name="connsiteX2" fmla="*/ 203577 w 2103629"/>
              <a:gd name="connsiteY2" fmla="*/ 567347 h 1502724"/>
              <a:gd name="connsiteX3" fmla="*/ 319907 w 2103629"/>
              <a:gd name="connsiteY3" fmla="*/ 0 h 1502724"/>
              <a:gd name="connsiteX4" fmla="*/ 494401 w 2103629"/>
              <a:gd name="connsiteY4" fmla="*/ 0 h 1502724"/>
              <a:gd name="connsiteX5" fmla="*/ 756143 w 2103629"/>
              <a:gd name="connsiteY5" fmla="*/ 87255 h 1502724"/>
              <a:gd name="connsiteX6" fmla="*/ 882167 w 2103629"/>
              <a:gd name="connsiteY6" fmla="*/ 155120 h 1502724"/>
              <a:gd name="connsiteX7" fmla="*/ 1017885 w 2103629"/>
              <a:gd name="connsiteY7" fmla="*/ 310240 h 1502724"/>
              <a:gd name="connsiteX8" fmla="*/ 1260238 w 2103629"/>
              <a:gd name="connsiteY8" fmla="*/ 1297938 h 1502724"/>
              <a:gd name="connsiteX9" fmla="*/ 1580145 w 2103629"/>
              <a:gd name="connsiteY9" fmla="*/ 1195953 h 1502724"/>
              <a:gd name="connsiteX10" fmla="*/ 1861276 w 2103629"/>
              <a:gd name="connsiteY10" fmla="*/ 1038123 h 1502724"/>
              <a:gd name="connsiteX11" fmla="*/ 1987299 w 2103629"/>
              <a:gd name="connsiteY11" fmla="*/ 290850 h 1502724"/>
              <a:gd name="connsiteX12" fmla="*/ 2103629 w 2103629"/>
              <a:gd name="connsiteY12" fmla="*/ 1502724 h 1502724"/>
              <a:gd name="connsiteX13" fmla="*/ 2103629 w 2103629"/>
              <a:gd name="connsiteY13" fmla="*/ 1502724 h 1502724"/>
              <a:gd name="connsiteX0" fmla="*/ 0 w 2200995"/>
              <a:gd name="connsiteY0" fmla="*/ 1383296 h 1581671"/>
              <a:gd name="connsiteX1" fmla="*/ 116330 w 2200995"/>
              <a:gd name="connsiteY1" fmla="*/ 729834 h 1581671"/>
              <a:gd name="connsiteX2" fmla="*/ 203577 w 2200995"/>
              <a:gd name="connsiteY2" fmla="*/ 567347 h 1581671"/>
              <a:gd name="connsiteX3" fmla="*/ 319907 w 2200995"/>
              <a:gd name="connsiteY3" fmla="*/ 0 h 1581671"/>
              <a:gd name="connsiteX4" fmla="*/ 494401 w 2200995"/>
              <a:gd name="connsiteY4" fmla="*/ 0 h 1581671"/>
              <a:gd name="connsiteX5" fmla="*/ 756143 w 2200995"/>
              <a:gd name="connsiteY5" fmla="*/ 87255 h 1581671"/>
              <a:gd name="connsiteX6" fmla="*/ 882167 w 2200995"/>
              <a:gd name="connsiteY6" fmla="*/ 155120 h 1581671"/>
              <a:gd name="connsiteX7" fmla="*/ 1017885 w 2200995"/>
              <a:gd name="connsiteY7" fmla="*/ 310240 h 1581671"/>
              <a:gd name="connsiteX8" fmla="*/ 1260238 w 2200995"/>
              <a:gd name="connsiteY8" fmla="*/ 1297938 h 1581671"/>
              <a:gd name="connsiteX9" fmla="*/ 1580145 w 2200995"/>
              <a:gd name="connsiteY9" fmla="*/ 1195953 h 1581671"/>
              <a:gd name="connsiteX10" fmla="*/ 1861276 w 2200995"/>
              <a:gd name="connsiteY10" fmla="*/ 1038123 h 1581671"/>
              <a:gd name="connsiteX11" fmla="*/ 1987299 w 2200995"/>
              <a:gd name="connsiteY11" fmla="*/ 290850 h 1581671"/>
              <a:gd name="connsiteX12" fmla="*/ 2103629 w 2200995"/>
              <a:gd name="connsiteY12" fmla="*/ 1502724 h 1581671"/>
              <a:gd name="connsiteX13" fmla="*/ 2200995 w 2200995"/>
              <a:gd name="connsiteY13" fmla="*/ 1458025 h 1581671"/>
              <a:gd name="connsiteX0" fmla="*/ 0 w 2200995"/>
              <a:gd name="connsiteY0" fmla="*/ 1383296 h 1508265"/>
              <a:gd name="connsiteX1" fmla="*/ 116330 w 2200995"/>
              <a:gd name="connsiteY1" fmla="*/ 729834 h 1508265"/>
              <a:gd name="connsiteX2" fmla="*/ 203577 w 2200995"/>
              <a:gd name="connsiteY2" fmla="*/ 567347 h 1508265"/>
              <a:gd name="connsiteX3" fmla="*/ 319907 w 2200995"/>
              <a:gd name="connsiteY3" fmla="*/ 0 h 1508265"/>
              <a:gd name="connsiteX4" fmla="*/ 494401 w 2200995"/>
              <a:gd name="connsiteY4" fmla="*/ 0 h 1508265"/>
              <a:gd name="connsiteX5" fmla="*/ 756143 w 2200995"/>
              <a:gd name="connsiteY5" fmla="*/ 87255 h 1508265"/>
              <a:gd name="connsiteX6" fmla="*/ 882167 w 2200995"/>
              <a:gd name="connsiteY6" fmla="*/ 155120 h 1508265"/>
              <a:gd name="connsiteX7" fmla="*/ 1017885 w 2200995"/>
              <a:gd name="connsiteY7" fmla="*/ 310240 h 1508265"/>
              <a:gd name="connsiteX8" fmla="*/ 1260238 w 2200995"/>
              <a:gd name="connsiteY8" fmla="*/ 1297938 h 1508265"/>
              <a:gd name="connsiteX9" fmla="*/ 1580145 w 2200995"/>
              <a:gd name="connsiteY9" fmla="*/ 1195953 h 1508265"/>
              <a:gd name="connsiteX10" fmla="*/ 1861276 w 2200995"/>
              <a:gd name="connsiteY10" fmla="*/ 1038123 h 1508265"/>
              <a:gd name="connsiteX11" fmla="*/ 1987299 w 2200995"/>
              <a:gd name="connsiteY11" fmla="*/ 290850 h 1508265"/>
              <a:gd name="connsiteX12" fmla="*/ 2090929 w 2200995"/>
              <a:gd name="connsiteY12" fmla="*/ 1398428 h 1508265"/>
              <a:gd name="connsiteX13" fmla="*/ 2200995 w 2200995"/>
              <a:gd name="connsiteY13" fmla="*/ 1458025 h 1508265"/>
              <a:gd name="connsiteX0" fmla="*/ 0 w 2090929"/>
              <a:gd name="connsiteY0" fmla="*/ 1383296 h 1398428"/>
              <a:gd name="connsiteX1" fmla="*/ 116330 w 2090929"/>
              <a:gd name="connsiteY1" fmla="*/ 729834 h 1398428"/>
              <a:gd name="connsiteX2" fmla="*/ 203577 w 2090929"/>
              <a:gd name="connsiteY2" fmla="*/ 567347 h 1398428"/>
              <a:gd name="connsiteX3" fmla="*/ 319907 w 2090929"/>
              <a:gd name="connsiteY3" fmla="*/ 0 h 1398428"/>
              <a:gd name="connsiteX4" fmla="*/ 494401 w 2090929"/>
              <a:gd name="connsiteY4" fmla="*/ 0 h 1398428"/>
              <a:gd name="connsiteX5" fmla="*/ 756143 w 2090929"/>
              <a:gd name="connsiteY5" fmla="*/ 87255 h 1398428"/>
              <a:gd name="connsiteX6" fmla="*/ 882167 w 2090929"/>
              <a:gd name="connsiteY6" fmla="*/ 155120 h 1398428"/>
              <a:gd name="connsiteX7" fmla="*/ 1017885 w 2090929"/>
              <a:gd name="connsiteY7" fmla="*/ 310240 h 1398428"/>
              <a:gd name="connsiteX8" fmla="*/ 1260238 w 2090929"/>
              <a:gd name="connsiteY8" fmla="*/ 1297938 h 1398428"/>
              <a:gd name="connsiteX9" fmla="*/ 1580145 w 2090929"/>
              <a:gd name="connsiteY9" fmla="*/ 1195953 h 1398428"/>
              <a:gd name="connsiteX10" fmla="*/ 1861276 w 2090929"/>
              <a:gd name="connsiteY10" fmla="*/ 1038123 h 1398428"/>
              <a:gd name="connsiteX11" fmla="*/ 1987299 w 2090929"/>
              <a:gd name="connsiteY11" fmla="*/ 290850 h 1398428"/>
              <a:gd name="connsiteX12" fmla="*/ 2090929 w 2090929"/>
              <a:gd name="connsiteY12" fmla="*/ 1398428 h 1398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90929" h="1398428">
                <a:moveTo>
                  <a:pt x="0" y="1383296"/>
                </a:moveTo>
                <a:lnTo>
                  <a:pt x="116330" y="729834"/>
                </a:lnTo>
                <a:lnTo>
                  <a:pt x="203577" y="567347"/>
                </a:lnTo>
                <a:lnTo>
                  <a:pt x="319907" y="0"/>
                </a:lnTo>
                <a:lnTo>
                  <a:pt x="494401" y="0"/>
                </a:lnTo>
                <a:lnTo>
                  <a:pt x="756143" y="87255"/>
                </a:lnTo>
                <a:lnTo>
                  <a:pt x="882167" y="155120"/>
                </a:lnTo>
                <a:lnTo>
                  <a:pt x="1017885" y="310240"/>
                </a:lnTo>
                <a:lnTo>
                  <a:pt x="1260238" y="1297938"/>
                </a:lnTo>
                <a:lnTo>
                  <a:pt x="1580145" y="1195953"/>
                </a:lnTo>
                <a:lnTo>
                  <a:pt x="1861276" y="1038123"/>
                </a:lnTo>
                <a:lnTo>
                  <a:pt x="1987299" y="290850"/>
                </a:lnTo>
                <a:cubicBezTo>
                  <a:pt x="2026076" y="694808"/>
                  <a:pt x="2055313" y="1203899"/>
                  <a:pt x="2090929" y="1398428"/>
                </a:cubicBezTo>
              </a:path>
            </a:pathLst>
          </a:custGeom>
          <a:ln w="38100" cmpd="sng">
            <a:solidFill>
              <a:srgbClr val="00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195785" y="3005450"/>
            <a:ext cx="358684" cy="610785"/>
          </a:xfrm>
          <a:custGeom>
            <a:avLst/>
            <a:gdLst>
              <a:gd name="connsiteX0" fmla="*/ 358684 w 358684"/>
              <a:gd name="connsiteY0" fmla="*/ 0 h 610785"/>
              <a:gd name="connsiteX1" fmla="*/ 242354 w 358684"/>
              <a:gd name="connsiteY1" fmla="*/ 242375 h 610785"/>
              <a:gd name="connsiteX2" fmla="*/ 145412 w 358684"/>
              <a:gd name="connsiteY2" fmla="*/ 387800 h 610785"/>
              <a:gd name="connsiteX3" fmla="*/ 0 w 358684"/>
              <a:gd name="connsiteY3" fmla="*/ 610785 h 610785"/>
              <a:gd name="connsiteX4" fmla="*/ 0 w 358684"/>
              <a:gd name="connsiteY4" fmla="*/ 610785 h 610785"/>
              <a:gd name="connsiteX5" fmla="*/ 0 w 358684"/>
              <a:gd name="connsiteY5" fmla="*/ 610785 h 610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684" h="610785">
                <a:moveTo>
                  <a:pt x="358684" y="0"/>
                </a:moveTo>
                <a:lnTo>
                  <a:pt x="242354" y="242375"/>
                </a:lnTo>
                <a:lnTo>
                  <a:pt x="145412" y="387800"/>
                </a:lnTo>
                <a:lnTo>
                  <a:pt x="0" y="610785"/>
                </a:lnTo>
                <a:lnTo>
                  <a:pt x="0" y="610785"/>
                </a:lnTo>
                <a:lnTo>
                  <a:pt x="0" y="610785"/>
                </a:lnTo>
              </a:path>
            </a:pathLst>
          </a:custGeom>
          <a:ln w="38100" cmpd="sng">
            <a:solidFill>
              <a:srgbClr val="00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683000" y="2432785"/>
            <a:ext cx="2874433" cy="732367"/>
          </a:xfrm>
          <a:custGeom>
            <a:avLst/>
            <a:gdLst>
              <a:gd name="connsiteX0" fmla="*/ 2874433 w 2874433"/>
              <a:gd name="connsiteY0" fmla="*/ 182033 h 732367"/>
              <a:gd name="connsiteX1" fmla="*/ 2760133 w 2874433"/>
              <a:gd name="connsiteY1" fmla="*/ 182033 h 732367"/>
              <a:gd name="connsiteX2" fmla="*/ 2645833 w 2874433"/>
              <a:gd name="connsiteY2" fmla="*/ 706967 h 732367"/>
              <a:gd name="connsiteX3" fmla="*/ 2489200 w 2874433"/>
              <a:gd name="connsiteY3" fmla="*/ 330200 h 732367"/>
              <a:gd name="connsiteX4" fmla="*/ 2214033 w 2874433"/>
              <a:gd name="connsiteY4" fmla="*/ 220133 h 732367"/>
              <a:gd name="connsiteX5" fmla="*/ 2095500 w 2874433"/>
              <a:gd name="connsiteY5" fmla="*/ 317500 h 732367"/>
              <a:gd name="connsiteX6" fmla="*/ 1934633 w 2874433"/>
              <a:gd name="connsiteY6" fmla="*/ 427567 h 732367"/>
              <a:gd name="connsiteX7" fmla="*/ 1659467 w 2874433"/>
              <a:gd name="connsiteY7" fmla="*/ 419100 h 732367"/>
              <a:gd name="connsiteX8" fmla="*/ 1384300 w 2874433"/>
              <a:gd name="connsiteY8" fmla="*/ 732367 h 732367"/>
              <a:gd name="connsiteX9" fmla="*/ 1104900 w 2874433"/>
              <a:gd name="connsiteY9" fmla="*/ 207433 h 732367"/>
              <a:gd name="connsiteX10" fmla="*/ 965200 w 2874433"/>
              <a:gd name="connsiteY10" fmla="*/ 207433 h 732367"/>
              <a:gd name="connsiteX11" fmla="*/ 867833 w 2874433"/>
              <a:gd name="connsiteY11" fmla="*/ 152400 h 732367"/>
              <a:gd name="connsiteX12" fmla="*/ 626533 w 2874433"/>
              <a:gd name="connsiteY12" fmla="*/ 55033 h 732367"/>
              <a:gd name="connsiteX13" fmla="*/ 550333 w 2874433"/>
              <a:gd name="connsiteY13" fmla="*/ 169333 h 732367"/>
              <a:gd name="connsiteX14" fmla="*/ 478367 w 2874433"/>
              <a:gd name="connsiteY14" fmla="*/ 160867 h 732367"/>
              <a:gd name="connsiteX15" fmla="*/ 419100 w 2874433"/>
              <a:gd name="connsiteY15" fmla="*/ 139700 h 732367"/>
              <a:gd name="connsiteX16" fmla="*/ 300567 w 2874433"/>
              <a:gd name="connsiteY16" fmla="*/ 0 h 732367"/>
              <a:gd name="connsiteX17" fmla="*/ 258233 w 2874433"/>
              <a:gd name="connsiteY17" fmla="*/ 63500 h 732367"/>
              <a:gd name="connsiteX18" fmla="*/ 198967 w 2874433"/>
              <a:gd name="connsiteY18" fmla="*/ 131233 h 732367"/>
              <a:gd name="connsiteX19" fmla="*/ 88900 w 2874433"/>
              <a:gd name="connsiteY19" fmla="*/ 80433 h 732367"/>
              <a:gd name="connsiteX20" fmla="*/ 0 w 2874433"/>
              <a:gd name="connsiteY20" fmla="*/ 118533 h 732367"/>
              <a:gd name="connsiteX21" fmla="*/ 0 w 2874433"/>
              <a:gd name="connsiteY21" fmla="*/ 118533 h 732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74433" h="732367">
                <a:moveTo>
                  <a:pt x="2874433" y="182033"/>
                </a:moveTo>
                <a:lnTo>
                  <a:pt x="2760133" y="182033"/>
                </a:lnTo>
                <a:lnTo>
                  <a:pt x="2645833" y="706967"/>
                </a:lnTo>
                <a:lnTo>
                  <a:pt x="2489200" y="330200"/>
                </a:lnTo>
                <a:lnTo>
                  <a:pt x="2214033" y="220133"/>
                </a:lnTo>
                <a:lnTo>
                  <a:pt x="2095500" y="317500"/>
                </a:lnTo>
                <a:lnTo>
                  <a:pt x="1934633" y="427567"/>
                </a:lnTo>
                <a:lnTo>
                  <a:pt x="1659467" y="419100"/>
                </a:lnTo>
                <a:lnTo>
                  <a:pt x="1384300" y="732367"/>
                </a:lnTo>
                <a:lnTo>
                  <a:pt x="1104900" y="207433"/>
                </a:lnTo>
                <a:lnTo>
                  <a:pt x="965200" y="207433"/>
                </a:lnTo>
                <a:lnTo>
                  <a:pt x="867833" y="152400"/>
                </a:lnTo>
                <a:lnTo>
                  <a:pt x="626533" y="55033"/>
                </a:lnTo>
                <a:lnTo>
                  <a:pt x="550333" y="169333"/>
                </a:lnTo>
                <a:lnTo>
                  <a:pt x="478367" y="160867"/>
                </a:lnTo>
                <a:lnTo>
                  <a:pt x="419100" y="139700"/>
                </a:lnTo>
                <a:lnTo>
                  <a:pt x="300567" y="0"/>
                </a:lnTo>
                <a:lnTo>
                  <a:pt x="258233" y="63500"/>
                </a:lnTo>
                <a:lnTo>
                  <a:pt x="198967" y="131233"/>
                </a:lnTo>
                <a:lnTo>
                  <a:pt x="88900" y="80433"/>
                </a:lnTo>
                <a:lnTo>
                  <a:pt x="0" y="118533"/>
                </a:lnTo>
                <a:lnTo>
                  <a:pt x="0" y="118533"/>
                </a:lnTo>
              </a:path>
            </a:pathLst>
          </a:custGeom>
          <a:ln w="38100" cmpd="sng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29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40" y="945148"/>
            <a:ext cx="9047059" cy="1261670"/>
          </a:xfrm>
        </p:spPr>
        <p:txBody>
          <a:bodyPr>
            <a:noAutofit/>
          </a:bodyPr>
          <a:lstStyle/>
          <a:p>
            <a:r>
              <a:rPr lang="en-US" dirty="0" smtClean="0"/>
              <a:t>Macronutrients are abundant </a:t>
            </a:r>
            <a:r>
              <a:rPr lang="en-US" dirty="0"/>
              <a:t>b</a:t>
            </a:r>
            <a:r>
              <a:rPr lang="en-US" dirty="0" smtClean="0"/>
              <a:t>efore bloom initiation &amp; never completely drawdown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8164" y="2801660"/>
            <a:ext cx="4741381" cy="3276341"/>
            <a:chOff x="3810000" y="3151174"/>
            <a:chExt cx="5364359" cy="370682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0000" y="3151174"/>
              <a:ext cx="5364359" cy="319910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0000" y="6350276"/>
              <a:ext cx="5364359" cy="50772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8978" y="2795547"/>
            <a:ext cx="4300945" cy="3233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57672" y="6453171"/>
            <a:ext cx="2086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Ducklow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., 2007</a:t>
            </a:r>
            <a:endParaRPr lang="en-US" dirty="0"/>
          </a:p>
        </p:txBody>
      </p:sp>
      <p:sp>
        <p:nvSpPr>
          <p:cNvPr id="19" name="Pentagon 18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0" name="Chevron 19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Initiation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7866" y="3044230"/>
            <a:ext cx="1068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Nitrate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658375" y="3044230"/>
            <a:ext cx="1071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Silicate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516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The main control of the bloom initiation </a:t>
            </a:r>
            <a:r>
              <a:rPr lang="en-US" b="1" dirty="0" smtClean="0"/>
              <a:t>is the:</a:t>
            </a:r>
          </a:p>
          <a:p>
            <a:endParaRPr lang="en-US" sz="1600" b="1" dirty="0" smtClean="0"/>
          </a:p>
          <a:p>
            <a:r>
              <a:rPr lang="en-US" b="1" dirty="0" smtClean="0"/>
              <a:t>H1</a:t>
            </a:r>
            <a:r>
              <a:rPr lang="en-US" b="1" dirty="0"/>
              <a:t>: </a:t>
            </a:r>
            <a:r>
              <a:rPr lang="en-US" b="1" dirty="0" smtClean="0"/>
              <a:t>upwelling </a:t>
            </a:r>
            <a:r>
              <a:rPr lang="en-US" b="1" dirty="0"/>
              <a:t>of </a:t>
            </a:r>
            <a:r>
              <a:rPr lang="en-US" b="1" u="sng" dirty="0">
                <a:solidFill>
                  <a:srgbClr val="71CDFF"/>
                </a:solidFill>
              </a:rPr>
              <a:t>nutrients</a:t>
            </a:r>
            <a:r>
              <a:rPr lang="en-US" b="1" dirty="0">
                <a:solidFill>
                  <a:srgbClr val="71CDFF"/>
                </a:solidFill>
              </a:rPr>
              <a:t> </a:t>
            </a:r>
            <a:r>
              <a:rPr lang="en-US" b="1" dirty="0"/>
              <a:t>from the Upper Circumpolar Deep Water (UCDW);</a:t>
            </a:r>
          </a:p>
          <a:p>
            <a:endParaRPr lang="en-US" dirty="0"/>
          </a:p>
          <a:p>
            <a:r>
              <a:rPr lang="en-US" b="1" dirty="0"/>
              <a:t>H2: </a:t>
            </a:r>
            <a:r>
              <a:rPr lang="en-US" b="1" dirty="0" smtClean="0"/>
              <a:t>shoaling </a:t>
            </a:r>
            <a:r>
              <a:rPr lang="en-US" b="1" dirty="0"/>
              <a:t>of the mixed layer depth, increasing, this way, the </a:t>
            </a:r>
            <a:r>
              <a:rPr lang="en-US" b="1" u="sng" dirty="0">
                <a:solidFill>
                  <a:srgbClr val="71CDFF"/>
                </a:solidFill>
              </a:rPr>
              <a:t>light</a:t>
            </a:r>
            <a:r>
              <a:rPr lang="en-US" b="1" dirty="0">
                <a:solidFill>
                  <a:srgbClr val="71CDFF"/>
                </a:solidFill>
              </a:rPr>
              <a:t> </a:t>
            </a:r>
            <a:r>
              <a:rPr lang="en-US" b="1" dirty="0"/>
              <a:t>availability to the phytoplankton community</a:t>
            </a:r>
            <a:r>
              <a:rPr lang="en-US" b="1" dirty="0" smtClean="0"/>
              <a:t>.</a:t>
            </a:r>
            <a:endParaRPr lang="en-US" dirty="0"/>
          </a:p>
        </p:txBody>
      </p:sp>
      <p:sp>
        <p:nvSpPr>
          <p:cNvPr id="9" name="Pentagon 8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0" name="Chevron 9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Initiation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0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Mesocosms Incubations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63147" y="2258935"/>
            <a:ext cx="3005184" cy="1512420"/>
          </a:xfrm>
          <a:prstGeom prst="round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Stratification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(light)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63147" y="4563665"/>
            <a:ext cx="3005184" cy="1512420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Upwelling</a:t>
            </a:r>
          </a:p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(nutrients)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0915" y="3848915"/>
            <a:ext cx="7096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VS.</a:t>
            </a:r>
            <a:endParaRPr lang="en-US" sz="32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4158786" y="2258936"/>
            <a:ext cx="4731587" cy="3478094"/>
            <a:chOff x="1046966" y="1453660"/>
            <a:chExt cx="7213573" cy="4947190"/>
          </a:xfrm>
        </p:grpSpPr>
        <p:pic>
          <p:nvPicPr>
            <p:cNvPr id="29" name="Picture 28" descr="Screen Shot 2014-12-03 at 12.31.21 PM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966" y="1453660"/>
              <a:ext cx="7213573" cy="4947190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810534" y="2422265"/>
              <a:ext cx="5460073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810534" y="2773695"/>
              <a:ext cx="5460073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6349663" y="1657060"/>
              <a:ext cx="0" cy="4206929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781800" y="1657060"/>
              <a:ext cx="0" cy="4206929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349663" y="2422265"/>
              <a:ext cx="432137" cy="351430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81234" y="1794448"/>
              <a:ext cx="1415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Pure UCDW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36" name="Arc 35"/>
            <p:cNvSpPr/>
            <p:nvPr/>
          </p:nvSpPr>
          <p:spPr>
            <a:xfrm>
              <a:off x="6134100" y="2139661"/>
              <a:ext cx="431800" cy="450850"/>
            </a:xfrm>
            <a:prstGeom prst="arc">
              <a:avLst/>
            </a:prstGeom>
            <a:ln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1810534" y="5695660"/>
              <a:ext cx="5460073" cy="168329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 rot="120000">
              <a:off x="4985919" y="5124096"/>
              <a:ext cx="791946" cy="673681"/>
            </a:xfrm>
            <a:prstGeom prst="rect">
              <a:avLst/>
            </a:prstGeom>
            <a:noFill/>
            <a:ln w="19050" cmpd="sng">
              <a:solidFill>
                <a:srgbClr val="71CD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1CDFF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20000">
              <a:off x="4916959" y="5157900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71CDFF"/>
                  </a:solidFill>
                </a:rPr>
                <a:t>WW</a:t>
              </a:r>
              <a:endParaRPr lang="en-US" sz="2000" dirty="0">
                <a:solidFill>
                  <a:srgbClr val="71CDFF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981450" y="3428710"/>
              <a:ext cx="8274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AASW</a:t>
              </a:r>
              <a:endParaRPr lang="en-US" sz="2000" dirty="0"/>
            </a:p>
          </p:txBody>
        </p:sp>
      </p:grpSp>
      <p:sp>
        <p:nvSpPr>
          <p:cNvPr id="42" name="Pentagon 41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3" name="Chevron 42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Chevron 43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Initiation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45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Mesocosms Incubations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63147" y="2258935"/>
            <a:ext cx="3005184" cy="1512420"/>
          </a:xfrm>
          <a:prstGeom prst="round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Stratification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(light)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63147" y="4563665"/>
            <a:ext cx="3005184" cy="1512420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Upwelling</a:t>
            </a:r>
          </a:p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(nutrients)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0915" y="3848915"/>
            <a:ext cx="7096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VS.</a:t>
            </a:r>
            <a:endParaRPr lang="en-US" sz="32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4158786" y="2258936"/>
            <a:ext cx="4731587" cy="3478094"/>
            <a:chOff x="1046966" y="1453660"/>
            <a:chExt cx="7213573" cy="4947190"/>
          </a:xfrm>
        </p:grpSpPr>
        <p:pic>
          <p:nvPicPr>
            <p:cNvPr id="29" name="Picture 28" descr="Screen Shot 2014-12-03 at 12.31.21 PM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966" y="1453660"/>
              <a:ext cx="7213573" cy="4947190"/>
            </a:xfrm>
            <a:prstGeom prst="rect">
              <a:avLst/>
            </a:prstGeom>
          </p:spPr>
        </p:pic>
        <p:cxnSp>
          <p:nvCxnSpPr>
            <p:cNvPr id="37" name="Straight Connector 36"/>
            <p:cNvCxnSpPr/>
            <p:nvPr/>
          </p:nvCxnSpPr>
          <p:spPr>
            <a:xfrm>
              <a:off x="1810534" y="5695660"/>
              <a:ext cx="5460073" cy="168329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017849" y="3728064"/>
              <a:ext cx="1469484" cy="1006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Surface</a:t>
              </a:r>
            </a:p>
            <a:p>
              <a:r>
                <a:rPr lang="en-US" sz="2000" dirty="0" smtClean="0"/>
                <a:t>Water</a:t>
              </a:r>
              <a:endParaRPr lang="en-US" sz="2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43397" y="2077288"/>
              <a:ext cx="2202071" cy="1006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66"/>
                  </a:solidFill>
                </a:rPr>
                <a:t>Deep Water</a:t>
              </a:r>
            </a:p>
            <a:p>
              <a:r>
                <a:rPr lang="en-US" sz="2000" dirty="0" smtClean="0">
                  <a:solidFill>
                    <a:srgbClr val="FFFF66"/>
                  </a:solidFill>
                </a:rPr>
                <a:t>mUCDW</a:t>
              </a:r>
              <a:endParaRPr lang="en-US" sz="2000" dirty="0">
                <a:solidFill>
                  <a:srgbClr val="FFFF66"/>
                </a:solidFill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7611680" y="3155654"/>
            <a:ext cx="421908" cy="462745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415420" y="4100920"/>
            <a:ext cx="421908" cy="462745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entagon 27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2" name="Chevron 41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Chevron 42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Initiation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12-04 at 10.00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30" y="1533652"/>
            <a:ext cx="6892496" cy="51351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9446"/>
            <a:ext cx="8229600" cy="1003852"/>
          </a:xfrm>
        </p:spPr>
        <p:txBody>
          <a:bodyPr/>
          <a:lstStyle/>
          <a:p>
            <a:r>
              <a:rPr lang="en-US" dirty="0" smtClean="0"/>
              <a:t>Setting up the Incubation Experiments</a:t>
            </a:r>
            <a:endParaRPr lang="en-US" dirty="0"/>
          </a:p>
        </p:txBody>
      </p:sp>
      <p:sp>
        <p:nvSpPr>
          <p:cNvPr id="13" name="Pentagon 12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9" name="Chevron 18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Initiation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 descr="DSC0099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292" y="1790334"/>
            <a:ext cx="1919522" cy="1079250"/>
          </a:xfrm>
          <a:prstGeom prst="rect">
            <a:avLst/>
          </a:prstGeom>
        </p:spPr>
      </p:pic>
      <p:pic>
        <p:nvPicPr>
          <p:cNvPr id="10" name="Picture 9" descr="DSC0099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457" y="5296307"/>
            <a:ext cx="2337290" cy="1314139"/>
          </a:xfrm>
          <a:prstGeom prst="rect">
            <a:avLst/>
          </a:prstGeom>
        </p:spPr>
      </p:pic>
      <p:pic>
        <p:nvPicPr>
          <p:cNvPr id="11" name="Picture 10" descr="DSC01009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523" y="5296307"/>
            <a:ext cx="2337291" cy="1314139"/>
          </a:xfrm>
          <a:prstGeom prst="rect">
            <a:avLst/>
          </a:prstGeom>
        </p:spPr>
      </p:pic>
      <p:pic>
        <p:nvPicPr>
          <p:cNvPr id="12" name="Picture 11" descr="DSC00716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292" y="3494685"/>
            <a:ext cx="1919521" cy="107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0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5" r="969" b="663"/>
          <a:stretch/>
        </p:blipFill>
        <p:spPr>
          <a:xfrm>
            <a:off x="1746797" y="1868470"/>
            <a:ext cx="5054168" cy="4875484"/>
          </a:xfrm>
          <a:ln>
            <a:noFill/>
          </a:ln>
        </p:spPr>
      </p:pic>
      <p:grpSp>
        <p:nvGrpSpPr>
          <p:cNvPr id="56" name="Group 97"/>
          <p:cNvGrpSpPr>
            <a:grpSpLocks/>
          </p:cNvGrpSpPr>
          <p:nvPr/>
        </p:nvGrpSpPr>
        <p:grpSpPr bwMode="auto">
          <a:xfrm>
            <a:off x="2690432" y="2574268"/>
            <a:ext cx="3262926" cy="3189611"/>
            <a:chOff x="2842" y="1314"/>
            <a:chExt cx="2111" cy="2062"/>
          </a:xfrm>
        </p:grpSpPr>
        <p:grpSp>
          <p:nvGrpSpPr>
            <p:cNvPr id="57" name="Group 93"/>
            <p:cNvGrpSpPr>
              <a:grpSpLocks/>
            </p:cNvGrpSpPr>
            <p:nvPr/>
          </p:nvGrpSpPr>
          <p:grpSpPr bwMode="auto">
            <a:xfrm>
              <a:off x="2842" y="1314"/>
              <a:ext cx="2111" cy="2025"/>
              <a:chOff x="2842" y="1314"/>
              <a:chExt cx="2111" cy="2025"/>
            </a:xfrm>
          </p:grpSpPr>
          <p:grpSp>
            <p:nvGrpSpPr>
              <p:cNvPr id="60" name="Group 83"/>
              <p:cNvGrpSpPr>
                <a:grpSpLocks/>
              </p:cNvGrpSpPr>
              <p:nvPr/>
            </p:nvGrpSpPr>
            <p:grpSpPr bwMode="auto">
              <a:xfrm>
                <a:off x="2842" y="1314"/>
                <a:ext cx="2111" cy="2025"/>
                <a:chOff x="2842" y="1314"/>
                <a:chExt cx="2111" cy="2025"/>
              </a:xfrm>
            </p:grpSpPr>
            <p:sp>
              <p:nvSpPr>
                <p:cNvPr id="62" name="Freeform 27"/>
                <p:cNvSpPr>
                  <a:spLocks/>
                </p:cNvSpPr>
                <p:nvPr/>
              </p:nvSpPr>
              <p:spPr bwMode="auto">
                <a:xfrm>
                  <a:off x="4175" y="2484"/>
                  <a:ext cx="777" cy="737"/>
                </a:xfrm>
                <a:custGeom>
                  <a:avLst/>
                  <a:gdLst>
                    <a:gd name="T0" fmla="*/ 362 w 724"/>
                    <a:gd name="T1" fmla="*/ 990 h 725"/>
                    <a:gd name="T2" fmla="*/ 44 w 724"/>
                    <a:gd name="T3" fmla="*/ 681 h 725"/>
                    <a:gd name="T4" fmla="*/ 77 w 724"/>
                    <a:gd name="T5" fmla="*/ 653 h 725"/>
                    <a:gd name="T6" fmla="*/ 150 w 724"/>
                    <a:gd name="T7" fmla="*/ 640 h 725"/>
                    <a:gd name="T8" fmla="*/ 362 w 724"/>
                    <a:gd name="T9" fmla="*/ 611 h 725"/>
                    <a:gd name="T10" fmla="*/ 436 w 724"/>
                    <a:gd name="T11" fmla="*/ 566 h 725"/>
                    <a:gd name="T12" fmla="*/ 492 w 724"/>
                    <a:gd name="T13" fmla="*/ 539 h 725"/>
                    <a:gd name="T14" fmla="*/ 639 w 724"/>
                    <a:gd name="T15" fmla="*/ 494 h 725"/>
                    <a:gd name="T16" fmla="*/ 1057 w 724"/>
                    <a:gd name="T17" fmla="*/ 389 h 725"/>
                    <a:gd name="T18" fmla="*/ 1104 w 724"/>
                    <a:gd name="T19" fmla="*/ 303 h 725"/>
                    <a:gd name="T20" fmla="*/ 1168 w 724"/>
                    <a:gd name="T21" fmla="*/ 176 h 725"/>
                    <a:gd name="T22" fmla="*/ 1254 w 724"/>
                    <a:gd name="T23" fmla="*/ 72 h 725"/>
                    <a:gd name="T24" fmla="*/ 1280 w 724"/>
                    <a:gd name="T25" fmla="*/ 7 h 725"/>
                    <a:gd name="T26" fmla="*/ 1416 w 724"/>
                    <a:gd name="T27" fmla="*/ 10 h 725"/>
                    <a:gd name="T28" fmla="*/ 1639 w 724"/>
                    <a:gd name="T29" fmla="*/ 15 h 725"/>
                    <a:gd name="T30" fmla="*/ 2029 w 724"/>
                    <a:gd name="T31" fmla="*/ 23 h 725"/>
                    <a:gd name="T32" fmla="*/ 2770 w 724"/>
                    <a:gd name="T33" fmla="*/ 56 h 7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4"/>
                    <a:gd name="T52" fmla="*/ 0 h 725"/>
                    <a:gd name="T53" fmla="*/ 724 w 724"/>
                    <a:gd name="T54" fmla="*/ 725 h 7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4" h="725">
                      <a:moveTo>
                        <a:pt x="95" y="725"/>
                      </a:moveTo>
                      <a:cubicBezTo>
                        <a:pt x="81" y="687"/>
                        <a:pt x="24" y="539"/>
                        <a:pt x="12" y="498"/>
                      </a:cubicBezTo>
                      <a:cubicBezTo>
                        <a:pt x="0" y="457"/>
                        <a:pt x="16" y="484"/>
                        <a:pt x="20" y="479"/>
                      </a:cubicBezTo>
                      <a:cubicBezTo>
                        <a:pt x="24" y="474"/>
                        <a:pt x="27" y="474"/>
                        <a:pt x="39" y="469"/>
                      </a:cubicBezTo>
                      <a:cubicBezTo>
                        <a:pt x="51" y="464"/>
                        <a:pt x="83" y="456"/>
                        <a:pt x="95" y="447"/>
                      </a:cubicBezTo>
                      <a:cubicBezTo>
                        <a:pt x="107" y="438"/>
                        <a:pt x="107" y="424"/>
                        <a:pt x="113" y="415"/>
                      </a:cubicBezTo>
                      <a:cubicBezTo>
                        <a:pt x="119" y="406"/>
                        <a:pt x="120" y="403"/>
                        <a:pt x="129" y="394"/>
                      </a:cubicBezTo>
                      <a:cubicBezTo>
                        <a:pt x="138" y="385"/>
                        <a:pt x="142" y="380"/>
                        <a:pt x="167" y="362"/>
                      </a:cubicBezTo>
                      <a:cubicBezTo>
                        <a:pt x="192" y="344"/>
                        <a:pt x="256" y="308"/>
                        <a:pt x="276" y="285"/>
                      </a:cubicBezTo>
                      <a:cubicBezTo>
                        <a:pt x="296" y="262"/>
                        <a:pt x="284" y="247"/>
                        <a:pt x="289" y="221"/>
                      </a:cubicBezTo>
                      <a:cubicBezTo>
                        <a:pt x="294" y="195"/>
                        <a:pt x="299" y="158"/>
                        <a:pt x="305" y="130"/>
                      </a:cubicBezTo>
                      <a:cubicBezTo>
                        <a:pt x="311" y="102"/>
                        <a:pt x="322" y="73"/>
                        <a:pt x="327" y="53"/>
                      </a:cubicBezTo>
                      <a:cubicBezTo>
                        <a:pt x="332" y="33"/>
                        <a:pt x="328" y="14"/>
                        <a:pt x="335" y="7"/>
                      </a:cubicBezTo>
                      <a:cubicBezTo>
                        <a:pt x="342" y="0"/>
                        <a:pt x="355" y="9"/>
                        <a:pt x="370" y="10"/>
                      </a:cubicBezTo>
                      <a:cubicBezTo>
                        <a:pt x="385" y="11"/>
                        <a:pt x="401" y="13"/>
                        <a:pt x="428" y="15"/>
                      </a:cubicBezTo>
                      <a:cubicBezTo>
                        <a:pt x="455" y="17"/>
                        <a:pt x="481" y="19"/>
                        <a:pt x="530" y="23"/>
                      </a:cubicBezTo>
                      <a:cubicBezTo>
                        <a:pt x="579" y="27"/>
                        <a:pt x="684" y="34"/>
                        <a:pt x="724" y="37"/>
                      </a:cubicBezTo>
                    </a:path>
                  </a:pathLst>
                </a:custGeom>
                <a:solidFill>
                  <a:srgbClr val="FF0080">
                    <a:alpha val="30196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63" name="Group 28"/>
                <p:cNvGrpSpPr>
                  <a:grpSpLocks/>
                </p:cNvGrpSpPr>
                <p:nvPr/>
              </p:nvGrpSpPr>
              <p:grpSpPr bwMode="auto">
                <a:xfrm>
                  <a:off x="2842" y="1314"/>
                  <a:ext cx="2111" cy="2025"/>
                  <a:chOff x="2840" y="1336"/>
                  <a:chExt cx="1968" cy="1993"/>
                </a:xfrm>
              </p:grpSpPr>
              <p:sp>
                <p:nvSpPr>
                  <p:cNvPr id="64" name="Freeform 29"/>
                  <p:cNvSpPr>
                    <a:spLocks/>
                  </p:cNvSpPr>
                  <p:nvPr/>
                </p:nvSpPr>
                <p:spPr bwMode="auto">
                  <a:xfrm>
                    <a:off x="4064" y="2520"/>
                    <a:ext cx="743" cy="809"/>
                  </a:xfrm>
                  <a:custGeom>
                    <a:avLst/>
                    <a:gdLst>
                      <a:gd name="T0" fmla="*/ 736 w 743"/>
                      <a:gd name="T1" fmla="*/ 0 h 809"/>
                      <a:gd name="T2" fmla="*/ 108 w 743"/>
                      <a:gd name="T3" fmla="*/ 692 h 809"/>
                      <a:gd name="T4" fmla="*/ 88 w 743"/>
                      <a:gd name="T5" fmla="*/ 704 h 809"/>
                      <a:gd name="T6" fmla="*/ 108 w 743"/>
                      <a:gd name="T7" fmla="*/ 704 h 809"/>
                      <a:gd name="T8" fmla="*/ 152 w 743"/>
                      <a:gd name="T9" fmla="*/ 684 h 809"/>
                      <a:gd name="T10" fmla="*/ 180 w 743"/>
                      <a:gd name="T11" fmla="*/ 664 h 809"/>
                      <a:gd name="T12" fmla="*/ 244 w 743"/>
                      <a:gd name="T13" fmla="*/ 648 h 809"/>
                      <a:gd name="T14" fmla="*/ 292 w 743"/>
                      <a:gd name="T15" fmla="*/ 620 h 809"/>
                      <a:gd name="T16" fmla="*/ 380 w 743"/>
                      <a:gd name="T17" fmla="*/ 568 h 809"/>
                      <a:gd name="T18" fmla="*/ 420 w 743"/>
                      <a:gd name="T19" fmla="*/ 504 h 809"/>
                      <a:gd name="T20" fmla="*/ 452 w 743"/>
                      <a:gd name="T21" fmla="*/ 488 h 809"/>
                      <a:gd name="T22" fmla="*/ 460 w 743"/>
                      <a:gd name="T23" fmla="*/ 456 h 809"/>
                      <a:gd name="T24" fmla="*/ 460 w 743"/>
                      <a:gd name="T25" fmla="*/ 420 h 809"/>
                      <a:gd name="T26" fmla="*/ 508 w 743"/>
                      <a:gd name="T27" fmla="*/ 400 h 809"/>
                      <a:gd name="T28" fmla="*/ 540 w 743"/>
                      <a:gd name="T29" fmla="*/ 392 h 809"/>
                      <a:gd name="T30" fmla="*/ 576 w 743"/>
                      <a:gd name="T31" fmla="*/ 360 h 809"/>
                      <a:gd name="T32" fmla="*/ 596 w 743"/>
                      <a:gd name="T33" fmla="*/ 332 h 809"/>
                      <a:gd name="T34" fmla="*/ 616 w 743"/>
                      <a:gd name="T35" fmla="*/ 304 h 809"/>
                      <a:gd name="T36" fmla="*/ 616 w 743"/>
                      <a:gd name="T37" fmla="*/ 276 h 809"/>
                      <a:gd name="T38" fmla="*/ 652 w 743"/>
                      <a:gd name="T39" fmla="*/ 244 h 809"/>
                      <a:gd name="T40" fmla="*/ 672 w 743"/>
                      <a:gd name="T41" fmla="*/ 212 h 809"/>
                      <a:gd name="T42" fmla="*/ 680 w 743"/>
                      <a:gd name="T43" fmla="*/ 164 h 809"/>
                      <a:gd name="T44" fmla="*/ 696 w 743"/>
                      <a:gd name="T45" fmla="*/ 116 h 809"/>
                      <a:gd name="T46" fmla="*/ 720 w 743"/>
                      <a:gd name="T47" fmla="*/ 64 h 809"/>
                      <a:gd name="T48" fmla="*/ 740 w 743"/>
                      <a:gd name="T49" fmla="*/ 16 h 809"/>
                      <a:gd name="T50" fmla="*/ 736 w 743"/>
                      <a:gd name="T51" fmla="*/ 0 h 809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743"/>
                      <a:gd name="T79" fmla="*/ 0 h 809"/>
                      <a:gd name="T80" fmla="*/ 743 w 743"/>
                      <a:gd name="T81" fmla="*/ 809 h 809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743" h="809">
                        <a:moveTo>
                          <a:pt x="736" y="0"/>
                        </a:moveTo>
                        <a:cubicBezTo>
                          <a:pt x="625" y="120"/>
                          <a:pt x="216" y="575"/>
                          <a:pt x="108" y="692"/>
                        </a:cubicBezTo>
                        <a:cubicBezTo>
                          <a:pt x="0" y="809"/>
                          <a:pt x="88" y="702"/>
                          <a:pt x="88" y="704"/>
                        </a:cubicBezTo>
                        <a:cubicBezTo>
                          <a:pt x="88" y="706"/>
                          <a:pt x="97" y="707"/>
                          <a:pt x="108" y="704"/>
                        </a:cubicBezTo>
                        <a:cubicBezTo>
                          <a:pt x="119" y="701"/>
                          <a:pt x="140" y="691"/>
                          <a:pt x="152" y="684"/>
                        </a:cubicBezTo>
                        <a:cubicBezTo>
                          <a:pt x="164" y="677"/>
                          <a:pt x="165" y="670"/>
                          <a:pt x="180" y="664"/>
                        </a:cubicBezTo>
                        <a:cubicBezTo>
                          <a:pt x="195" y="658"/>
                          <a:pt x="225" y="655"/>
                          <a:pt x="244" y="648"/>
                        </a:cubicBezTo>
                        <a:cubicBezTo>
                          <a:pt x="263" y="641"/>
                          <a:pt x="269" y="633"/>
                          <a:pt x="292" y="620"/>
                        </a:cubicBezTo>
                        <a:cubicBezTo>
                          <a:pt x="315" y="607"/>
                          <a:pt x="359" y="587"/>
                          <a:pt x="380" y="568"/>
                        </a:cubicBezTo>
                        <a:cubicBezTo>
                          <a:pt x="401" y="549"/>
                          <a:pt x="408" y="517"/>
                          <a:pt x="420" y="504"/>
                        </a:cubicBezTo>
                        <a:cubicBezTo>
                          <a:pt x="432" y="491"/>
                          <a:pt x="445" y="496"/>
                          <a:pt x="452" y="488"/>
                        </a:cubicBezTo>
                        <a:cubicBezTo>
                          <a:pt x="459" y="480"/>
                          <a:pt x="459" y="467"/>
                          <a:pt x="460" y="456"/>
                        </a:cubicBezTo>
                        <a:cubicBezTo>
                          <a:pt x="461" y="445"/>
                          <a:pt x="452" y="429"/>
                          <a:pt x="460" y="420"/>
                        </a:cubicBezTo>
                        <a:cubicBezTo>
                          <a:pt x="468" y="411"/>
                          <a:pt x="495" y="405"/>
                          <a:pt x="508" y="400"/>
                        </a:cubicBezTo>
                        <a:cubicBezTo>
                          <a:pt x="521" y="395"/>
                          <a:pt x="529" y="399"/>
                          <a:pt x="540" y="392"/>
                        </a:cubicBezTo>
                        <a:cubicBezTo>
                          <a:pt x="551" y="385"/>
                          <a:pt x="567" y="370"/>
                          <a:pt x="576" y="360"/>
                        </a:cubicBezTo>
                        <a:cubicBezTo>
                          <a:pt x="585" y="350"/>
                          <a:pt x="589" y="341"/>
                          <a:pt x="596" y="332"/>
                        </a:cubicBezTo>
                        <a:cubicBezTo>
                          <a:pt x="603" y="323"/>
                          <a:pt x="613" y="313"/>
                          <a:pt x="616" y="304"/>
                        </a:cubicBezTo>
                        <a:cubicBezTo>
                          <a:pt x="619" y="295"/>
                          <a:pt x="610" y="286"/>
                          <a:pt x="616" y="276"/>
                        </a:cubicBezTo>
                        <a:cubicBezTo>
                          <a:pt x="622" y="266"/>
                          <a:pt x="643" y="255"/>
                          <a:pt x="652" y="244"/>
                        </a:cubicBezTo>
                        <a:cubicBezTo>
                          <a:pt x="661" y="233"/>
                          <a:pt x="667" y="225"/>
                          <a:pt x="672" y="212"/>
                        </a:cubicBezTo>
                        <a:cubicBezTo>
                          <a:pt x="677" y="199"/>
                          <a:pt x="676" y="180"/>
                          <a:pt x="680" y="164"/>
                        </a:cubicBezTo>
                        <a:cubicBezTo>
                          <a:pt x="684" y="148"/>
                          <a:pt x="689" y="133"/>
                          <a:pt x="696" y="116"/>
                        </a:cubicBezTo>
                        <a:cubicBezTo>
                          <a:pt x="703" y="99"/>
                          <a:pt x="713" y="81"/>
                          <a:pt x="720" y="64"/>
                        </a:cubicBezTo>
                        <a:cubicBezTo>
                          <a:pt x="727" y="47"/>
                          <a:pt x="737" y="27"/>
                          <a:pt x="740" y="16"/>
                        </a:cubicBezTo>
                        <a:cubicBezTo>
                          <a:pt x="743" y="5"/>
                          <a:pt x="737" y="3"/>
                          <a:pt x="736" y="0"/>
                        </a:cubicBezTo>
                        <a:close/>
                      </a:path>
                    </a:pathLst>
                  </a:custGeom>
                  <a:solidFill>
                    <a:srgbClr val="FF0080">
                      <a:alpha val="30196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65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2840" y="1336"/>
                    <a:ext cx="1968" cy="1909"/>
                    <a:chOff x="2840" y="1336"/>
                    <a:chExt cx="1968" cy="1909"/>
                  </a:xfrm>
                </p:grpSpPr>
                <p:sp>
                  <p:nvSpPr>
                    <p:cNvPr id="66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075" y="1376"/>
                      <a:ext cx="535" cy="732"/>
                    </a:xfrm>
                    <a:custGeom>
                      <a:avLst/>
                      <a:gdLst>
                        <a:gd name="T0" fmla="*/ 397 w 535"/>
                        <a:gd name="T1" fmla="*/ 0 h 732"/>
                        <a:gd name="T2" fmla="*/ 517 w 535"/>
                        <a:gd name="T3" fmla="*/ 360 h 732"/>
                        <a:gd name="T4" fmla="*/ 505 w 535"/>
                        <a:gd name="T5" fmla="*/ 384 h 732"/>
                        <a:gd name="T6" fmla="*/ 485 w 535"/>
                        <a:gd name="T7" fmla="*/ 404 h 732"/>
                        <a:gd name="T8" fmla="*/ 445 w 535"/>
                        <a:gd name="T9" fmla="*/ 428 h 732"/>
                        <a:gd name="T10" fmla="*/ 453 w 535"/>
                        <a:gd name="T11" fmla="*/ 376 h 732"/>
                        <a:gd name="T12" fmla="*/ 397 w 535"/>
                        <a:gd name="T13" fmla="*/ 364 h 732"/>
                        <a:gd name="T14" fmla="*/ 369 w 535"/>
                        <a:gd name="T15" fmla="*/ 352 h 732"/>
                        <a:gd name="T16" fmla="*/ 322 w 535"/>
                        <a:gd name="T17" fmla="*/ 349 h 732"/>
                        <a:gd name="T18" fmla="*/ 269 w 535"/>
                        <a:gd name="T19" fmla="*/ 336 h 732"/>
                        <a:gd name="T20" fmla="*/ 261 w 535"/>
                        <a:gd name="T21" fmla="*/ 356 h 732"/>
                        <a:gd name="T22" fmla="*/ 309 w 535"/>
                        <a:gd name="T23" fmla="*/ 380 h 732"/>
                        <a:gd name="T24" fmla="*/ 333 w 535"/>
                        <a:gd name="T25" fmla="*/ 404 h 732"/>
                        <a:gd name="T26" fmla="*/ 313 w 535"/>
                        <a:gd name="T27" fmla="*/ 432 h 732"/>
                        <a:gd name="T28" fmla="*/ 285 w 535"/>
                        <a:gd name="T29" fmla="*/ 464 h 732"/>
                        <a:gd name="T30" fmla="*/ 265 w 535"/>
                        <a:gd name="T31" fmla="*/ 500 h 732"/>
                        <a:gd name="T32" fmla="*/ 241 w 535"/>
                        <a:gd name="T33" fmla="*/ 532 h 732"/>
                        <a:gd name="T34" fmla="*/ 217 w 535"/>
                        <a:gd name="T35" fmla="*/ 556 h 732"/>
                        <a:gd name="T36" fmla="*/ 173 w 535"/>
                        <a:gd name="T37" fmla="*/ 568 h 732"/>
                        <a:gd name="T38" fmla="*/ 153 w 535"/>
                        <a:gd name="T39" fmla="*/ 620 h 732"/>
                        <a:gd name="T40" fmla="*/ 153 w 535"/>
                        <a:gd name="T41" fmla="*/ 660 h 732"/>
                        <a:gd name="T42" fmla="*/ 145 w 535"/>
                        <a:gd name="T43" fmla="*/ 724 h 732"/>
                        <a:gd name="T44" fmla="*/ 0 w 535"/>
                        <a:gd name="T45" fmla="*/ 709 h 73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535"/>
                        <a:gd name="T70" fmla="*/ 0 h 732"/>
                        <a:gd name="T71" fmla="*/ 535 w 535"/>
                        <a:gd name="T72" fmla="*/ 732 h 73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535" h="732">
                          <a:moveTo>
                            <a:pt x="397" y="0"/>
                          </a:moveTo>
                          <a:cubicBezTo>
                            <a:pt x="417" y="60"/>
                            <a:pt x="499" y="296"/>
                            <a:pt x="517" y="360"/>
                          </a:cubicBezTo>
                          <a:cubicBezTo>
                            <a:pt x="535" y="424"/>
                            <a:pt x="510" y="377"/>
                            <a:pt x="505" y="384"/>
                          </a:cubicBezTo>
                          <a:cubicBezTo>
                            <a:pt x="500" y="391"/>
                            <a:pt x="495" y="397"/>
                            <a:pt x="485" y="404"/>
                          </a:cubicBezTo>
                          <a:cubicBezTo>
                            <a:pt x="475" y="411"/>
                            <a:pt x="450" y="433"/>
                            <a:pt x="445" y="428"/>
                          </a:cubicBezTo>
                          <a:cubicBezTo>
                            <a:pt x="440" y="423"/>
                            <a:pt x="461" y="387"/>
                            <a:pt x="453" y="376"/>
                          </a:cubicBezTo>
                          <a:cubicBezTo>
                            <a:pt x="445" y="365"/>
                            <a:pt x="411" y="368"/>
                            <a:pt x="397" y="364"/>
                          </a:cubicBezTo>
                          <a:cubicBezTo>
                            <a:pt x="383" y="360"/>
                            <a:pt x="381" y="354"/>
                            <a:pt x="369" y="352"/>
                          </a:cubicBezTo>
                          <a:cubicBezTo>
                            <a:pt x="357" y="350"/>
                            <a:pt x="339" y="352"/>
                            <a:pt x="322" y="349"/>
                          </a:cubicBezTo>
                          <a:cubicBezTo>
                            <a:pt x="305" y="346"/>
                            <a:pt x="279" y="335"/>
                            <a:pt x="269" y="336"/>
                          </a:cubicBezTo>
                          <a:cubicBezTo>
                            <a:pt x="259" y="337"/>
                            <a:pt x="254" y="349"/>
                            <a:pt x="261" y="356"/>
                          </a:cubicBezTo>
                          <a:cubicBezTo>
                            <a:pt x="268" y="363"/>
                            <a:pt x="297" y="372"/>
                            <a:pt x="309" y="380"/>
                          </a:cubicBezTo>
                          <a:cubicBezTo>
                            <a:pt x="321" y="388"/>
                            <a:pt x="332" y="395"/>
                            <a:pt x="333" y="404"/>
                          </a:cubicBezTo>
                          <a:cubicBezTo>
                            <a:pt x="334" y="413"/>
                            <a:pt x="321" y="422"/>
                            <a:pt x="313" y="432"/>
                          </a:cubicBezTo>
                          <a:cubicBezTo>
                            <a:pt x="305" y="442"/>
                            <a:pt x="293" y="453"/>
                            <a:pt x="285" y="464"/>
                          </a:cubicBezTo>
                          <a:cubicBezTo>
                            <a:pt x="277" y="475"/>
                            <a:pt x="272" y="489"/>
                            <a:pt x="265" y="500"/>
                          </a:cubicBezTo>
                          <a:cubicBezTo>
                            <a:pt x="258" y="511"/>
                            <a:pt x="249" y="523"/>
                            <a:pt x="241" y="532"/>
                          </a:cubicBezTo>
                          <a:cubicBezTo>
                            <a:pt x="233" y="541"/>
                            <a:pt x="228" y="550"/>
                            <a:pt x="217" y="556"/>
                          </a:cubicBezTo>
                          <a:cubicBezTo>
                            <a:pt x="206" y="562"/>
                            <a:pt x="184" y="557"/>
                            <a:pt x="173" y="568"/>
                          </a:cubicBezTo>
                          <a:cubicBezTo>
                            <a:pt x="162" y="579"/>
                            <a:pt x="156" y="605"/>
                            <a:pt x="153" y="620"/>
                          </a:cubicBezTo>
                          <a:cubicBezTo>
                            <a:pt x="150" y="635"/>
                            <a:pt x="154" y="643"/>
                            <a:pt x="153" y="660"/>
                          </a:cubicBezTo>
                          <a:cubicBezTo>
                            <a:pt x="152" y="677"/>
                            <a:pt x="170" y="716"/>
                            <a:pt x="145" y="724"/>
                          </a:cubicBezTo>
                          <a:cubicBezTo>
                            <a:pt x="120" y="732"/>
                            <a:pt x="30" y="712"/>
                            <a:pt x="0" y="709"/>
                          </a:cubicBezTo>
                        </a:path>
                      </a:pathLst>
                    </a:custGeom>
                    <a:solidFill>
                      <a:srgbClr val="FF0080">
                        <a:alpha val="30196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67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4095" y="1565"/>
                      <a:ext cx="630" cy="644"/>
                    </a:xfrm>
                    <a:custGeom>
                      <a:avLst/>
                      <a:gdLst>
                        <a:gd name="T0" fmla="*/ 630 w 630"/>
                        <a:gd name="T1" fmla="*/ 366 h 644"/>
                        <a:gd name="T2" fmla="*/ 217 w 630"/>
                        <a:gd name="T3" fmla="*/ 611 h 644"/>
                        <a:gd name="T4" fmla="*/ 222 w 630"/>
                        <a:gd name="T5" fmla="*/ 566 h 644"/>
                        <a:gd name="T6" fmla="*/ 185 w 630"/>
                        <a:gd name="T7" fmla="*/ 491 h 644"/>
                        <a:gd name="T8" fmla="*/ 145 w 630"/>
                        <a:gd name="T9" fmla="*/ 435 h 644"/>
                        <a:gd name="T10" fmla="*/ 124 w 630"/>
                        <a:gd name="T11" fmla="*/ 398 h 644"/>
                        <a:gd name="T12" fmla="*/ 89 w 630"/>
                        <a:gd name="T13" fmla="*/ 344 h 644"/>
                        <a:gd name="T14" fmla="*/ 60 w 630"/>
                        <a:gd name="T15" fmla="*/ 312 h 644"/>
                        <a:gd name="T16" fmla="*/ 38 w 630"/>
                        <a:gd name="T17" fmla="*/ 278 h 644"/>
                        <a:gd name="T18" fmla="*/ 30 w 630"/>
                        <a:gd name="T19" fmla="*/ 251 h 644"/>
                        <a:gd name="T20" fmla="*/ 217 w 630"/>
                        <a:gd name="T21" fmla="*/ 0 h 64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0"/>
                        <a:gd name="T34" fmla="*/ 0 h 644"/>
                        <a:gd name="T35" fmla="*/ 630 w 630"/>
                        <a:gd name="T36" fmla="*/ 644 h 64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0" h="644">
                          <a:moveTo>
                            <a:pt x="630" y="366"/>
                          </a:moveTo>
                          <a:cubicBezTo>
                            <a:pt x="561" y="406"/>
                            <a:pt x="285" y="578"/>
                            <a:pt x="217" y="611"/>
                          </a:cubicBezTo>
                          <a:cubicBezTo>
                            <a:pt x="149" y="644"/>
                            <a:pt x="227" y="586"/>
                            <a:pt x="222" y="566"/>
                          </a:cubicBezTo>
                          <a:cubicBezTo>
                            <a:pt x="217" y="546"/>
                            <a:pt x="198" y="513"/>
                            <a:pt x="185" y="491"/>
                          </a:cubicBezTo>
                          <a:cubicBezTo>
                            <a:pt x="172" y="469"/>
                            <a:pt x="155" y="450"/>
                            <a:pt x="145" y="435"/>
                          </a:cubicBezTo>
                          <a:cubicBezTo>
                            <a:pt x="135" y="420"/>
                            <a:pt x="133" y="413"/>
                            <a:pt x="124" y="398"/>
                          </a:cubicBezTo>
                          <a:cubicBezTo>
                            <a:pt x="115" y="383"/>
                            <a:pt x="100" y="358"/>
                            <a:pt x="89" y="344"/>
                          </a:cubicBezTo>
                          <a:cubicBezTo>
                            <a:pt x="78" y="330"/>
                            <a:pt x="68" y="323"/>
                            <a:pt x="60" y="312"/>
                          </a:cubicBezTo>
                          <a:cubicBezTo>
                            <a:pt x="52" y="301"/>
                            <a:pt x="43" y="288"/>
                            <a:pt x="38" y="278"/>
                          </a:cubicBezTo>
                          <a:cubicBezTo>
                            <a:pt x="33" y="268"/>
                            <a:pt x="0" y="297"/>
                            <a:pt x="30" y="251"/>
                          </a:cubicBezTo>
                          <a:cubicBezTo>
                            <a:pt x="60" y="205"/>
                            <a:pt x="178" y="52"/>
                            <a:pt x="217" y="0"/>
                          </a:cubicBezTo>
                        </a:path>
                      </a:pathLst>
                    </a:custGeom>
                    <a:solidFill>
                      <a:srgbClr val="FF0080">
                        <a:alpha val="30196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68" name="Group 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4" y="3003"/>
                      <a:ext cx="670" cy="242"/>
                      <a:chOff x="3509" y="3003"/>
                      <a:chExt cx="670" cy="242"/>
                    </a:xfrm>
                  </p:grpSpPr>
                  <p:sp>
                    <p:nvSpPr>
                      <p:cNvPr id="87" name="Freeform 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09" y="3003"/>
                        <a:ext cx="664" cy="221"/>
                      </a:xfrm>
                      <a:custGeom>
                        <a:avLst/>
                        <a:gdLst>
                          <a:gd name="T0" fmla="*/ 0 w 664"/>
                          <a:gd name="T1" fmla="*/ 221 h 221"/>
                          <a:gd name="T2" fmla="*/ 78 w 664"/>
                          <a:gd name="T3" fmla="*/ 34 h 221"/>
                          <a:gd name="T4" fmla="*/ 123 w 664"/>
                          <a:gd name="T5" fmla="*/ 26 h 221"/>
                          <a:gd name="T6" fmla="*/ 190 w 664"/>
                          <a:gd name="T7" fmla="*/ 24 h 221"/>
                          <a:gd name="T8" fmla="*/ 286 w 664"/>
                          <a:gd name="T9" fmla="*/ 29 h 221"/>
                          <a:gd name="T10" fmla="*/ 382 w 664"/>
                          <a:gd name="T11" fmla="*/ 45 h 221"/>
                          <a:gd name="T12" fmla="*/ 448 w 664"/>
                          <a:gd name="T13" fmla="*/ 50 h 221"/>
                          <a:gd name="T14" fmla="*/ 496 w 664"/>
                          <a:gd name="T15" fmla="*/ 58 h 221"/>
                          <a:gd name="T16" fmla="*/ 566 w 664"/>
                          <a:gd name="T17" fmla="*/ 50 h 221"/>
                          <a:gd name="T18" fmla="*/ 590 w 664"/>
                          <a:gd name="T19" fmla="*/ 45 h 221"/>
                          <a:gd name="T20" fmla="*/ 600 w 664"/>
                          <a:gd name="T21" fmla="*/ 26 h 221"/>
                          <a:gd name="T22" fmla="*/ 664 w 664"/>
                          <a:gd name="T23" fmla="*/ 200 h 221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w 664"/>
                          <a:gd name="T37" fmla="*/ 0 h 221"/>
                          <a:gd name="T38" fmla="*/ 664 w 664"/>
                          <a:gd name="T39" fmla="*/ 221 h 221"/>
                        </a:gdLst>
                        <a:ahLst/>
                        <a:cxnLst>
                          <a:cxn ang="T24">
                            <a:pos x="T0" y="T1"/>
                          </a:cxn>
                          <a:cxn ang="T25">
                            <a:pos x="T2" y="T3"/>
                          </a:cxn>
                          <a:cxn ang="T26">
                            <a:pos x="T4" y="T5"/>
                          </a:cxn>
                          <a:cxn ang="T27">
                            <a:pos x="T6" y="T7"/>
                          </a:cxn>
                          <a:cxn ang="T28">
                            <a:pos x="T8" y="T9"/>
                          </a:cxn>
                          <a:cxn ang="T29">
                            <a:pos x="T10" y="T11"/>
                          </a:cxn>
                          <a:cxn ang="T30">
                            <a:pos x="T12" y="T13"/>
                          </a:cxn>
                          <a:cxn ang="T31">
                            <a:pos x="T14" y="T15"/>
                          </a:cxn>
                          <a:cxn ang="T32">
                            <a:pos x="T16" y="T17"/>
                          </a:cxn>
                          <a:cxn ang="T33">
                            <a:pos x="T18" y="T19"/>
                          </a:cxn>
                          <a:cxn ang="T34">
                            <a:pos x="T20" y="T21"/>
                          </a:cxn>
                          <a:cxn ang="T35">
                            <a:pos x="T22" y="T23"/>
                          </a:cxn>
                        </a:cxnLst>
                        <a:rect l="T36" t="T37" r="T38" b="T39"/>
                        <a:pathLst>
                          <a:path w="664" h="221">
                            <a:moveTo>
                              <a:pt x="0" y="221"/>
                            </a:moveTo>
                            <a:cubicBezTo>
                              <a:pt x="12" y="190"/>
                              <a:pt x="58" y="66"/>
                              <a:pt x="78" y="34"/>
                            </a:cubicBezTo>
                            <a:cubicBezTo>
                              <a:pt x="98" y="2"/>
                              <a:pt x="104" y="28"/>
                              <a:pt x="123" y="26"/>
                            </a:cubicBezTo>
                            <a:cubicBezTo>
                              <a:pt x="142" y="24"/>
                              <a:pt x="163" y="24"/>
                              <a:pt x="190" y="24"/>
                            </a:cubicBezTo>
                            <a:cubicBezTo>
                              <a:pt x="217" y="24"/>
                              <a:pt x="254" y="26"/>
                              <a:pt x="286" y="29"/>
                            </a:cubicBezTo>
                            <a:cubicBezTo>
                              <a:pt x="318" y="32"/>
                              <a:pt x="355" y="42"/>
                              <a:pt x="382" y="45"/>
                            </a:cubicBezTo>
                            <a:cubicBezTo>
                              <a:pt x="409" y="48"/>
                              <a:pt x="429" y="48"/>
                              <a:pt x="448" y="50"/>
                            </a:cubicBezTo>
                            <a:cubicBezTo>
                              <a:pt x="467" y="52"/>
                              <a:pt x="476" y="58"/>
                              <a:pt x="496" y="58"/>
                            </a:cubicBezTo>
                            <a:cubicBezTo>
                              <a:pt x="516" y="58"/>
                              <a:pt x="550" y="52"/>
                              <a:pt x="566" y="50"/>
                            </a:cubicBezTo>
                            <a:cubicBezTo>
                              <a:pt x="582" y="48"/>
                              <a:pt x="584" y="49"/>
                              <a:pt x="590" y="45"/>
                            </a:cubicBezTo>
                            <a:cubicBezTo>
                              <a:pt x="596" y="41"/>
                              <a:pt x="588" y="0"/>
                              <a:pt x="600" y="26"/>
                            </a:cubicBezTo>
                            <a:cubicBezTo>
                              <a:pt x="612" y="52"/>
                              <a:pt x="651" y="164"/>
                              <a:pt x="664" y="200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88" name="Freeform 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28" y="3173"/>
                        <a:ext cx="651" cy="72"/>
                      </a:xfrm>
                      <a:custGeom>
                        <a:avLst/>
                        <a:gdLst>
                          <a:gd name="T0" fmla="*/ 0 w 651"/>
                          <a:gd name="T1" fmla="*/ 51 h 72"/>
                          <a:gd name="T2" fmla="*/ 128 w 651"/>
                          <a:gd name="T3" fmla="*/ 64 h 72"/>
                          <a:gd name="T4" fmla="*/ 144 w 651"/>
                          <a:gd name="T5" fmla="*/ 67 h 72"/>
                          <a:gd name="T6" fmla="*/ 168 w 651"/>
                          <a:gd name="T7" fmla="*/ 70 h 72"/>
                          <a:gd name="T8" fmla="*/ 208 w 651"/>
                          <a:gd name="T9" fmla="*/ 56 h 72"/>
                          <a:gd name="T10" fmla="*/ 309 w 651"/>
                          <a:gd name="T11" fmla="*/ 48 h 72"/>
                          <a:gd name="T12" fmla="*/ 395 w 651"/>
                          <a:gd name="T13" fmla="*/ 27 h 72"/>
                          <a:gd name="T14" fmla="*/ 403 w 651"/>
                          <a:gd name="T15" fmla="*/ 8 h 72"/>
                          <a:gd name="T16" fmla="*/ 453 w 651"/>
                          <a:gd name="T17" fmla="*/ 3 h 72"/>
                          <a:gd name="T18" fmla="*/ 480 w 651"/>
                          <a:gd name="T19" fmla="*/ 27 h 72"/>
                          <a:gd name="T20" fmla="*/ 571 w 651"/>
                          <a:gd name="T21" fmla="*/ 48 h 72"/>
                          <a:gd name="T22" fmla="*/ 611 w 651"/>
                          <a:gd name="T23" fmla="*/ 40 h 72"/>
                          <a:gd name="T24" fmla="*/ 651 w 651"/>
                          <a:gd name="T25" fmla="*/ 27 h 72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60000 65536"/>
                          <a:gd name="T31" fmla="*/ 0 60000 65536"/>
                          <a:gd name="T32" fmla="*/ 0 60000 65536"/>
                          <a:gd name="T33" fmla="*/ 0 60000 65536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w 651"/>
                          <a:gd name="T40" fmla="*/ 0 h 72"/>
                          <a:gd name="T41" fmla="*/ 651 w 651"/>
                          <a:gd name="T42" fmla="*/ 72 h 72"/>
                        </a:gdLst>
                        <a:ahLst/>
                        <a:cxnLst>
                          <a:cxn ang="T26">
                            <a:pos x="T0" y="T1"/>
                          </a:cxn>
                          <a:cxn ang="T27">
                            <a:pos x="T2" y="T3"/>
                          </a:cxn>
                          <a:cxn ang="T28">
                            <a:pos x="T4" y="T5"/>
                          </a:cxn>
                          <a:cxn ang="T29">
                            <a:pos x="T6" y="T7"/>
                          </a:cxn>
                          <a:cxn ang="T30">
                            <a:pos x="T8" y="T9"/>
                          </a:cxn>
                          <a:cxn ang="T31">
                            <a:pos x="T10" y="T11"/>
                          </a:cxn>
                          <a:cxn ang="T32">
                            <a:pos x="T12" y="T13"/>
                          </a:cxn>
                          <a:cxn ang="T33">
                            <a:pos x="T14" y="T15"/>
                          </a:cxn>
                          <a:cxn ang="T34">
                            <a:pos x="T16" y="T17"/>
                          </a:cxn>
                          <a:cxn ang="T35">
                            <a:pos x="T18" y="T19"/>
                          </a:cxn>
                          <a:cxn ang="T36">
                            <a:pos x="T20" y="T21"/>
                          </a:cxn>
                          <a:cxn ang="T37">
                            <a:pos x="T22" y="T23"/>
                          </a:cxn>
                          <a:cxn ang="T38">
                            <a:pos x="T24" y="T25"/>
                          </a:cxn>
                        </a:cxnLst>
                        <a:rect l="T39" t="T40" r="T41" b="T42"/>
                        <a:pathLst>
                          <a:path w="651" h="72">
                            <a:moveTo>
                              <a:pt x="0" y="51"/>
                            </a:moveTo>
                            <a:cubicBezTo>
                              <a:pt x="21" y="54"/>
                              <a:pt x="104" y="61"/>
                              <a:pt x="128" y="64"/>
                            </a:cubicBezTo>
                            <a:cubicBezTo>
                              <a:pt x="152" y="67"/>
                              <a:pt x="137" y="66"/>
                              <a:pt x="144" y="67"/>
                            </a:cubicBezTo>
                            <a:cubicBezTo>
                              <a:pt x="151" y="68"/>
                              <a:pt x="157" y="72"/>
                              <a:pt x="168" y="70"/>
                            </a:cubicBezTo>
                            <a:cubicBezTo>
                              <a:pt x="179" y="68"/>
                              <a:pt x="185" y="60"/>
                              <a:pt x="208" y="56"/>
                            </a:cubicBezTo>
                            <a:cubicBezTo>
                              <a:pt x="231" y="52"/>
                              <a:pt x="278" y="53"/>
                              <a:pt x="309" y="48"/>
                            </a:cubicBezTo>
                            <a:cubicBezTo>
                              <a:pt x="340" y="43"/>
                              <a:pt x="379" y="34"/>
                              <a:pt x="395" y="27"/>
                            </a:cubicBezTo>
                            <a:cubicBezTo>
                              <a:pt x="411" y="20"/>
                              <a:pt x="394" y="12"/>
                              <a:pt x="403" y="8"/>
                            </a:cubicBezTo>
                            <a:cubicBezTo>
                              <a:pt x="412" y="4"/>
                              <a:pt x="440" y="0"/>
                              <a:pt x="453" y="3"/>
                            </a:cubicBezTo>
                            <a:cubicBezTo>
                              <a:pt x="466" y="6"/>
                              <a:pt x="460" y="19"/>
                              <a:pt x="480" y="27"/>
                            </a:cubicBezTo>
                            <a:cubicBezTo>
                              <a:pt x="500" y="35"/>
                              <a:pt x="549" y="46"/>
                              <a:pt x="571" y="48"/>
                            </a:cubicBezTo>
                            <a:cubicBezTo>
                              <a:pt x="593" y="50"/>
                              <a:pt x="598" y="43"/>
                              <a:pt x="611" y="40"/>
                            </a:cubicBezTo>
                            <a:cubicBezTo>
                              <a:pt x="624" y="37"/>
                              <a:pt x="645" y="29"/>
                              <a:pt x="651" y="27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69" name="Group 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40" y="1336"/>
                      <a:ext cx="1968" cy="1891"/>
                      <a:chOff x="2840" y="1336"/>
                      <a:chExt cx="1968" cy="1891"/>
                    </a:xfrm>
                  </p:grpSpPr>
                  <p:sp>
                    <p:nvSpPr>
                      <p:cNvPr id="70" name="Freeform 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23" y="1939"/>
                        <a:ext cx="85" cy="584"/>
                      </a:xfrm>
                      <a:custGeom>
                        <a:avLst/>
                        <a:gdLst>
                          <a:gd name="T0" fmla="*/ 0 w 85"/>
                          <a:gd name="T1" fmla="*/ 0 h 584"/>
                          <a:gd name="T2" fmla="*/ 26 w 85"/>
                          <a:gd name="T3" fmla="*/ 32 h 584"/>
                          <a:gd name="T4" fmla="*/ 40 w 85"/>
                          <a:gd name="T5" fmla="*/ 48 h 584"/>
                          <a:gd name="T6" fmla="*/ 50 w 85"/>
                          <a:gd name="T7" fmla="*/ 64 h 584"/>
                          <a:gd name="T8" fmla="*/ 58 w 85"/>
                          <a:gd name="T9" fmla="*/ 82 h 584"/>
                          <a:gd name="T10" fmla="*/ 58 w 85"/>
                          <a:gd name="T11" fmla="*/ 101 h 584"/>
                          <a:gd name="T12" fmla="*/ 61 w 85"/>
                          <a:gd name="T13" fmla="*/ 120 h 584"/>
                          <a:gd name="T14" fmla="*/ 61 w 85"/>
                          <a:gd name="T15" fmla="*/ 138 h 584"/>
                          <a:gd name="T16" fmla="*/ 56 w 85"/>
                          <a:gd name="T17" fmla="*/ 184 h 584"/>
                          <a:gd name="T18" fmla="*/ 56 w 85"/>
                          <a:gd name="T19" fmla="*/ 205 h 584"/>
                          <a:gd name="T20" fmla="*/ 56 w 85"/>
                          <a:gd name="T21" fmla="*/ 226 h 584"/>
                          <a:gd name="T22" fmla="*/ 48 w 85"/>
                          <a:gd name="T23" fmla="*/ 256 h 584"/>
                          <a:gd name="T24" fmla="*/ 45 w 85"/>
                          <a:gd name="T25" fmla="*/ 272 h 584"/>
                          <a:gd name="T26" fmla="*/ 48 w 85"/>
                          <a:gd name="T27" fmla="*/ 306 h 584"/>
                          <a:gd name="T28" fmla="*/ 50 w 85"/>
                          <a:gd name="T29" fmla="*/ 338 h 584"/>
                          <a:gd name="T30" fmla="*/ 48 w 85"/>
                          <a:gd name="T31" fmla="*/ 360 h 584"/>
                          <a:gd name="T32" fmla="*/ 50 w 85"/>
                          <a:gd name="T33" fmla="*/ 381 h 584"/>
                          <a:gd name="T34" fmla="*/ 50 w 85"/>
                          <a:gd name="T35" fmla="*/ 408 h 584"/>
                          <a:gd name="T36" fmla="*/ 48 w 85"/>
                          <a:gd name="T37" fmla="*/ 434 h 584"/>
                          <a:gd name="T38" fmla="*/ 45 w 85"/>
                          <a:gd name="T39" fmla="*/ 458 h 584"/>
                          <a:gd name="T40" fmla="*/ 42 w 85"/>
                          <a:gd name="T41" fmla="*/ 480 h 584"/>
                          <a:gd name="T42" fmla="*/ 50 w 85"/>
                          <a:gd name="T43" fmla="*/ 509 h 584"/>
                          <a:gd name="T44" fmla="*/ 58 w 85"/>
                          <a:gd name="T45" fmla="*/ 530 h 584"/>
                          <a:gd name="T46" fmla="*/ 64 w 85"/>
                          <a:gd name="T47" fmla="*/ 546 h 584"/>
                          <a:gd name="T48" fmla="*/ 74 w 85"/>
                          <a:gd name="T49" fmla="*/ 560 h 584"/>
                          <a:gd name="T50" fmla="*/ 85 w 85"/>
                          <a:gd name="T51" fmla="*/ 584 h 584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w 85"/>
                          <a:gd name="T79" fmla="*/ 0 h 584"/>
                          <a:gd name="T80" fmla="*/ 85 w 85"/>
                          <a:gd name="T81" fmla="*/ 584 h 584"/>
                        </a:gdLst>
                        <a:ahLst/>
                        <a:cxnLst>
                          <a:cxn ang="T52">
                            <a:pos x="T0" y="T1"/>
                          </a:cxn>
                          <a:cxn ang="T53">
                            <a:pos x="T2" y="T3"/>
                          </a:cxn>
                          <a:cxn ang="T54">
                            <a:pos x="T4" y="T5"/>
                          </a:cxn>
                          <a:cxn ang="T55">
                            <a:pos x="T6" y="T7"/>
                          </a:cxn>
                          <a:cxn ang="T56">
                            <a:pos x="T8" y="T9"/>
                          </a:cxn>
                          <a:cxn ang="T57">
                            <a:pos x="T10" y="T11"/>
                          </a:cxn>
                          <a:cxn ang="T58">
                            <a:pos x="T12" y="T13"/>
                          </a:cxn>
                          <a:cxn ang="T59">
                            <a:pos x="T14" y="T15"/>
                          </a:cxn>
                          <a:cxn ang="T60">
                            <a:pos x="T16" y="T17"/>
                          </a:cxn>
                          <a:cxn ang="T61">
                            <a:pos x="T18" y="T19"/>
                          </a:cxn>
                          <a:cxn ang="T62">
                            <a:pos x="T20" y="T21"/>
                          </a:cxn>
                          <a:cxn ang="T63">
                            <a:pos x="T22" y="T23"/>
                          </a:cxn>
                          <a:cxn ang="T64">
                            <a:pos x="T24" y="T25"/>
                          </a:cxn>
                          <a:cxn ang="T65">
                            <a:pos x="T26" y="T27"/>
                          </a:cxn>
                          <a:cxn ang="T66">
                            <a:pos x="T28" y="T29"/>
                          </a:cxn>
                          <a:cxn ang="T67">
                            <a:pos x="T30" y="T31"/>
                          </a:cxn>
                          <a:cxn ang="T68">
                            <a:pos x="T32" y="T33"/>
                          </a:cxn>
                          <a:cxn ang="T69">
                            <a:pos x="T34" y="T35"/>
                          </a:cxn>
                          <a:cxn ang="T70">
                            <a:pos x="T36" y="T37"/>
                          </a:cxn>
                          <a:cxn ang="T71">
                            <a:pos x="T38" y="T39"/>
                          </a:cxn>
                          <a:cxn ang="T72">
                            <a:pos x="T40" y="T41"/>
                          </a:cxn>
                          <a:cxn ang="T73">
                            <a:pos x="T42" y="T43"/>
                          </a:cxn>
                          <a:cxn ang="T74">
                            <a:pos x="T44" y="T45"/>
                          </a:cxn>
                          <a:cxn ang="T75">
                            <a:pos x="T46" y="T47"/>
                          </a:cxn>
                          <a:cxn ang="T76">
                            <a:pos x="T48" y="T49"/>
                          </a:cxn>
                          <a:cxn ang="T77">
                            <a:pos x="T50" y="T51"/>
                          </a:cxn>
                        </a:cxnLst>
                        <a:rect l="T78" t="T79" r="T80" b="T81"/>
                        <a:pathLst>
                          <a:path w="85" h="584">
                            <a:moveTo>
                              <a:pt x="0" y="0"/>
                            </a:moveTo>
                            <a:cubicBezTo>
                              <a:pt x="9" y="12"/>
                              <a:pt x="19" y="24"/>
                              <a:pt x="26" y="32"/>
                            </a:cubicBezTo>
                            <a:cubicBezTo>
                              <a:pt x="33" y="40"/>
                              <a:pt x="36" y="43"/>
                              <a:pt x="40" y="48"/>
                            </a:cubicBezTo>
                            <a:cubicBezTo>
                              <a:pt x="44" y="53"/>
                              <a:pt x="47" y="58"/>
                              <a:pt x="50" y="64"/>
                            </a:cubicBezTo>
                            <a:cubicBezTo>
                              <a:pt x="53" y="70"/>
                              <a:pt x="57" y="76"/>
                              <a:pt x="58" y="82"/>
                            </a:cubicBezTo>
                            <a:cubicBezTo>
                              <a:pt x="59" y="88"/>
                              <a:pt x="57" y="95"/>
                              <a:pt x="58" y="101"/>
                            </a:cubicBezTo>
                            <a:cubicBezTo>
                              <a:pt x="59" y="107"/>
                              <a:pt x="61" y="114"/>
                              <a:pt x="61" y="120"/>
                            </a:cubicBezTo>
                            <a:cubicBezTo>
                              <a:pt x="61" y="126"/>
                              <a:pt x="62" y="127"/>
                              <a:pt x="61" y="138"/>
                            </a:cubicBezTo>
                            <a:cubicBezTo>
                              <a:pt x="60" y="149"/>
                              <a:pt x="57" y="173"/>
                              <a:pt x="56" y="184"/>
                            </a:cubicBezTo>
                            <a:cubicBezTo>
                              <a:pt x="55" y="195"/>
                              <a:pt x="56" y="198"/>
                              <a:pt x="56" y="205"/>
                            </a:cubicBezTo>
                            <a:cubicBezTo>
                              <a:pt x="56" y="212"/>
                              <a:pt x="57" y="218"/>
                              <a:pt x="56" y="226"/>
                            </a:cubicBezTo>
                            <a:cubicBezTo>
                              <a:pt x="55" y="234"/>
                              <a:pt x="50" y="248"/>
                              <a:pt x="48" y="256"/>
                            </a:cubicBezTo>
                            <a:cubicBezTo>
                              <a:pt x="46" y="264"/>
                              <a:pt x="45" y="264"/>
                              <a:pt x="45" y="272"/>
                            </a:cubicBezTo>
                            <a:cubicBezTo>
                              <a:pt x="45" y="280"/>
                              <a:pt x="47" y="295"/>
                              <a:pt x="48" y="306"/>
                            </a:cubicBezTo>
                            <a:cubicBezTo>
                              <a:pt x="49" y="317"/>
                              <a:pt x="50" y="329"/>
                              <a:pt x="50" y="338"/>
                            </a:cubicBezTo>
                            <a:cubicBezTo>
                              <a:pt x="50" y="347"/>
                              <a:pt x="48" y="353"/>
                              <a:pt x="48" y="360"/>
                            </a:cubicBezTo>
                            <a:cubicBezTo>
                              <a:pt x="48" y="367"/>
                              <a:pt x="50" y="373"/>
                              <a:pt x="50" y="381"/>
                            </a:cubicBezTo>
                            <a:cubicBezTo>
                              <a:pt x="50" y="389"/>
                              <a:pt x="50" y="399"/>
                              <a:pt x="50" y="408"/>
                            </a:cubicBezTo>
                            <a:cubicBezTo>
                              <a:pt x="50" y="417"/>
                              <a:pt x="49" y="426"/>
                              <a:pt x="48" y="434"/>
                            </a:cubicBezTo>
                            <a:cubicBezTo>
                              <a:pt x="47" y="442"/>
                              <a:pt x="46" y="450"/>
                              <a:pt x="45" y="458"/>
                            </a:cubicBezTo>
                            <a:cubicBezTo>
                              <a:pt x="44" y="466"/>
                              <a:pt x="41" y="472"/>
                              <a:pt x="42" y="480"/>
                            </a:cubicBezTo>
                            <a:cubicBezTo>
                              <a:pt x="43" y="488"/>
                              <a:pt x="47" y="501"/>
                              <a:pt x="50" y="509"/>
                            </a:cubicBezTo>
                            <a:cubicBezTo>
                              <a:pt x="53" y="517"/>
                              <a:pt x="56" y="524"/>
                              <a:pt x="58" y="530"/>
                            </a:cubicBezTo>
                            <a:cubicBezTo>
                              <a:pt x="60" y="536"/>
                              <a:pt x="61" y="541"/>
                              <a:pt x="64" y="546"/>
                            </a:cubicBezTo>
                            <a:cubicBezTo>
                              <a:pt x="67" y="551"/>
                              <a:pt x="71" y="554"/>
                              <a:pt x="74" y="560"/>
                            </a:cubicBezTo>
                            <a:cubicBezTo>
                              <a:pt x="77" y="566"/>
                              <a:pt x="83" y="580"/>
                              <a:pt x="85" y="584"/>
                            </a:cubicBezTo>
                          </a:path>
                        </a:pathLst>
                      </a:custGeom>
                      <a:gradFill rotWithShape="0">
                        <a:gsLst>
                          <a:gs pos="0">
                            <a:srgbClr val="76003B">
                              <a:alpha val="29999"/>
                            </a:srgbClr>
                          </a:gs>
                          <a:gs pos="100000">
                            <a:srgbClr val="FF0080">
                              <a:alpha val="29999"/>
                            </a:srgbClr>
                          </a:gs>
                        </a:gsLst>
                        <a:lin ang="0" scaled="1"/>
                      </a:gradFill>
                      <a:ln w="38100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grpSp>
                    <p:nvGrpSpPr>
                      <p:cNvPr id="71" name="Group 3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101" y="2650"/>
                        <a:ext cx="486" cy="577"/>
                        <a:chOff x="3101" y="2650"/>
                        <a:chExt cx="486" cy="577"/>
                      </a:xfrm>
                    </p:grpSpPr>
                    <p:sp>
                      <p:nvSpPr>
                        <p:cNvPr id="85" name="Freeform 3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01" y="2821"/>
                          <a:ext cx="432" cy="406"/>
                        </a:xfrm>
                        <a:custGeom>
                          <a:avLst/>
                          <a:gdLst>
                            <a:gd name="T0" fmla="*/ 432 w 432"/>
                            <a:gd name="T1" fmla="*/ 406 h 406"/>
                            <a:gd name="T2" fmla="*/ 411 w 432"/>
                            <a:gd name="T3" fmla="*/ 392 h 406"/>
                            <a:gd name="T4" fmla="*/ 382 w 432"/>
                            <a:gd name="T5" fmla="*/ 382 h 406"/>
                            <a:gd name="T6" fmla="*/ 350 w 432"/>
                            <a:gd name="T7" fmla="*/ 371 h 406"/>
                            <a:gd name="T8" fmla="*/ 323 w 432"/>
                            <a:gd name="T9" fmla="*/ 366 h 406"/>
                            <a:gd name="T10" fmla="*/ 304 w 432"/>
                            <a:gd name="T11" fmla="*/ 360 h 406"/>
                            <a:gd name="T12" fmla="*/ 286 w 432"/>
                            <a:gd name="T13" fmla="*/ 355 h 406"/>
                            <a:gd name="T14" fmla="*/ 275 w 432"/>
                            <a:gd name="T15" fmla="*/ 336 h 406"/>
                            <a:gd name="T16" fmla="*/ 264 w 432"/>
                            <a:gd name="T17" fmla="*/ 323 h 406"/>
                            <a:gd name="T18" fmla="*/ 243 w 432"/>
                            <a:gd name="T19" fmla="*/ 294 h 406"/>
                            <a:gd name="T20" fmla="*/ 227 w 432"/>
                            <a:gd name="T21" fmla="*/ 286 h 406"/>
                            <a:gd name="T22" fmla="*/ 214 w 432"/>
                            <a:gd name="T23" fmla="*/ 275 h 406"/>
                            <a:gd name="T24" fmla="*/ 184 w 432"/>
                            <a:gd name="T25" fmla="*/ 272 h 406"/>
                            <a:gd name="T26" fmla="*/ 174 w 432"/>
                            <a:gd name="T27" fmla="*/ 256 h 406"/>
                            <a:gd name="T28" fmla="*/ 163 w 432"/>
                            <a:gd name="T29" fmla="*/ 238 h 406"/>
                            <a:gd name="T30" fmla="*/ 139 w 432"/>
                            <a:gd name="T31" fmla="*/ 222 h 406"/>
                            <a:gd name="T32" fmla="*/ 123 w 432"/>
                            <a:gd name="T33" fmla="*/ 208 h 406"/>
                            <a:gd name="T34" fmla="*/ 112 w 432"/>
                            <a:gd name="T35" fmla="*/ 187 h 406"/>
                            <a:gd name="T36" fmla="*/ 102 w 432"/>
                            <a:gd name="T37" fmla="*/ 168 h 406"/>
                            <a:gd name="T38" fmla="*/ 94 w 432"/>
                            <a:gd name="T39" fmla="*/ 152 h 406"/>
                            <a:gd name="T40" fmla="*/ 86 w 432"/>
                            <a:gd name="T41" fmla="*/ 131 h 406"/>
                            <a:gd name="T42" fmla="*/ 75 w 432"/>
                            <a:gd name="T43" fmla="*/ 118 h 406"/>
                            <a:gd name="T44" fmla="*/ 67 w 432"/>
                            <a:gd name="T45" fmla="*/ 99 h 406"/>
                            <a:gd name="T46" fmla="*/ 67 w 432"/>
                            <a:gd name="T47" fmla="*/ 64 h 406"/>
                            <a:gd name="T48" fmla="*/ 67 w 432"/>
                            <a:gd name="T49" fmla="*/ 46 h 406"/>
                            <a:gd name="T50" fmla="*/ 43 w 432"/>
                            <a:gd name="T51" fmla="*/ 27 h 406"/>
                            <a:gd name="T52" fmla="*/ 16 w 432"/>
                            <a:gd name="T53" fmla="*/ 11 h 406"/>
                            <a:gd name="T54" fmla="*/ 0 w 432"/>
                            <a:gd name="T55" fmla="*/ 0 h 40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w 432"/>
                            <a:gd name="T85" fmla="*/ 0 h 406"/>
                            <a:gd name="T86" fmla="*/ 432 w 432"/>
                            <a:gd name="T87" fmla="*/ 406 h 406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T84" t="T85" r="T86" b="T87"/>
                          <a:pathLst>
                            <a:path w="432" h="406">
                              <a:moveTo>
                                <a:pt x="432" y="406"/>
                              </a:moveTo>
                              <a:cubicBezTo>
                                <a:pt x="425" y="401"/>
                                <a:pt x="419" y="396"/>
                                <a:pt x="411" y="392"/>
                              </a:cubicBezTo>
                              <a:cubicBezTo>
                                <a:pt x="403" y="388"/>
                                <a:pt x="392" y="385"/>
                                <a:pt x="382" y="382"/>
                              </a:cubicBezTo>
                              <a:cubicBezTo>
                                <a:pt x="372" y="379"/>
                                <a:pt x="360" y="374"/>
                                <a:pt x="350" y="371"/>
                              </a:cubicBezTo>
                              <a:cubicBezTo>
                                <a:pt x="340" y="368"/>
                                <a:pt x="331" y="368"/>
                                <a:pt x="323" y="366"/>
                              </a:cubicBezTo>
                              <a:cubicBezTo>
                                <a:pt x="315" y="364"/>
                                <a:pt x="310" y="362"/>
                                <a:pt x="304" y="360"/>
                              </a:cubicBezTo>
                              <a:cubicBezTo>
                                <a:pt x="298" y="358"/>
                                <a:pt x="291" y="359"/>
                                <a:pt x="286" y="355"/>
                              </a:cubicBezTo>
                              <a:cubicBezTo>
                                <a:pt x="281" y="351"/>
                                <a:pt x="279" y="341"/>
                                <a:pt x="275" y="336"/>
                              </a:cubicBezTo>
                              <a:cubicBezTo>
                                <a:pt x="271" y="331"/>
                                <a:pt x="269" y="330"/>
                                <a:pt x="264" y="323"/>
                              </a:cubicBezTo>
                              <a:cubicBezTo>
                                <a:pt x="259" y="316"/>
                                <a:pt x="249" y="300"/>
                                <a:pt x="243" y="294"/>
                              </a:cubicBezTo>
                              <a:cubicBezTo>
                                <a:pt x="237" y="288"/>
                                <a:pt x="232" y="289"/>
                                <a:pt x="227" y="286"/>
                              </a:cubicBezTo>
                              <a:cubicBezTo>
                                <a:pt x="222" y="283"/>
                                <a:pt x="221" y="277"/>
                                <a:pt x="214" y="275"/>
                              </a:cubicBezTo>
                              <a:cubicBezTo>
                                <a:pt x="207" y="273"/>
                                <a:pt x="191" y="275"/>
                                <a:pt x="184" y="272"/>
                              </a:cubicBezTo>
                              <a:cubicBezTo>
                                <a:pt x="177" y="269"/>
                                <a:pt x="177" y="262"/>
                                <a:pt x="174" y="256"/>
                              </a:cubicBezTo>
                              <a:cubicBezTo>
                                <a:pt x="171" y="250"/>
                                <a:pt x="169" y="244"/>
                                <a:pt x="163" y="238"/>
                              </a:cubicBezTo>
                              <a:cubicBezTo>
                                <a:pt x="157" y="232"/>
                                <a:pt x="146" y="227"/>
                                <a:pt x="139" y="222"/>
                              </a:cubicBezTo>
                              <a:cubicBezTo>
                                <a:pt x="132" y="217"/>
                                <a:pt x="127" y="214"/>
                                <a:pt x="123" y="208"/>
                              </a:cubicBezTo>
                              <a:cubicBezTo>
                                <a:pt x="119" y="202"/>
                                <a:pt x="116" y="194"/>
                                <a:pt x="112" y="187"/>
                              </a:cubicBezTo>
                              <a:cubicBezTo>
                                <a:pt x="108" y="180"/>
                                <a:pt x="105" y="174"/>
                                <a:pt x="102" y="168"/>
                              </a:cubicBezTo>
                              <a:cubicBezTo>
                                <a:pt x="99" y="162"/>
                                <a:pt x="97" y="158"/>
                                <a:pt x="94" y="152"/>
                              </a:cubicBezTo>
                              <a:cubicBezTo>
                                <a:pt x="91" y="146"/>
                                <a:pt x="89" y="137"/>
                                <a:pt x="86" y="131"/>
                              </a:cubicBezTo>
                              <a:cubicBezTo>
                                <a:pt x="83" y="125"/>
                                <a:pt x="78" y="123"/>
                                <a:pt x="75" y="118"/>
                              </a:cubicBezTo>
                              <a:cubicBezTo>
                                <a:pt x="72" y="113"/>
                                <a:pt x="68" y="108"/>
                                <a:pt x="67" y="99"/>
                              </a:cubicBezTo>
                              <a:cubicBezTo>
                                <a:pt x="66" y="90"/>
                                <a:pt x="67" y="73"/>
                                <a:pt x="67" y="64"/>
                              </a:cubicBezTo>
                              <a:cubicBezTo>
                                <a:pt x="67" y="55"/>
                                <a:pt x="71" y="52"/>
                                <a:pt x="67" y="46"/>
                              </a:cubicBezTo>
                              <a:cubicBezTo>
                                <a:pt x="63" y="40"/>
                                <a:pt x="52" y="33"/>
                                <a:pt x="43" y="27"/>
                              </a:cubicBezTo>
                              <a:cubicBezTo>
                                <a:pt x="34" y="21"/>
                                <a:pt x="23" y="15"/>
                                <a:pt x="16" y="11"/>
                              </a:cubicBezTo>
                              <a:cubicBezTo>
                                <a:pt x="9" y="7"/>
                                <a:pt x="3" y="2"/>
                                <a:pt x="0" y="0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6" name="Freeform 4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04" y="2650"/>
                          <a:ext cx="483" cy="558"/>
                        </a:xfrm>
                        <a:custGeom>
                          <a:avLst/>
                          <a:gdLst>
                            <a:gd name="T0" fmla="*/ 0 w 483"/>
                            <a:gd name="T1" fmla="*/ 174 h 558"/>
                            <a:gd name="T2" fmla="*/ 280 w 483"/>
                            <a:gd name="T3" fmla="*/ 17 h 558"/>
                            <a:gd name="T4" fmla="*/ 275 w 483"/>
                            <a:gd name="T5" fmla="*/ 73 h 558"/>
                            <a:gd name="T6" fmla="*/ 285 w 483"/>
                            <a:gd name="T7" fmla="*/ 102 h 558"/>
                            <a:gd name="T8" fmla="*/ 304 w 483"/>
                            <a:gd name="T9" fmla="*/ 118 h 558"/>
                            <a:gd name="T10" fmla="*/ 339 w 483"/>
                            <a:gd name="T11" fmla="*/ 123 h 558"/>
                            <a:gd name="T12" fmla="*/ 352 w 483"/>
                            <a:gd name="T13" fmla="*/ 147 h 558"/>
                            <a:gd name="T14" fmla="*/ 336 w 483"/>
                            <a:gd name="T15" fmla="*/ 171 h 558"/>
                            <a:gd name="T16" fmla="*/ 315 w 483"/>
                            <a:gd name="T17" fmla="*/ 201 h 558"/>
                            <a:gd name="T18" fmla="*/ 299 w 483"/>
                            <a:gd name="T19" fmla="*/ 219 h 558"/>
                            <a:gd name="T20" fmla="*/ 261 w 483"/>
                            <a:gd name="T21" fmla="*/ 241 h 558"/>
                            <a:gd name="T22" fmla="*/ 251 w 483"/>
                            <a:gd name="T23" fmla="*/ 265 h 558"/>
                            <a:gd name="T24" fmla="*/ 267 w 483"/>
                            <a:gd name="T25" fmla="*/ 289 h 558"/>
                            <a:gd name="T26" fmla="*/ 261 w 483"/>
                            <a:gd name="T27" fmla="*/ 313 h 558"/>
                            <a:gd name="T28" fmla="*/ 267 w 483"/>
                            <a:gd name="T29" fmla="*/ 334 h 558"/>
                            <a:gd name="T30" fmla="*/ 261 w 483"/>
                            <a:gd name="T31" fmla="*/ 358 h 558"/>
                            <a:gd name="T32" fmla="*/ 259 w 483"/>
                            <a:gd name="T33" fmla="*/ 382 h 558"/>
                            <a:gd name="T34" fmla="*/ 269 w 483"/>
                            <a:gd name="T35" fmla="*/ 403 h 558"/>
                            <a:gd name="T36" fmla="*/ 285 w 483"/>
                            <a:gd name="T37" fmla="*/ 406 h 558"/>
                            <a:gd name="T38" fmla="*/ 312 w 483"/>
                            <a:gd name="T39" fmla="*/ 414 h 558"/>
                            <a:gd name="T40" fmla="*/ 347 w 483"/>
                            <a:gd name="T41" fmla="*/ 411 h 558"/>
                            <a:gd name="T42" fmla="*/ 387 w 483"/>
                            <a:gd name="T43" fmla="*/ 403 h 558"/>
                            <a:gd name="T44" fmla="*/ 421 w 483"/>
                            <a:gd name="T45" fmla="*/ 395 h 558"/>
                            <a:gd name="T46" fmla="*/ 456 w 483"/>
                            <a:gd name="T47" fmla="*/ 398 h 558"/>
                            <a:gd name="T48" fmla="*/ 475 w 483"/>
                            <a:gd name="T49" fmla="*/ 395 h 558"/>
                            <a:gd name="T50" fmla="*/ 408 w 483"/>
                            <a:gd name="T51" fmla="*/ 558 h 558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w 483"/>
                            <a:gd name="T79" fmla="*/ 0 h 558"/>
                            <a:gd name="T80" fmla="*/ 483 w 483"/>
                            <a:gd name="T81" fmla="*/ 558 h 558"/>
                          </a:gdLst>
                          <a:ahLst/>
                          <a:cxnLst>
                            <a:cxn ang="T52">
                              <a:pos x="T0" y="T1"/>
                            </a:cxn>
                            <a:cxn ang="T53">
                              <a:pos x="T2" y="T3"/>
                            </a:cxn>
                            <a:cxn ang="T54">
                              <a:pos x="T4" y="T5"/>
                            </a:cxn>
                            <a:cxn ang="T55">
                              <a:pos x="T6" y="T7"/>
                            </a:cxn>
                            <a:cxn ang="T56">
                              <a:pos x="T8" y="T9"/>
                            </a:cxn>
                            <a:cxn ang="T57">
                              <a:pos x="T10" y="T11"/>
                            </a:cxn>
                            <a:cxn ang="T58">
                              <a:pos x="T12" y="T13"/>
                            </a:cxn>
                            <a:cxn ang="T59">
                              <a:pos x="T14" y="T15"/>
                            </a:cxn>
                            <a:cxn ang="T60">
                              <a:pos x="T16" y="T17"/>
                            </a:cxn>
                            <a:cxn ang="T61">
                              <a:pos x="T18" y="T19"/>
                            </a:cxn>
                            <a:cxn ang="T62">
                              <a:pos x="T20" y="T21"/>
                            </a:cxn>
                            <a:cxn ang="T63">
                              <a:pos x="T22" y="T23"/>
                            </a:cxn>
                            <a:cxn ang="T64">
                              <a:pos x="T24" y="T25"/>
                            </a:cxn>
                            <a:cxn ang="T65">
                              <a:pos x="T26" y="T27"/>
                            </a:cxn>
                            <a:cxn ang="T66">
                              <a:pos x="T28" y="T29"/>
                            </a:cxn>
                            <a:cxn ang="T67">
                              <a:pos x="T30" y="T31"/>
                            </a:cxn>
                            <a:cxn ang="T68">
                              <a:pos x="T32" y="T33"/>
                            </a:cxn>
                            <a:cxn ang="T69">
                              <a:pos x="T34" y="T35"/>
                            </a:cxn>
                            <a:cxn ang="T70">
                              <a:pos x="T36" y="T37"/>
                            </a:cxn>
                            <a:cxn ang="T71">
                              <a:pos x="T38" y="T39"/>
                            </a:cxn>
                            <a:cxn ang="T72">
                              <a:pos x="T40" y="T41"/>
                            </a:cxn>
                            <a:cxn ang="T73">
                              <a:pos x="T42" y="T43"/>
                            </a:cxn>
                            <a:cxn ang="T74">
                              <a:pos x="T44" y="T45"/>
                            </a:cxn>
                            <a:cxn ang="T75">
                              <a:pos x="T46" y="T47"/>
                            </a:cxn>
                            <a:cxn ang="T76">
                              <a:pos x="T48" y="T49"/>
                            </a:cxn>
                            <a:cxn ang="T77">
                              <a:pos x="T50" y="T51"/>
                            </a:cxn>
                          </a:cxnLst>
                          <a:rect l="T78" t="T79" r="T80" b="T81"/>
                          <a:pathLst>
                            <a:path w="483" h="558">
                              <a:moveTo>
                                <a:pt x="0" y="174"/>
                              </a:moveTo>
                              <a:cubicBezTo>
                                <a:pt x="117" y="104"/>
                                <a:pt x="234" y="34"/>
                                <a:pt x="280" y="17"/>
                              </a:cubicBezTo>
                              <a:cubicBezTo>
                                <a:pt x="326" y="0"/>
                                <a:pt x="274" y="59"/>
                                <a:pt x="275" y="73"/>
                              </a:cubicBezTo>
                              <a:cubicBezTo>
                                <a:pt x="276" y="87"/>
                                <a:pt x="280" y="94"/>
                                <a:pt x="285" y="102"/>
                              </a:cubicBezTo>
                              <a:cubicBezTo>
                                <a:pt x="290" y="110"/>
                                <a:pt x="295" y="114"/>
                                <a:pt x="304" y="118"/>
                              </a:cubicBezTo>
                              <a:cubicBezTo>
                                <a:pt x="313" y="122"/>
                                <a:pt x="331" y="118"/>
                                <a:pt x="339" y="123"/>
                              </a:cubicBezTo>
                              <a:cubicBezTo>
                                <a:pt x="347" y="128"/>
                                <a:pt x="352" y="139"/>
                                <a:pt x="352" y="147"/>
                              </a:cubicBezTo>
                              <a:cubicBezTo>
                                <a:pt x="352" y="155"/>
                                <a:pt x="342" y="162"/>
                                <a:pt x="336" y="171"/>
                              </a:cubicBezTo>
                              <a:cubicBezTo>
                                <a:pt x="330" y="180"/>
                                <a:pt x="321" y="193"/>
                                <a:pt x="315" y="201"/>
                              </a:cubicBezTo>
                              <a:cubicBezTo>
                                <a:pt x="309" y="209"/>
                                <a:pt x="308" y="212"/>
                                <a:pt x="299" y="219"/>
                              </a:cubicBezTo>
                              <a:cubicBezTo>
                                <a:pt x="290" y="226"/>
                                <a:pt x="269" y="233"/>
                                <a:pt x="261" y="241"/>
                              </a:cubicBezTo>
                              <a:cubicBezTo>
                                <a:pt x="253" y="249"/>
                                <a:pt x="250" y="257"/>
                                <a:pt x="251" y="265"/>
                              </a:cubicBezTo>
                              <a:cubicBezTo>
                                <a:pt x="252" y="273"/>
                                <a:pt x="265" y="281"/>
                                <a:pt x="267" y="289"/>
                              </a:cubicBezTo>
                              <a:cubicBezTo>
                                <a:pt x="269" y="297"/>
                                <a:pt x="261" y="306"/>
                                <a:pt x="261" y="313"/>
                              </a:cubicBezTo>
                              <a:cubicBezTo>
                                <a:pt x="261" y="320"/>
                                <a:pt x="267" y="327"/>
                                <a:pt x="267" y="334"/>
                              </a:cubicBezTo>
                              <a:cubicBezTo>
                                <a:pt x="267" y="341"/>
                                <a:pt x="262" y="350"/>
                                <a:pt x="261" y="358"/>
                              </a:cubicBezTo>
                              <a:cubicBezTo>
                                <a:pt x="260" y="366"/>
                                <a:pt x="258" y="375"/>
                                <a:pt x="259" y="382"/>
                              </a:cubicBezTo>
                              <a:cubicBezTo>
                                <a:pt x="260" y="389"/>
                                <a:pt x="265" y="399"/>
                                <a:pt x="269" y="403"/>
                              </a:cubicBezTo>
                              <a:cubicBezTo>
                                <a:pt x="273" y="407"/>
                                <a:pt x="278" y="404"/>
                                <a:pt x="285" y="406"/>
                              </a:cubicBezTo>
                              <a:cubicBezTo>
                                <a:pt x="292" y="408"/>
                                <a:pt x="302" y="413"/>
                                <a:pt x="312" y="414"/>
                              </a:cubicBezTo>
                              <a:cubicBezTo>
                                <a:pt x="322" y="415"/>
                                <a:pt x="334" y="413"/>
                                <a:pt x="347" y="411"/>
                              </a:cubicBezTo>
                              <a:cubicBezTo>
                                <a:pt x="360" y="409"/>
                                <a:pt x="375" y="406"/>
                                <a:pt x="387" y="403"/>
                              </a:cubicBezTo>
                              <a:cubicBezTo>
                                <a:pt x="399" y="400"/>
                                <a:pt x="410" y="396"/>
                                <a:pt x="421" y="395"/>
                              </a:cubicBezTo>
                              <a:cubicBezTo>
                                <a:pt x="432" y="394"/>
                                <a:pt x="447" y="398"/>
                                <a:pt x="456" y="398"/>
                              </a:cubicBezTo>
                              <a:cubicBezTo>
                                <a:pt x="465" y="398"/>
                                <a:pt x="483" y="368"/>
                                <a:pt x="475" y="395"/>
                              </a:cubicBezTo>
                              <a:cubicBezTo>
                                <a:pt x="467" y="422"/>
                                <a:pt x="420" y="531"/>
                                <a:pt x="408" y="558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grpSp>
                    <p:nvGrpSpPr>
                      <p:cNvPr id="72" name="Group 4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32" y="1589"/>
                        <a:ext cx="1333" cy="1476"/>
                        <a:chOff x="3232" y="1589"/>
                        <a:chExt cx="1333" cy="1476"/>
                      </a:xfrm>
                    </p:grpSpPr>
                    <p:sp>
                      <p:nvSpPr>
                        <p:cNvPr id="83" name="Freeform 4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232" y="1786"/>
                          <a:ext cx="236" cy="982"/>
                        </a:xfrm>
                        <a:custGeom>
                          <a:avLst/>
                          <a:gdLst>
                            <a:gd name="T0" fmla="*/ 236 w 236"/>
                            <a:gd name="T1" fmla="*/ 2224 h 968"/>
                            <a:gd name="T2" fmla="*/ 169 w 236"/>
                            <a:gd name="T3" fmla="*/ 2169 h 968"/>
                            <a:gd name="T4" fmla="*/ 157 w 236"/>
                            <a:gd name="T5" fmla="*/ 1881 h 968"/>
                            <a:gd name="T6" fmla="*/ 125 w 236"/>
                            <a:gd name="T7" fmla="*/ 1838 h 968"/>
                            <a:gd name="T8" fmla="*/ 133 w 236"/>
                            <a:gd name="T9" fmla="*/ 1762 h 968"/>
                            <a:gd name="T10" fmla="*/ 109 w 236"/>
                            <a:gd name="T11" fmla="*/ 1622 h 968"/>
                            <a:gd name="T12" fmla="*/ 113 w 236"/>
                            <a:gd name="T13" fmla="*/ 1505 h 968"/>
                            <a:gd name="T14" fmla="*/ 85 w 236"/>
                            <a:gd name="T15" fmla="*/ 1236 h 968"/>
                            <a:gd name="T16" fmla="*/ 49 w 236"/>
                            <a:gd name="T17" fmla="*/ 1064 h 968"/>
                            <a:gd name="T18" fmla="*/ 57 w 236"/>
                            <a:gd name="T19" fmla="*/ 997 h 968"/>
                            <a:gd name="T20" fmla="*/ 9 w 236"/>
                            <a:gd name="T21" fmla="*/ 898 h 968"/>
                            <a:gd name="T22" fmla="*/ 5 w 236"/>
                            <a:gd name="T23" fmla="*/ 775 h 968"/>
                            <a:gd name="T24" fmla="*/ 13 w 236"/>
                            <a:gd name="T25" fmla="*/ 412 h 968"/>
                            <a:gd name="T26" fmla="*/ 65 w 236"/>
                            <a:gd name="T27" fmla="*/ 340 h 968"/>
                            <a:gd name="T28" fmla="*/ 81 w 236"/>
                            <a:gd name="T29" fmla="*/ 279 h 968"/>
                            <a:gd name="T30" fmla="*/ 176 w 236"/>
                            <a:gd name="T31" fmla="*/ 0 h 968"/>
                            <a:gd name="T32" fmla="*/ 0 60000 65536"/>
                            <a:gd name="T33" fmla="*/ 0 60000 65536"/>
                            <a:gd name="T34" fmla="*/ 0 60000 65536"/>
                            <a:gd name="T35" fmla="*/ 0 60000 65536"/>
                            <a:gd name="T36" fmla="*/ 0 60000 65536"/>
                            <a:gd name="T37" fmla="*/ 0 60000 65536"/>
                            <a:gd name="T38" fmla="*/ 0 60000 65536"/>
                            <a:gd name="T39" fmla="*/ 0 60000 65536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w 236"/>
                            <a:gd name="T49" fmla="*/ 0 h 968"/>
                            <a:gd name="T50" fmla="*/ 236 w 236"/>
                            <a:gd name="T51" fmla="*/ 968 h 968"/>
                          </a:gdLst>
                          <a:ahLst/>
                          <a:cxnLst>
                            <a:cxn ang="T32">
                              <a:pos x="T0" y="T1"/>
                            </a:cxn>
                            <a:cxn ang="T33">
                              <a:pos x="T2" y="T3"/>
                            </a:cxn>
                            <a:cxn ang="T34">
                              <a:pos x="T4" y="T5"/>
                            </a:cxn>
                            <a:cxn ang="T35">
                              <a:pos x="T6" y="T7"/>
                            </a:cxn>
                            <a:cxn ang="T36">
                              <a:pos x="T8" y="T9"/>
                            </a:cxn>
                            <a:cxn ang="T37">
                              <a:pos x="T10" y="T11"/>
                            </a:cxn>
                            <a:cxn ang="T38">
                              <a:pos x="T12" y="T13"/>
                            </a:cxn>
                            <a:cxn ang="T39">
                              <a:pos x="T14" y="T15"/>
                            </a:cxn>
                            <a:cxn ang="T40">
                              <a:pos x="T16" y="T17"/>
                            </a:cxn>
                            <a:cxn ang="T41">
                              <a:pos x="T18" y="T19"/>
                            </a:cxn>
                            <a:cxn ang="T42">
                              <a:pos x="T20" y="T21"/>
                            </a:cxn>
                            <a:cxn ang="T43">
                              <a:pos x="T22" y="T23"/>
                            </a:cxn>
                            <a:cxn ang="T44">
                              <a:pos x="T24" y="T25"/>
                            </a:cxn>
                            <a:cxn ang="T45">
                              <a:pos x="T26" y="T27"/>
                            </a:cxn>
                            <a:cxn ang="T46">
                              <a:pos x="T28" y="T29"/>
                            </a:cxn>
                            <a:cxn ang="T47">
                              <a:pos x="T30" y="T31"/>
                            </a:cxn>
                          </a:cxnLst>
                          <a:rect l="T48" t="T49" r="T50" b="T51"/>
                          <a:pathLst>
                            <a:path w="236" h="968">
                              <a:moveTo>
                                <a:pt x="236" y="968"/>
                              </a:moveTo>
                              <a:cubicBezTo>
                                <a:pt x="225" y="963"/>
                                <a:pt x="182" y="967"/>
                                <a:pt x="169" y="942"/>
                              </a:cubicBezTo>
                              <a:cubicBezTo>
                                <a:pt x="156" y="917"/>
                                <a:pt x="164" y="842"/>
                                <a:pt x="157" y="818"/>
                              </a:cubicBezTo>
                              <a:cubicBezTo>
                                <a:pt x="150" y="794"/>
                                <a:pt x="129" y="807"/>
                                <a:pt x="125" y="798"/>
                              </a:cubicBezTo>
                              <a:cubicBezTo>
                                <a:pt x="121" y="789"/>
                                <a:pt x="136" y="781"/>
                                <a:pt x="133" y="766"/>
                              </a:cubicBezTo>
                              <a:cubicBezTo>
                                <a:pt x="130" y="751"/>
                                <a:pt x="112" y="725"/>
                                <a:pt x="109" y="706"/>
                              </a:cubicBezTo>
                              <a:cubicBezTo>
                                <a:pt x="106" y="687"/>
                                <a:pt x="117" y="682"/>
                                <a:pt x="113" y="654"/>
                              </a:cubicBezTo>
                              <a:cubicBezTo>
                                <a:pt x="109" y="626"/>
                                <a:pt x="96" y="570"/>
                                <a:pt x="85" y="538"/>
                              </a:cubicBezTo>
                              <a:cubicBezTo>
                                <a:pt x="74" y="506"/>
                                <a:pt x="54" y="479"/>
                                <a:pt x="49" y="462"/>
                              </a:cubicBezTo>
                              <a:cubicBezTo>
                                <a:pt x="44" y="445"/>
                                <a:pt x="64" y="446"/>
                                <a:pt x="57" y="434"/>
                              </a:cubicBezTo>
                              <a:cubicBezTo>
                                <a:pt x="50" y="422"/>
                                <a:pt x="18" y="406"/>
                                <a:pt x="9" y="390"/>
                              </a:cubicBezTo>
                              <a:cubicBezTo>
                                <a:pt x="0" y="374"/>
                                <a:pt x="4" y="373"/>
                                <a:pt x="5" y="338"/>
                              </a:cubicBezTo>
                              <a:cubicBezTo>
                                <a:pt x="6" y="303"/>
                                <a:pt x="3" y="209"/>
                                <a:pt x="13" y="178"/>
                              </a:cubicBezTo>
                              <a:cubicBezTo>
                                <a:pt x="23" y="147"/>
                                <a:pt x="54" y="159"/>
                                <a:pt x="65" y="150"/>
                              </a:cubicBezTo>
                              <a:cubicBezTo>
                                <a:pt x="76" y="141"/>
                                <a:pt x="63" y="147"/>
                                <a:pt x="81" y="122"/>
                              </a:cubicBezTo>
                              <a:cubicBezTo>
                                <a:pt x="99" y="97"/>
                                <a:pt x="156" y="25"/>
                                <a:pt x="176" y="0"/>
                              </a:cubicBezTo>
                            </a:path>
                          </a:pathLst>
                        </a:custGeom>
                        <a:noFill/>
                        <a:ln w="3175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4" name="Freeform 4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339" y="1589"/>
                          <a:ext cx="1226" cy="1476"/>
                        </a:xfrm>
                        <a:custGeom>
                          <a:avLst/>
                          <a:gdLst>
                            <a:gd name="T0" fmla="*/ 73 w 1226"/>
                            <a:gd name="T1" fmla="*/ 203 h 1476"/>
                            <a:gd name="T2" fmla="*/ 70 w 1226"/>
                            <a:gd name="T3" fmla="*/ 194 h 1476"/>
                            <a:gd name="T4" fmla="*/ 9 w 1226"/>
                            <a:gd name="T5" fmla="*/ 133 h 1476"/>
                            <a:gd name="T6" fmla="*/ 126 w 1226"/>
                            <a:gd name="T7" fmla="*/ 162 h 1476"/>
                            <a:gd name="T8" fmla="*/ 174 w 1226"/>
                            <a:gd name="T9" fmla="*/ 162 h 1476"/>
                            <a:gd name="T10" fmla="*/ 177 w 1226"/>
                            <a:gd name="T11" fmla="*/ 218 h 1476"/>
                            <a:gd name="T12" fmla="*/ 222 w 1226"/>
                            <a:gd name="T13" fmla="*/ 210 h 1476"/>
                            <a:gd name="T14" fmla="*/ 270 w 1226"/>
                            <a:gd name="T15" fmla="*/ 162 h 1476"/>
                            <a:gd name="T16" fmla="*/ 606 w 1226"/>
                            <a:gd name="T17" fmla="*/ 18 h 1476"/>
                            <a:gd name="T18" fmla="*/ 717 w 1226"/>
                            <a:gd name="T19" fmla="*/ 51 h 1476"/>
                            <a:gd name="T20" fmla="*/ 736 w 1226"/>
                            <a:gd name="T21" fmla="*/ 82 h 1476"/>
                            <a:gd name="T22" fmla="*/ 764 w 1226"/>
                            <a:gd name="T23" fmla="*/ 126 h 1476"/>
                            <a:gd name="T24" fmla="*/ 774 w 1226"/>
                            <a:gd name="T25" fmla="*/ 199 h 1476"/>
                            <a:gd name="T26" fmla="*/ 787 w 1226"/>
                            <a:gd name="T27" fmla="*/ 266 h 1476"/>
                            <a:gd name="T28" fmla="*/ 942 w 1226"/>
                            <a:gd name="T29" fmla="*/ 498 h 1476"/>
                            <a:gd name="T30" fmla="*/ 963 w 1226"/>
                            <a:gd name="T31" fmla="*/ 570 h 1476"/>
                            <a:gd name="T32" fmla="*/ 966 w 1226"/>
                            <a:gd name="T33" fmla="*/ 597 h 1476"/>
                            <a:gd name="T34" fmla="*/ 1014 w 1226"/>
                            <a:gd name="T35" fmla="*/ 642 h 1476"/>
                            <a:gd name="T36" fmla="*/ 1038 w 1226"/>
                            <a:gd name="T37" fmla="*/ 690 h 1476"/>
                            <a:gd name="T38" fmla="*/ 1017 w 1226"/>
                            <a:gd name="T39" fmla="*/ 743 h 1476"/>
                            <a:gd name="T40" fmla="*/ 1065 w 1226"/>
                            <a:gd name="T41" fmla="*/ 757 h 1476"/>
                            <a:gd name="T42" fmla="*/ 1114 w 1226"/>
                            <a:gd name="T43" fmla="*/ 732 h 1476"/>
                            <a:gd name="T44" fmla="*/ 1150 w 1226"/>
                            <a:gd name="T45" fmla="*/ 682 h 1476"/>
                            <a:gd name="T46" fmla="*/ 1214 w 1226"/>
                            <a:gd name="T47" fmla="*/ 690 h 1476"/>
                            <a:gd name="T48" fmla="*/ 1209 w 1226"/>
                            <a:gd name="T49" fmla="*/ 738 h 1476"/>
                            <a:gd name="T50" fmla="*/ 1113 w 1226"/>
                            <a:gd name="T51" fmla="*/ 829 h 1476"/>
                            <a:gd name="T52" fmla="*/ 1065 w 1226"/>
                            <a:gd name="T53" fmla="*/ 925 h 1476"/>
                            <a:gd name="T54" fmla="*/ 1038 w 1226"/>
                            <a:gd name="T55" fmla="*/ 1026 h 1476"/>
                            <a:gd name="T56" fmla="*/ 1011 w 1226"/>
                            <a:gd name="T57" fmla="*/ 1170 h 1476"/>
                            <a:gd name="T58" fmla="*/ 953 w 1226"/>
                            <a:gd name="T59" fmla="*/ 1226 h 1476"/>
                            <a:gd name="T60" fmla="*/ 889 w 1226"/>
                            <a:gd name="T61" fmla="*/ 1269 h 1476"/>
                            <a:gd name="T62" fmla="*/ 846 w 1226"/>
                            <a:gd name="T63" fmla="*/ 1314 h 1476"/>
                            <a:gd name="T64" fmla="*/ 827 w 1226"/>
                            <a:gd name="T65" fmla="*/ 1346 h 1476"/>
                            <a:gd name="T66" fmla="*/ 754 w 1226"/>
                            <a:gd name="T67" fmla="*/ 1380 h 1476"/>
                            <a:gd name="T68" fmla="*/ 756 w 1226"/>
                            <a:gd name="T69" fmla="*/ 1404 h 1476"/>
                            <a:gd name="T70" fmla="*/ 752 w 1226"/>
                            <a:gd name="T71" fmla="*/ 1446 h 1476"/>
                            <a:gd name="T72" fmla="*/ 702 w 1226"/>
                            <a:gd name="T73" fmla="*/ 1458 h 1476"/>
                            <a:gd name="T74" fmla="*/ 654 w 1226"/>
                            <a:gd name="T75" fmla="*/ 1458 h 1476"/>
                            <a:gd name="T76" fmla="*/ 382 w 1226"/>
                            <a:gd name="T77" fmla="*/ 1426 h 1476"/>
                            <a:gd name="T78" fmla="*/ 225 w 1226"/>
                            <a:gd name="T79" fmla="*/ 1447 h 1476"/>
                            <a:gd name="T80" fmla="*/ 194 w 1226"/>
                            <a:gd name="T81" fmla="*/ 1440 h 1476"/>
                            <a:gd name="T82" fmla="*/ 49 w 1226"/>
                            <a:gd name="T83" fmla="*/ 1463 h 1476"/>
                            <a:gd name="T84" fmla="*/ 42 w 1226"/>
                            <a:gd name="T85" fmla="*/ 1364 h 1476"/>
                            <a:gd name="T86" fmla="*/ 38 w 1226"/>
                            <a:gd name="T87" fmla="*/ 1324 h 1476"/>
                            <a:gd name="T88" fmla="*/ 30 w 1226"/>
                            <a:gd name="T89" fmla="*/ 1314 h 1476"/>
                            <a:gd name="T90" fmla="*/ 83 w 1226"/>
                            <a:gd name="T91" fmla="*/ 1279 h 1476"/>
                            <a:gd name="T92" fmla="*/ 122 w 1226"/>
                            <a:gd name="T93" fmla="*/ 1228 h 1476"/>
                            <a:gd name="T94" fmla="*/ 126 w 1226"/>
                            <a:gd name="T95" fmla="*/ 1170 h 147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w 1226"/>
                            <a:gd name="T145" fmla="*/ 0 h 1476"/>
                            <a:gd name="T146" fmla="*/ 1226 w 1226"/>
                            <a:gd name="T147" fmla="*/ 1476 h 1476"/>
                          </a:gdLst>
                          <a:ahLst/>
                          <a:cxnLst>
                            <a:cxn ang="T96">
                              <a:pos x="T0" y="T1"/>
                            </a:cxn>
                            <a:cxn ang="T97">
                              <a:pos x="T2" y="T3"/>
                            </a:cxn>
                            <a:cxn ang="T98">
                              <a:pos x="T4" y="T5"/>
                            </a:cxn>
                            <a:cxn ang="T99">
                              <a:pos x="T6" y="T7"/>
                            </a:cxn>
                            <a:cxn ang="T100">
                              <a:pos x="T8" y="T9"/>
                            </a:cxn>
                            <a:cxn ang="T101">
                              <a:pos x="T10" y="T11"/>
                            </a:cxn>
                            <a:cxn ang="T102">
                              <a:pos x="T12" y="T13"/>
                            </a:cxn>
                            <a:cxn ang="T103">
                              <a:pos x="T14" y="T15"/>
                            </a:cxn>
                            <a:cxn ang="T104">
                              <a:pos x="T16" y="T17"/>
                            </a:cxn>
                            <a:cxn ang="T105">
                              <a:pos x="T18" y="T19"/>
                            </a:cxn>
                            <a:cxn ang="T106">
                              <a:pos x="T20" y="T21"/>
                            </a:cxn>
                            <a:cxn ang="T107">
                              <a:pos x="T22" y="T23"/>
                            </a:cxn>
                            <a:cxn ang="T108">
                              <a:pos x="T24" y="T25"/>
                            </a:cxn>
                            <a:cxn ang="T109">
                              <a:pos x="T26" y="T27"/>
                            </a:cxn>
                            <a:cxn ang="T110">
                              <a:pos x="T28" y="T29"/>
                            </a:cxn>
                            <a:cxn ang="T111">
                              <a:pos x="T30" y="T31"/>
                            </a:cxn>
                            <a:cxn ang="T112">
                              <a:pos x="T32" y="T33"/>
                            </a:cxn>
                            <a:cxn ang="T113">
                              <a:pos x="T34" y="T35"/>
                            </a:cxn>
                            <a:cxn ang="T114">
                              <a:pos x="T36" y="T37"/>
                            </a:cxn>
                            <a:cxn ang="T115">
                              <a:pos x="T38" y="T39"/>
                            </a:cxn>
                            <a:cxn ang="T116">
                              <a:pos x="T40" y="T41"/>
                            </a:cxn>
                            <a:cxn ang="T117">
                              <a:pos x="T42" y="T43"/>
                            </a:cxn>
                            <a:cxn ang="T118">
                              <a:pos x="T44" y="T45"/>
                            </a:cxn>
                            <a:cxn ang="T119">
                              <a:pos x="T46" y="T47"/>
                            </a:cxn>
                            <a:cxn ang="T120">
                              <a:pos x="T48" y="T49"/>
                            </a:cxn>
                            <a:cxn ang="T121">
                              <a:pos x="T50" y="T51"/>
                            </a:cxn>
                            <a:cxn ang="T122">
                              <a:pos x="T52" y="T53"/>
                            </a:cxn>
                            <a:cxn ang="T123">
                              <a:pos x="T54" y="T55"/>
                            </a:cxn>
                            <a:cxn ang="T124">
                              <a:pos x="T56" y="T57"/>
                            </a:cxn>
                            <a:cxn ang="T125">
                              <a:pos x="T58" y="T59"/>
                            </a:cxn>
                            <a:cxn ang="T126">
                              <a:pos x="T60" y="T61"/>
                            </a:cxn>
                            <a:cxn ang="T127">
                              <a:pos x="T62" y="T63"/>
                            </a:cxn>
                            <a:cxn ang="T128">
                              <a:pos x="T64" y="T65"/>
                            </a:cxn>
                            <a:cxn ang="T129">
                              <a:pos x="T66" y="T67"/>
                            </a:cxn>
                            <a:cxn ang="T130">
                              <a:pos x="T68" y="T69"/>
                            </a:cxn>
                            <a:cxn ang="T131">
                              <a:pos x="T70" y="T71"/>
                            </a:cxn>
                            <a:cxn ang="T132">
                              <a:pos x="T72" y="T73"/>
                            </a:cxn>
                            <a:cxn ang="T133">
                              <a:pos x="T74" y="T75"/>
                            </a:cxn>
                            <a:cxn ang="T134">
                              <a:pos x="T76" y="T77"/>
                            </a:cxn>
                            <a:cxn ang="T135">
                              <a:pos x="T78" y="T79"/>
                            </a:cxn>
                            <a:cxn ang="T136">
                              <a:pos x="T80" y="T81"/>
                            </a:cxn>
                            <a:cxn ang="T137">
                              <a:pos x="T82" y="T83"/>
                            </a:cxn>
                            <a:cxn ang="T138">
                              <a:pos x="T84" y="T85"/>
                            </a:cxn>
                            <a:cxn ang="T139">
                              <a:pos x="T86" y="T87"/>
                            </a:cxn>
                            <a:cxn ang="T140">
                              <a:pos x="T88" y="T89"/>
                            </a:cxn>
                            <a:cxn ang="T141">
                              <a:pos x="T90" y="T91"/>
                            </a:cxn>
                            <a:cxn ang="T142">
                              <a:pos x="T92" y="T93"/>
                            </a:cxn>
                            <a:cxn ang="T143">
                              <a:pos x="T94" y="T95"/>
                            </a:cxn>
                          </a:cxnLst>
                          <a:rect l="T144" t="T145" r="T146" b="T147"/>
                          <a:pathLst>
                            <a:path w="1226" h="1476">
                              <a:moveTo>
                                <a:pt x="73" y="203"/>
                              </a:moveTo>
                              <a:cubicBezTo>
                                <a:pt x="72" y="202"/>
                                <a:pt x="80" y="205"/>
                                <a:pt x="70" y="194"/>
                              </a:cubicBezTo>
                              <a:cubicBezTo>
                                <a:pt x="60" y="183"/>
                                <a:pt x="0" y="138"/>
                                <a:pt x="9" y="133"/>
                              </a:cubicBezTo>
                              <a:cubicBezTo>
                                <a:pt x="18" y="128"/>
                                <a:pt x="99" y="157"/>
                                <a:pt x="126" y="162"/>
                              </a:cubicBezTo>
                              <a:cubicBezTo>
                                <a:pt x="153" y="167"/>
                                <a:pt x="166" y="153"/>
                                <a:pt x="174" y="162"/>
                              </a:cubicBezTo>
                              <a:cubicBezTo>
                                <a:pt x="182" y="171"/>
                                <a:pt x="169" y="210"/>
                                <a:pt x="177" y="218"/>
                              </a:cubicBezTo>
                              <a:cubicBezTo>
                                <a:pt x="185" y="226"/>
                                <a:pt x="207" y="219"/>
                                <a:pt x="222" y="210"/>
                              </a:cubicBezTo>
                              <a:cubicBezTo>
                                <a:pt x="237" y="201"/>
                                <a:pt x="206" y="194"/>
                                <a:pt x="270" y="162"/>
                              </a:cubicBezTo>
                              <a:cubicBezTo>
                                <a:pt x="334" y="130"/>
                                <a:pt x="532" y="36"/>
                                <a:pt x="606" y="18"/>
                              </a:cubicBezTo>
                              <a:cubicBezTo>
                                <a:pt x="680" y="0"/>
                                <a:pt x="695" y="40"/>
                                <a:pt x="717" y="51"/>
                              </a:cubicBezTo>
                              <a:cubicBezTo>
                                <a:pt x="739" y="62"/>
                                <a:pt x="728" y="69"/>
                                <a:pt x="736" y="82"/>
                              </a:cubicBezTo>
                              <a:cubicBezTo>
                                <a:pt x="744" y="95"/>
                                <a:pt x="758" y="107"/>
                                <a:pt x="764" y="126"/>
                              </a:cubicBezTo>
                              <a:cubicBezTo>
                                <a:pt x="770" y="145"/>
                                <a:pt x="770" y="176"/>
                                <a:pt x="774" y="199"/>
                              </a:cubicBezTo>
                              <a:cubicBezTo>
                                <a:pt x="778" y="222"/>
                                <a:pt x="759" y="216"/>
                                <a:pt x="787" y="266"/>
                              </a:cubicBezTo>
                              <a:cubicBezTo>
                                <a:pt x="815" y="316"/>
                                <a:pt x="913" y="447"/>
                                <a:pt x="942" y="498"/>
                              </a:cubicBezTo>
                              <a:cubicBezTo>
                                <a:pt x="971" y="549"/>
                                <a:pt x="959" y="554"/>
                                <a:pt x="963" y="570"/>
                              </a:cubicBezTo>
                              <a:cubicBezTo>
                                <a:pt x="967" y="586"/>
                                <a:pt x="958" y="585"/>
                                <a:pt x="966" y="597"/>
                              </a:cubicBezTo>
                              <a:cubicBezTo>
                                <a:pt x="974" y="609"/>
                                <a:pt x="1002" y="627"/>
                                <a:pt x="1014" y="642"/>
                              </a:cubicBezTo>
                              <a:cubicBezTo>
                                <a:pt x="1026" y="657"/>
                                <a:pt x="1038" y="673"/>
                                <a:pt x="1038" y="690"/>
                              </a:cubicBezTo>
                              <a:cubicBezTo>
                                <a:pt x="1038" y="707"/>
                                <a:pt x="1013" y="732"/>
                                <a:pt x="1017" y="743"/>
                              </a:cubicBezTo>
                              <a:cubicBezTo>
                                <a:pt x="1021" y="754"/>
                                <a:pt x="1049" y="759"/>
                                <a:pt x="1065" y="757"/>
                              </a:cubicBezTo>
                              <a:cubicBezTo>
                                <a:pt x="1081" y="755"/>
                                <a:pt x="1100" y="744"/>
                                <a:pt x="1114" y="732"/>
                              </a:cubicBezTo>
                              <a:cubicBezTo>
                                <a:pt x="1128" y="720"/>
                                <a:pt x="1133" y="689"/>
                                <a:pt x="1150" y="682"/>
                              </a:cubicBezTo>
                              <a:cubicBezTo>
                                <a:pt x="1167" y="675"/>
                                <a:pt x="1204" y="681"/>
                                <a:pt x="1214" y="690"/>
                              </a:cubicBezTo>
                              <a:cubicBezTo>
                                <a:pt x="1224" y="699"/>
                                <a:pt x="1226" y="715"/>
                                <a:pt x="1209" y="738"/>
                              </a:cubicBezTo>
                              <a:cubicBezTo>
                                <a:pt x="1192" y="761"/>
                                <a:pt x="1137" y="798"/>
                                <a:pt x="1113" y="829"/>
                              </a:cubicBezTo>
                              <a:cubicBezTo>
                                <a:pt x="1089" y="860"/>
                                <a:pt x="1077" y="892"/>
                                <a:pt x="1065" y="925"/>
                              </a:cubicBezTo>
                              <a:cubicBezTo>
                                <a:pt x="1053" y="958"/>
                                <a:pt x="1047" y="985"/>
                                <a:pt x="1038" y="1026"/>
                              </a:cubicBezTo>
                              <a:cubicBezTo>
                                <a:pt x="1029" y="1067"/>
                                <a:pt x="1025" y="1137"/>
                                <a:pt x="1011" y="1170"/>
                              </a:cubicBezTo>
                              <a:cubicBezTo>
                                <a:pt x="997" y="1203"/>
                                <a:pt x="973" y="1210"/>
                                <a:pt x="953" y="1226"/>
                              </a:cubicBezTo>
                              <a:cubicBezTo>
                                <a:pt x="933" y="1242"/>
                                <a:pt x="907" y="1254"/>
                                <a:pt x="889" y="1269"/>
                              </a:cubicBezTo>
                              <a:cubicBezTo>
                                <a:pt x="871" y="1284"/>
                                <a:pt x="856" y="1301"/>
                                <a:pt x="846" y="1314"/>
                              </a:cubicBezTo>
                              <a:cubicBezTo>
                                <a:pt x="836" y="1327"/>
                                <a:pt x="842" y="1335"/>
                                <a:pt x="827" y="1346"/>
                              </a:cubicBezTo>
                              <a:cubicBezTo>
                                <a:pt x="812" y="1357"/>
                                <a:pt x="766" y="1370"/>
                                <a:pt x="754" y="1380"/>
                              </a:cubicBezTo>
                              <a:cubicBezTo>
                                <a:pt x="742" y="1390"/>
                                <a:pt x="756" y="1393"/>
                                <a:pt x="756" y="1404"/>
                              </a:cubicBezTo>
                              <a:cubicBezTo>
                                <a:pt x="756" y="1415"/>
                                <a:pt x="761" y="1437"/>
                                <a:pt x="752" y="1446"/>
                              </a:cubicBezTo>
                              <a:cubicBezTo>
                                <a:pt x="743" y="1455"/>
                                <a:pt x="718" y="1456"/>
                                <a:pt x="702" y="1458"/>
                              </a:cubicBezTo>
                              <a:cubicBezTo>
                                <a:pt x="686" y="1460"/>
                                <a:pt x="707" y="1463"/>
                                <a:pt x="654" y="1458"/>
                              </a:cubicBezTo>
                              <a:cubicBezTo>
                                <a:pt x="601" y="1453"/>
                                <a:pt x="453" y="1428"/>
                                <a:pt x="382" y="1426"/>
                              </a:cubicBezTo>
                              <a:cubicBezTo>
                                <a:pt x="311" y="1424"/>
                                <a:pt x="256" y="1445"/>
                                <a:pt x="225" y="1447"/>
                              </a:cubicBezTo>
                              <a:cubicBezTo>
                                <a:pt x="194" y="1449"/>
                                <a:pt x="223" y="1437"/>
                                <a:pt x="194" y="1440"/>
                              </a:cubicBezTo>
                              <a:cubicBezTo>
                                <a:pt x="165" y="1443"/>
                                <a:pt x="74" y="1476"/>
                                <a:pt x="49" y="1463"/>
                              </a:cubicBezTo>
                              <a:cubicBezTo>
                                <a:pt x="24" y="1450"/>
                                <a:pt x="44" y="1387"/>
                                <a:pt x="42" y="1364"/>
                              </a:cubicBezTo>
                              <a:cubicBezTo>
                                <a:pt x="40" y="1341"/>
                                <a:pt x="40" y="1332"/>
                                <a:pt x="38" y="1324"/>
                              </a:cubicBezTo>
                              <a:cubicBezTo>
                                <a:pt x="36" y="1316"/>
                                <a:pt x="23" y="1321"/>
                                <a:pt x="30" y="1314"/>
                              </a:cubicBezTo>
                              <a:cubicBezTo>
                                <a:pt x="37" y="1307"/>
                                <a:pt x="68" y="1293"/>
                                <a:pt x="83" y="1279"/>
                              </a:cubicBezTo>
                              <a:cubicBezTo>
                                <a:pt x="98" y="1265"/>
                                <a:pt x="115" y="1246"/>
                                <a:pt x="122" y="1228"/>
                              </a:cubicBezTo>
                              <a:cubicBezTo>
                                <a:pt x="129" y="1210"/>
                                <a:pt x="125" y="1182"/>
                                <a:pt x="126" y="1170"/>
                              </a:cubicBezTo>
                            </a:path>
                          </a:pathLst>
                        </a:custGeom>
                        <a:noFill/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73" name="Freeform 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40" y="1376"/>
                        <a:ext cx="632" cy="704"/>
                      </a:xfrm>
                      <a:custGeom>
                        <a:avLst/>
                        <a:gdLst>
                          <a:gd name="T0" fmla="*/ 245 w 632"/>
                          <a:gd name="T1" fmla="*/ 704 h 704"/>
                          <a:gd name="T2" fmla="*/ 276 w 632"/>
                          <a:gd name="T3" fmla="*/ 652 h 704"/>
                          <a:gd name="T4" fmla="*/ 288 w 632"/>
                          <a:gd name="T5" fmla="*/ 612 h 704"/>
                          <a:gd name="T6" fmla="*/ 280 w 632"/>
                          <a:gd name="T7" fmla="*/ 572 h 704"/>
                          <a:gd name="T8" fmla="*/ 260 w 632"/>
                          <a:gd name="T9" fmla="*/ 588 h 704"/>
                          <a:gd name="T10" fmla="*/ 252 w 632"/>
                          <a:gd name="T11" fmla="*/ 552 h 704"/>
                          <a:gd name="T12" fmla="*/ 244 w 632"/>
                          <a:gd name="T13" fmla="*/ 520 h 704"/>
                          <a:gd name="T14" fmla="*/ 220 w 632"/>
                          <a:gd name="T15" fmla="*/ 512 h 704"/>
                          <a:gd name="T16" fmla="*/ 172 w 632"/>
                          <a:gd name="T17" fmla="*/ 528 h 704"/>
                          <a:gd name="T18" fmla="*/ 136 w 632"/>
                          <a:gd name="T19" fmla="*/ 532 h 704"/>
                          <a:gd name="T20" fmla="*/ 112 w 632"/>
                          <a:gd name="T21" fmla="*/ 532 h 704"/>
                          <a:gd name="T22" fmla="*/ 88 w 632"/>
                          <a:gd name="T23" fmla="*/ 524 h 704"/>
                          <a:gd name="T24" fmla="*/ 32 w 632"/>
                          <a:gd name="T25" fmla="*/ 492 h 704"/>
                          <a:gd name="T26" fmla="*/ 16 w 632"/>
                          <a:gd name="T27" fmla="*/ 472 h 704"/>
                          <a:gd name="T28" fmla="*/ 16 w 632"/>
                          <a:gd name="T29" fmla="*/ 448 h 704"/>
                          <a:gd name="T30" fmla="*/ 4 w 632"/>
                          <a:gd name="T31" fmla="*/ 420 h 704"/>
                          <a:gd name="T32" fmla="*/ 4 w 632"/>
                          <a:gd name="T33" fmla="*/ 396 h 704"/>
                          <a:gd name="T34" fmla="*/ 4 w 632"/>
                          <a:gd name="T35" fmla="*/ 348 h 704"/>
                          <a:gd name="T36" fmla="*/ 28 w 632"/>
                          <a:gd name="T37" fmla="*/ 360 h 704"/>
                          <a:gd name="T38" fmla="*/ 60 w 632"/>
                          <a:gd name="T39" fmla="*/ 388 h 704"/>
                          <a:gd name="T40" fmla="*/ 72 w 632"/>
                          <a:gd name="T41" fmla="*/ 412 h 704"/>
                          <a:gd name="T42" fmla="*/ 88 w 632"/>
                          <a:gd name="T43" fmla="*/ 432 h 704"/>
                          <a:gd name="T44" fmla="*/ 108 w 632"/>
                          <a:gd name="T45" fmla="*/ 460 h 704"/>
                          <a:gd name="T46" fmla="*/ 124 w 632"/>
                          <a:gd name="T47" fmla="*/ 436 h 704"/>
                          <a:gd name="T48" fmla="*/ 160 w 632"/>
                          <a:gd name="T49" fmla="*/ 436 h 704"/>
                          <a:gd name="T50" fmla="*/ 184 w 632"/>
                          <a:gd name="T51" fmla="*/ 412 h 704"/>
                          <a:gd name="T52" fmla="*/ 244 w 632"/>
                          <a:gd name="T53" fmla="*/ 368 h 704"/>
                          <a:gd name="T54" fmla="*/ 192 w 632"/>
                          <a:gd name="T55" fmla="*/ 376 h 704"/>
                          <a:gd name="T56" fmla="*/ 164 w 632"/>
                          <a:gd name="T57" fmla="*/ 396 h 704"/>
                          <a:gd name="T58" fmla="*/ 128 w 632"/>
                          <a:gd name="T59" fmla="*/ 392 h 704"/>
                          <a:gd name="T60" fmla="*/ 104 w 632"/>
                          <a:gd name="T61" fmla="*/ 404 h 704"/>
                          <a:gd name="T62" fmla="*/ 104 w 632"/>
                          <a:gd name="T63" fmla="*/ 376 h 704"/>
                          <a:gd name="T64" fmla="*/ 124 w 632"/>
                          <a:gd name="T65" fmla="*/ 344 h 704"/>
                          <a:gd name="T66" fmla="*/ 152 w 632"/>
                          <a:gd name="T67" fmla="*/ 312 h 704"/>
                          <a:gd name="T68" fmla="*/ 176 w 632"/>
                          <a:gd name="T69" fmla="*/ 296 h 704"/>
                          <a:gd name="T70" fmla="*/ 176 w 632"/>
                          <a:gd name="T71" fmla="*/ 272 h 704"/>
                          <a:gd name="T72" fmla="*/ 152 w 632"/>
                          <a:gd name="T73" fmla="*/ 280 h 704"/>
                          <a:gd name="T74" fmla="*/ 144 w 632"/>
                          <a:gd name="T75" fmla="*/ 252 h 704"/>
                          <a:gd name="T76" fmla="*/ 180 w 632"/>
                          <a:gd name="T77" fmla="*/ 224 h 704"/>
                          <a:gd name="T78" fmla="*/ 232 w 632"/>
                          <a:gd name="T79" fmla="*/ 196 h 704"/>
                          <a:gd name="T80" fmla="*/ 196 w 632"/>
                          <a:gd name="T81" fmla="*/ 208 h 704"/>
                          <a:gd name="T82" fmla="*/ 204 w 632"/>
                          <a:gd name="T83" fmla="*/ 180 h 704"/>
                          <a:gd name="T84" fmla="*/ 240 w 632"/>
                          <a:gd name="T85" fmla="*/ 148 h 704"/>
                          <a:gd name="T86" fmla="*/ 272 w 632"/>
                          <a:gd name="T87" fmla="*/ 132 h 704"/>
                          <a:gd name="T88" fmla="*/ 296 w 632"/>
                          <a:gd name="T89" fmla="*/ 120 h 704"/>
                          <a:gd name="T90" fmla="*/ 324 w 632"/>
                          <a:gd name="T91" fmla="*/ 104 h 704"/>
                          <a:gd name="T92" fmla="*/ 356 w 632"/>
                          <a:gd name="T93" fmla="*/ 104 h 704"/>
                          <a:gd name="T94" fmla="*/ 384 w 632"/>
                          <a:gd name="T95" fmla="*/ 108 h 704"/>
                          <a:gd name="T96" fmla="*/ 416 w 632"/>
                          <a:gd name="T97" fmla="*/ 72 h 704"/>
                          <a:gd name="T98" fmla="*/ 460 w 632"/>
                          <a:gd name="T99" fmla="*/ 52 h 704"/>
                          <a:gd name="T100" fmla="*/ 500 w 632"/>
                          <a:gd name="T101" fmla="*/ 20 h 704"/>
                          <a:gd name="T102" fmla="*/ 520 w 632"/>
                          <a:gd name="T103" fmla="*/ 36 h 704"/>
                          <a:gd name="T104" fmla="*/ 572 w 632"/>
                          <a:gd name="T105" fmla="*/ 16 h 704"/>
                          <a:gd name="T106" fmla="*/ 608 w 632"/>
                          <a:gd name="T107" fmla="*/ 8 h 704"/>
                          <a:gd name="T108" fmla="*/ 632 w 632"/>
                          <a:gd name="T109" fmla="*/ 0 h 704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60000 65536"/>
                          <a:gd name="T148" fmla="*/ 0 60000 65536"/>
                          <a:gd name="T149" fmla="*/ 0 60000 65536"/>
                          <a:gd name="T150" fmla="*/ 0 60000 65536"/>
                          <a:gd name="T151" fmla="*/ 0 60000 65536"/>
                          <a:gd name="T152" fmla="*/ 0 60000 65536"/>
                          <a:gd name="T153" fmla="*/ 0 60000 65536"/>
                          <a:gd name="T154" fmla="*/ 0 60000 65536"/>
                          <a:gd name="T155" fmla="*/ 0 60000 65536"/>
                          <a:gd name="T156" fmla="*/ 0 60000 65536"/>
                          <a:gd name="T157" fmla="*/ 0 60000 65536"/>
                          <a:gd name="T158" fmla="*/ 0 60000 65536"/>
                          <a:gd name="T159" fmla="*/ 0 60000 65536"/>
                          <a:gd name="T160" fmla="*/ 0 60000 65536"/>
                          <a:gd name="T161" fmla="*/ 0 60000 65536"/>
                          <a:gd name="T162" fmla="*/ 0 60000 65536"/>
                          <a:gd name="T163" fmla="*/ 0 60000 65536"/>
                          <a:gd name="T164" fmla="*/ 0 60000 65536"/>
                          <a:gd name="T165" fmla="*/ 0 w 632"/>
                          <a:gd name="T166" fmla="*/ 0 h 704"/>
                          <a:gd name="T167" fmla="*/ 632 w 632"/>
                          <a:gd name="T168" fmla="*/ 704 h 704"/>
                        </a:gdLst>
                        <a:ahLst/>
                        <a:cxnLst>
                          <a:cxn ang="T110">
                            <a:pos x="T0" y="T1"/>
                          </a:cxn>
                          <a:cxn ang="T111">
                            <a:pos x="T2" y="T3"/>
                          </a:cxn>
                          <a:cxn ang="T112">
                            <a:pos x="T4" y="T5"/>
                          </a:cxn>
                          <a:cxn ang="T113">
                            <a:pos x="T6" y="T7"/>
                          </a:cxn>
                          <a:cxn ang="T114">
                            <a:pos x="T8" y="T9"/>
                          </a:cxn>
                          <a:cxn ang="T115">
                            <a:pos x="T10" y="T11"/>
                          </a:cxn>
                          <a:cxn ang="T116">
                            <a:pos x="T12" y="T13"/>
                          </a:cxn>
                          <a:cxn ang="T117">
                            <a:pos x="T14" y="T15"/>
                          </a:cxn>
                          <a:cxn ang="T118">
                            <a:pos x="T16" y="T17"/>
                          </a:cxn>
                          <a:cxn ang="T119">
                            <a:pos x="T18" y="T19"/>
                          </a:cxn>
                          <a:cxn ang="T120">
                            <a:pos x="T20" y="T21"/>
                          </a:cxn>
                          <a:cxn ang="T121">
                            <a:pos x="T22" y="T23"/>
                          </a:cxn>
                          <a:cxn ang="T122">
                            <a:pos x="T24" y="T25"/>
                          </a:cxn>
                          <a:cxn ang="T123">
                            <a:pos x="T26" y="T27"/>
                          </a:cxn>
                          <a:cxn ang="T124">
                            <a:pos x="T28" y="T29"/>
                          </a:cxn>
                          <a:cxn ang="T125">
                            <a:pos x="T30" y="T31"/>
                          </a:cxn>
                          <a:cxn ang="T126">
                            <a:pos x="T32" y="T33"/>
                          </a:cxn>
                          <a:cxn ang="T127">
                            <a:pos x="T34" y="T35"/>
                          </a:cxn>
                          <a:cxn ang="T128">
                            <a:pos x="T36" y="T37"/>
                          </a:cxn>
                          <a:cxn ang="T129">
                            <a:pos x="T38" y="T39"/>
                          </a:cxn>
                          <a:cxn ang="T130">
                            <a:pos x="T40" y="T41"/>
                          </a:cxn>
                          <a:cxn ang="T131">
                            <a:pos x="T42" y="T43"/>
                          </a:cxn>
                          <a:cxn ang="T132">
                            <a:pos x="T44" y="T45"/>
                          </a:cxn>
                          <a:cxn ang="T133">
                            <a:pos x="T46" y="T47"/>
                          </a:cxn>
                          <a:cxn ang="T134">
                            <a:pos x="T48" y="T49"/>
                          </a:cxn>
                          <a:cxn ang="T135">
                            <a:pos x="T50" y="T51"/>
                          </a:cxn>
                          <a:cxn ang="T136">
                            <a:pos x="T52" y="T53"/>
                          </a:cxn>
                          <a:cxn ang="T137">
                            <a:pos x="T54" y="T55"/>
                          </a:cxn>
                          <a:cxn ang="T138">
                            <a:pos x="T56" y="T57"/>
                          </a:cxn>
                          <a:cxn ang="T139">
                            <a:pos x="T58" y="T59"/>
                          </a:cxn>
                          <a:cxn ang="T140">
                            <a:pos x="T60" y="T61"/>
                          </a:cxn>
                          <a:cxn ang="T141">
                            <a:pos x="T62" y="T63"/>
                          </a:cxn>
                          <a:cxn ang="T142">
                            <a:pos x="T64" y="T65"/>
                          </a:cxn>
                          <a:cxn ang="T143">
                            <a:pos x="T66" y="T67"/>
                          </a:cxn>
                          <a:cxn ang="T144">
                            <a:pos x="T68" y="T69"/>
                          </a:cxn>
                          <a:cxn ang="T145">
                            <a:pos x="T70" y="T71"/>
                          </a:cxn>
                          <a:cxn ang="T146">
                            <a:pos x="T72" y="T73"/>
                          </a:cxn>
                          <a:cxn ang="T147">
                            <a:pos x="T74" y="T75"/>
                          </a:cxn>
                          <a:cxn ang="T148">
                            <a:pos x="T76" y="T77"/>
                          </a:cxn>
                          <a:cxn ang="T149">
                            <a:pos x="T78" y="T79"/>
                          </a:cxn>
                          <a:cxn ang="T150">
                            <a:pos x="T80" y="T81"/>
                          </a:cxn>
                          <a:cxn ang="T151">
                            <a:pos x="T82" y="T83"/>
                          </a:cxn>
                          <a:cxn ang="T152">
                            <a:pos x="T84" y="T85"/>
                          </a:cxn>
                          <a:cxn ang="T153">
                            <a:pos x="T86" y="T87"/>
                          </a:cxn>
                          <a:cxn ang="T154">
                            <a:pos x="T88" y="T89"/>
                          </a:cxn>
                          <a:cxn ang="T155">
                            <a:pos x="T90" y="T91"/>
                          </a:cxn>
                          <a:cxn ang="T156">
                            <a:pos x="T92" y="T93"/>
                          </a:cxn>
                          <a:cxn ang="T157">
                            <a:pos x="T94" y="T95"/>
                          </a:cxn>
                          <a:cxn ang="T158">
                            <a:pos x="T96" y="T97"/>
                          </a:cxn>
                          <a:cxn ang="T159">
                            <a:pos x="T98" y="T99"/>
                          </a:cxn>
                          <a:cxn ang="T160">
                            <a:pos x="T100" y="T101"/>
                          </a:cxn>
                          <a:cxn ang="T161">
                            <a:pos x="T102" y="T103"/>
                          </a:cxn>
                          <a:cxn ang="T162">
                            <a:pos x="T104" y="T105"/>
                          </a:cxn>
                          <a:cxn ang="T163">
                            <a:pos x="T106" y="T107"/>
                          </a:cxn>
                          <a:cxn ang="T164">
                            <a:pos x="T108" y="T109"/>
                          </a:cxn>
                        </a:cxnLst>
                        <a:rect l="T165" t="T166" r="T167" b="T168"/>
                        <a:pathLst>
                          <a:path w="632" h="704">
                            <a:moveTo>
                              <a:pt x="245" y="704"/>
                            </a:moveTo>
                            <a:cubicBezTo>
                              <a:pt x="250" y="695"/>
                              <a:pt x="269" y="667"/>
                              <a:pt x="276" y="652"/>
                            </a:cubicBezTo>
                            <a:cubicBezTo>
                              <a:pt x="283" y="637"/>
                              <a:pt x="287" y="625"/>
                              <a:pt x="288" y="612"/>
                            </a:cubicBezTo>
                            <a:cubicBezTo>
                              <a:pt x="289" y="599"/>
                              <a:pt x="285" y="576"/>
                              <a:pt x="280" y="572"/>
                            </a:cubicBezTo>
                            <a:cubicBezTo>
                              <a:pt x="275" y="568"/>
                              <a:pt x="265" y="591"/>
                              <a:pt x="260" y="588"/>
                            </a:cubicBezTo>
                            <a:cubicBezTo>
                              <a:pt x="255" y="585"/>
                              <a:pt x="255" y="563"/>
                              <a:pt x="252" y="552"/>
                            </a:cubicBezTo>
                            <a:cubicBezTo>
                              <a:pt x="249" y="541"/>
                              <a:pt x="249" y="527"/>
                              <a:pt x="244" y="520"/>
                            </a:cubicBezTo>
                            <a:cubicBezTo>
                              <a:pt x="239" y="513"/>
                              <a:pt x="232" y="511"/>
                              <a:pt x="220" y="512"/>
                            </a:cubicBezTo>
                            <a:cubicBezTo>
                              <a:pt x="208" y="513"/>
                              <a:pt x="186" y="525"/>
                              <a:pt x="172" y="528"/>
                            </a:cubicBezTo>
                            <a:cubicBezTo>
                              <a:pt x="158" y="531"/>
                              <a:pt x="146" y="531"/>
                              <a:pt x="136" y="532"/>
                            </a:cubicBezTo>
                            <a:cubicBezTo>
                              <a:pt x="126" y="533"/>
                              <a:pt x="120" y="533"/>
                              <a:pt x="112" y="532"/>
                            </a:cubicBezTo>
                            <a:cubicBezTo>
                              <a:pt x="104" y="531"/>
                              <a:pt x="101" y="531"/>
                              <a:pt x="88" y="524"/>
                            </a:cubicBezTo>
                            <a:cubicBezTo>
                              <a:pt x="75" y="517"/>
                              <a:pt x="44" y="501"/>
                              <a:pt x="32" y="492"/>
                            </a:cubicBezTo>
                            <a:cubicBezTo>
                              <a:pt x="20" y="483"/>
                              <a:pt x="19" y="479"/>
                              <a:pt x="16" y="472"/>
                            </a:cubicBezTo>
                            <a:cubicBezTo>
                              <a:pt x="13" y="465"/>
                              <a:pt x="18" y="457"/>
                              <a:pt x="16" y="448"/>
                            </a:cubicBezTo>
                            <a:cubicBezTo>
                              <a:pt x="14" y="439"/>
                              <a:pt x="6" y="429"/>
                              <a:pt x="4" y="420"/>
                            </a:cubicBezTo>
                            <a:cubicBezTo>
                              <a:pt x="2" y="411"/>
                              <a:pt x="4" y="408"/>
                              <a:pt x="4" y="396"/>
                            </a:cubicBezTo>
                            <a:cubicBezTo>
                              <a:pt x="4" y="384"/>
                              <a:pt x="0" y="354"/>
                              <a:pt x="4" y="348"/>
                            </a:cubicBezTo>
                            <a:cubicBezTo>
                              <a:pt x="8" y="342"/>
                              <a:pt x="19" y="353"/>
                              <a:pt x="28" y="360"/>
                            </a:cubicBezTo>
                            <a:cubicBezTo>
                              <a:pt x="37" y="367"/>
                              <a:pt x="53" y="379"/>
                              <a:pt x="60" y="388"/>
                            </a:cubicBezTo>
                            <a:cubicBezTo>
                              <a:pt x="67" y="397"/>
                              <a:pt x="67" y="405"/>
                              <a:pt x="72" y="412"/>
                            </a:cubicBezTo>
                            <a:cubicBezTo>
                              <a:pt x="77" y="419"/>
                              <a:pt x="82" y="424"/>
                              <a:pt x="88" y="432"/>
                            </a:cubicBezTo>
                            <a:cubicBezTo>
                              <a:pt x="94" y="440"/>
                              <a:pt x="102" y="459"/>
                              <a:pt x="108" y="460"/>
                            </a:cubicBezTo>
                            <a:cubicBezTo>
                              <a:pt x="114" y="461"/>
                              <a:pt x="115" y="440"/>
                              <a:pt x="124" y="436"/>
                            </a:cubicBezTo>
                            <a:cubicBezTo>
                              <a:pt x="133" y="432"/>
                              <a:pt x="150" y="440"/>
                              <a:pt x="160" y="436"/>
                            </a:cubicBezTo>
                            <a:cubicBezTo>
                              <a:pt x="170" y="432"/>
                              <a:pt x="170" y="423"/>
                              <a:pt x="184" y="412"/>
                            </a:cubicBezTo>
                            <a:cubicBezTo>
                              <a:pt x="198" y="401"/>
                              <a:pt x="243" y="374"/>
                              <a:pt x="244" y="368"/>
                            </a:cubicBezTo>
                            <a:cubicBezTo>
                              <a:pt x="245" y="362"/>
                              <a:pt x="205" y="371"/>
                              <a:pt x="192" y="376"/>
                            </a:cubicBezTo>
                            <a:cubicBezTo>
                              <a:pt x="179" y="381"/>
                              <a:pt x="175" y="393"/>
                              <a:pt x="164" y="396"/>
                            </a:cubicBezTo>
                            <a:cubicBezTo>
                              <a:pt x="153" y="399"/>
                              <a:pt x="138" y="391"/>
                              <a:pt x="128" y="392"/>
                            </a:cubicBezTo>
                            <a:cubicBezTo>
                              <a:pt x="118" y="393"/>
                              <a:pt x="108" y="407"/>
                              <a:pt x="104" y="404"/>
                            </a:cubicBezTo>
                            <a:cubicBezTo>
                              <a:pt x="100" y="401"/>
                              <a:pt x="101" y="386"/>
                              <a:pt x="104" y="376"/>
                            </a:cubicBezTo>
                            <a:cubicBezTo>
                              <a:pt x="107" y="366"/>
                              <a:pt x="116" y="355"/>
                              <a:pt x="124" y="344"/>
                            </a:cubicBezTo>
                            <a:cubicBezTo>
                              <a:pt x="132" y="333"/>
                              <a:pt x="143" y="320"/>
                              <a:pt x="152" y="312"/>
                            </a:cubicBezTo>
                            <a:cubicBezTo>
                              <a:pt x="161" y="304"/>
                              <a:pt x="172" y="303"/>
                              <a:pt x="176" y="296"/>
                            </a:cubicBezTo>
                            <a:cubicBezTo>
                              <a:pt x="180" y="289"/>
                              <a:pt x="180" y="275"/>
                              <a:pt x="176" y="272"/>
                            </a:cubicBezTo>
                            <a:cubicBezTo>
                              <a:pt x="172" y="269"/>
                              <a:pt x="157" y="283"/>
                              <a:pt x="152" y="280"/>
                            </a:cubicBezTo>
                            <a:cubicBezTo>
                              <a:pt x="147" y="277"/>
                              <a:pt x="139" y="261"/>
                              <a:pt x="144" y="252"/>
                            </a:cubicBezTo>
                            <a:cubicBezTo>
                              <a:pt x="149" y="243"/>
                              <a:pt x="165" y="233"/>
                              <a:pt x="180" y="224"/>
                            </a:cubicBezTo>
                            <a:cubicBezTo>
                              <a:pt x="195" y="215"/>
                              <a:pt x="229" y="199"/>
                              <a:pt x="232" y="196"/>
                            </a:cubicBezTo>
                            <a:cubicBezTo>
                              <a:pt x="235" y="193"/>
                              <a:pt x="201" y="211"/>
                              <a:pt x="196" y="208"/>
                            </a:cubicBezTo>
                            <a:cubicBezTo>
                              <a:pt x="191" y="205"/>
                              <a:pt x="197" y="190"/>
                              <a:pt x="204" y="180"/>
                            </a:cubicBezTo>
                            <a:cubicBezTo>
                              <a:pt x="211" y="170"/>
                              <a:pt x="229" y="156"/>
                              <a:pt x="240" y="148"/>
                            </a:cubicBezTo>
                            <a:cubicBezTo>
                              <a:pt x="251" y="140"/>
                              <a:pt x="263" y="137"/>
                              <a:pt x="272" y="132"/>
                            </a:cubicBezTo>
                            <a:cubicBezTo>
                              <a:pt x="281" y="127"/>
                              <a:pt x="287" y="125"/>
                              <a:pt x="296" y="120"/>
                            </a:cubicBezTo>
                            <a:cubicBezTo>
                              <a:pt x="305" y="115"/>
                              <a:pt x="314" y="107"/>
                              <a:pt x="324" y="104"/>
                            </a:cubicBezTo>
                            <a:cubicBezTo>
                              <a:pt x="334" y="101"/>
                              <a:pt x="346" y="103"/>
                              <a:pt x="356" y="104"/>
                            </a:cubicBezTo>
                            <a:cubicBezTo>
                              <a:pt x="366" y="105"/>
                              <a:pt x="374" y="113"/>
                              <a:pt x="384" y="108"/>
                            </a:cubicBezTo>
                            <a:cubicBezTo>
                              <a:pt x="394" y="103"/>
                              <a:pt x="403" y="81"/>
                              <a:pt x="416" y="72"/>
                            </a:cubicBezTo>
                            <a:cubicBezTo>
                              <a:pt x="429" y="63"/>
                              <a:pt x="446" y="61"/>
                              <a:pt x="460" y="52"/>
                            </a:cubicBezTo>
                            <a:cubicBezTo>
                              <a:pt x="474" y="43"/>
                              <a:pt x="490" y="23"/>
                              <a:pt x="500" y="20"/>
                            </a:cubicBezTo>
                            <a:cubicBezTo>
                              <a:pt x="510" y="17"/>
                              <a:pt x="508" y="37"/>
                              <a:pt x="520" y="36"/>
                            </a:cubicBezTo>
                            <a:cubicBezTo>
                              <a:pt x="532" y="35"/>
                              <a:pt x="557" y="21"/>
                              <a:pt x="572" y="16"/>
                            </a:cubicBezTo>
                            <a:cubicBezTo>
                              <a:pt x="587" y="11"/>
                              <a:pt x="598" y="11"/>
                              <a:pt x="608" y="8"/>
                            </a:cubicBezTo>
                            <a:cubicBezTo>
                              <a:pt x="618" y="5"/>
                              <a:pt x="625" y="2"/>
                              <a:pt x="632" y="0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 w="38100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grpSp>
                    <p:nvGrpSpPr>
                      <p:cNvPr id="74" name="Group 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72" y="1336"/>
                        <a:ext cx="844" cy="530"/>
                        <a:chOff x="3472" y="1336"/>
                        <a:chExt cx="844" cy="530"/>
                      </a:xfrm>
                    </p:grpSpPr>
                    <p:sp>
                      <p:nvSpPr>
                        <p:cNvPr id="81" name="Freeform 4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72" y="1336"/>
                          <a:ext cx="844" cy="236"/>
                        </a:xfrm>
                        <a:custGeom>
                          <a:avLst/>
                          <a:gdLst>
                            <a:gd name="T0" fmla="*/ 0 w 844"/>
                            <a:gd name="T1" fmla="*/ 40 h 236"/>
                            <a:gd name="T2" fmla="*/ 48 w 844"/>
                            <a:gd name="T3" fmla="*/ 32 h 236"/>
                            <a:gd name="T4" fmla="*/ 84 w 844"/>
                            <a:gd name="T5" fmla="*/ 20 h 236"/>
                            <a:gd name="T6" fmla="*/ 120 w 844"/>
                            <a:gd name="T7" fmla="*/ 24 h 236"/>
                            <a:gd name="T8" fmla="*/ 152 w 844"/>
                            <a:gd name="T9" fmla="*/ 24 h 236"/>
                            <a:gd name="T10" fmla="*/ 176 w 844"/>
                            <a:gd name="T11" fmla="*/ 8 h 236"/>
                            <a:gd name="T12" fmla="*/ 224 w 844"/>
                            <a:gd name="T13" fmla="*/ 0 h 236"/>
                            <a:gd name="T14" fmla="*/ 252 w 844"/>
                            <a:gd name="T15" fmla="*/ 0 h 236"/>
                            <a:gd name="T16" fmla="*/ 292 w 844"/>
                            <a:gd name="T17" fmla="*/ 0 h 236"/>
                            <a:gd name="T18" fmla="*/ 324 w 844"/>
                            <a:gd name="T19" fmla="*/ 8 h 236"/>
                            <a:gd name="T20" fmla="*/ 356 w 844"/>
                            <a:gd name="T21" fmla="*/ 24 h 236"/>
                            <a:gd name="T22" fmla="*/ 388 w 844"/>
                            <a:gd name="T23" fmla="*/ 36 h 236"/>
                            <a:gd name="T24" fmla="*/ 432 w 844"/>
                            <a:gd name="T25" fmla="*/ 56 h 236"/>
                            <a:gd name="T26" fmla="*/ 460 w 844"/>
                            <a:gd name="T27" fmla="*/ 52 h 236"/>
                            <a:gd name="T28" fmla="*/ 496 w 844"/>
                            <a:gd name="T29" fmla="*/ 56 h 236"/>
                            <a:gd name="T30" fmla="*/ 544 w 844"/>
                            <a:gd name="T31" fmla="*/ 76 h 236"/>
                            <a:gd name="T32" fmla="*/ 573 w 844"/>
                            <a:gd name="T33" fmla="*/ 91 h 236"/>
                            <a:gd name="T34" fmla="*/ 600 w 844"/>
                            <a:gd name="T35" fmla="*/ 100 h 236"/>
                            <a:gd name="T36" fmla="*/ 624 w 844"/>
                            <a:gd name="T37" fmla="*/ 100 h 236"/>
                            <a:gd name="T38" fmla="*/ 652 w 844"/>
                            <a:gd name="T39" fmla="*/ 92 h 236"/>
                            <a:gd name="T40" fmla="*/ 701 w 844"/>
                            <a:gd name="T41" fmla="*/ 144 h 236"/>
                            <a:gd name="T42" fmla="*/ 728 w 844"/>
                            <a:gd name="T43" fmla="*/ 100 h 236"/>
                            <a:gd name="T44" fmla="*/ 748 w 844"/>
                            <a:gd name="T45" fmla="*/ 116 h 236"/>
                            <a:gd name="T46" fmla="*/ 772 w 844"/>
                            <a:gd name="T47" fmla="*/ 148 h 236"/>
                            <a:gd name="T48" fmla="*/ 792 w 844"/>
                            <a:gd name="T49" fmla="*/ 168 h 236"/>
                            <a:gd name="T50" fmla="*/ 811 w 844"/>
                            <a:gd name="T51" fmla="*/ 189 h 236"/>
                            <a:gd name="T52" fmla="*/ 808 w 844"/>
                            <a:gd name="T53" fmla="*/ 213 h 236"/>
                            <a:gd name="T54" fmla="*/ 820 w 844"/>
                            <a:gd name="T55" fmla="*/ 232 h 236"/>
                            <a:gd name="T56" fmla="*/ 844 w 844"/>
                            <a:gd name="T57" fmla="*/ 236 h 2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w 844"/>
                            <a:gd name="T88" fmla="*/ 0 h 236"/>
                            <a:gd name="T89" fmla="*/ 844 w 844"/>
                            <a:gd name="T90" fmla="*/ 236 h 236"/>
                          </a:gdLst>
                          <a:ahLst/>
                          <a:cxnLst>
                            <a:cxn ang="T58">
                              <a:pos x="T0" y="T1"/>
                            </a:cxn>
                            <a:cxn ang="T59">
                              <a:pos x="T2" y="T3"/>
                            </a:cxn>
                            <a:cxn ang="T60">
                              <a:pos x="T4" y="T5"/>
                            </a:cxn>
                            <a:cxn ang="T61">
                              <a:pos x="T6" y="T7"/>
                            </a:cxn>
                            <a:cxn ang="T62">
                              <a:pos x="T8" y="T9"/>
                            </a:cxn>
                            <a:cxn ang="T63">
                              <a:pos x="T10" y="T11"/>
                            </a:cxn>
                            <a:cxn ang="T64">
                              <a:pos x="T12" y="T13"/>
                            </a:cxn>
                            <a:cxn ang="T65">
                              <a:pos x="T14" y="T15"/>
                            </a:cxn>
                            <a:cxn ang="T66">
                              <a:pos x="T16" y="T17"/>
                            </a:cxn>
                            <a:cxn ang="T67">
                              <a:pos x="T18" y="T19"/>
                            </a:cxn>
                            <a:cxn ang="T68">
                              <a:pos x="T20" y="T21"/>
                            </a:cxn>
                            <a:cxn ang="T69">
                              <a:pos x="T22" y="T23"/>
                            </a:cxn>
                            <a:cxn ang="T70">
                              <a:pos x="T24" y="T25"/>
                            </a:cxn>
                            <a:cxn ang="T71">
                              <a:pos x="T26" y="T27"/>
                            </a:cxn>
                            <a:cxn ang="T72">
                              <a:pos x="T28" y="T29"/>
                            </a:cxn>
                            <a:cxn ang="T73">
                              <a:pos x="T30" y="T31"/>
                            </a:cxn>
                            <a:cxn ang="T74">
                              <a:pos x="T32" y="T33"/>
                            </a:cxn>
                            <a:cxn ang="T75">
                              <a:pos x="T34" y="T35"/>
                            </a:cxn>
                            <a:cxn ang="T76">
                              <a:pos x="T36" y="T37"/>
                            </a:cxn>
                            <a:cxn ang="T77">
                              <a:pos x="T38" y="T39"/>
                            </a:cxn>
                            <a:cxn ang="T78">
                              <a:pos x="T40" y="T41"/>
                            </a:cxn>
                            <a:cxn ang="T79">
                              <a:pos x="T42" y="T43"/>
                            </a:cxn>
                            <a:cxn ang="T80">
                              <a:pos x="T44" y="T45"/>
                            </a:cxn>
                            <a:cxn ang="T81">
                              <a:pos x="T46" y="T47"/>
                            </a:cxn>
                            <a:cxn ang="T82">
                              <a:pos x="T48" y="T49"/>
                            </a:cxn>
                            <a:cxn ang="T83">
                              <a:pos x="T50" y="T51"/>
                            </a:cxn>
                            <a:cxn ang="T84">
                              <a:pos x="T52" y="T53"/>
                            </a:cxn>
                            <a:cxn ang="T85">
                              <a:pos x="T54" y="T55"/>
                            </a:cxn>
                            <a:cxn ang="T86">
                              <a:pos x="T56" y="T57"/>
                            </a:cxn>
                          </a:cxnLst>
                          <a:rect l="T87" t="T88" r="T89" b="T90"/>
                          <a:pathLst>
                            <a:path w="844" h="236">
                              <a:moveTo>
                                <a:pt x="0" y="40"/>
                              </a:moveTo>
                              <a:lnTo>
                                <a:pt x="48" y="32"/>
                              </a:lnTo>
                              <a:lnTo>
                                <a:pt x="84" y="20"/>
                              </a:lnTo>
                              <a:lnTo>
                                <a:pt x="120" y="24"/>
                              </a:lnTo>
                              <a:lnTo>
                                <a:pt x="152" y="24"/>
                              </a:lnTo>
                              <a:lnTo>
                                <a:pt x="176" y="8"/>
                              </a:lnTo>
                              <a:lnTo>
                                <a:pt x="224" y="0"/>
                              </a:lnTo>
                              <a:lnTo>
                                <a:pt x="252" y="0"/>
                              </a:lnTo>
                              <a:lnTo>
                                <a:pt x="292" y="0"/>
                              </a:lnTo>
                              <a:lnTo>
                                <a:pt x="324" y="8"/>
                              </a:lnTo>
                              <a:lnTo>
                                <a:pt x="356" y="24"/>
                              </a:lnTo>
                              <a:lnTo>
                                <a:pt x="388" y="36"/>
                              </a:lnTo>
                              <a:lnTo>
                                <a:pt x="432" y="56"/>
                              </a:lnTo>
                              <a:lnTo>
                                <a:pt x="460" y="52"/>
                              </a:lnTo>
                              <a:lnTo>
                                <a:pt x="496" y="56"/>
                              </a:lnTo>
                              <a:lnTo>
                                <a:pt x="544" y="76"/>
                              </a:lnTo>
                              <a:lnTo>
                                <a:pt x="573" y="91"/>
                              </a:lnTo>
                              <a:lnTo>
                                <a:pt x="600" y="100"/>
                              </a:lnTo>
                              <a:lnTo>
                                <a:pt x="624" y="100"/>
                              </a:lnTo>
                              <a:lnTo>
                                <a:pt x="652" y="92"/>
                              </a:lnTo>
                              <a:lnTo>
                                <a:pt x="701" y="144"/>
                              </a:lnTo>
                              <a:lnTo>
                                <a:pt x="728" y="100"/>
                              </a:lnTo>
                              <a:lnTo>
                                <a:pt x="748" y="116"/>
                              </a:lnTo>
                              <a:cubicBezTo>
                                <a:pt x="755" y="124"/>
                                <a:pt x="765" y="139"/>
                                <a:pt x="772" y="148"/>
                              </a:cubicBezTo>
                              <a:lnTo>
                                <a:pt x="792" y="168"/>
                              </a:lnTo>
                              <a:lnTo>
                                <a:pt x="811" y="189"/>
                              </a:lnTo>
                              <a:lnTo>
                                <a:pt x="808" y="213"/>
                              </a:lnTo>
                              <a:lnTo>
                                <a:pt x="820" y="232"/>
                              </a:lnTo>
                              <a:lnTo>
                                <a:pt x="844" y="236"/>
                              </a:ln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2" name="Freeform 4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472" y="1376"/>
                          <a:ext cx="840" cy="490"/>
                        </a:xfrm>
                        <a:custGeom>
                          <a:avLst/>
                          <a:gdLst>
                            <a:gd name="T0" fmla="*/ 840 w 840"/>
                            <a:gd name="T1" fmla="*/ 192 h 490"/>
                            <a:gd name="T2" fmla="*/ 648 w 840"/>
                            <a:gd name="T3" fmla="*/ 448 h 490"/>
                            <a:gd name="T4" fmla="*/ 648 w 840"/>
                            <a:gd name="T5" fmla="*/ 443 h 490"/>
                            <a:gd name="T6" fmla="*/ 640 w 840"/>
                            <a:gd name="T7" fmla="*/ 432 h 490"/>
                            <a:gd name="T8" fmla="*/ 643 w 840"/>
                            <a:gd name="T9" fmla="*/ 408 h 490"/>
                            <a:gd name="T10" fmla="*/ 648 w 840"/>
                            <a:gd name="T11" fmla="*/ 381 h 490"/>
                            <a:gd name="T12" fmla="*/ 645 w 840"/>
                            <a:gd name="T13" fmla="*/ 357 h 490"/>
                            <a:gd name="T14" fmla="*/ 637 w 840"/>
                            <a:gd name="T15" fmla="*/ 315 h 490"/>
                            <a:gd name="T16" fmla="*/ 613 w 840"/>
                            <a:gd name="T17" fmla="*/ 293 h 490"/>
                            <a:gd name="T18" fmla="*/ 581 w 840"/>
                            <a:gd name="T19" fmla="*/ 256 h 490"/>
                            <a:gd name="T20" fmla="*/ 533 w 840"/>
                            <a:gd name="T21" fmla="*/ 227 h 490"/>
                            <a:gd name="T22" fmla="*/ 493 w 840"/>
                            <a:gd name="T23" fmla="*/ 216 h 490"/>
                            <a:gd name="T24" fmla="*/ 448 w 840"/>
                            <a:gd name="T25" fmla="*/ 224 h 490"/>
                            <a:gd name="T26" fmla="*/ 403 w 840"/>
                            <a:gd name="T27" fmla="*/ 248 h 490"/>
                            <a:gd name="T28" fmla="*/ 352 w 840"/>
                            <a:gd name="T29" fmla="*/ 261 h 490"/>
                            <a:gd name="T30" fmla="*/ 307 w 840"/>
                            <a:gd name="T31" fmla="*/ 288 h 490"/>
                            <a:gd name="T32" fmla="*/ 267 w 840"/>
                            <a:gd name="T33" fmla="*/ 299 h 490"/>
                            <a:gd name="T34" fmla="*/ 229 w 840"/>
                            <a:gd name="T35" fmla="*/ 317 h 490"/>
                            <a:gd name="T36" fmla="*/ 184 w 840"/>
                            <a:gd name="T37" fmla="*/ 336 h 490"/>
                            <a:gd name="T38" fmla="*/ 139 w 840"/>
                            <a:gd name="T39" fmla="*/ 352 h 490"/>
                            <a:gd name="T40" fmla="*/ 125 w 840"/>
                            <a:gd name="T41" fmla="*/ 365 h 490"/>
                            <a:gd name="T42" fmla="*/ 0 w 840"/>
                            <a:gd name="T43" fmla="*/ 0 h 490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w 840"/>
                            <a:gd name="T67" fmla="*/ 0 h 490"/>
                            <a:gd name="T68" fmla="*/ 840 w 840"/>
                            <a:gd name="T69" fmla="*/ 490 h 490"/>
                          </a:gdLst>
                          <a:ahLst/>
                          <a:cxnLst>
                            <a:cxn ang="T44">
                              <a:pos x="T0" y="T1"/>
                            </a:cxn>
                            <a:cxn ang="T45">
                              <a:pos x="T2" y="T3"/>
                            </a:cxn>
                            <a:cxn ang="T46">
                              <a:pos x="T4" y="T5"/>
                            </a:cxn>
                            <a:cxn ang="T47">
                              <a:pos x="T6" y="T7"/>
                            </a:cxn>
                            <a:cxn ang="T48">
                              <a:pos x="T8" y="T9"/>
                            </a:cxn>
                            <a:cxn ang="T49">
                              <a:pos x="T10" y="T11"/>
                            </a:cxn>
                            <a:cxn ang="T50">
                              <a:pos x="T12" y="T13"/>
                            </a:cxn>
                            <a:cxn ang="T51">
                              <a:pos x="T14" y="T15"/>
                            </a:cxn>
                            <a:cxn ang="T52">
                              <a:pos x="T16" y="T17"/>
                            </a:cxn>
                            <a:cxn ang="T53">
                              <a:pos x="T18" y="T19"/>
                            </a:cxn>
                            <a:cxn ang="T54">
                              <a:pos x="T20" y="T21"/>
                            </a:cxn>
                            <a:cxn ang="T55">
                              <a:pos x="T22" y="T23"/>
                            </a:cxn>
                            <a:cxn ang="T56">
                              <a:pos x="T24" y="T25"/>
                            </a:cxn>
                            <a:cxn ang="T57">
                              <a:pos x="T26" y="T27"/>
                            </a:cxn>
                            <a:cxn ang="T58">
                              <a:pos x="T28" y="T29"/>
                            </a:cxn>
                            <a:cxn ang="T59">
                              <a:pos x="T30" y="T31"/>
                            </a:cxn>
                            <a:cxn ang="T60">
                              <a:pos x="T32" y="T33"/>
                            </a:cxn>
                            <a:cxn ang="T61">
                              <a:pos x="T34" y="T35"/>
                            </a:cxn>
                            <a:cxn ang="T62">
                              <a:pos x="T36" y="T37"/>
                            </a:cxn>
                            <a:cxn ang="T63">
                              <a:pos x="T38" y="T39"/>
                            </a:cxn>
                            <a:cxn ang="T64">
                              <a:pos x="T40" y="T41"/>
                            </a:cxn>
                            <a:cxn ang="T65">
                              <a:pos x="T42" y="T43"/>
                            </a:cxn>
                          </a:cxnLst>
                          <a:rect l="T66" t="T67" r="T68" b="T69"/>
                          <a:pathLst>
                            <a:path w="840" h="490">
                              <a:moveTo>
                                <a:pt x="840" y="192"/>
                              </a:moveTo>
                              <a:cubicBezTo>
                                <a:pt x="808" y="235"/>
                                <a:pt x="680" y="406"/>
                                <a:pt x="648" y="448"/>
                              </a:cubicBezTo>
                              <a:cubicBezTo>
                                <a:pt x="616" y="490"/>
                                <a:pt x="649" y="446"/>
                                <a:pt x="648" y="443"/>
                              </a:cubicBezTo>
                              <a:cubicBezTo>
                                <a:pt x="647" y="440"/>
                                <a:pt x="641" y="438"/>
                                <a:pt x="640" y="432"/>
                              </a:cubicBezTo>
                              <a:cubicBezTo>
                                <a:pt x="639" y="426"/>
                                <a:pt x="642" y="416"/>
                                <a:pt x="643" y="408"/>
                              </a:cubicBezTo>
                              <a:cubicBezTo>
                                <a:pt x="644" y="400"/>
                                <a:pt x="648" y="389"/>
                                <a:pt x="648" y="381"/>
                              </a:cubicBezTo>
                              <a:cubicBezTo>
                                <a:pt x="648" y="373"/>
                                <a:pt x="647" y="368"/>
                                <a:pt x="645" y="357"/>
                              </a:cubicBezTo>
                              <a:cubicBezTo>
                                <a:pt x="643" y="346"/>
                                <a:pt x="642" y="326"/>
                                <a:pt x="637" y="315"/>
                              </a:cubicBezTo>
                              <a:cubicBezTo>
                                <a:pt x="632" y="304"/>
                                <a:pt x="622" y="303"/>
                                <a:pt x="613" y="293"/>
                              </a:cubicBezTo>
                              <a:cubicBezTo>
                                <a:pt x="604" y="283"/>
                                <a:pt x="594" y="267"/>
                                <a:pt x="581" y="256"/>
                              </a:cubicBezTo>
                              <a:cubicBezTo>
                                <a:pt x="568" y="245"/>
                                <a:pt x="548" y="234"/>
                                <a:pt x="533" y="227"/>
                              </a:cubicBezTo>
                              <a:cubicBezTo>
                                <a:pt x="518" y="220"/>
                                <a:pt x="507" y="216"/>
                                <a:pt x="493" y="216"/>
                              </a:cubicBezTo>
                              <a:cubicBezTo>
                                <a:pt x="479" y="216"/>
                                <a:pt x="463" y="219"/>
                                <a:pt x="448" y="224"/>
                              </a:cubicBezTo>
                              <a:cubicBezTo>
                                <a:pt x="433" y="229"/>
                                <a:pt x="419" y="242"/>
                                <a:pt x="403" y="248"/>
                              </a:cubicBezTo>
                              <a:cubicBezTo>
                                <a:pt x="387" y="254"/>
                                <a:pt x="368" y="254"/>
                                <a:pt x="352" y="261"/>
                              </a:cubicBezTo>
                              <a:cubicBezTo>
                                <a:pt x="336" y="268"/>
                                <a:pt x="321" y="282"/>
                                <a:pt x="307" y="288"/>
                              </a:cubicBezTo>
                              <a:cubicBezTo>
                                <a:pt x="293" y="294"/>
                                <a:pt x="280" y="294"/>
                                <a:pt x="267" y="299"/>
                              </a:cubicBezTo>
                              <a:cubicBezTo>
                                <a:pt x="254" y="304"/>
                                <a:pt x="243" y="311"/>
                                <a:pt x="229" y="317"/>
                              </a:cubicBezTo>
                              <a:cubicBezTo>
                                <a:pt x="215" y="323"/>
                                <a:pt x="199" y="330"/>
                                <a:pt x="184" y="336"/>
                              </a:cubicBezTo>
                              <a:cubicBezTo>
                                <a:pt x="169" y="342"/>
                                <a:pt x="149" y="347"/>
                                <a:pt x="139" y="352"/>
                              </a:cubicBezTo>
                              <a:cubicBezTo>
                                <a:pt x="129" y="357"/>
                                <a:pt x="148" y="424"/>
                                <a:pt x="125" y="365"/>
                              </a:cubicBezTo>
                              <a:cubicBezTo>
                                <a:pt x="102" y="306"/>
                                <a:pt x="47" y="154"/>
                                <a:pt x="0" y="0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75" name="Freeform 4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17" y="1560"/>
                        <a:ext cx="403" cy="376"/>
                      </a:xfrm>
                      <a:custGeom>
                        <a:avLst/>
                        <a:gdLst>
                          <a:gd name="T0" fmla="*/ 0 w 403"/>
                          <a:gd name="T1" fmla="*/ 13 h 376"/>
                          <a:gd name="T2" fmla="*/ 30 w 403"/>
                          <a:gd name="T3" fmla="*/ 35 h 376"/>
                          <a:gd name="T4" fmla="*/ 70 w 403"/>
                          <a:gd name="T5" fmla="*/ 29 h 376"/>
                          <a:gd name="T6" fmla="*/ 96 w 403"/>
                          <a:gd name="T7" fmla="*/ 43 h 376"/>
                          <a:gd name="T8" fmla="*/ 118 w 403"/>
                          <a:gd name="T9" fmla="*/ 61 h 376"/>
                          <a:gd name="T10" fmla="*/ 136 w 403"/>
                          <a:gd name="T11" fmla="*/ 75 h 376"/>
                          <a:gd name="T12" fmla="*/ 168 w 403"/>
                          <a:gd name="T13" fmla="*/ 75 h 376"/>
                          <a:gd name="T14" fmla="*/ 176 w 403"/>
                          <a:gd name="T15" fmla="*/ 61 h 376"/>
                          <a:gd name="T16" fmla="*/ 182 w 403"/>
                          <a:gd name="T17" fmla="*/ 37 h 376"/>
                          <a:gd name="T18" fmla="*/ 179 w 403"/>
                          <a:gd name="T19" fmla="*/ 21 h 376"/>
                          <a:gd name="T20" fmla="*/ 184 w 403"/>
                          <a:gd name="T21" fmla="*/ 3 h 376"/>
                          <a:gd name="T22" fmla="*/ 200 w 403"/>
                          <a:gd name="T23" fmla="*/ 3 h 376"/>
                          <a:gd name="T24" fmla="*/ 216 w 403"/>
                          <a:gd name="T25" fmla="*/ 24 h 376"/>
                          <a:gd name="T26" fmla="*/ 219 w 403"/>
                          <a:gd name="T27" fmla="*/ 40 h 376"/>
                          <a:gd name="T28" fmla="*/ 235 w 403"/>
                          <a:gd name="T29" fmla="*/ 56 h 376"/>
                          <a:gd name="T30" fmla="*/ 240 w 403"/>
                          <a:gd name="T31" fmla="*/ 88 h 376"/>
                          <a:gd name="T32" fmla="*/ 256 w 403"/>
                          <a:gd name="T33" fmla="*/ 99 h 376"/>
                          <a:gd name="T34" fmla="*/ 283 w 403"/>
                          <a:gd name="T35" fmla="*/ 99 h 376"/>
                          <a:gd name="T36" fmla="*/ 302 w 403"/>
                          <a:gd name="T37" fmla="*/ 112 h 376"/>
                          <a:gd name="T38" fmla="*/ 318 w 403"/>
                          <a:gd name="T39" fmla="*/ 123 h 376"/>
                          <a:gd name="T40" fmla="*/ 344 w 403"/>
                          <a:gd name="T41" fmla="*/ 131 h 376"/>
                          <a:gd name="T42" fmla="*/ 360 w 403"/>
                          <a:gd name="T43" fmla="*/ 144 h 376"/>
                          <a:gd name="T44" fmla="*/ 374 w 403"/>
                          <a:gd name="T45" fmla="*/ 176 h 376"/>
                          <a:gd name="T46" fmla="*/ 374 w 403"/>
                          <a:gd name="T47" fmla="*/ 192 h 376"/>
                          <a:gd name="T48" fmla="*/ 374 w 403"/>
                          <a:gd name="T49" fmla="*/ 211 h 376"/>
                          <a:gd name="T50" fmla="*/ 368 w 403"/>
                          <a:gd name="T51" fmla="*/ 240 h 376"/>
                          <a:gd name="T52" fmla="*/ 368 w 403"/>
                          <a:gd name="T53" fmla="*/ 256 h 376"/>
                          <a:gd name="T54" fmla="*/ 355 w 403"/>
                          <a:gd name="T55" fmla="*/ 288 h 376"/>
                          <a:gd name="T56" fmla="*/ 363 w 403"/>
                          <a:gd name="T57" fmla="*/ 304 h 376"/>
                          <a:gd name="T58" fmla="*/ 366 w 403"/>
                          <a:gd name="T59" fmla="*/ 323 h 376"/>
                          <a:gd name="T60" fmla="*/ 376 w 403"/>
                          <a:gd name="T61" fmla="*/ 341 h 376"/>
                          <a:gd name="T62" fmla="*/ 387 w 403"/>
                          <a:gd name="T63" fmla="*/ 357 h 376"/>
                          <a:gd name="T64" fmla="*/ 403 w 403"/>
                          <a:gd name="T65" fmla="*/ 376 h 37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w 403"/>
                          <a:gd name="T100" fmla="*/ 0 h 376"/>
                          <a:gd name="T101" fmla="*/ 403 w 403"/>
                          <a:gd name="T102" fmla="*/ 376 h 376"/>
                        </a:gdLst>
                        <a:ahLst/>
                        <a:cxnLst>
                          <a:cxn ang="T66">
                            <a:pos x="T0" y="T1"/>
                          </a:cxn>
                          <a:cxn ang="T67">
                            <a:pos x="T2" y="T3"/>
                          </a:cxn>
                          <a:cxn ang="T68">
                            <a:pos x="T4" y="T5"/>
                          </a:cxn>
                          <a:cxn ang="T69">
                            <a:pos x="T6" y="T7"/>
                          </a:cxn>
                          <a:cxn ang="T70">
                            <a:pos x="T8" y="T9"/>
                          </a:cxn>
                          <a:cxn ang="T71">
                            <a:pos x="T10" y="T11"/>
                          </a:cxn>
                          <a:cxn ang="T72">
                            <a:pos x="T12" y="T13"/>
                          </a:cxn>
                          <a:cxn ang="T73">
                            <a:pos x="T14" y="T15"/>
                          </a:cxn>
                          <a:cxn ang="T74">
                            <a:pos x="T16" y="T17"/>
                          </a:cxn>
                          <a:cxn ang="T75">
                            <a:pos x="T18" y="T19"/>
                          </a:cxn>
                          <a:cxn ang="T76">
                            <a:pos x="T20" y="T21"/>
                          </a:cxn>
                          <a:cxn ang="T77">
                            <a:pos x="T22" y="T23"/>
                          </a:cxn>
                          <a:cxn ang="T78">
                            <a:pos x="T24" y="T25"/>
                          </a:cxn>
                          <a:cxn ang="T79">
                            <a:pos x="T26" y="T27"/>
                          </a:cxn>
                          <a:cxn ang="T80">
                            <a:pos x="T28" y="T29"/>
                          </a:cxn>
                          <a:cxn ang="T81">
                            <a:pos x="T30" y="T31"/>
                          </a:cxn>
                          <a:cxn ang="T82">
                            <a:pos x="T32" y="T33"/>
                          </a:cxn>
                          <a:cxn ang="T83">
                            <a:pos x="T34" y="T35"/>
                          </a:cxn>
                          <a:cxn ang="T84">
                            <a:pos x="T36" y="T37"/>
                          </a:cxn>
                          <a:cxn ang="T85">
                            <a:pos x="T38" y="T39"/>
                          </a:cxn>
                          <a:cxn ang="T86">
                            <a:pos x="T40" y="T41"/>
                          </a:cxn>
                          <a:cxn ang="T87">
                            <a:pos x="T42" y="T43"/>
                          </a:cxn>
                          <a:cxn ang="T88">
                            <a:pos x="T44" y="T45"/>
                          </a:cxn>
                          <a:cxn ang="T89">
                            <a:pos x="T46" y="T47"/>
                          </a:cxn>
                          <a:cxn ang="T90">
                            <a:pos x="T48" y="T49"/>
                          </a:cxn>
                          <a:cxn ang="T91">
                            <a:pos x="T50" y="T51"/>
                          </a:cxn>
                          <a:cxn ang="T92">
                            <a:pos x="T52" y="T53"/>
                          </a:cxn>
                          <a:cxn ang="T93">
                            <a:pos x="T54" y="T55"/>
                          </a:cxn>
                          <a:cxn ang="T94">
                            <a:pos x="T56" y="T57"/>
                          </a:cxn>
                          <a:cxn ang="T95">
                            <a:pos x="T58" y="T59"/>
                          </a:cxn>
                          <a:cxn ang="T96">
                            <a:pos x="T60" y="T61"/>
                          </a:cxn>
                          <a:cxn ang="T97">
                            <a:pos x="T62" y="T63"/>
                          </a:cxn>
                          <a:cxn ang="T98">
                            <a:pos x="T64" y="T65"/>
                          </a:cxn>
                        </a:cxnLst>
                        <a:rect l="T99" t="T100" r="T101" b="T102"/>
                        <a:pathLst>
                          <a:path w="403" h="376">
                            <a:moveTo>
                              <a:pt x="0" y="13"/>
                            </a:moveTo>
                            <a:cubicBezTo>
                              <a:pt x="9" y="22"/>
                              <a:pt x="18" y="32"/>
                              <a:pt x="30" y="35"/>
                            </a:cubicBezTo>
                            <a:cubicBezTo>
                              <a:pt x="42" y="38"/>
                              <a:pt x="59" y="28"/>
                              <a:pt x="70" y="29"/>
                            </a:cubicBezTo>
                            <a:cubicBezTo>
                              <a:pt x="81" y="30"/>
                              <a:pt x="88" y="38"/>
                              <a:pt x="96" y="43"/>
                            </a:cubicBezTo>
                            <a:cubicBezTo>
                              <a:pt x="104" y="48"/>
                              <a:pt x="111" y="56"/>
                              <a:pt x="118" y="61"/>
                            </a:cubicBezTo>
                            <a:cubicBezTo>
                              <a:pt x="125" y="66"/>
                              <a:pt x="128" y="73"/>
                              <a:pt x="136" y="75"/>
                            </a:cubicBezTo>
                            <a:cubicBezTo>
                              <a:pt x="144" y="77"/>
                              <a:pt x="161" y="77"/>
                              <a:pt x="168" y="75"/>
                            </a:cubicBezTo>
                            <a:cubicBezTo>
                              <a:pt x="175" y="73"/>
                              <a:pt x="174" y="67"/>
                              <a:pt x="176" y="61"/>
                            </a:cubicBezTo>
                            <a:cubicBezTo>
                              <a:pt x="178" y="55"/>
                              <a:pt x="181" y="44"/>
                              <a:pt x="182" y="37"/>
                            </a:cubicBezTo>
                            <a:cubicBezTo>
                              <a:pt x="183" y="30"/>
                              <a:pt x="179" y="27"/>
                              <a:pt x="179" y="21"/>
                            </a:cubicBezTo>
                            <a:cubicBezTo>
                              <a:pt x="179" y="15"/>
                              <a:pt x="181" y="6"/>
                              <a:pt x="184" y="3"/>
                            </a:cubicBezTo>
                            <a:cubicBezTo>
                              <a:pt x="187" y="0"/>
                              <a:pt x="195" y="0"/>
                              <a:pt x="200" y="3"/>
                            </a:cubicBezTo>
                            <a:cubicBezTo>
                              <a:pt x="205" y="6"/>
                              <a:pt x="213" y="18"/>
                              <a:pt x="216" y="24"/>
                            </a:cubicBezTo>
                            <a:cubicBezTo>
                              <a:pt x="219" y="30"/>
                              <a:pt x="216" y="35"/>
                              <a:pt x="219" y="40"/>
                            </a:cubicBezTo>
                            <a:cubicBezTo>
                              <a:pt x="222" y="45"/>
                              <a:pt x="231" y="48"/>
                              <a:pt x="235" y="56"/>
                            </a:cubicBezTo>
                            <a:cubicBezTo>
                              <a:pt x="239" y="64"/>
                              <a:pt x="237" y="81"/>
                              <a:pt x="240" y="88"/>
                            </a:cubicBezTo>
                            <a:cubicBezTo>
                              <a:pt x="243" y="95"/>
                              <a:pt x="249" y="97"/>
                              <a:pt x="256" y="99"/>
                            </a:cubicBezTo>
                            <a:cubicBezTo>
                              <a:pt x="263" y="101"/>
                              <a:pt x="275" y="97"/>
                              <a:pt x="283" y="99"/>
                            </a:cubicBezTo>
                            <a:cubicBezTo>
                              <a:pt x="291" y="101"/>
                              <a:pt x="296" y="108"/>
                              <a:pt x="302" y="112"/>
                            </a:cubicBezTo>
                            <a:cubicBezTo>
                              <a:pt x="308" y="116"/>
                              <a:pt x="311" y="120"/>
                              <a:pt x="318" y="123"/>
                            </a:cubicBezTo>
                            <a:cubicBezTo>
                              <a:pt x="325" y="126"/>
                              <a:pt x="337" y="128"/>
                              <a:pt x="344" y="131"/>
                            </a:cubicBezTo>
                            <a:cubicBezTo>
                              <a:pt x="351" y="134"/>
                              <a:pt x="355" y="136"/>
                              <a:pt x="360" y="144"/>
                            </a:cubicBezTo>
                            <a:cubicBezTo>
                              <a:pt x="365" y="152"/>
                              <a:pt x="372" y="168"/>
                              <a:pt x="374" y="176"/>
                            </a:cubicBezTo>
                            <a:cubicBezTo>
                              <a:pt x="376" y="184"/>
                              <a:pt x="374" y="186"/>
                              <a:pt x="374" y="192"/>
                            </a:cubicBezTo>
                            <a:cubicBezTo>
                              <a:pt x="374" y="198"/>
                              <a:pt x="375" y="203"/>
                              <a:pt x="374" y="211"/>
                            </a:cubicBezTo>
                            <a:cubicBezTo>
                              <a:pt x="373" y="219"/>
                              <a:pt x="369" y="233"/>
                              <a:pt x="368" y="240"/>
                            </a:cubicBezTo>
                            <a:cubicBezTo>
                              <a:pt x="367" y="247"/>
                              <a:pt x="370" y="248"/>
                              <a:pt x="368" y="256"/>
                            </a:cubicBezTo>
                            <a:cubicBezTo>
                              <a:pt x="366" y="264"/>
                              <a:pt x="356" y="280"/>
                              <a:pt x="355" y="288"/>
                            </a:cubicBezTo>
                            <a:cubicBezTo>
                              <a:pt x="354" y="296"/>
                              <a:pt x="361" y="298"/>
                              <a:pt x="363" y="304"/>
                            </a:cubicBezTo>
                            <a:cubicBezTo>
                              <a:pt x="365" y="310"/>
                              <a:pt x="364" y="317"/>
                              <a:pt x="366" y="323"/>
                            </a:cubicBezTo>
                            <a:cubicBezTo>
                              <a:pt x="368" y="329"/>
                              <a:pt x="373" y="335"/>
                              <a:pt x="376" y="341"/>
                            </a:cubicBezTo>
                            <a:cubicBezTo>
                              <a:pt x="379" y="347"/>
                              <a:pt x="383" y="351"/>
                              <a:pt x="387" y="357"/>
                            </a:cubicBezTo>
                            <a:cubicBezTo>
                              <a:pt x="391" y="363"/>
                              <a:pt x="397" y="369"/>
                              <a:pt x="403" y="376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 w="38100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76" name="Freeform 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48" y="1925"/>
                        <a:ext cx="557" cy="598"/>
                      </a:xfrm>
                      <a:custGeom>
                        <a:avLst/>
                        <a:gdLst>
                          <a:gd name="T0" fmla="*/ 557 w 557"/>
                          <a:gd name="T1" fmla="*/ 598 h 598"/>
                          <a:gd name="T2" fmla="*/ 163 w 557"/>
                          <a:gd name="T3" fmla="*/ 568 h 598"/>
                          <a:gd name="T4" fmla="*/ 176 w 557"/>
                          <a:gd name="T5" fmla="*/ 550 h 598"/>
                          <a:gd name="T6" fmla="*/ 195 w 557"/>
                          <a:gd name="T7" fmla="*/ 526 h 598"/>
                          <a:gd name="T8" fmla="*/ 219 w 557"/>
                          <a:gd name="T9" fmla="*/ 499 h 598"/>
                          <a:gd name="T10" fmla="*/ 267 w 557"/>
                          <a:gd name="T11" fmla="*/ 443 h 598"/>
                          <a:gd name="T12" fmla="*/ 296 w 557"/>
                          <a:gd name="T13" fmla="*/ 422 h 598"/>
                          <a:gd name="T14" fmla="*/ 312 w 557"/>
                          <a:gd name="T15" fmla="*/ 400 h 598"/>
                          <a:gd name="T16" fmla="*/ 328 w 557"/>
                          <a:gd name="T17" fmla="*/ 358 h 598"/>
                          <a:gd name="T18" fmla="*/ 275 w 557"/>
                          <a:gd name="T19" fmla="*/ 331 h 598"/>
                          <a:gd name="T20" fmla="*/ 229 w 557"/>
                          <a:gd name="T21" fmla="*/ 342 h 598"/>
                          <a:gd name="T22" fmla="*/ 213 w 557"/>
                          <a:gd name="T23" fmla="*/ 366 h 598"/>
                          <a:gd name="T24" fmla="*/ 189 w 557"/>
                          <a:gd name="T25" fmla="*/ 392 h 598"/>
                          <a:gd name="T26" fmla="*/ 168 w 557"/>
                          <a:gd name="T27" fmla="*/ 403 h 598"/>
                          <a:gd name="T28" fmla="*/ 144 w 557"/>
                          <a:gd name="T29" fmla="*/ 411 h 598"/>
                          <a:gd name="T30" fmla="*/ 123 w 557"/>
                          <a:gd name="T31" fmla="*/ 398 h 598"/>
                          <a:gd name="T32" fmla="*/ 141 w 557"/>
                          <a:gd name="T33" fmla="*/ 371 h 598"/>
                          <a:gd name="T34" fmla="*/ 139 w 557"/>
                          <a:gd name="T35" fmla="*/ 331 h 598"/>
                          <a:gd name="T36" fmla="*/ 120 w 557"/>
                          <a:gd name="T37" fmla="*/ 299 h 598"/>
                          <a:gd name="T38" fmla="*/ 99 w 557"/>
                          <a:gd name="T39" fmla="*/ 280 h 598"/>
                          <a:gd name="T40" fmla="*/ 77 w 557"/>
                          <a:gd name="T41" fmla="*/ 259 h 598"/>
                          <a:gd name="T42" fmla="*/ 69 w 557"/>
                          <a:gd name="T43" fmla="*/ 251 h 598"/>
                          <a:gd name="T44" fmla="*/ 69 w 557"/>
                          <a:gd name="T45" fmla="*/ 243 h 598"/>
                          <a:gd name="T46" fmla="*/ 480 w 557"/>
                          <a:gd name="T47" fmla="*/ 0 h 598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w 557"/>
                          <a:gd name="T73" fmla="*/ 0 h 598"/>
                          <a:gd name="T74" fmla="*/ 557 w 557"/>
                          <a:gd name="T75" fmla="*/ 598 h 598"/>
                        </a:gdLst>
                        <a:ahLst/>
                        <a:cxnLst>
                          <a:cxn ang="T48">
                            <a:pos x="T0" y="T1"/>
                          </a:cxn>
                          <a:cxn ang="T49">
                            <a:pos x="T2" y="T3"/>
                          </a:cxn>
                          <a:cxn ang="T50">
                            <a:pos x="T4" y="T5"/>
                          </a:cxn>
                          <a:cxn ang="T51">
                            <a:pos x="T6" y="T7"/>
                          </a:cxn>
                          <a:cxn ang="T52">
                            <a:pos x="T8" y="T9"/>
                          </a:cxn>
                          <a:cxn ang="T53">
                            <a:pos x="T10" y="T11"/>
                          </a:cxn>
                          <a:cxn ang="T54">
                            <a:pos x="T12" y="T13"/>
                          </a:cxn>
                          <a:cxn ang="T55">
                            <a:pos x="T14" y="T15"/>
                          </a:cxn>
                          <a:cxn ang="T56">
                            <a:pos x="T16" y="T17"/>
                          </a:cxn>
                          <a:cxn ang="T57">
                            <a:pos x="T18" y="T19"/>
                          </a:cxn>
                          <a:cxn ang="T58">
                            <a:pos x="T20" y="T21"/>
                          </a:cxn>
                          <a:cxn ang="T59">
                            <a:pos x="T22" y="T23"/>
                          </a:cxn>
                          <a:cxn ang="T60">
                            <a:pos x="T24" y="T25"/>
                          </a:cxn>
                          <a:cxn ang="T61">
                            <a:pos x="T26" y="T27"/>
                          </a:cxn>
                          <a:cxn ang="T62">
                            <a:pos x="T28" y="T29"/>
                          </a:cxn>
                          <a:cxn ang="T63">
                            <a:pos x="T30" y="T31"/>
                          </a:cxn>
                          <a:cxn ang="T64">
                            <a:pos x="T32" y="T33"/>
                          </a:cxn>
                          <a:cxn ang="T65">
                            <a:pos x="T34" y="T35"/>
                          </a:cxn>
                          <a:cxn ang="T66">
                            <a:pos x="T36" y="T37"/>
                          </a:cxn>
                          <a:cxn ang="T67">
                            <a:pos x="T38" y="T39"/>
                          </a:cxn>
                          <a:cxn ang="T68">
                            <a:pos x="T40" y="T41"/>
                          </a:cxn>
                          <a:cxn ang="T69">
                            <a:pos x="T42" y="T43"/>
                          </a:cxn>
                          <a:cxn ang="T70">
                            <a:pos x="T44" y="T45"/>
                          </a:cxn>
                          <a:cxn ang="T71">
                            <a:pos x="T46" y="T47"/>
                          </a:cxn>
                        </a:cxnLst>
                        <a:rect l="T72" t="T73" r="T74" b="T75"/>
                        <a:pathLst>
                          <a:path w="557" h="598">
                            <a:moveTo>
                              <a:pt x="557" y="598"/>
                            </a:moveTo>
                            <a:cubicBezTo>
                              <a:pt x="390" y="589"/>
                              <a:pt x="226" y="576"/>
                              <a:pt x="163" y="568"/>
                            </a:cubicBezTo>
                            <a:cubicBezTo>
                              <a:pt x="100" y="560"/>
                              <a:pt x="171" y="557"/>
                              <a:pt x="176" y="550"/>
                            </a:cubicBezTo>
                            <a:cubicBezTo>
                              <a:pt x="181" y="543"/>
                              <a:pt x="188" y="534"/>
                              <a:pt x="195" y="526"/>
                            </a:cubicBezTo>
                            <a:cubicBezTo>
                              <a:pt x="202" y="518"/>
                              <a:pt x="207" y="513"/>
                              <a:pt x="219" y="499"/>
                            </a:cubicBezTo>
                            <a:cubicBezTo>
                              <a:pt x="231" y="485"/>
                              <a:pt x="254" y="456"/>
                              <a:pt x="267" y="443"/>
                            </a:cubicBezTo>
                            <a:cubicBezTo>
                              <a:pt x="280" y="430"/>
                              <a:pt x="288" y="429"/>
                              <a:pt x="296" y="422"/>
                            </a:cubicBezTo>
                            <a:cubicBezTo>
                              <a:pt x="304" y="415"/>
                              <a:pt x="307" y="411"/>
                              <a:pt x="312" y="400"/>
                            </a:cubicBezTo>
                            <a:cubicBezTo>
                              <a:pt x="317" y="389"/>
                              <a:pt x="334" y="369"/>
                              <a:pt x="328" y="358"/>
                            </a:cubicBezTo>
                            <a:cubicBezTo>
                              <a:pt x="322" y="347"/>
                              <a:pt x="291" y="334"/>
                              <a:pt x="275" y="331"/>
                            </a:cubicBezTo>
                            <a:cubicBezTo>
                              <a:pt x="259" y="328"/>
                              <a:pt x="239" y="336"/>
                              <a:pt x="229" y="342"/>
                            </a:cubicBezTo>
                            <a:cubicBezTo>
                              <a:pt x="219" y="348"/>
                              <a:pt x="220" y="358"/>
                              <a:pt x="213" y="366"/>
                            </a:cubicBezTo>
                            <a:cubicBezTo>
                              <a:pt x="206" y="374"/>
                              <a:pt x="196" y="386"/>
                              <a:pt x="189" y="392"/>
                            </a:cubicBezTo>
                            <a:cubicBezTo>
                              <a:pt x="182" y="398"/>
                              <a:pt x="175" y="400"/>
                              <a:pt x="168" y="403"/>
                            </a:cubicBezTo>
                            <a:cubicBezTo>
                              <a:pt x="161" y="406"/>
                              <a:pt x="151" y="412"/>
                              <a:pt x="144" y="411"/>
                            </a:cubicBezTo>
                            <a:cubicBezTo>
                              <a:pt x="137" y="410"/>
                              <a:pt x="124" y="405"/>
                              <a:pt x="123" y="398"/>
                            </a:cubicBezTo>
                            <a:cubicBezTo>
                              <a:pt x="122" y="391"/>
                              <a:pt x="138" y="382"/>
                              <a:pt x="141" y="371"/>
                            </a:cubicBezTo>
                            <a:cubicBezTo>
                              <a:pt x="144" y="360"/>
                              <a:pt x="142" y="343"/>
                              <a:pt x="139" y="331"/>
                            </a:cubicBezTo>
                            <a:cubicBezTo>
                              <a:pt x="136" y="319"/>
                              <a:pt x="127" y="307"/>
                              <a:pt x="120" y="299"/>
                            </a:cubicBezTo>
                            <a:cubicBezTo>
                              <a:pt x="113" y="291"/>
                              <a:pt x="106" y="287"/>
                              <a:pt x="99" y="280"/>
                            </a:cubicBezTo>
                            <a:cubicBezTo>
                              <a:pt x="92" y="273"/>
                              <a:pt x="82" y="264"/>
                              <a:pt x="77" y="259"/>
                            </a:cubicBezTo>
                            <a:cubicBezTo>
                              <a:pt x="72" y="254"/>
                              <a:pt x="70" y="254"/>
                              <a:pt x="69" y="251"/>
                            </a:cubicBezTo>
                            <a:cubicBezTo>
                              <a:pt x="68" y="248"/>
                              <a:pt x="0" y="285"/>
                              <a:pt x="69" y="243"/>
                            </a:cubicBezTo>
                            <a:cubicBezTo>
                              <a:pt x="138" y="201"/>
                              <a:pt x="308" y="100"/>
                              <a:pt x="480" y="0"/>
                            </a:cubicBezTo>
                          </a:path>
                        </a:pathLst>
                      </a:custGeom>
                      <a:solidFill>
                        <a:srgbClr val="FF0080">
                          <a:alpha val="30196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grpSp>
                    <p:nvGrpSpPr>
                      <p:cNvPr id="77" name="Group 5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17" y="2088"/>
                        <a:ext cx="411" cy="741"/>
                        <a:chOff x="3017" y="2088"/>
                        <a:chExt cx="411" cy="741"/>
                      </a:xfrm>
                    </p:grpSpPr>
                    <p:sp>
                      <p:nvSpPr>
                        <p:cNvPr id="79" name="Freeform 5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17" y="2089"/>
                          <a:ext cx="109" cy="740"/>
                        </a:xfrm>
                        <a:custGeom>
                          <a:avLst/>
                          <a:gdLst>
                            <a:gd name="T0" fmla="*/ 68 w 109"/>
                            <a:gd name="T1" fmla="*/ 740 h 740"/>
                            <a:gd name="T2" fmla="*/ 63 w 109"/>
                            <a:gd name="T3" fmla="*/ 724 h 740"/>
                            <a:gd name="T4" fmla="*/ 63 w 109"/>
                            <a:gd name="T5" fmla="*/ 700 h 740"/>
                            <a:gd name="T6" fmla="*/ 63 w 109"/>
                            <a:gd name="T7" fmla="*/ 676 h 740"/>
                            <a:gd name="T8" fmla="*/ 55 w 109"/>
                            <a:gd name="T9" fmla="*/ 655 h 740"/>
                            <a:gd name="T10" fmla="*/ 36 w 109"/>
                            <a:gd name="T11" fmla="*/ 634 h 740"/>
                            <a:gd name="T12" fmla="*/ 28 w 109"/>
                            <a:gd name="T13" fmla="*/ 620 h 740"/>
                            <a:gd name="T14" fmla="*/ 39 w 109"/>
                            <a:gd name="T15" fmla="*/ 596 h 740"/>
                            <a:gd name="T16" fmla="*/ 20 w 109"/>
                            <a:gd name="T17" fmla="*/ 575 h 740"/>
                            <a:gd name="T18" fmla="*/ 7 w 109"/>
                            <a:gd name="T19" fmla="*/ 562 h 740"/>
                            <a:gd name="T20" fmla="*/ 2 w 109"/>
                            <a:gd name="T21" fmla="*/ 538 h 740"/>
                            <a:gd name="T22" fmla="*/ 2 w 109"/>
                            <a:gd name="T23" fmla="*/ 514 h 740"/>
                            <a:gd name="T24" fmla="*/ 15 w 109"/>
                            <a:gd name="T25" fmla="*/ 495 h 740"/>
                            <a:gd name="T26" fmla="*/ 23 w 109"/>
                            <a:gd name="T27" fmla="*/ 476 h 740"/>
                            <a:gd name="T28" fmla="*/ 20 w 109"/>
                            <a:gd name="T29" fmla="*/ 442 h 740"/>
                            <a:gd name="T30" fmla="*/ 20 w 109"/>
                            <a:gd name="T31" fmla="*/ 423 h 740"/>
                            <a:gd name="T32" fmla="*/ 20 w 109"/>
                            <a:gd name="T33" fmla="*/ 394 h 740"/>
                            <a:gd name="T34" fmla="*/ 31 w 109"/>
                            <a:gd name="T35" fmla="*/ 378 h 740"/>
                            <a:gd name="T36" fmla="*/ 42 w 109"/>
                            <a:gd name="T37" fmla="*/ 354 h 740"/>
                            <a:gd name="T38" fmla="*/ 28 w 109"/>
                            <a:gd name="T39" fmla="*/ 324 h 740"/>
                            <a:gd name="T40" fmla="*/ 23 w 109"/>
                            <a:gd name="T41" fmla="*/ 306 h 740"/>
                            <a:gd name="T42" fmla="*/ 28 w 109"/>
                            <a:gd name="T43" fmla="*/ 276 h 740"/>
                            <a:gd name="T44" fmla="*/ 36 w 109"/>
                            <a:gd name="T45" fmla="*/ 260 h 740"/>
                            <a:gd name="T46" fmla="*/ 10 w 109"/>
                            <a:gd name="T47" fmla="*/ 242 h 740"/>
                            <a:gd name="T48" fmla="*/ 26 w 109"/>
                            <a:gd name="T49" fmla="*/ 231 h 740"/>
                            <a:gd name="T50" fmla="*/ 26 w 109"/>
                            <a:gd name="T51" fmla="*/ 207 h 740"/>
                            <a:gd name="T52" fmla="*/ 42 w 109"/>
                            <a:gd name="T53" fmla="*/ 194 h 740"/>
                            <a:gd name="T54" fmla="*/ 44 w 109"/>
                            <a:gd name="T55" fmla="*/ 178 h 740"/>
                            <a:gd name="T56" fmla="*/ 68 w 109"/>
                            <a:gd name="T57" fmla="*/ 167 h 740"/>
                            <a:gd name="T58" fmla="*/ 79 w 109"/>
                            <a:gd name="T59" fmla="*/ 148 h 740"/>
                            <a:gd name="T60" fmla="*/ 106 w 109"/>
                            <a:gd name="T61" fmla="*/ 116 h 740"/>
                            <a:gd name="T62" fmla="*/ 100 w 109"/>
                            <a:gd name="T63" fmla="*/ 98 h 740"/>
                            <a:gd name="T64" fmla="*/ 90 w 109"/>
                            <a:gd name="T65" fmla="*/ 82 h 740"/>
                            <a:gd name="T66" fmla="*/ 84 w 109"/>
                            <a:gd name="T67" fmla="*/ 66 h 740"/>
                            <a:gd name="T68" fmla="*/ 103 w 109"/>
                            <a:gd name="T69" fmla="*/ 34 h 740"/>
                            <a:gd name="T70" fmla="*/ 100 w 109"/>
                            <a:gd name="T71" fmla="*/ 15 h 740"/>
                            <a:gd name="T72" fmla="*/ 87 w 109"/>
                            <a:gd name="T73" fmla="*/ 2 h 740"/>
                            <a:gd name="T74" fmla="*/ 90 w 109"/>
                            <a:gd name="T75" fmla="*/ 2 h 740"/>
                            <a:gd name="T76" fmla="*/ 84 w 109"/>
                            <a:gd name="T77" fmla="*/ 4 h 740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w 109"/>
                            <a:gd name="T118" fmla="*/ 0 h 740"/>
                            <a:gd name="T119" fmla="*/ 109 w 109"/>
                            <a:gd name="T120" fmla="*/ 740 h 740"/>
                          </a:gdLst>
                          <a:ahLst/>
                          <a:cxnLst>
                            <a:cxn ang="T78">
                              <a:pos x="T0" y="T1"/>
                            </a:cxn>
                            <a:cxn ang="T79">
                              <a:pos x="T2" y="T3"/>
                            </a:cxn>
                            <a:cxn ang="T80">
                              <a:pos x="T4" y="T5"/>
                            </a:cxn>
                            <a:cxn ang="T81">
                              <a:pos x="T6" y="T7"/>
                            </a:cxn>
                            <a:cxn ang="T82">
                              <a:pos x="T8" y="T9"/>
                            </a:cxn>
                            <a:cxn ang="T83">
                              <a:pos x="T10" y="T11"/>
                            </a:cxn>
                            <a:cxn ang="T84">
                              <a:pos x="T12" y="T13"/>
                            </a:cxn>
                            <a:cxn ang="T85">
                              <a:pos x="T14" y="T15"/>
                            </a:cxn>
                            <a:cxn ang="T86">
                              <a:pos x="T16" y="T17"/>
                            </a:cxn>
                            <a:cxn ang="T87">
                              <a:pos x="T18" y="T19"/>
                            </a:cxn>
                            <a:cxn ang="T88">
                              <a:pos x="T20" y="T21"/>
                            </a:cxn>
                            <a:cxn ang="T89">
                              <a:pos x="T22" y="T23"/>
                            </a:cxn>
                            <a:cxn ang="T90">
                              <a:pos x="T24" y="T25"/>
                            </a:cxn>
                            <a:cxn ang="T91">
                              <a:pos x="T26" y="T27"/>
                            </a:cxn>
                            <a:cxn ang="T92">
                              <a:pos x="T28" y="T29"/>
                            </a:cxn>
                            <a:cxn ang="T93">
                              <a:pos x="T30" y="T31"/>
                            </a:cxn>
                            <a:cxn ang="T94">
                              <a:pos x="T32" y="T33"/>
                            </a:cxn>
                            <a:cxn ang="T95">
                              <a:pos x="T34" y="T35"/>
                            </a:cxn>
                            <a:cxn ang="T96">
                              <a:pos x="T36" y="T37"/>
                            </a:cxn>
                            <a:cxn ang="T97">
                              <a:pos x="T38" y="T39"/>
                            </a:cxn>
                            <a:cxn ang="T98">
                              <a:pos x="T40" y="T41"/>
                            </a:cxn>
                            <a:cxn ang="T99">
                              <a:pos x="T42" y="T43"/>
                            </a:cxn>
                            <a:cxn ang="T100">
                              <a:pos x="T44" y="T45"/>
                            </a:cxn>
                            <a:cxn ang="T101">
                              <a:pos x="T46" y="T47"/>
                            </a:cxn>
                            <a:cxn ang="T102">
                              <a:pos x="T48" y="T49"/>
                            </a:cxn>
                            <a:cxn ang="T103">
                              <a:pos x="T50" y="T51"/>
                            </a:cxn>
                            <a:cxn ang="T104">
                              <a:pos x="T52" y="T53"/>
                            </a:cxn>
                            <a:cxn ang="T105">
                              <a:pos x="T54" y="T55"/>
                            </a:cxn>
                            <a:cxn ang="T106">
                              <a:pos x="T56" y="T57"/>
                            </a:cxn>
                            <a:cxn ang="T107">
                              <a:pos x="T58" y="T59"/>
                            </a:cxn>
                            <a:cxn ang="T108">
                              <a:pos x="T60" y="T61"/>
                            </a:cxn>
                            <a:cxn ang="T109">
                              <a:pos x="T62" y="T63"/>
                            </a:cxn>
                            <a:cxn ang="T110">
                              <a:pos x="T64" y="T65"/>
                            </a:cxn>
                            <a:cxn ang="T111">
                              <a:pos x="T66" y="T67"/>
                            </a:cxn>
                            <a:cxn ang="T112">
                              <a:pos x="T68" y="T69"/>
                            </a:cxn>
                            <a:cxn ang="T113">
                              <a:pos x="T70" y="T71"/>
                            </a:cxn>
                            <a:cxn ang="T114">
                              <a:pos x="T72" y="T73"/>
                            </a:cxn>
                            <a:cxn ang="T115">
                              <a:pos x="T74" y="T75"/>
                            </a:cxn>
                            <a:cxn ang="T116">
                              <a:pos x="T76" y="T77"/>
                            </a:cxn>
                          </a:cxnLst>
                          <a:rect l="T117" t="T118" r="T119" b="T120"/>
                          <a:pathLst>
                            <a:path w="109" h="740">
                              <a:moveTo>
                                <a:pt x="68" y="740"/>
                              </a:moveTo>
                              <a:cubicBezTo>
                                <a:pt x="67" y="737"/>
                                <a:pt x="64" y="731"/>
                                <a:pt x="63" y="724"/>
                              </a:cubicBezTo>
                              <a:cubicBezTo>
                                <a:pt x="62" y="717"/>
                                <a:pt x="63" y="708"/>
                                <a:pt x="63" y="700"/>
                              </a:cubicBezTo>
                              <a:cubicBezTo>
                                <a:pt x="63" y="692"/>
                                <a:pt x="64" y="683"/>
                                <a:pt x="63" y="676"/>
                              </a:cubicBezTo>
                              <a:cubicBezTo>
                                <a:pt x="62" y="669"/>
                                <a:pt x="59" y="662"/>
                                <a:pt x="55" y="655"/>
                              </a:cubicBezTo>
                              <a:cubicBezTo>
                                <a:pt x="51" y="648"/>
                                <a:pt x="41" y="640"/>
                                <a:pt x="36" y="634"/>
                              </a:cubicBezTo>
                              <a:cubicBezTo>
                                <a:pt x="31" y="628"/>
                                <a:pt x="27" y="626"/>
                                <a:pt x="28" y="620"/>
                              </a:cubicBezTo>
                              <a:cubicBezTo>
                                <a:pt x="29" y="614"/>
                                <a:pt x="40" y="603"/>
                                <a:pt x="39" y="596"/>
                              </a:cubicBezTo>
                              <a:cubicBezTo>
                                <a:pt x="38" y="589"/>
                                <a:pt x="25" y="581"/>
                                <a:pt x="20" y="575"/>
                              </a:cubicBezTo>
                              <a:cubicBezTo>
                                <a:pt x="15" y="569"/>
                                <a:pt x="10" y="568"/>
                                <a:pt x="7" y="562"/>
                              </a:cubicBezTo>
                              <a:cubicBezTo>
                                <a:pt x="4" y="556"/>
                                <a:pt x="3" y="546"/>
                                <a:pt x="2" y="538"/>
                              </a:cubicBezTo>
                              <a:cubicBezTo>
                                <a:pt x="1" y="530"/>
                                <a:pt x="0" y="521"/>
                                <a:pt x="2" y="514"/>
                              </a:cubicBezTo>
                              <a:cubicBezTo>
                                <a:pt x="4" y="507"/>
                                <a:pt x="11" y="501"/>
                                <a:pt x="15" y="495"/>
                              </a:cubicBezTo>
                              <a:cubicBezTo>
                                <a:pt x="19" y="489"/>
                                <a:pt x="22" y="485"/>
                                <a:pt x="23" y="476"/>
                              </a:cubicBezTo>
                              <a:cubicBezTo>
                                <a:pt x="24" y="467"/>
                                <a:pt x="20" y="451"/>
                                <a:pt x="20" y="442"/>
                              </a:cubicBezTo>
                              <a:cubicBezTo>
                                <a:pt x="20" y="433"/>
                                <a:pt x="20" y="431"/>
                                <a:pt x="20" y="423"/>
                              </a:cubicBezTo>
                              <a:cubicBezTo>
                                <a:pt x="20" y="415"/>
                                <a:pt x="18" y="401"/>
                                <a:pt x="20" y="394"/>
                              </a:cubicBezTo>
                              <a:cubicBezTo>
                                <a:pt x="22" y="387"/>
                                <a:pt x="27" y="385"/>
                                <a:pt x="31" y="378"/>
                              </a:cubicBezTo>
                              <a:cubicBezTo>
                                <a:pt x="35" y="371"/>
                                <a:pt x="43" y="363"/>
                                <a:pt x="42" y="354"/>
                              </a:cubicBezTo>
                              <a:cubicBezTo>
                                <a:pt x="41" y="345"/>
                                <a:pt x="31" y="332"/>
                                <a:pt x="28" y="324"/>
                              </a:cubicBezTo>
                              <a:cubicBezTo>
                                <a:pt x="25" y="316"/>
                                <a:pt x="23" y="314"/>
                                <a:pt x="23" y="306"/>
                              </a:cubicBezTo>
                              <a:cubicBezTo>
                                <a:pt x="23" y="298"/>
                                <a:pt x="26" y="284"/>
                                <a:pt x="28" y="276"/>
                              </a:cubicBezTo>
                              <a:cubicBezTo>
                                <a:pt x="30" y="268"/>
                                <a:pt x="39" y="266"/>
                                <a:pt x="36" y="260"/>
                              </a:cubicBezTo>
                              <a:cubicBezTo>
                                <a:pt x="33" y="254"/>
                                <a:pt x="12" y="247"/>
                                <a:pt x="10" y="242"/>
                              </a:cubicBezTo>
                              <a:cubicBezTo>
                                <a:pt x="8" y="237"/>
                                <a:pt x="23" y="237"/>
                                <a:pt x="26" y="231"/>
                              </a:cubicBezTo>
                              <a:cubicBezTo>
                                <a:pt x="29" y="225"/>
                                <a:pt x="23" y="213"/>
                                <a:pt x="26" y="207"/>
                              </a:cubicBezTo>
                              <a:cubicBezTo>
                                <a:pt x="29" y="201"/>
                                <a:pt x="39" y="199"/>
                                <a:pt x="42" y="194"/>
                              </a:cubicBezTo>
                              <a:cubicBezTo>
                                <a:pt x="45" y="189"/>
                                <a:pt x="40" y="183"/>
                                <a:pt x="44" y="178"/>
                              </a:cubicBezTo>
                              <a:cubicBezTo>
                                <a:pt x="48" y="173"/>
                                <a:pt x="62" y="172"/>
                                <a:pt x="68" y="167"/>
                              </a:cubicBezTo>
                              <a:cubicBezTo>
                                <a:pt x="74" y="162"/>
                                <a:pt x="73" y="156"/>
                                <a:pt x="79" y="148"/>
                              </a:cubicBezTo>
                              <a:cubicBezTo>
                                <a:pt x="85" y="140"/>
                                <a:pt x="103" y="124"/>
                                <a:pt x="106" y="116"/>
                              </a:cubicBezTo>
                              <a:cubicBezTo>
                                <a:pt x="109" y="108"/>
                                <a:pt x="103" y="104"/>
                                <a:pt x="100" y="98"/>
                              </a:cubicBezTo>
                              <a:cubicBezTo>
                                <a:pt x="97" y="92"/>
                                <a:pt x="93" y="87"/>
                                <a:pt x="90" y="82"/>
                              </a:cubicBezTo>
                              <a:cubicBezTo>
                                <a:pt x="87" y="77"/>
                                <a:pt x="82" y="74"/>
                                <a:pt x="84" y="66"/>
                              </a:cubicBezTo>
                              <a:cubicBezTo>
                                <a:pt x="86" y="58"/>
                                <a:pt x="100" y="42"/>
                                <a:pt x="103" y="34"/>
                              </a:cubicBezTo>
                              <a:cubicBezTo>
                                <a:pt x="106" y="26"/>
                                <a:pt x="103" y="20"/>
                                <a:pt x="100" y="15"/>
                              </a:cubicBezTo>
                              <a:cubicBezTo>
                                <a:pt x="97" y="10"/>
                                <a:pt x="89" y="4"/>
                                <a:pt x="87" y="2"/>
                              </a:cubicBezTo>
                              <a:cubicBezTo>
                                <a:pt x="85" y="0"/>
                                <a:pt x="90" y="2"/>
                                <a:pt x="90" y="2"/>
                              </a:cubicBezTo>
                              <a:cubicBezTo>
                                <a:pt x="90" y="2"/>
                                <a:pt x="85" y="4"/>
                                <a:pt x="84" y="4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 w="38100">
                          <a:solidFill>
                            <a:srgbClr val="FF062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80" name="Freeform 5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080" y="2088"/>
                          <a:ext cx="348" cy="739"/>
                        </a:xfrm>
                        <a:custGeom>
                          <a:avLst/>
                          <a:gdLst>
                            <a:gd name="T0" fmla="*/ 0 w 348"/>
                            <a:gd name="T1" fmla="*/ 0 h 739"/>
                            <a:gd name="T2" fmla="*/ 152 w 348"/>
                            <a:gd name="T3" fmla="*/ 11 h 739"/>
                            <a:gd name="T4" fmla="*/ 152 w 348"/>
                            <a:gd name="T5" fmla="*/ 53 h 739"/>
                            <a:gd name="T6" fmla="*/ 144 w 348"/>
                            <a:gd name="T7" fmla="*/ 91 h 739"/>
                            <a:gd name="T8" fmla="*/ 171 w 348"/>
                            <a:gd name="T9" fmla="*/ 120 h 739"/>
                            <a:gd name="T10" fmla="*/ 197 w 348"/>
                            <a:gd name="T11" fmla="*/ 139 h 739"/>
                            <a:gd name="T12" fmla="*/ 200 w 348"/>
                            <a:gd name="T13" fmla="*/ 179 h 739"/>
                            <a:gd name="T14" fmla="*/ 221 w 348"/>
                            <a:gd name="T15" fmla="*/ 219 h 739"/>
                            <a:gd name="T16" fmla="*/ 237 w 348"/>
                            <a:gd name="T17" fmla="*/ 248 h 739"/>
                            <a:gd name="T18" fmla="*/ 245 w 348"/>
                            <a:gd name="T19" fmla="*/ 296 h 739"/>
                            <a:gd name="T20" fmla="*/ 256 w 348"/>
                            <a:gd name="T21" fmla="*/ 347 h 739"/>
                            <a:gd name="T22" fmla="*/ 251 w 348"/>
                            <a:gd name="T23" fmla="*/ 392 h 739"/>
                            <a:gd name="T24" fmla="*/ 256 w 348"/>
                            <a:gd name="T25" fmla="*/ 416 h 739"/>
                            <a:gd name="T26" fmla="*/ 264 w 348"/>
                            <a:gd name="T27" fmla="*/ 448 h 739"/>
                            <a:gd name="T28" fmla="*/ 283 w 348"/>
                            <a:gd name="T29" fmla="*/ 467 h 739"/>
                            <a:gd name="T30" fmla="*/ 267 w 348"/>
                            <a:gd name="T31" fmla="*/ 504 h 739"/>
                            <a:gd name="T32" fmla="*/ 285 w 348"/>
                            <a:gd name="T33" fmla="*/ 517 h 739"/>
                            <a:gd name="T34" fmla="*/ 301 w 348"/>
                            <a:gd name="T35" fmla="*/ 547 h 739"/>
                            <a:gd name="T36" fmla="*/ 299 w 348"/>
                            <a:gd name="T37" fmla="*/ 579 h 739"/>
                            <a:gd name="T38" fmla="*/ 8 w 348"/>
                            <a:gd name="T39" fmla="*/ 739 h 739"/>
                            <a:gd name="T40" fmla="*/ 0 60000 65536"/>
                            <a:gd name="T41" fmla="*/ 0 60000 65536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w 348"/>
                            <a:gd name="T61" fmla="*/ 0 h 739"/>
                            <a:gd name="T62" fmla="*/ 348 w 348"/>
                            <a:gd name="T63" fmla="*/ 739 h 739"/>
                          </a:gdLst>
                          <a:ahLst/>
                          <a:cxnLst>
                            <a:cxn ang="T40">
                              <a:pos x="T0" y="T1"/>
                            </a:cxn>
                            <a:cxn ang="T41">
                              <a:pos x="T2" y="T3"/>
                            </a:cxn>
                            <a:cxn ang="T42">
                              <a:pos x="T4" y="T5"/>
                            </a:cxn>
                            <a:cxn ang="T43">
                              <a:pos x="T6" y="T7"/>
                            </a:cxn>
                            <a:cxn ang="T44">
                              <a:pos x="T8" y="T9"/>
                            </a:cxn>
                            <a:cxn ang="T45">
                              <a:pos x="T10" y="T11"/>
                            </a:cxn>
                            <a:cxn ang="T46">
                              <a:pos x="T12" y="T13"/>
                            </a:cxn>
                            <a:cxn ang="T47">
                              <a:pos x="T14" y="T15"/>
                            </a:cxn>
                            <a:cxn ang="T48">
                              <a:pos x="T16" y="T17"/>
                            </a:cxn>
                            <a:cxn ang="T49">
                              <a:pos x="T18" y="T19"/>
                            </a:cxn>
                            <a:cxn ang="T50">
                              <a:pos x="T20" y="T21"/>
                            </a:cxn>
                            <a:cxn ang="T51">
                              <a:pos x="T22" y="T23"/>
                            </a:cxn>
                            <a:cxn ang="T52">
                              <a:pos x="T24" y="T25"/>
                            </a:cxn>
                            <a:cxn ang="T53">
                              <a:pos x="T26" y="T27"/>
                            </a:cxn>
                            <a:cxn ang="T54">
                              <a:pos x="T28" y="T29"/>
                            </a:cxn>
                            <a:cxn ang="T55">
                              <a:pos x="T30" y="T31"/>
                            </a:cxn>
                            <a:cxn ang="T56">
                              <a:pos x="T32" y="T33"/>
                            </a:cxn>
                            <a:cxn ang="T57">
                              <a:pos x="T34" y="T35"/>
                            </a:cxn>
                            <a:cxn ang="T58">
                              <a:pos x="T36" y="T37"/>
                            </a:cxn>
                            <a:cxn ang="T59">
                              <a:pos x="T38" y="T39"/>
                            </a:cxn>
                          </a:cxnLst>
                          <a:rect l="T60" t="T61" r="T62" b="T63"/>
                          <a:pathLst>
                            <a:path w="348" h="739">
                              <a:moveTo>
                                <a:pt x="0" y="0"/>
                              </a:moveTo>
                              <a:cubicBezTo>
                                <a:pt x="26" y="2"/>
                                <a:pt x="127" y="2"/>
                                <a:pt x="152" y="11"/>
                              </a:cubicBezTo>
                              <a:cubicBezTo>
                                <a:pt x="177" y="20"/>
                                <a:pt x="153" y="40"/>
                                <a:pt x="152" y="53"/>
                              </a:cubicBezTo>
                              <a:cubicBezTo>
                                <a:pt x="151" y="66"/>
                                <a:pt x="141" y="80"/>
                                <a:pt x="144" y="91"/>
                              </a:cubicBezTo>
                              <a:cubicBezTo>
                                <a:pt x="147" y="102"/>
                                <a:pt x="162" y="112"/>
                                <a:pt x="171" y="120"/>
                              </a:cubicBezTo>
                              <a:cubicBezTo>
                                <a:pt x="180" y="128"/>
                                <a:pt x="192" y="129"/>
                                <a:pt x="197" y="139"/>
                              </a:cubicBezTo>
                              <a:cubicBezTo>
                                <a:pt x="202" y="149"/>
                                <a:pt x="196" y="166"/>
                                <a:pt x="200" y="179"/>
                              </a:cubicBezTo>
                              <a:cubicBezTo>
                                <a:pt x="204" y="192"/>
                                <a:pt x="215" y="208"/>
                                <a:pt x="221" y="219"/>
                              </a:cubicBezTo>
                              <a:cubicBezTo>
                                <a:pt x="227" y="230"/>
                                <a:pt x="233" y="235"/>
                                <a:pt x="237" y="248"/>
                              </a:cubicBezTo>
                              <a:cubicBezTo>
                                <a:pt x="241" y="261"/>
                                <a:pt x="242" y="280"/>
                                <a:pt x="245" y="296"/>
                              </a:cubicBezTo>
                              <a:cubicBezTo>
                                <a:pt x="248" y="312"/>
                                <a:pt x="255" y="331"/>
                                <a:pt x="256" y="347"/>
                              </a:cubicBezTo>
                              <a:cubicBezTo>
                                <a:pt x="257" y="363"/>
                                <a:pt x="251" y="381"/>
                                <a:pt x="251" y="392"/>
                              </a:cubicBezTo>
                              <a:cubicBezTo>
                                <a:pt x="251" y="403"/>
                                <a:pt x="254" y="407"/>
                                <a:pt x="256" y="416"/>
                              </a:cubicBezTo>
                              <a:cubicBezTo>
                                <a:pt x="258" y="425"/>
                                <a:pt x="260" y="440"/>
                                <a:pt x="264" y="448"/>
                              </a:cubicBezTo>
                              <a:cubicBezTo>
                                <a:pt x="268" y="456"/>
                                <a:pt x="282" y="458"/>
                                <a:pt x="283" y="467"/>
                              </a:cubicBezTo>
                              <a:cubicBezTo>
                                <a:pt x="284" y="476"/>
                                <a:pt x="267" y="496"/>
                                <a:pt x="267" y="504"/>
                              </a:cubicBezTo>
                              <a:cubicBezTo>
                                <a:pt x="267" y="512"/>
                                <a:pt x="279" y="510"/>
                                <a:pt x="285" y="517"/>
                              </a:cubicBezTo>
                              <a:cubicBezTo>
                                <a:pt x="291" y="524"/>
                                <a:pt x="299" y="537"/>
                                <a:pt x="301" y="547"/>
                              </a:cubicBezTo>
                              <a:cubicBezTo>
                                <a:pt x="303" y="557"/>
                                <a:pt x="348" y="547"/>
                                <a:pt x="299" y="579"/>
                              </a:cubicBezTo>
                              <a:cubicBezTo>
                                <a:pt x="250" y="611"/>
                                <a:pt x="69" y="706"/>
                                <a:pt x="8" y="739"/>
                              </a:cubicBezTo>
                            </a:path>
                          </a:pathLst>
                        </a:custGeom>
                        <a:solidFill>
                          <a:srgbClr val="FF0080">
                            <a:alpha val="30196"/>
                          </a:srgbClr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>
                            <a:solidFill>
                              <a:schemeClr val="bg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78" name="Freeform 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80" y="2524"/>
                        <a:ext cx="628" cy="699"/>
                      </a:xfrm>
                      <a:custGeom>
                        <a:avLst/>
                        <a:gdLst>
                          <a:gd name="T0" fmla="*/ 628 w 628"/>
                          <a:gd name="T1" fmla="*/ 0 h 699"/>
                          <a:gd name="T2" fmla="*/ 624 w 628"/>
                          <a:gd name="T3" fmla="*/ 52 h 699"/>
                          <a:gd name="T4" fmla="*/ 612 w 628"/>
                          <a:gd name="T5" fmla="*/ 80 h 699"/>
                          <a:gd name="T6" fmla="*/ 604 w 628"/>
                          <a:gd name="T7" fmla="*/ 104 h 699"/>
                          <a:gd name="T8" fmla="*/ 592 w 628"/>
                          <a:gd name="T9" fmla="*/ 132 h 699"/>
                          <a:gd name="T10" fmla="*/ 580 w 628"/>
                          <a:gd name="T11" fmla="*/ 176 h 699"/>
                          <a:gd name="T12" fmla="*/ 572 w 628"/>
                          <a:gd name="T13" fmla="*/ 204 h 699"/>
                          <a:gd name="T14" fmla="*/ 556 w 628"/>
                          <a:gd name="T15" fmla="*/ 228 h 699"/>
                          <a:gd name="T16" fmla="*/ 540 w 628"/>
                          <a:gd name="T17" fmla="*/ 256 h 699"/>
                          <a:gd name="T18" fmla="*/ 520 w 628"/>
                          <a:gd name="T19" fmla="*/ 276 h 699"/>
                          <a:gd name="T20" fmla="*/ 516 w 628"/>
                          <a:gd name="T21" fmla="*/ 300 h 699"/>
                          <a:gd name="T22" fmla="*/ 500 w 628"/>
                          <a:gd name="T23" fmla="*/ 328 h 699"/>
                          <a:gd name="T24" fmla="*/ 480 w 628"/>
                          <a:gd name="T25" fmla="*/ 360 h 699"/>
                          <a:gd name="T26" fmla="*/ 456 w 628"/>
                          <a:gd name="T27" fmla="*/ 388 h 699"/>
                          <a:gd name="T28" fmla="*/ 424 w 628"/>
                          <a:gd name="T29" fmla="*/ 404 h 699"/>
                          <a:gd name="T30" fmla="*/ 396 w 628"/>
                          <a:gd name="T31" fmla="*/ 416 h 699"/>
                          <a:gd name="T32" fmla="*/ 364 w 628"/>
                          <a:gd name="T33" fmla="*/ 424 h 699"/>
                          <a:gd name="T34" fmla="*/ 360 w 628"/>
                          <a:gd name="T35" fmla="*/ 452 h 699"/>
                          <a:gd name="T36" fmla="*/ 344 w 628"/>
                          <a:gd name="T37" fmla="*/ 496 h 699"/>
                          <a:gd name="T38" fmla="*/ 320 w 628"/>
                          <a:gd name="T39" fmla="*/ 504 h 699"/>
                          <a:gd name="T40" fmla="*/ 304 w 628"/>
                          <a:gd name="T41" fmla="*/ 524 h 699"/>
                          <a:gd name="T42" fmla="*/ 288 w 628"/>
                          <a:gd name="T43" fmla="*/ 548 h 699"/>
                          <a:gd name="T44" fmla="*/ 268 w 628"/>
                          <a:gd name="T45" fmla="*/ 568 h 699"/>
                          <a:gd name="T46" fmla="*/ 220 w 628"/>
                          <a:gd name="T47" fmla="*/ 596 h 699"/>
                          <a:gd name="T48" fmla="*/ 188 w 628"/>
                          <a:gd name="T49" fmla="*/ 620 h 699"/>
                          <a:gd name="T50" fmla="*/ 164 w 628"/>
                          <a:gd name="T51" fmla="*/ 636 h 699"/>
                          <a:gd name="T52" fmla="*/ 136 w 628"/>
                          <a:gd name="T53" fmla="*/ 652 h 699"/>
                          <a:gd name="T54" fmla="*/ 112 w 628"/>
                          <a:gd name="T55" fmla="*/ 660 h 699"/>
                          <a:gd name="T56" fmla="*/ 88 w 628"/>
                          <a:gd name="T57" fmla="*/ 664 h 699"/>
                          <a:gd name="T58" fmla="*/ 56 w 628"/>
                          <a:gd name="T59" fmla="*/ 672 h 699"/>
                          <a:gd name="T60" fmla="*/ 32 w 628"/>
                          <a:gd name="T61" fmla="*/ 696 h 699"/>
                          <a:gd name="T62" fmla="*/ 0 w 628"/>
                          <a:gd name="T63" fmla="*/ 692 h 699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w 628"/>
                          <a:gd name="T97" fmla="*/ 0 h 699"/>
                          <a:gd name="T98" fmla="*/ 628 w 628"/>
                          <a:gd name="T99" fmla="*/ 699 h 699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T96" t="T97" r="T98" b="T99"/>
                        <a:pathLst>
                          <a:path w="628" h="699">
                            <a:moveTo>
                              <a:pt x="628" y="0"/>
                            </a:moveTo>
                            <a:cubicBezTo>
                              <a:pt x="627" y="19"/>
                              <a:pt x="627" y="39"/>
                              <a:pt x="624" y="52"/>
                            </a:cubicBezTo>
                            <a:cubicBezTo>
                              <a:pt x="621" y="65"/>
                              <a:pt x="615" y="71"/>
                              <a:pt x="612" y="80"/>
                            </a:cubicBezTo>
                            <a:cubicBezTo>
                              <a:pt x="609" y="89"/>
                              <a:pt x="607" y="95"/>
                              <a:pt x="604" y="104"/>
                            </a:cubicBezTo>
                            <a:cubicBezTo>
                              <a:pt x="601" y="113"/>
                              <a:pt x="596" y="120"/>
                              <a:pt x="592" y="132"/>
                            </a:cubicBezTo>
                            <a:cubicBezTo>
                              <a:pt x="588" y="144"/>
                              <a:pt x="583" y="164"/>
                              <a:pt x="580" y="176"/>
                            </a:cubicBezTo>
                            <a:cubicBezTo>
                              <a:pt x="577" y="188"/>
                              <a:pt x="576" y="195"/>
                              <a:pt x="572" y="204"/>
                            </a:cubicBezTo>
                            <a:cubicBezTo>
                              <a:pt x="568" y="213"/>
                              <a:pt x="561" y="219"/>
                              <a:pt x="556" y="228"/>
                            </a:cubicBezTo>
                            <a:cubicBezTo>
                              <a:pt x="551" y="237"/>
                              <a:pt x="546" y="248"/>
                              <a:pt x="540" y="256"/>
                            </a:cubicBezTo>
                            <a:cubicBezTo>
                              <a:pt x="534" y="264"/>
                              <a:pt x="524" y="269"/>
                              <a:pt x="520" y="276"/>
                            </a:cubicBezTo>
                            <a:cubicBezTo>
                              <a:pt x="516" y="283"/>
                              <a:pt x="519" y="291"/>
                              <a:pt x="516" y="300"/>
                            </a:cubicBezTo>
                            <a:cubicBezTo>
                              <a:pt x="513" y="309"/>
                              <a:pt x="506" y="318"/>
                              <a:pt x="500" y="328"/>
                            </a:cubicBezTo>
                            <a:cubicBezTo>
                              <a:pt x="494" y="338"/>
                              <a:pt x="487" y="350"/>
                              <a:pt x="480" y="360"/>
                            </a:cubicBezTo>
                            <a:cubicBezTo>
                              <a:pt x="473" y="370"/>
                              <a:pt x="465" y="381"/>
                              <a:pt x="456" y="388"/>
                            </a:cubicBezTo>
                            <a:cubicBezTo>
                              <a:pt x="447" y="395"/>
                              <a:pt x="434" y="399"/>
                              <a:pt x="424" y="404"/>
                            </a:cubicBezTo>
                            <a:cubicBezTo>
                              <a:pt x="414" y="409"/>
                              <a:pt x="406" y="413"/>
                              <a:pt x="396" y="416"/>
                            </a:cubicBezTo>
                            <a:cubicBezTo>
                              <a:pt x="386" y="419"/>
                              <a:pt x="370" y="418"/>
                              <a:pt x="364" y="424"/>
                            </a:cubicBezTo>
                            <a:cubicBezTo>
                              <a:pt x="358" y="430"/>
                              <a:pt x="363" y="440"/>
                              <a:pt x="360" y="452"/>
                            </a:cubicBezTo>
                            <a:cubicBezTo>
                              <a:pt x="357" y="464"/>
                              <a:pt x="351" y="487"/>
                              <a:pt x="344" y="496"/>
                            </a:cubicBezTo>
                            <a:cubicBezTo>
                              <a:pt x="337" y="505"/>
                              <a:pt x="327" y="499"/>
                              <a:pt x="320" y="504"/>
                            </a:cubicBezTo>
                            <a:cubicBezTo>
                              <a:pt x="313" y="509"/>
                              <a:pt x="309" y="517"/>
                              <a:pt x="304" y="524"/>
                            </a:cubicBezTo>
                            <a:cubicBezTo>
                              <a:pt x="299" y="531"/>
                              <a:pt x="294" y="541"/>
                              <a:pt x="288" y="548"/>
                            </a:cubicBezTo>
                            <a:cubicBezTo>
                              <a:pt x="282" y="555"/>
                              <a:pt x="279" y="560"/>
                              <a:pt x="268" y="568"/>
                            </a:cubicBezTo>
                            <a:cubicBezTo>
                              <a:pt x="257" y="576"/>
                              <a:pt x="233" y="587"/>
                              <a:pt x="220" y="596"/>
                            </a:cubicBezTo>
                            <a:cubicBezTo>
                              <a:pt x="207" y="605"/>
                              <a:pt x="197" y="613"/>
                              <a:pt x="188" y="620"/>
                            </a:cubicBezTo>
                            <a:cubicBezTo>
                              <a:pt x="179" y="627"/>
                              <a:pt x="173" y="631"/>
                              <a:pt x="164" y="636"/>
                            </a:cubicBezTo>
                            <a:cubicBezTo>
                              <a:pt x="155" y="641"/>
                              <a:pt x="145" y="648"/>
                              <a:pt x="136" y="652"/>
                            </a:cubicBezTo>
                            <a:cubicBezTo>
                              <a:pt x="127" y="656"/>
                              <a:pt x="120" y="658"/>
                              <a:pt x="112" y="660"/>
                            </a:cubicBezTo>
                            <a:cubicBezTo>
                              <a:pt x="104" y="662"/>
                              <a:pt x="97" y="662"/>
                              <a:pt x="88" y="664"/>
                            </a:cubicBezTo>
                            <a:cubicBezTo>
                              <a:pt x="79" y="666"/>
                              <a:pt x="65" y="667"/>
                              <a:pt x="56" y="672"/>
                            </a:cubicBezTo>
                            <a:cubicBezTo>
                              <a:pt x="47" y="677"/>
                              <a:pt x="41" y="693"/>
                              <a:pt x="32" y="696"/>
                            </a:cubicBezTo>
                            <a:cubicBezTo>
                              <a:pt x="23" y="699"/>
                              <a:pt x="5" y="693"/>
                              <a:pt x="0" y="692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rgbClr val="FF0626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61" name="Freeform 25"/>
              <p:cNvSpPr>
                <a:spLocks/>
              </p:cNvSpPr>
              <p:nvPr/>
            </p:nvSpPr>
            <p:spPr bwMode="auto">
              <a:xfrm>
                <a:off x="3587" y="3171"/>
                <a:ext cx="702" cy="83"/>
              </a:xfrm>
              <a:custGeom>
                <a:avLst/>
                <a:gdLst>
                  <a:gd name="T0" fmla="*/ 2512 w 654"/>
                  <a:gd name="T1" fmla="*/ 75 h 81"/>
                  <a:gd name="T2" fmla="*/ 2442 w 654"/>
                  <a:gd name="T3" fmla="*/ 79 h 81"/>
                  <a:gd name="T4" fmla="*/ 2369 w 654"/>
                  <a:gd name="T5" fmla="*/ 100 h 81"/>
                  <a:gd name="T6" fmla="*/ 2183 w 654"/>
                  <a:gd name="T7" fmla="*/ 79 h 81"/>
                  <a:gd name="T8" fmla="*/ 2083 w 654"/>
                  <a:gd name="T9" fmla="*/ 100 h 81"/>
                  <a:gd name="T10" fmla="*/ 1965 w 654"/>
                  <a:gd name="T11" fmla="*/ 85 h 81"/>
                  <a:gd name="T12" fmla="*/ 1870 w 654"/>
                  <a:gd name="T13" fmla="*/ 63 h 81"/>
                  <a:gd name="T14" fmla="*/ 1773 w 654"/>
                  <a:gd name="T15" fmla="*/ 41 h 81"/>
                  <a:gd name="T16" fmla="*/ 1731 w 654"/>
                  <a:gd name="T17" fmla="*/ 3 h 81"/>
                  <a:gd name="T18" fmla="*/ 1627 w 654"/>
                  <a:gd name="T19" fmla="*/ 3 h 81"/>
                  <a:gd name="T20" fmla="*/ 1550 w 654"/>
                  <a:gd name="T21" fmla="*/ 6 h 81"/>
                  <a:gd name="T22" fmla="*/ 1536 w 654"/>
                  <a:gd name="T23" fmla="*/ 44 h 81"/>
                  <a:gd name="T24" fmla="*/ 1472 w 654"/>
                  <a:gd name="T25" fmla="*/ 63 h 81"/>
                  <a:gd name="T26" fmla="*/ 1363 w 654"/>
                  <a:gd name="T27" fmla="*/ 69 h 81"/>
                  <a:gd name="T28" fmla="*/ 1283 w 654"/>
                  <a:gd name="T29" fmla="*/ 79 h 81"/>
                  <a:gd name="T30" fmla="*/ 1181 w 654"/>
                  <a:gd name="T31" fmla="*/ 91 h 81"/>
                  <a:gd name="T32" fmla="*/ 1100 w 654"/>
                  <a:gd name="T33" fmla="*/ 106 h 81"/>
                  <a:gd name="T34" fmla="*/ 1014 w 654"/>
                  <a:gd name="T35" fmla="*/ 106 h 81"/>
                  <a:gd name="T36" fmla="*/ 933 w 654"/>
                  <a:gd name="T37" fmla="*/ 111 h 81"/>
                  <a:gd name="T38" fmla="*/ 810 w 654"/>
                  <a:gd name="T39" fmla="*/ 123 h 81"/>
                  <a:gd name="T40" fmla="*/ 728 w 654"/>
                  <a:gd name="T41" fmla="*/ 100 h 81"/>
                  <a:gd name="T42" fmla="*/ 672 w 654"/>
                  <a:gd name="T43" fmla="*/ 115 h 81"/>
                  <a:gd name="T44" fmla="*/ 602 w 654"/>
                  <a:gd name="T45" fmla="*/ 127 h 81"/>
                  <a:gd name="T46" fmla="*/ 522 w 654"/>
                  <a:gd name="T47" fmla="*/ 118 h 81"/>
                  <a:gd name="T48" fmla="*/ 422 w 654"/>
                  <a:gd name="T49" fmla="*/ 127 h 81"/>
                  <a:gd name="T50" fmla="*/ 308 w 654"/>
                  <a:gd name="T51" fmla="*/ 118 h 81"/>
                  <a:gd name="T52" fmla="*/ 209 w 654"/>
                  <a:gd name="T53" fmla="*/ 111 h 81"/>
                  <a:gd name="T54" fmla="*/ 147 w 654"/>
                  <a:gd name="T55" fmla="*/ 106 h 81"/>
                  <a:gd name="T56" fmla="*/ 0 w 654"/>
                  <a:gd name="T57" fmla="*/ 100 h 8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54"/>
                  <a:gd name="T88" fmla="*/ 0 h 81"/>
                  <a:gd name="T89" fmla="*/ 654 w 654"/>
                  <a:gd name="T90" fmla="*/ 81 h 81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54" h="81">
                    <a:moveTo>
                      <a:pt x="654" y="49"/>
                    </a:moveTo>
                    <a:cubicBezTo>
                      <a:pt x="647" y="49"/>
                      <a:pt x="641" y="49"/>
                      <a:pt x="635" y="51"/>
                    </a:cubicBezTo>
                    <a:cubicBezTo>
                      <a:pt x="629" y="53"/>
                      <a:pt x="627" y="62"/>
                      <a:pt x="616" y="62"/>
                    </a:cubicBezTo>
                    <a:cubicBezTo>
                      <a:pt x="605" y="62"/>
                      <a:pt x="580" y="51"/>
                      <a:pt x="568" y="51"/>
                    </a:cubicBezTo>
                    <a:cubicBezTo>
                      <a:pt x="556" y="51"/>
                      <a:pt x="551" y="62"/>
                      <a:pt x="542" y="62"/>
                    </a:cubicBezTo>
                    <a:cubicBezTo>
                      <a:pt x="533" y="62"/>
                      <a:pt x="521" y="57"/>
                      <a:pt x="512" y="54"/>
                    </a:cubicBezTo>
                    <a:cubicBezTo>
                      <a:pt x="503" y="51"/>
                      <a:pt x="494" y="48"/>
                      <a:pt x="486" y="43"/>
                    </a:cubicBezTo>
                    <a:cubicBezTo>
                      <a:pt x="478" y="38"/>
                      <a:pt x="468" y="29"/>
                      <a:pt x="462" y="22"/>
                    </a:cubicBezTo>
                    <a:cubicBezTo>
                      <a:pt x="456" y="15"/>
                      <a:pt x="457" y="6"/>
                      <a:pt x="451" y="3"/>
                    </a:cubicBezTo>
                    <a:cubicBezTo>
                      <a:pt x="445" y="0"/>
                      <a:pt x="432" y="2"/>
                      <a:pt x="424" y="3"/>
                    </a:cubicBezTo>
                    <a:cubicBezTo>
                      <a:pt x="416" y="4"/>
                      <a:pt x="407" y="2"/>
                      <a:pt x="403" y="6"/>
                    </a:cubicBezTo>
                    <a:cubicBezTo>
                      <a:pt x="399" y="10"/>
                      <a:pt x="403" y="19"/>
                      <a:pt x="400" y="25"/>
                    </a:cubicBezTo>
                    <a:cubicBezTo>
                      <a:pt x="397" y="31"/>
                      <a:pt x="391" y="40"/>
                      <a:pt x="384" y="43"/>
                    </a:cubicBezTo>
                    <a:cubicBezTo>
                      <a:pt x="377" y="46"/>
                      <a:pt x="363" y="45"/>
                      <a:pt x="355" y="46"/>
                    </a:cubicBezTo>
                    <a:cubicBezTo>
                      <a:pt x="347" y="47"/>
                      <a:pt x="342" y="49"/>
                      <a:pt x="334" y="51"/>
                    </a:cubicBezTo>
                    <a:cubicBezTo>
                      <a:pt x="326" y="53"/>
                      <a:pt x="315" y="54"/>
                      <a:pt x="307" y="57"/>
                    </a:cubicBezTo>
                    <a:cubicBezTo>
                      <a:pt x="299" y="60"/>
                      <a:pt x="293" y="65"/>
                      <a:pt x="286" y="67"/>
                    </a:cubicBezTo>
                    <a:cubicBezTo>
                      <a:pt x="279" y="69"/>
                      <a:pt x="271" y="67"/>
                      <a:pt x="264" y="67"/>
                    </a:cubicBezTo>
                    <a:cubicBezTo>
                      <a:pt x="257" y="67"/>
                      <a:pt x="252" y="68"/>
                      <a:pt x="243" y="70"/>
                    </a:cubicBezTo>
                    <a:cubicBezTo>
                      <a:pt x="234" y="72"/>
                      <a:pt x="220" y="79"/>
                      <a:pt x="211" y="78"/>
                    </a:cubicBezTo>
                    <a:cubicBezTo>
                      <a:pt x="202" y="77"/>
                      <a:pt x="196" y="63"/>
                      <a:pt x="190" y="62"/>
                    </a:cubicBezTo>
                    <a:cubicBezTo>
                      <a:pt x="184" y="61"/>
                      <a:pt x="179" y="70"/>
                      <a:pt x="174" y="73"/>
                    </a:cubicBezTo>
                    <a:cubicBezTo>
                      <a:pt x="169" y="76"/>
                      <a:pt x="164" y="81"/>
                      <a:pt x="158" y="81"/>
                    </a:cubicBezTo>
                    <a:cubicBezTo>
                      <a:pt x="152" y="81"/>
                      <a:pt x="144" y="75"/>
                      <a:pt x="136" y="75"/>
                    </a:cubicBezTo>
                    <a:cubicBezTo>
                      <a:pt x="128" y="75"/>
                      <a:pt x="119" y="81"/>
                      <a:pt x="110" y="81"/>
                    </a:cubicBezTo>
                    <a:cubicBezTo>
                      <a:pt x="101" y="81"/>
                      <a:pt x="89" y="77"/>
                      <a:pt x="80" y="75"/>
                    </a:cubicBezTo>
                    <a:cubicBezTo>
                      <a:pt x="71" y="73"/>
                      <a:pt x="61" y="71"/>
                      <a:pt x="54" y="70"/>
                    </a:cubicBezTo>
                    <a:cubicBezTo>
                      <a:pt x="47" y="69"/>
                      <a:pt x="47" y="68"/>
                      <a:pt x="38" y="67"/>
                    </a:cubicBezTo>
                    <a:cubicBezTo>
                      <a:pt x="29" y="66"/>
                      <a:pt x="9" y="64"/>
                      <a:pt x="0" y="62"/>
                    </a:cubicBezTo>
                  </a:path>
                </a:pathLst>
              </a:custGeom>
              <a:noFill/>
              <a:ln w="38100">
                <a:solidFill>
                  <a:srgbClr val="FF062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8" name="WordArt 54"/>
            <p:cNvSpPr>
              <a:spLocks noChangeArrowheads="1" noChangeShapeType="1" noTextEdit="1"/>
            </p:cNvSpPr>
            <p:nvPr/>
          </p:nvSpPr>
          <p:spPr bwMode="auto">
            <a:xfrm rot="2624864">
              <a:off x="2939" y="1465"/>
              <a:ext cx="1784" cy="1911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0"/>
                </a:avLst>
              </a:prstTxWarp>
            </a:bodyPr>
            <a:lstStyle/>
            <a:p>
              <a:pPr algn="ctr"/>
              <a:r>
                <a:rPr lang="en-US" sz="28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Calibri"/>
                  <a:ea typeface="Arial Black"/>
                  <a:cs typeface="Calibri"/>
                </a:rPr>
                <a:t>Antarctic Circumpolar Current</a:t>
              </a:r>
            </a:p>
          </p:txBody>
        </p:sp>
      </p:grpSp>
      <p:sp>
        <p:nvSpPr>
          <p:cNvPr id="89" name="Text Box 6"/>
          <p:cNvSpPr txBox="1">
            <a:spLocks noChangeArrowheads="1"/>
          </p:cNvSpPr>
          <p:nvPr/>
        </p:nvSpPr>
        <p:spPr bwMode="auto">
          <a:xfrm>
            <a:off x="3793454" y="3187649"/>
            <a:ext cx="1020071" cy="44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400" b="1" dirty="0">
                <a:solidFill>
                  <a:srgbClr val="FFFFFF"/>
                </a:solidFill>
                <a:latin typeface="Calibri"/>
                <a:cs typeface="Calibri"/>
              </a:rPr>
              <a:t>Weddell gyre</a:t>
            </a:r>
          </a:p>
        </p:txBody>
      </p:sp>
      <p:sp>
        <p:nvSpPr>
          <p:cNvPr id="90" name="Text Box 7"/>
          <p:cNvSpPr txBox="1">
            <a:spLocks noChangeArrowheads="1"/>
          </p:cNvSpPr>
          <p:nvPr/>
        </p:nvSpPr>
        <p:spPr bwMode="auto">
          <a:xfrm>
            <a:off x="3679195" y="4760376"/>
            <a:ext cx="776141" cy="44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400" b="1" dirty="0">
                <a:solidFill>
                  <a:srgbClr val="FFFFFF"/>
                </a:solidFill>
                <a:latin typeface="Calibri"/>
                <a:cs typeface="Calibri"/>
              </a:rPr>
              <a:t>Ross gyre</a:t>
            </a:r>
          </a:p>
        </p:txBody>
      </p:sp>
      <p:sp>
        <p:nvSpPr>
          <p:cNvPr id="92" name="AutoShape 22"/>
          <p:cNvSpPr>
            <a:spLocks noChangeArrowheads="1"/>
          </p:cNvSpPr>
          <p:nvPr/>
        </p:nvSpPr>
        <p:spPr bwMode="auto">
          <a:xfrm rot="19274349">
            <a:off x="3316344" y="3979934"/>
            <a:ext cx="184881" cy="278945"/>
          </a:xfrm>
          <a:prstGeom prst="parallelogram">
            <a:avLst>
              <a:gd name="adj" fmla="val 20153"/>
            </a:avLst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3" name="Group 64"/>
          <p:cNvGrpSpPr>
            <a:grpSpLocks/>
          </p:cNvGrpSpPr>
          <p:nvPr/>
        </p:nvGrpSpPr>
        <p:grpSpPr bwMode="auto">
          <a:xfrm>
            <a:off x="3003739" y="3739619"/>
            <a:ext cx="750798" cy="1324193"/>
            <a:chOff x="4907572" y="3251202"/>
            <a:chExt cx="751866" cy="1326355"/>
          </a:xfrm>
        </p:grpSpPr>
        <p:sp>
          <p:nvSpPr>
            <p:cNvPr id="95" name="Line 18"/>
            <p:cNvSpPr>
              <a:spLocks noChangeShapeType="1"/>
            </p:cNvSpPr>
            <p:nvPr/>
          </p:nvSpPr>
          <p:spPr bwMode="auto">
            <a:xfrm flipH="1" flipV="1">
              <a:off x="5130800" y="3251202"/>
              <a:ext cx="528638" cy="326497"/>
            </a:xfrm>
            <a:prstGeom prst="line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6" name="Line 19"/>
            <p:cNvSpPr>
              <a:spLocks noChangeShapeType="1"/>
            </p:cNvSpPr>
            <p:nvPr/>
          </p:nvSpPr>
          <p:spPr bwMode="auto">
            <a:xfrm rot="-3983177" flipH="1" flipV="1">
              <a:off x="5032376" y="4114800"/>
              <a:ext cx="527050" cy="398463"/>
            </a:xfrm>
            <a:prstGeom prst="line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7" name="Freeform 20"/>
            <p:cNvSpPr>
              <a:spLocks/>
            </p:cNvSpPr>
            <p:nvPr/>
          </p:nvSpPr>
          <p:spPr bwMode="auto">
            <a:xfrm rot="-68290">
              <a:off x="4907572" y="3261716"/>
              <a:ext cx="218482" cy="1224921"/>
            </a:xfrm>
            <a:custGeom>
              <a:avLst/>
              <a:gdLst>
                <a:gd name="T0" fmla="*/ 2147483647 w 90"/>
                <a:gd name="T1" fmla="*/ 0 h 448"/>
                <a:gd name="T2" fmla="*/ 2147483647 w 90"/>
                <a:gd name="T3" fmla="*/ 2147483647 h 448"/>
                <a:gd name="T4" fmla="*/ 2147483647 w 90"/>
                <a:gd name="T5" fmla="*/ 2147483647 h 448"/>
                <a:gd name="T6" fmla="*/ 0 60000 65536"/>
                <a:gd name="T7" fmla="*/ 0 60000 65536"/>
                <a:gd name="T8" fmla="*/ 0 60000 65536"/>
                <a:gd name="T9" fmla="*/ 0 w 90"/>
                <a:gd name="T10" fmla="*/ 0 h 448"/>
                <a:gd name="T11" fmla="*/ 90 w 90"/>
                <a:gd name="T12" fmla="*/ 448 h 4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48">
                  <a:moveTo>
                    <a:pt x="90" y="0"/>
                  </a:moveTo>
                  <a:cubicBezTo>
                    <a:pt x="55" y="77"/>
                    <a:pt x="20" y="154"/>
                    <a:pt x="10" y="229"/>
                  </a:cubicBezTo>
                  <a:cubicBezTo>
                    <a:pt x="0" y="304"/>
                    <a:pt x="28" y="412"/>
                    <a:pt x="32" y="448"/>
                  </a:cubicBezTo>
                </a:path>
              </a:pathLst>
            </a:custGeom>
            <a:noFill/>
            <a:ln w="28575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8" name="Freeform 21"/>
            <p:cNvSpPr>
              <a:spLocks/>
            </p:cNvSpPr>
            <p:nvPr/>
          </p:nvSpPr>
          <p:spPr bwMode="auto">
            <a:xfrm rot="136854">
              <a:off x="5532438" y="3581400"/>
              <a:ext cx="109538" cy="596900"/>
            </a:xfrm>
            <a:custGeom>
              <a:avLst/>
              <a:gdLst>
                <a:gd name="T0" fmla="*/ 2147483647 w 30"/>
                <a:gd name="T1" fmla="*/ 0 h 216"/>
                <a:gd name="T2" fmla="*/ 2147483647 w 30"/>
                <a:gd name="T3" fmla="*/ 2147483647 h 216"/>
                <a:gd name="T4" fmla="*/ 2147483647 w 30"/>
                <a:gd name="T5" fmla="*/ 2147483647 h 216"/>
                <a:gd name="T6" fmla="*/ 0 60000 65536"/>
                <a:gd name="T7" fmla="*/ 0 60000 65536"/>
                <a:gd name="T8" fmla="*/ 0 60000 65536"/>
                <a:gd name="T9" fmla="*/ 0 w 30"/>
                <a:gd name="T10" fmla="*/ 0 h 216"/>
                <a:gd name="T11" fmla="*/ 30 w 30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216">
                  <a:moveTo>
                    <a:pt x="30" y="0"/>
                  </a:moveTo>
                  <a:cubicBezTo>
                    <a:pt x="26" y="18"/>
                    <a:pt x="4" y="73"/>
                    <a:pt x="2" y="109"/>
                  </a:cubicBezTo>
                  <a:cubicBezTo>
                    <a:pt x="0" y="145"/>
                    <a:pt x="16" y="194"/>
                    <a:pt x="19" y="216"/>
                  </a:cubicBezTo>
                </a:path>
              </a:pathLst>
            </a:custGeom>
            <a:noFill/>
            <a:ln w="28575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4" name="AutoShape 115"/>
          <p:cNvSpPr>
            <a:spLocks noChangeArrowheads="1"/>
          </p:cNvSpPr>
          <p:nvPr/>
        </p:nvSpPr>
        <p:spPr bwMode="auto">
          <a:xfrm rot="5400000">
            <a:off x="3581761" y="4443302"/>
            <a:ext cx="152152" cy="152184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9" name="Text Box 4"/>
          <p:cNvSpPr txBox="1">
            <a:spLocks noChangeArrowheads="1"/>
          </p:cNvSpPr>
          <p:nvPr/>
        </p:nvSpPr>
        <p:spPr bwMode="auto">
          <a:xfrm rot="20188061">
            <a:off x="2302646" y="4207144"/>
            <a:ext cx="1303310" cy="9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400" b="1" dirty="0">
                <a:solidFill>
                  <a:srgbClr val="FFFFFF"/>
                </a:solidFill>
                <a:latin typeface="Calibri"/>
                <a:cs typeface="Calibri"/>
              </a:rPr>
              <a:t>Bellingshausen </a:t>
            </a:r>
            <a:r>
              <a:rPr lang="en-US" sz="1400" b="1" dirty="0" smtClean="0">
                <a:solidFill>
                  <a:srgbClr val="FFFFFF"/>
                </a:solidFill>
                <a:latin typeface="Calibri"/>
                <a:cs typeface="Calibri"/>
              </a:rPr>
              <a:t>Sea</a:t>
            </a:r>
            <a:endParaRPr lang="en-US" sz="10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400" b="1" dirty="0">
                <a:solidFill>
                  <a:srgbClr val="FFFFFF"/>
                </a:solidFill>
                <a:latin typeface="Calibri"/>
                <a:cs typeface="Calibri"/>
              </a:rPr>
              <a:t>      Amundsen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sz="1400" b="1" dirty="0">
                <a:solidFill>
                  <a:srgbClr val="FFFFFF"/>
                </a:solidFill>
                <a:latin typeface="Calibri"/>
                <a:cs typeface="Calibri"/>
              </a:rPr>
              <a:t>      Sea</a:t>
            </a:r>
          </a:p>
        </p:txBody>
      </p:sp>
      <p:sp>
        <p:nvSpPr>
          <p:cNvPr id="100" name="TextBox 62"/>
          <p:cNvSpPr txBox="1">
            <a:spLocks noChangeArrowheads="1"/>
          </p:cNvSpPr>
          <p:nvPr/>
        </p:nvSpPr>
        <p:spPr bwMode="auto">
          <a:xfrm>
            <a:off x="3581570" y="4324453"/>
            <a:ext cx="6385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r>
              <a:rPr lang="en-US" b="1" dirty="0"/>
              <a:t>ASE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73312" y="6197024"/>
            <a:ext cx="4770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FFFF"/>
                </a:solidFill>
              </a:rPr>
              <a:t>WAP: West Antarctic Peninsula</a:t>
            </a:r>
          </a:p>
          <a:p>
            <a:pPr algn="r"/>
            <a:r>
              <a:rPr lang="en-US" sz="2000" dirty="0" smtClean="0">
                <a:solidFill>
                  <a:srgbClr val="FFFFFF"/>
                </a:solidFill>
              </a:rPr>
              <a:t>ACC</a:t>
            </a:r>
            <a:r>
              <a:rPr lang="en-US" sz="2000" dirty="0">
                <a:solidFill>
                  <a:srgbClr val="FFFFFF"/>
                </a:solidFill>
              </a:rPr>
              <a:t>: Antarctic Circumpolar </a:t>
            </a:r>
            <a:r>
              <a:rPr lang="en-US" sz="2000" dirty="0" smtClean="0">
                <a:solidFill>
                  <a:srgbClr val="FFFFFF"/>
                </a:solidFill>
              </a:rPr>
              <a:t>Current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5" name="Title 6"/>
          <p:cNvSpPr txBox="1">
            <a:spLocks/>
          </p:cNvSpPr>
          <p:nvPr/>
        </p:nvSpPr>
        <p:spPr>
          <a:xfrm>
            <a:off x="-67859" y="693063"/>
            <a:ext cx="92118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cap="small">
                <a:solidFill>
                  <a:srgbClr val="FFD01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ACC transports the water masses responsible for warming the WAP</a:t>
            </a:r>
            <a:endParaRPr lang="en-US" dirty="0"/>
          </a:p>
        </p:txBody>
      </p:sp>
      <p:sp>
        <p:nvSpPr>
          <p:cNvPr id="54" name="Pentagon 53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8" name="Rectangle 196"/>
          <p:cNvSpPr>
            <a:spLocks noChangeArrowheads="1"/>
          </p:cNvSpPr>
          <p:nvPr/>
        </p:nvSpPr>
        <p:spPr bwMode="auto">
          <a:xfrm>
            <a:off x="0" y="6353580"/>
            <a:ext cx="24876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DBEEF4"/>
                </a:solidFill>
              </a:rPr>
              <a:t>ACC based on </a:t>
            </a:r>
            <a:r>
              <a:rPr lang="en-US" sz="1200" dirty="0" smtClean="0">
                <a:solidFill>
                  <a:srgbClr val="DBEEF4"/>
                </a:solidFill>
              </a:rPr>
              <a:t>climatological </a:t>
            </a:r>
            <a:r>
              <a:rPr lang="en-US" sz="1200" dirty="0">
                <a:solidFill>
                  <a:srgbClr val="DBEEF4"/>
                </a:solidFill>
              </a:rPr>
              <a:t>dynamic topography of </a:t>
            </a:r>
            <a:r>
              <a:rPr lang="en-US" sz="1200" i="1" dirty="0" err="1">
                <a:solidFill>
                  <a:srgbClr val="DBEEF4"/>
                </a:solidFill>
              </a:rPr>
              <a:t>Orsi</a:t>
            </a:r>
            <a:r>
              <a:rPr lang="en-US" sz="1200" i="1" dirty="0">
                <a:solidFill>
                  <a:srgbClr val="DBEEF4"/>
                </a:solidFill>
              </a:rPr>
              <a:t> et al.</a:t>
            </a:r>
            <a:r>
              <a:rPr lang="en-US" sz="1200" dirty="0">
                <a:solidFill>
                  <a:srgbClr val="DBEEF4"/>
                </a:solidFill>
              </a:rPr>
              <a:t>, DSR, 1995</a:t>
            </a:r>
          </a:p>
        </p:txBody>
      </p:sp>
    </p:spTree>
    <p:extLst>
      <p:ext uri="{BB962C8B-B14F-4D97-AF65-F5344CB8AC3E}">
        <p14:creationId xmlns:p14="http://schemas.microsoft.com/office/powerpoint/2010/main" val="56294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1248"/>
            <a:ext cx="9144000" cy="1003852"/>
          </a:xfrm>
        </p:spPr>
        <p:txBody>
          <a:bodyPr>
            <a:normAutofit/>
          </a:bodyPr>
          <a:lstStyle/>
          <a:p>
            <a:r>
              <a:rPr lang="en-US" dirty="0" smtClean="0"/>
              <a:t>Chlorophyll Driven by Light (color) </a:t>
            </a:r>
            <a:endParaRPr lang="en-US" dirty="0"/>
          </a:p>
        </p:txBody>
      </p:sp>
      <p:pic>
        <p:nvPicPr>
          <p:cNvPr id="8" name="Picture 7" descr="Screen Shot 2014-12-04 at 12.46.59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16" y="2106175"/>
            <a:ext cx="4179273" cy="4185878"/>
          </a:xfrm>
          <a:prstGeom prst="rect">
            <a:avLst/>
          </a:prstGeom>
        </p:spPr>
      </p:pic>
      <p:pic>
        <p:nvPicPr>
          <p:cNvPr id="9" name="Picture 8" descr="Screen Shot 2014-12-04 at 12.47.40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2337" y="2106176"/>
            <a:ext cx="4182390" cy="4185878"/>
          </a:xfrm>
          <a:prstGeom prst="rect">
            <a:avLst/>
          </a:prstGeom>
        </p:spPr>
      </p:pic>
      <p:sp>
        <p:nvSpPr>
          <p:cNvPr id="19" name="Pentagon 18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0" name="Chevron 19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Initiation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01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7348"/>
            <a:ext cx="8229600" cy="1003852"/>
          </a:xfrm>
        </p:spPr>
        <p:txBody>
          <a:bodyPr/>
          <a:lstStyle/>
          <a:p>
            <a:r>
              <a:rPr lang="en-US" dirty="0" smtClean="0"/>
              <a:t>Proposed analysis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61200"/>
            <a:ext cx="8229600" cy="4841371"/>
          </a:xfrm>
        </p:spPr>
        <p:txBody>
          <a:bodyPr/>
          <a:lstStyle/>
          <a:p>
            <a:r>
              <a:rPr lang="en-US" dirty="0" smtClean="0"/>
              <a:t>Phytoplankton Biomass (Chlorophyll)</a:t>
            </a:r>
          </a:p>
          <a:p>
            <a:r>
              <a:rPr lang="en-US" dirty="0" smtClean="0"/>
              <a:t>Primary Production (C</a:t>
            </a:r>
            <a:r>
              <a:rPr lang="en-US" baseline="30000" dirty="0" smtClean="0"/>
              <a:t>14</a:t>
            </a:r>
            <a:r>
              <a:rPr lang="en-US" dirty="0" smtClean="0"/>
              <a:t> method)</a:t>
            </a:r>
          </a:p>
          <a:p>
            <a:r>
              <a:rPr lang="en-US" dirty="0" smtClean="0"/>
              <a:t>Pigments (HPLC)</a:t>
            </a:r>
          </a:p>
          <a:p>
            <a:r>
              <a:rPr lang="en-US" dirty="0" smtClean="0"/>
              <a:t>Nutrients</a:t>
            </a:r>
          </a:p>
          <a:p>
            <a:r>
              <a:rPr lang="en-US" dirty="0" smtClean="0"/>
              <a:t>Community Composition (HPLC, Flowcytometry)</a:t>
            </a:r>
          </a:p>
        </p:txBody>
      </p:sp>
      <p:sp>
        <p:nvSpPr>
          <p:cNvPr id="11" name="Pentagon 10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2" name="Chevron 11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Initiation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 descr="DSC0074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466" y="5234218"/>
            <a:ext cx="7889175" cy="14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4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0708" r="-20708"/>
          <a:stretch>
            <a:fillRect/>
          </a:stretch>
        </p:blipFill>
        <p:spPr>
          <a:xfrm>
            <a:off x="-1116517" y="1522219"/>
            <a:ext cx="8707863" cy="5122727"/>
          </a:xfrm>
        </p:spPr>
      </p:pic>
      <p:sp>
        <p:nvSpPr>
          <p:cNvPr id="5" name="Freeform 4"/>
          <p:cNvSpPr/>
          <p:nvPr/>
        </p:nvSpPr>
        <p:spPr>
          <a:xfrm>
            <a:off x="2183698" y="2152442"/>
            <a:ext cx="856441" cy="601133"/>
          </a:xfrm>
          <a:custGeom>
            <a:avLst/>
            <a:gdLst>
              <a:gd name="connsiteX0" fmla="*/ 855133 w 855133"/>
              <a:gd name="connsiteY0" fmla="*/ 0 h 601133"/>
              <a:gd name="connsiteX1" fmla="*/ 0 w 855133"/>
              <a:gd name="connsiteY1" fmla="*/ 101600 h 601133"/>
              <a:gd name="connsiteX2" fmla="*/ 677333 w 855133"/>
              <a:gd name="connsiteY2" fmla="*/ 601133 h 601133"/>
              <a:gd name="connsiteX0" fmla="*/ 855133 w 855133"/>
              <a:gd name="connsiteY0" fmla="*/ 0 h 601133"/>
              <a:gd name="connsiteX1" fmla="*/ 0 w 855133"/>
              <a:gd name="connsiteY1" fmla="*/ 101600 h 601133"/>
              <a:gd name="connsiteX2" fmla="*/ 677333 w 855133"/>
              <a:gd name="connsiteY2" fmla="*/ 601133 h 601133"/>
              <a:gd name="connsiteX0" fmla="*/ 856441 w 856441"/>
              <a:gd name="connsiteY0" fmla="*/ 0 h 601133"/>
              <a:gd name="connsiteX1" fmla="*/ 1308 w 856441"/>
              <a:gd name="connsiteY1" fmla="*/ 101600 h 601133"/>
              <a:gd name="connsiteX2" fmla="*/ 678641 w 856441"/>
              <a:gd name="connsiteY2" fmla="*/ 601133 h 60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6441" h="601133">
                <a:moveTo>
                  <a:pt x="856441" y="0"/>
                </a:moveTo>
                <a:cubicBezTo>
                  <a:pt x="571397" y="33867"/>
                  <a:pt x="30941" y="1411"/>
                  <a:pt x="1308" y="101600"/>
                </a:cubicBezTo>
                <a:cubicBezTo>
                  <a:pt x="-28325" y="201789"/>
                  <a:pt x="452863" y="434622"/>
                  <a:pt x="678641" y="601133"/>
                </a:cubicBezTo>
              </a:path>
            </a:pathLst>
          </a:cu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048048" y="2152442"/>
            <a:ext cx="457200" cy="613833"/>
          </a:xfrm>
          <a:custGeom>
            <a:avLst/>
            <a:gdLst>
              <a:gd name="connsiteX0" fmla="*/ 855133 w 855133"/>
              <a:gd name="connsiteY0" fmla="*/ 0 h 601133"/>
              <a:gd name="connsiteX1" fmla="*/ 0 w 855133"/>
              <a:gd name="connsiteY1" fmla="*/ 101600 h 601133"/>
              <a:gd name="connsiteX2" fmla="*/ 677333 w 855133"/>
              <a:gd name="connsiteY2" fmla="*/ 601133 h 601133"/>
              <a:gd name="connsiteX0" fmla="*/ 855133 w 855133"/>
              <a:gd name="connsiteY0" fmla="*/ 0 h 601133"/>
              <a:gd name="connsiteX1" fmla="*/ 0 w 855133"/>
              <a:gd name="connsiteY1" fmla="*/ 101600 h 601133"/>
              <a:gd name="connsiteX2" fmla="*/ 677333 w 855133"/>
              <a:gd name="connsiteY2" fmla="*/ 601133 h 601133"/>
              <a:gd name="connsiteX0" fmla="*/ 856441 w 856441"/>
              <a:gd name="connsiteY0" fmla="*/ 0 h 601133"/>
              <a:gd name="connsiteX1" fmla="*/ 1308 w 856441"/>
              <a:gd name="connsiteY1" fmla="*/ 101600 h 601133"/>
              <a:gd name="connsiteX2" fmla="*/ 678641 w 856441"/>
              <a:gd name="connsiteY2" fmla="*/ 601133 h 601133"/>
              <a:gd name="connsiteX0" fmla="*/ 869173 w 869173"/>
              <a:gd name="connsiteY0" fmla="*/ 0 h 613833"/>
              <a:gd name="connsiteX1" fmla="*/ 14040 w 869173"/>
              <a:gd name="connsiteY1" fmla="*/ 101600 h 613833"/>
              <a:gd name="connsiteX2" fmla="*/ 411973 w 869173"/>
              <a:gd name="connsiteY2" fmla="*/ 613833 h 613833"/>
              <a:gd name="connsiteX0" fmla="*/ 542543 w 542543"/>
              <a:gd name="connsiteY0" fmla="*/ 0 h 613833"/>
              <a:gd name="connsiteX1" fmla="*/ 220810 w 542543"/>
              <a:gd name="connsiteY1" fmla="*/ 118534 h 613833"/>
              <a:gd name="connsiteX2" fmla="*/ 85343 w 542543"/>
              <a:gd name="connsiteY2" fmla="*/ 613833 h 613833"/>
              <a:gd name="connsiteX0" fmla="*/ 536056 w 536056"/>
              <a:gd name="connsiteY0" fmla="*/ 0 h 613833"/>
              <a:gd name="connsiteX1" fmla="*/ 214323 w 536056"/>
              <a:gd name="connsiteY1" fmla="*/ 118534 h 613833"/>
              <a:gd name="connsiteX2" fmla="*/ 78856 w 536056"/>
              <a:gd name="connsiteY2" fmla="*/ 613833 h 613833"/>
              <a:gd name="connsiteX0" fmla="*/ 457200 w 457200"/>
              <a:gd name="connsiteY0" fmla="*/ 0 h 613833"/>
              <a:gd name="connsiteX1" fmla="*/ 0 w 457200"/>
              <a:gd name="connsiteY1" fmla="*/ 613833 h 613833"/>
              <a:gd name="connsiteX0" fmla="*/ 457200 w 457200"/>
              <a:gd name="connsiteY0" fmla="*/ 0 h 613833"/>
              <a:gd name="connsiteX1" fmla="*/ 104525 w 457200"/>
              <a:gd name="connsiteY1" fmla="*/ 139700 h 613833"/>
              <a:gd name="connsiteX2" fmla="*/ 0 w 457200"/>
              <a:gd name="connsiteY2" fmla="*/ 613833 h 613833"/>
              <a:gd name="connsiteX0" fmla="*/ 457200 w 457200"/>
              <a:gd name="connsiteY0" fmla="*/ 0 h 613833"/>
              <a:gd name="connsiteX1" fmla="*/ 299258 w 457200"/>
              <a:gd name="connsiteY1" fmla="*/ 25400 h 613833"/>
              <a:gd name="connsiteX2" fmla="*/ 104525 w 457200"/>
              <a:gd name="connsiteY2" fmla="*/ 139700 h 613833"/>
              <a:gd name="connsiteX3" fmla="*/ 0 w 457200"/>
              <a:gd name="connsiteY3" fmla="*/ 613833 h 613833"/>
              <a:gd name="connsiteX0" fmla="*/ 457200 w 457200"/>
              <a:gd name="connsiteY0" fmla="*/ 0 h 613833"/>
              <a:gd name="connsiteX1" fmla="*/ 299258 w 457200"/>
              <a:gd name="connsiteY1" fmla="*/ 25400 h 613833"/>
              <a:gd name="connsiteX2" fmla="*/ 104525 w 457200"/>
              <a:gd name="connsiteY2" fmla="*/ 139700 h 613833"/>
              <a:gd name="connsiteX3" fmla="*/ 24091 w 457200"/>
              <a:gd name="connsiteY3" fmla="*/ 334433 h 613833"/>
              <a:gd name="connsiteX4" fmla="*/ 0 w 457200"/>
              <a:gd name="connsiteY4" fmla="*/ 613833 h 613833"/>
              <a:gd name="connsiteX0" fmla="*/ 457200 w 457200"/>
              <a:gd name="connsiteY0" fmla="*/ 0 h 613833"/>
              <a:gd name="connsiteX1" fmla="*/ 299258 w 457200"/>
              <a:gd name="connsiteY1" fmla="*/ 25400 h 613833"/>
              <a:gd name="connsiteX2" fmla="*/ 125691 w 457200"/>
              <a:gd name="connsiteY2" fmla="*/ 122766 h 613833"/>
              <a:gd name="connsiteX3" fmla="*/ 24091 w 457200"/>
              <a:gd name="connsiteY3" fmla="*/ 334433 h 613833"/>
              <a:gd name="connsiteX4" fmla="*/ 0 w 457200"/>
              <a:gd name="connsiteY4" fmla="*/ 613833 h 613833"/>
              <a:gd name="connsiteX0" fmla="*/ 457200 w 457200"/>
              <a:gd name="connsiteY0" fmla="*/ 0 h 613833"/>
              <a:gd name="connsiteX1" fmla="*/ 299258 w 457200"/>
              <a:gd name="connsiteY1" fmla="*/ 25400 h 613833"/>
              <a:gd name="connsiteX2" fmla="*/ 125691 w 457200"/>
              <a:gd name="connsiteY2" fmla="*/ 122766 h 613833"/>
              <a:gd name="connsiteX3" fmla="*/ 24091 w 457200"/>
              <a:gd name="connsiteY3" fmla="*/ 334433 h 613833"/>
              <a:gd name="connsiteX4" fmla="*/ 0 w 457200"/>
              <a:gd name="connsiteY4" fmla="*/ 613833 h 613833"/>
              <a:gd name="connsiteX0" fmla="*/ 457200 w 457200"/>
              <a:gd name="connsiteY0" fmla="*/ 4665 h 618498"/>
              <a:gd name="connsiteX1" fmla="*/ 299258 w 457200"/>
              <a:gd name="connsiteY1" fmla="*/ 30065 h 618498"/>
              <a:gd name="connsiteX2" fmla="*/ 24091 w 457200"/>
              <a:gd name="connsiteY2" fmla="*/ 339098 h 618498"/>
              <a:gd name="connsiteX3" fmla="*/ 0 w 457200"/>
              <a:gd name="connsiteY3" fmla="*/ 618498 h 618498"/>
              <a:gd name="connsiteX0" fmla="*/ 457200 w 457200"/>
              <a:gd name="connsiteY0" fmla="*/ 4665 h 618498"/>
              <a:gd name="connsiteX1" fmla="*/ 299258 w 457200"/>
              <a:gd name="connsiteY1" fmla="*/ 30065 h 618498"/>
              <a:gd name="connsiteX2" fmla="*/ 129925 w 457200"/>
              <a:gd name="connsiteY2" fmla="*/ 123198 h 618498"/>
              <a:gd name="connsiteX3" fmla="*/ 24091 w 457200"/>
              <a:gd name="connsiteY3" fmla="*/ 339098 h 618498"/>
              <a:gd name="connsiteX4" fmla="*/ 0 w 457200"/>
              <a:gd name="connsiteY4" fmla="*/ 618498 h 618498"/>
              <a:gd name="connsiteX0" fmla="*/ 457200 w 457200"/>
              <a:gd name="connsiteY0" fmla="*/ 0 h 613833"/>
              <a:gd name="connsiteX1" fmla="*/ 299258 w 457200"/>
              <a:gd name="connsiteY1" fmla="*/ 25400 h 613833"/>
              <a:gd name="connsiteX2" fmla="*/ 129925 w 457200"/>
              <a:gd name="connsiteY2" fmla="*/ 118533 h 613833"/>
              <a:gd name="connsiteX3" fmla="*/ 24091 w 457200"/>
              <a:gd name="connsiteY3" fmla="*/ 334433 h 613833"/>
              <a:gd name="connsiteX4" fmla="*/ 0 w 457200"/>
              <a:gd name="connsiteY4" fmla="*/ 613833 h 613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613833">
                <a:moveTo>
                  <a:pt x="457200" y="0"/>
                </a:moveTo>
                <a:cubicBezTo>
                  <a:pt x="434404" y="10583"/>
                  <a:pt x="375676" y="-706"/>
                  <a:pt x="299258" y="25400"/>
                </a:cubicBezTo>
                <a:cubicBezTo>
                  <a:pt x="249651" y="50800"/>
                  <a:pt x="175786" y="67028"/>
                  <a:pt x="129925" y="118533"/>
                </a:cubicBezTo>
                <a:cubicBezTo>
                  <a:pt x="84064" y="170038"/>
                  <a:pt x="50684" y="257528"/>
                  <a:pt x="24091" y="334433"/>
                </a:cubicBezTo>
                <a:lnTo>
                  <a:pt x="0" y="613833"/>
                </a:lnTo>
              </a:path>
            </a:pathLst>
          </a:cu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097302" y="4544276"/>
            <a:ext cx="636545" cy="622300"/>
          </a:xfrm>
          <a:custGeom>
            <a:avLst/>
            <a:gdLst>
              <a:gd name="connsiteX0" fmla="*/ 855133 w 855133"/>
              <a:gd name="connsiteY0" fmla="*/ 0 h 601133"/>
              <a:gd name="connsiteX1" fmla="*/ 0 w 855133"/>
              <a:gd name="connsiteY1" fmla="*/ 101600 h 601133"/>
              <a:gd name="connsiteX2" fmla="*/ 677333 w 855133"/>
              <a:gd name="connsiteY2" fmla="*/ 601133 h 601133"/>
              <a:gd name="connsiteX0" fmla="*/ 855133 w 855133"/>
              <a:gd name="connsiteY0" fmla="*/ 0 h 601133"/>
              <a:gd name="connsiteX1" fmla="*/ 0 w 855133"/>
              <a:gd name="connsiteY1" fmla="*/ 101600 h 601133"/>
              <a:gd name="connsiteX2" fmla="*/ 677333 w 855133"/>
              <a:gd name="connsiteY2" fmla="*/ 601133 h 601133"/>
              <a:gd name="connsiteX0" fmla="*/ 856441 w 856441"/>
              <a:gd name="connsiteY0" fmla="*/ 0 h 601133"/>
              <a:gd name="connsiteX1" fmla="*/ 1308 w 856441"/>
              <a:gd name="connsiteY1" fmla="*/ 101600 h 601133"/>
              <a:gd name="connsiteX2" fmla="*/ 678641 w 856441"/>
              <a:gd name="connsiteY2" fmla="*/ 601133 h 601133"/>
              <a:gd name="connsiteX0" fmla="*/ 637311 w 637311"/>
              <a:gd name="connsiteY0" fmla="*/ 0 h 601133"/>
              <a:gd name="connsiteX1" fmla="*/ 2311 w 637311"/>
              <a:gd name="connsiteY1" fmla="*/ 139700 h 601133"/>
              <a:gd name="connsiteX2" fmla="*/ 459511 w 637311"/>
              <a:gd name="connsiteY2" fmla="*/ 601133 h 601133"/>
              <a:gd name="connsiteX0" fmla="*/ 635035 w 635035"/>
              <a:gd name="connsiteY0" fmla="*/ 0 h 622300"/>
              <a:gd name="connsiteX1" fmla="*/ 35 w 635035"/>
              <a:gd name="connsiteY1" fmla="*/ 139700 h 622300"/>
              <a:gd name="connsiteX2" fmla="*/ 609635 w 635035"/>
              <a:gd name="connsiteY2" fmla="*/ 622300 h 622300"/>
              <a:gd name="connsiteX0" fmla="*/ 641313 w 641313"/>
              <a:gd name="connsiteY0" fmla="*/ 3154 h 625454"/>
              <a:gd name="connsiteX1" fmla="*/ 318272 w 641313"/>
              <a:gd name="connsiteY1" fmla="*/ 11620 h 625454"/>
              <a:gd name="connsiteX2" fmla="*/ 6313 w 641313"/>
              <a:gd name="connsiteY2" fmla="*/ 142854 h 625454"/>
              <a:gd name="connsiteX3" fmla="*/ 615913 w 641313"/>
              <a:gd name="connsiteY3" fmla="*/ 625454 h 625454"/>
              <a:gd name="connsiteX0" fmla="*/ 641313 w 641313"/>
              <a:gd name="connsiteY0" fmla="*/ 0 h 622300"/>
              <a:gd name="connsiteX1" fmla="*/ 318272 w 641313"/>
              <a:gd name="connsiteY1" fmla="*/ 8466 h 622300"/>
              <a:gd name="connsiteX2" fmla="*/ 6313 w 641313"/>
              <a:gd name="connsiteY2" fmla="*/ 139700 h 622300"/>
              <a:gd name="connsiteX3" fmla="*/ 615913 w 641313"/>
              <a:gd name="connsiteY3" fmla="*/ 622300 h 622300"/>
              <a:gd name="connsiteX0" fmla="*/ 636545 w 636545"/>
              <a:gd name="connsiteY0" fmla="*/ 0 h 622300"/>
              <a:gd name="connsiteX1" fmla="*/ 313504 w 636545"/>
              <a:gd name="connsiteY1" fmla="*/ 8466 h 622300"/>
              <a:gd name="connsiteX2" fmla="*/ 1545 w 636545"/>
              <a:gd name="connsiteY2" fmla="*/ 139700 h 622300"/>
              <a:gd name="connsiteX3" fmla="*/ 211904 w 636545"/>
              <a:gd name="connsiteY3" fmla="*/ 368299 h 622300"/>
              <a:gd name="connsiteX4" fmla="*/ 611145 w 636545"/>
              <a:gd name="connsiteY4" fmla="*/ 6223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545" h="622300">
                <a:moveTo>
                  <a:pt x="636545" y="0"/>
                </a:moveTo>
                <a:cubicBezTo>
                  <a:pt x="583410" y="4939"/>
                  <a:pt x="423570" y="2116"/>
                  <a:pt x="313504" y="8466"/>
                </a:cubicBezTo>
                <a:cubicBezTo>
                  <a:pt x="207671" y="31749"/>
                  <a:pt x="18478" y="79728"/>
                  <a:pt x="1545" y="139700"/>
                </a:cubicBezTo>
                <a:cubicBezTo>
                  <a:pt x="-15388" y="199672"/>
                  <a:pt x="110304" y="287866"/>
                  <a:pt x="211904" y="368299"/>
                </a:cubicBezTo>
                <a:cubicBezTo>
                  <a:pt x="313504" y="448732"/>
                  <a:pt x="548133" y="576439"/>
                  <a:pt x="611145" y="622300"/>
                </a:cubicBezTo>
              </a:path>
            </a:pathLst>
          </a:cu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982749" y="4497709"/>
            <a:ext cx="115178" cy="630766"/>
          </a:xfrm>
          <a:custGeom>
            <a:avLst/>
            <a:gdLst>
              <a:gd name="connsiteX0" fmla="*/ 855133 w 855133"/>
              <a:gd name="connsiteY0" fmla="*/ 0 h 601133"/>
              <a:gd name="connsiteX1" fmla="*/ 0 w 855133"/>
              <a:gd name="connsiteY1" fmla="*/ 101600 h 601133"/>
              <a:gd name="connsiteX2" fmla="*/ 677333 w 855133"/>
              <a:gd name="connsiteY2" fmla="*/ 601133 h 601133"/>
              <a:gd name="connsiteX0" fmla="*/ 855133 w 855133"/>
              <a:gd name="connsiteY0" fmla="*/ 0 h 601133"/>
              <a:gd name="connsiteX1" fmla="*/ 0 w 855133"/>
              <a:gd name="connsiteY1" fmla="*/ 101600 h 601133"/>
              <a:gd name="connsiteX2" fmla="*/ 677333 w 855133"/>
              <a:gd name="connsiteY2" fmla="*/ 601133 h 601133"/>
              <a:gd name="connsiteX0" fmla="*/ 856441 w 856441"/>
              <a:gd name="connsiteY0" fmla="*/ 0 h 601133"/>
              <a:gd name="connsiteX1" fmla="*/ 1308 w 856441"/>
              <a:gd name="connsiteY1" fmla="*/ 101600 h 601133"/>
              <a:gd name="connsiteX2" fmla="*/ 678641 w 856441"/>
              <a:gd name="connsiteY2" fmla="*/ 601133 h 601133"/>
              <a:gd name="connsiteX0" fmla="*/ 869173 w 869173"/>
              <a:gd name="connsiteY0" fmla="*/ 0 h 613833"/>
              <a:gd name="connsiteX1" fmla="*/ 14040 w 869173"/>
              <a:gd name="connsiteY1" fmla="*/ 101600 h 613833"/>
              <a:gd name="connsiteX2" fmla="*/ 411973 w 869173"/>
              <a:gd name="connsiteY2" fmla="*/ 613833 h 613833"/>
              <a:gd name="connsiteX0" fmla="*/ 542543 w 542543"/>
              <a:gd name="connsiteY0" fmla="*/ 0 h 613833"/>
              <a:gd name="connsiteX1" fmla="*/ 220810 w 542543"/>
              <a:gd name="connsiteY1" fmla="*/ 118534 h 613833"/>
              <a:gd name="connsiteX2" fmla="*/ 85343 w 542543"/>
              <a:gd name="connsiteY2" fmla="*/ 613833 h 613833"/>
              <a:gd name="connsiteX0" fmla="*/ 536056 w 536056"/>
              <a:gd name="connsiteY0" fmla="*/ 0 h 613833"/>
              <a:gd name="connsiteX1" fmla="*/ 214323 w 536056"/>
              <a:gd name="connsiteY1" fmla="*/ 118534 h 613833"/>
              <a:gd name="connsiteX2" fmla="*/ 78856 w 536056"/>
              <a:gd name="connsiteY2" fmla="*/ 613833 h 613833"/>
              <a:gd name="connsiteX0" fmla="*/ 457200 w 457200"/>
              <a:gd name="connsiteY0" fmla="*/ 0 h 613833"/>
              <a:gd name="connsiteX1" fmla="*/ 0 w 457200"/>
              <a:gd name="connsiteY1" fmla="*/ 613833 h 613833"/>
              <a:gd name="connsiteX0" fmla="*/ 457200 w 457200"/>
              <a:gd name="connsiteY0" fmla="*/ 0 h 613833"/>
              <a:gd name="connsiteX1" fmla="*/ 104525 w 457200"/>
              <a:gd name="connsiteY1" fmla="*/ 139700 h 613833"/>
              <a:gd name="connsiteX2" fmla="*/ 0 w 457200"/>
              <a:gd name="connsiteY2" fmla="*/ 613833 h 613833"/>
              <a:gd name="connsiteX0" fmla="*/ 457200 w 457200"/>
              <a:gd name="connsiteY0" fmla="*/ 0 h 613833"/>
              <a:gd name="connsiteX1" fmla="*/ 299258 w 457200"/>
              <a:gd name="connsiteY1" fmla="*/ 25400 h 613833"/>
              <a:gd name="connsiteX2" fmla="*/ 104525 w 457200"/>
              <a:gd name="connsiteY2" fmla="*/ 139700 h 613833"/>
              <a:gd name="connsiteX3" fmla="*/ 0 w 457200"/>
              <a:gd name="connsiteY3" fmla="*/ 613833 h 613833"/>
              <a:gd name="connsiteX0" fmla="*/ 457200 w 457200"/>
              <a:gd name="connsiteY0" fmla="*/ 0 h 613833"/>
              <a:gd name="connsiteX1" fmla="*/ 299258 w 457200"/>
              <a:gd name="connsiteY1" fmla="*/ 25400 h 613833"/>
              <a:gd name="connsiteX2" fmla="*/ 104525 w 457200"/>
              <a:gd name="connsiteY2" fmla="*/ 139700 h 613833"/>
              <a:gd name="connsiteX3" fmla="*/ 24091 w 457200"/>
              <a:gd name="connsiteY3" fmla="*/ 334433 h 613833"/>
              <a:gd name="connsiteX4" fmla="*/ 0 w 457200"/>
              <a:gd name="connsiteY4" fmla="*/ 613833 h 613833"/>
              <a:gd name="connsiteX0" fmla="*/ 457200 w 457200"/>
              <a:gd name="connsiteY0" fmla="*/ 0 h 613833"/>
              <a:gd name="connsiteX1" fmla="*/ 299258 w 457200"/>
              <a:gd name="connsiteY1" fmla="*/ 25400 h 613833"/>
              <a:gd name="connsiteX2" fmla="*/ 125691 w 457200"/>
              <a:gd name="connsiteY2" fmla="*/ 122766 h 613833"/>
              <a:gd name="connsiteX3" fmla="*/ 24091 w 457200"/>
              <a:gd name="connsiteY3" fmla="*/ 334433 h 613833"/>
              <a:gd name="connsiteX4" fmla="*/ 0 w 457200"/>
              <a:gd name="connsiteY4" fmla="*/ 613833 h 613833"/>
              <a:gd name="connsiteX0" fmla="*/ 457200 w 457200"/>
              <a:gd name="connsiteY0" fmla="*/ 0 h 613833"/>
              <a:gd name="connsiteX1" fmla="*/ 299258 w 457200"/>
              <a:gd name="connsiteY1" fmla="*/ 25400 h 613833"/>
              <a:gd name="connsiteX2" fmla="*/ 125691 w 457200"/>
              <a:gd name="connsiteY2" fmla="*/ 122766 h 613833"/>
              <a:gd name="connsiteX3" fmla="*/ 24091 w 457200"/>
              <a:gd name="connsiteY3" fmla="*/ 334433 h 613833"/>
              <a:gd name="connsiteX4" fmla="*/ 0 w 457200"/>
              <a:gd name="connsiteY4" fmla="*/ 613833 h 613833"/>
              <a:gd name="connsiteX0" fmla="*/ 457200 w 457200"/>
              <a:gd name="connsiteY0" fmla="*/ 4665 h 618498"/>
              <a:gd name="connsiteX1" fmla="*/ 299258 w 457200"/>
              <a:gd name="connsiteY1" fmla="*/ 30065 h 618498"/>
              <a:gd name="connsiteX2" fmla="*/ 24091 w 457200"/>
              <a:gd name="connsiteY2" fmla="*/ 339098 h 618498"/>
              <a:gd name="connsiteX3" fmla="*/ 0 w 457200"/>
              <a:gd name="connsiteY3" fmla="*/ 618498 h 618498"/>
              <a:gd name="connsiteX0" fmla="*/ 457200 w 457200"/>
              <a:gd name="connsiteY0" fmla="*/ 4665 h 618498"/>
              <a:gd name="connsiteX1" fmla="*/ 299258 w 457200"/>
              <a:gd name="connsiteY1" fmla="*/ 30065 h 618498"/>
              <a:gd name="connsiteX2" fmla="*/ 129925 w 457200"/>
              <a:gd name="connsiteY2" fmla="*/ 123198 h 618498"/>
              <a:gd name="connsiteX3" fmla="*/ 24091 w 457200"/>
              <a:gd name="connsiteY3" fmla="*/ 339098 h 618498"/>
              <a:gd name="connsiteX4" fmla="*/ 0 w 457200"/>
              <a:gd name="connsiteY4" fmla="*/ 618498 h 618498"/>
              <a:gd name="connsiteX0" fmla="*/ 457200 w 457200"/>
              <a:gd name="connsiteY0" fmla="*/ 0 h 613833"/>
              <a:gd name="connsiteX1" fmla="*/ 299258 w 457200"/>
              <a:gd name="connsiteY1" fmla="*/ 25400 h 613833"/>
              <a:gd name="connsiteX2" fmla="*/ 129925 w 457200"/>
              <a:gd name="connsiteY2" fmla="*/ 118533 h 613833"/>
              <a:gd name="connsiteX3" fmla="*/ 24091 w 457200"/>
              <a:gd name="connsiteY3" fmla="*/ 334433 h 613833"/>
              <a:gd name="connsiteX4" fmla="*/ 0 w 457200"/>
              <a:gd name="connsiteY4" fmla="*/ 613833 h 613833"/>
              <a:gd name="connsiteX0" fmla="*/ 513543 w 513543"/>
              <a:gd name="connsiteY0" fmla="*/ 0 h 613833"/>
              <a:gd name="connsiteX1" fmla="*/ 355601 w 513543"/>
              <a:gd name="connsiteY1" fmla="*/ 25400 h 613833"/>
              <a:gd name="connsiteX2" fmla="*/ 186268 w 513543"/>
              <a:gd name="connsiteY2" fmla="*/ 118533 h 613833"/>
              <a:gd name="connsiteX3" fmla="*/ 0 w 513543"/>
              <a:gd name="connsiteY3" fmla="*/ 364066 h 613833"/>
              <a:gd name="connsiteX4" fmla="*/ 56343 w 513543"/>
              <a:gd name="connsiteY4" fmla="*/ 613833 h 613833"/>
              <a:gd name="connsiteX0" fmla="*/ 513543 w 513543"/>
              <a:gd name="connsiteY0" fmla="*/ 0 h 613833"/>
              <a:gd name="connsiteX1" fmla="*/ 355601 w 513543"/>
              <a:gd name="connsiteY1" fmla="*/ 25400 h 613833"/>
              <a:gd name="connsiteX2" fmla="*/ 25401 w 513543"/>
              <a:gd name="connsiteY2" fmla="*/ 105833 h 613833"/>
              <a:gd name="connsiteX3" fmla="*/ 0 w 513543"/>
              <a:gd name="connsiteY3" fmla="*/ 364066 h 613833"/>
              <a:gd name="connsiteX4" fmla="*/ 56343 w 513543"/>
              <a:gd name="connsiteY4" fmla="*/ 613833 h 613833"/>
              <a:gd name="connsiteX0" fmla="*/ 513543 w 513543"/>
              <a:gd name="connsiteY0" fmla="*/ 24180 h 638013"/>
              <a:gd name="connsiteX1" fmla="*/ 114301 w 513543"/>
              <a:gd name="connsiteY1" fmla="*/ 7247 h 638013"/>
              <a:gd name="connsiteX2" fmla="*/ 25401 w 513543"/>
              <a:gd name="connsiteY2" fmla="*/ 130013 h 638013"/>
              <a:gd name="connsiteX3" fmla="*/ 0 w 513543"/>
              <a:gd name="connsiteY3" fmla="*/ 388246 h 638013"/>
              <a:gd name="connsiteX4" fmla="*/ 56343 w 513543"/>
              <a:gd name="connsiteY4" fmla="*/ 638013 h 638013"/>
              <a:gd name="connsiteX0" fmla="*/ 114301 w 114301"/>
              <a:gd name="connsiteY0" fmla="*/ 0 h 630766"/>
              <a:gd name="connsiteX1" fmla="*/ 25401 w 114301"/>
              <a:gd name="connsiteY1" fmla="*/ 122766 h 630766"/>
              <a:gd name="connsiteX2" fmla="*/ 0 w 114301"/>
              <a:gd name="connsiteY2" fmla="*/ 380999 h 630766"/>
              <a:gd name="connsiteX3" fmla="*/ 56343 w 114301"/>
              <a:gd name="connsiteY3" fmla="*/ 630766 h 630766"/>
              <a:gd name="connsiteX0" fmla="*/ 114301 w 114301"/>
              <a:gd name="connsiteY0" fmla="*/ 0 h 630766"/>
              <a:gd name="connsiteX1" fmla="*/ 25401 w 114301"/>
              <a:gd name="connsiteY1" fmla="*/ 122766 h 630766"/>
              <a:gd name="connsiteX2" fmla="*/ 0 w 114301"/>
              <a:gd name="connsiteY2" fmla="*/ 380999 h 630766"/>
              <a:gd name="connsiteX3" fmla="*/ 56343 w 114301"/>
              <a:gd name="connsiteY3" fmla="*/ 630766 h 630766"/>
              <a:gd name="connsiteX0" fmla="*/ 114301 w 114301"/>
              <a:gd name="connsiteY0" fmla="*/ 0 h 630766"/>
              <a:gd name="connsiteX1" fmla="*/ 25401 w 114301"/>
              <a:gd name="connsiteY1" fmla="*/ 122766 h 630766"/>
              <a:gd name="connsiteX2" fmla="*/ 0 w 114301"/>
              <a:gd name="connsiteY2" fmla="*/ 380999 h 630766"/>
              <a:gd name="connsiteX3" fmla="*/ 56343 w 114301"/>
              <a:gd name="connsiteY3" fmla="*/ 630766 h 630766"/>
              <a:gd name="connsiteX0" fmla="*/ 114301 w 114301"/>
              <a:gd name="connsiteY0" fmla="*/ 0 h 630766"/>
              <a:gd name="connsiteX1" fmla="*/ 0 w 114301"/>
              <a:gd name="connsiteY1" fmla="*/ 380999 h 630766"/>
              <a:gd name="connsiteX2" fmla="*/ 56343 w 114301"/>
              <a:gd name="connsiteY2" fmla="*/ 630766 h 630766"/>
              <a:gd name="connsiteX0" fmla="*/ 115178 w 115178"/>
              <a:gd name="connsiteY0" fmla="*/ 0 h 630766"/>
              <a:gd name="connsiteX1" fmla="*/ 15990 w 115178"/>
              <a:gd name="connsiteY1" fmla="*/ 131233 h 630766"/>
              <a:gd name="connsiteX2" fmla="*/ 877 w 115178"/>
              <a:gd name="connsiteY2" fmla="*/ 380999 h 630766"/>
              <a:gd name="connsiteX3" fmla="*/ 57220 w 115178"/>
              <a:gd name="connsiteY3" fmla="*/ 630766 h 63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178" h="630766">
                <a:moveTo>
                  <a:pt x="115178" y="0"/>
                </a:moveTo>
                <a:cubicBezTo>
                  <a:pt x="104291" y="31044"/>
                  <a:pt x="35040" y="67733"/>
                  <a:pt x="15990" y="131233"/>
                </a:cubicBezTo>
                <a:cubicBezTo>
                  <a:pt x="-3060" y="194733"/>
                  <a:pt x="-350" y="306916"/>
                  <a:pt x="877" y="380999"/>
                </a:cubicBezTo>
                <a:lnTo>
                  <a:pt x="57220" y="630766"/>
                </a:lnTo>
              </a:path>
            </a:pathLst>
          </a:cu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69581" y="6488668"/>
            <a:ext cx="7290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Gerlache</a:t>
            </a:r>
            <a:r>
              <a:rPr lang="en-US" dirty="0" smtClean="0">
                <a:solidFill>
                  <a:srgbClr val="FFFF00"/>
                </a:solidFill>
              </a:rPr>
              <a:t> Strait 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00FFFF"/>
                </a:solidFill>
              </a:rPr>
              <a:t>Drake Passage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16039" y="2177842"/>
            <a:ext cx="71967" cy="1714500"/>
          </a:xfrm>
          <a:custGeom>
            <a:avLst/>
            <a:gdLst>
              <a:gd name="connsiteX0" fmla="*/ 29634 w 71967"/>
              <a:gd name="connsiteY0" fmla="*/ 0 h 1714500"/>
              <a:gd name="connsiteX1" fmla="*/ 0 w 71967"/>
              <a:gd name="connsiteY1" fmla="*/ 270933 h 1714500"/>
              <a:gd name="connsiteX2" fmla="*/ 42334 w 71967"/>
              <a:gd name="connsiteY2" fmla="*/ 905933 h 1714500"/>
              <a:gd name="connsiteX3" fmla="*/ 71967 w 71967"/>
              <a:gd name="connsiteY3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67" h="1714500">
                <a:moveTo>
                  <a:pt x="29634" y="0"/>
                </a:moveTo>
                <a:lnTo>
                  <a:pt x="0" y="270933"/>
                </a:lnTo>
                <a:lnTo>
                  <a:pt x="42334" y="905933"/>
                </a:lnTo>
                <a:lnTo>
                  <a:pt x="71967" y="1714500"/>
                </a:lnTo>
              </a:path>
            </a:pathLst>
          </a:custGeom>
          <a:ln w="38100" cmpd="sng">
            <a:solidFill>
              <a:srgbClr val="00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687841" y="2177842"/>
            <a:ext cx="42334" cy="1744134"/>
          </a:xfrm>
          <a:custGeom>
            <a:avLst/>
            <a:gdLst>
              <a:gd name="connsiteX0" fmla="*/ 29634 w 71967"/>
              <a:gd name="connsiteY0" fmla="*/ 0 h 1714500"/>
              <a:gd name="connsiteX1" fmla="*/ 0 w 71967"/>
              <a:gd name="connsiteY1" fmla="*/ 270933 h 1714500"/>
              <a:gd name="connsiteX2" fmla="*/ 42334 w 71967"/>
              <a:gd name="connsiteY2" fmla="*/ 905933 h 1714500"/>
              <a:gd name="connsiteX3" fmla="*/ 71967 w 71967"/>
              <a:gd name="connsiteY3" fmla="*/ 1714500 h 1714500"/>
              <a:gd name="connsiteX0" fmla="*/ 0 w 42333"/>
              <a:gd name="connsiteY0" fmla="*/ 0 h 1714500"/>
              <a:gd name="connsiteX1" fmla="*/ 33866 w 42333"/>
              <a:gd name="connsiteY1" fmla="*/ 279399 h 1714500"/>
              <a:gd name="connsiteX2" fmla="*/ 12700 w 42333"/>
              <a:gd name="connsiteY2" fmla="*/ 905933 h 1714500"/>
              <a:gd name="connsiteX3" fmla="*/ 42333 w 42333"/>
              <a:gd name="connsiteY3" fmla="*/ 1714500 h 1714500"/>
              <a:gd name="connsiteX0" fmla="*/ 0 w 42334"/>
              <a:gd name="connsiteY0" fmla="*/ 0 h 1714500"/>
              <a:gd name="connsiteX1" fmla="*/ 33866 w 42334"/>
              <a:gd name="connsiteY1" fmla="*/ 279399 h 1714500"/>
              <a:gd name="connsiteX2" fmla="*/ 42334 w 42334"/>
              <a:gd name="connsiteY2" fmla="*/ 901700 h 1714500"/>
              <a:gd name="connsiteX3" fmla="*/ 42333 w 42334"/>
              <a:gd name="connsiteY3" fmla="*/ 1714500 h 1714500"/>
              <a:gd name="connsiteX0" fmla="*/ 0 w 42334"/>
              <a:gd name="connsiteY0" fmla="*/ 0 h 1744134"/>
              <a:gd name="connsiteX1" fmla="*/ 33866 w 42334"/>
              <a:gd name="connsiteY1" fmla="*/ 279399 h 1744134"/>
              <a:gd name="connsiteX2" fmla="*/ 42334 w 42334"/>
              <a:gd name="connsiteY2" fmla="*/ 901700 h 1744134"/>
              <a:gd name="connsiteX3" fmla="*/ 42333 w 42334"/>
              <a:gd name="connsiteY3" fmla="*/ 1744134 h 174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34" h="1744134">
                <a:moveTo>
                  <a:pt x="0" y="0"/>
                </a:moveTo>
                <a:lnTo>
                  <a:pt x="33866" y="279399"/>
                </a:lnTo>
                <a:lnTo>
                  <a:pt x="42334" y="901700"/>
                </a:lnTo>
                <a:cubicBezTo>
                  <a:pt x="42334" y="1172633"/>
                  <a:pt x="42333" y="1473201"/>
                  <a:pt x="42333" y="1744134"/>
                </a:cubicBezTo>
              </a:path>
            </a:pathLst>
          </a:custGeom>
          <a:ln w="38100" cmpd="sng">
            <a:solidFill>
              <a:srgbClr val="00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279074" y="4552743"/>
            <a:ext cx="465665" cy="1731433"/>
          </a:xfrm>
          <a:custGeom>
            <a:avLst/>
            <a:gdLst>
              <a:gd name="connsiteX0" fmla="*/ 29634 w 71967"/>
              <a:gd name="connsiteY0" fmla="*/ 0 h 1714500"/>
              <a:gd name="connsiteX1" fmla="*/ 0 w 71967"/>
              <a:gd name="connsiteY1" fmla="*/ 270933 h 1714500"/>
              <a:gd name="connsiteX2" fmla="*/ 42334 w 71967"/>
              <a:gd name="connsiteY2" fmla="*/ 905933 h 1714500"/>
              <a:gd name="connsiteX3" fmla="*/ 71967 w 71967"/>
              <a:gd name="connsiteY3" fmla="*/ 1714500 h 1714500"/>
              <a:gd name="connsiteX0" fmla="*/ 0 w 42333"/>
              <a:gd name="connsiteY0" fmla="*/ 0 h 1714500"/>
              <a:gd name="connsiteX1" fmla="*/ 33866 w 42333"/>
              <a:gd name="connsiteY1" fmla="*/ 118533 h 1714500"/>
              <a:gd name="connsiteX2" fmla="*/ 12700 w 42333"/>
              <a:gd name="connsiteY2" fmla="*/ 905933 h 1714500"/>
              <a:gd name="connsiteX3" fmla="*/ 42333 w 42333"/>
              <a:gd name="connsiteY3" fmla="*/ 1714500 h 1714500"/>
              <a:gd name="connsiteX0" fmla="*/ 0 w 63500"/>
              <a:gd name="connsiteY0" fmla="*/ 0 h 1706033"/>
              <a:gd name="connsiteX1" fmla="*/ 55033 w 63500"/>
              <a:gd name="connsiteY1" fmla="*/ 110066 h 1706033"/>
              <a:gd name="connsiteX2" fmla="*/ 33867 w 63500"/>
              <a:gd name="connsiteY2" fmla="*/ 897466 h 1706033"/>
              <a:gd name="connsiteX3" fmla="*/ 63500 w 63500"/>
              <a:gd name="connsiteY3" fmla="*/ 1706033 h 1706033"/>
              <a:gd name="connsiteX0" fmla="*/ 0 w 93405"/>
              <a:gd name="connsiteY0" fmla="*/ 0 h 1706033"/>
              <a:gd name="connsiteX1" fmla="*/ 55033 w 93405"/>
              <a:gd name="connsiteY1" fmla="*/ 110066 h 1706033"/>
              <a:gd name="connsiteX2" fmla="*/ 93133 w 93405"/>
              <a:gd name="connsiteY2" fmla="*/ 270932 h 1706033"/>
              <a:gd name="connsiteX3" fmla="*/ 33867 w 93405"/>
              <a:gd name="connsiteY3" fmla="*/ 897466 h 1706033"/>
              <a:gd name="connsiteX4" fmla="*/ 63500 w 93405"/>
              <a:gd name="connsiteY4" fmla="*/ 1706033 h 1706033"/>
              <a:gd name="connsiteX0" fmla="*/ 0 w 317500"/>
              <a:gd name="connsiteY0" fmla="*/ 0 h 1706033"/>
              <a:gd name="connsiteX1" fmla="*/ 55033 w 317500"/>
              <a:gd name="connsiteY1" fmla="*/ 110066 h 1706033"/>
              <a:gd name="connsiteX2" fmla="*/ 93133 w 317500"/>
              <a:gd name="connsiteY2" fmla="*/ 270932 h 1706033"/>
              <a:gd name="connsiteX3" fmla="*/ 317500 w 317500"/>
              <a:gd name="connsiteY3" fmla="*/ 579966 h 1706033"/>
              <a:gd name="connsiteX4" fmla="*/ 63500 w 317500"/>
              <a:gd name="connsiteY4" fmla="*/ 1706033 h 1706033"/>
              <a:gd name="connsiteX0" fmla="*/ 0 w 350828"/>
              <a:gd name="connsiteY0" fmla="*/ 0 h 1706033"/>
              <a:gd name="connsiteX1" fmla="*/ 55033 w 350828"/>
              <a:gd name="connsiteY1" fmla="*/ 110066 h 1706033"/>
              <a:gd name="connsiteX2" fmla="*/ 93133 w 350828"/>
              <a:gd name="connsiteY2" fmla="*/ 270932 h 1706033"/>
              <a:gd name="connsiteX3" fmla="*/ 317500 w 350828"/>
              <a:gd name="connsiteY3" fmla="*/ 579966 h 1706033"/>
              <a:gd name="connsiteX4" fmla="*/ 342899 w 350828"/>
              <a:gd name="connsiteY4" fmla="*/ 897465 h 1706033"/>
              <a:gd name="connsiteX5" fmla="*/ 63500 w 350828"/>
              <a:gd name="connsiteY5" fmla="*/ 1706033 h 1706033"/>
              <a:gd name="connsiteX0" fmla="*/ 0 w 444500"/>
              <a:gd name="connsiteY0" fmla="*/ 0 h 1731433"/>
              <a:gd name="connsiteX1" fmla="*/ 55033 w 444500"/>
              <a:gd name="connsiteY1" fmla="*/ 110066 h 1731433"/>
              <a:gd name="connsiteX2" fmla="*/ 93133 w 444500"/>
              <a:gd name="connsiteY2" fmla="*/ 270932 h 1731433"/>
              <a:gd name="connsiteX3" fmla="*/ 317500 w 444500"/>
              <a:gd name="connsiteY3" fmla="*/ 579966 h 1731433"/>
              <a:gd name="connsiteX4" fmla="*/ 342899 w 444500"/>
              <a:gd name="connsiteY4" fmla="*/ 897465 h 1731433"/>
              <a:gd name="connsiteX5" fmla="*/ 444500 w 444500"/>
              <a:gd name="connsiteY5" fmla="*/ 1731433 h 1731433"/>
              <a:gd name="connsiteX0" fmla="*/ 0 w 465665"/>
              <a:gd name="connsiteY0" fmla="*/ 0 h 1731433"/>
              <a:gd name="connsiteX1" fmla="*/ 55033 w 465665"/>
              <a:gd name="connsiteY1" fmla="*/ 110066 h 1731433"/>
              <a:gd name="connsiteX2" fmla="*/ 93133 w 465665"/>
              <a:gd name="connsiteY2" fmla="*/ 270932 h 1731433"/>
              <a:gd name="connsiteX3" fmla="*/ 317500 w 465665"/>
              <a:gd name="connsiteY3" fmla="*/ 579966 h 1731433"/>
              <a:gd name="connsiteX4" fmla="*/ 342899 w 465665"/>
              <a:gd name="connsiteY4" fmla="*/ 897465 h 1731433"/>
              <a:gd name="connsiteX5" fmla="*/ 465665 w 465665"/>
              <a:gd name="connsiteY5" fmla="*/ 1223432 h 1731433"/>
              <a:gd name="connsiteX6" fmla="*/ 444500 w 465665"/>
              <a:gd name="connsiteY6" fmla="*/ 1731433 h 1731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665" h="1731433">
                <a:moveTo>
                  <a:pt x="0" y="0"/>
                </a:moveTo>
                <a:lnTo>
                  <a:pt x="55033" y="110066"/>
                </a:lnTo>
                <a:cubicBezTo>
                  <a:pt x="50800" y="183444"/>
                  <a:pt x="97366" y="197554"/>
                  <a:pt x="93133" y="270932"/>
                </a:cubicBezTo>
                <a:lnTo>
                  <a:pt x="317500" y="579966"/>
                </a:lnTo>
                <a:cubicBezTo>
                  <a:pt x="282222" y="725310"/>
                  <a:pt x="378177" y="752121"/>
                  <a:pt x="342899" y="897465"/>
                </a:cubicBezTo>
                <a:cubicBezTo>
                  <a:pt x="357010" y="1008943"/>
                  <a:pt x="451554" y="1111954"/>
                  <a:pt x="465665" y="1223432"/>
                </a:cubicBezTo>
                <a:lnTo>
                  <a:pt x="444500" y="1731433"/>
                </a:lnTo>
              </a:path>
            </a:pathLst>
          </a:custGeom>
          <a:ln w="38100" cmpd="sng">
            <a:solidFill>
              <a:srgbClr val="00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263575" y="4573910"/>
            <a:ext cx="80434" cy="1722967"/>
          </a:xfrm>
          <a:custGeom>
            <a:avLst/>
            <a:gdLst>
              <a:gd name="connsiteX0" fmla="*/ 29634 w 71967"/>
              <a:gd name="connsiteY0" fmla="*/ 0 h 1714500"/>
              <a:gd name="connsiteX1" fmla="*/ 0 w 71967"/>
              <a:gd name="connsiteY1" fmla="*/ 270933 h 1714500"/>
              <a:gd name="connsiteX2" fmla="*/ 42334 w 71967"/>
              <a:gd name="connsiteY2" fmla="*/ 905933 h 1714500"/>
              <a:gd name="connsiteX3" fmla="*/ 71967 w 71967"/>
              <a:gd name="connsiteY3" fmla="*/ 1714500 h 1714500"/>
              <a:gd name="connsiteX0" fmla="*/ 0 w 42333"/>
              <a:gd name="connsiteY0" fmla="*/ 0 h 1714500"/>
              <a:gd name="connsiteX1" fmla="*/ 33866 w 42333"/>
              <a:gd name="connsiteY1" fmla="*/ 279399 h 1714500"/>
              <a:gd name="connsiteX2" fmla="*/ 12700 w 42333"/>
              <a:gd name="connsiteY2" fmla="*/ 905933 h 1714500"/>
              <a:gd name="connsiteX3" fmla="*/ 42333 w 42333"/>
              <a:gd name="connsiteY3" fmla="*/ 1714500 h 1714500"/>
              <a:gd name="connsiteX0" fmla="*/ 0 w 42334"/>
              <a:gd name="connsiteY0" fmla="*/ 0 h 1714500"/>
              <a:gd name="connsiteX1" fmla="*/ 33866 w 42334"/>
              <a:gd name="connsiteY1" fmla="*/ 279399 h 1714500"/>
              <a:gd name="connsiteX2" fmla="*/ 42334 w 42334"/>
              <a:gd name="connsiteY2" fmla="*/ 901700 h 1714500"/>
              <a:gd name="connsiteX3" fmla="*/ 42333 w 42334"/>
              <a:gd name="connsiteY3" fmla="*/ 1714500 h 1714500"/>
              <a:gd name="connsiteX0" fmla="*/ 0 w 42334"/>
              <a:gd name="connsiteY0" fmla="*/ 0 h 1744134"/>
              <a:gd name="connsiteX1" fmla="*/ 33866 w 42334"/>
              <a:gd name="connsiteY1" fmla="*/ 279399 h 1744134"/>
              <a:gd name="connsiteX2" fmla="*/ 42334 w 42334"/>
              <a:gd name="connsiteY2" fmla="*/ 901700 h 1744134"/>
              <a:gd name="connsiteX3" fmla="*/ 42333 w 42334"/>
              <a:gd name="connsiteY3" fmla="*/ 1744134 h 1744134"/>
              <a:gd name="connsiteX0" fmla="*/ 0 w 25401"/>
              <a:gd name="connsiteY0" fmla="*/ 0 h 1722967"/>
              <a:gd name="connsiteX1" fmla="*/ 16933 w 25401"/>
              <a:gd name="connsiteY1" fmla="*/ 258232 h 1722967"/>
              <a:gd name="connsiteX2" fmla="*/ 25401 w 25401"/>
              <a:gd name="connsiteY2" fmla="*/ 880533 h 1722967"/>
              <a:gd name="connsiteX3" fmla="*/ 25400 w 25401"/>
              <a:gd name="connsiteY3" fmla="*/ 1722967 h 1722967"/>
              <a:gd name="connsiteX0" fmla="*/ 12700 w 38101"/>
              <a:gd name="connsiteY0" fmla="*/ 0 h 1722967"/>
              <a:gd name="connsiteX1" fmla="*/ 0 w 38101"/>
              <a:gd name="connsiteY1" fmla="*/ 266698 h 1722967"/>
              <a:gd name="connsiteX2" fmla="*/ 38101 w 38101"/>
              <a:gd name="connsiteY2" fmla="*/ 880533 h 1722967"/>
              <a:gd name="connsiteX3" fmla="*/ 38100 w 38101"/>
              <a:gd name="connsiteY3" fmla="*/ 1722967 h 1722967"/>
              <a:gd name="connsiteX0" fmla="*/ 12700 w 80434"/>
              <a:gd name="connsiteY0" fmla="*/ 0 h 1722967"/>
              <a:gd name="connsiteX1" fmla="*/ 0 w 80434"/>
              <a:gd name="connsiteY1" fmla="*/ 266698 h 1722967"/>
              <a:gd name="connsiteX2" fmla="*/ 80434 w 80434"/>
              <a:gd name="connsiteY2" fmla="*/ 880533 h 1722967"/>
              <a:gd name="connsiteX3" fmla="*/ 38100 w 80434"/>
              <a:gd name="connsiteY3" fmla="*/ 1722967 h 172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434" h="1722967">
                <a:moveTo>
                  <a:pt x="12700" y="0"/>
                </a:moveTo>
                <a:lnTo>
                  <a:pt x="0" y="266698"/>
                </a:lnTo>
                <a:lnTo>
                  <a:pt x="80434" y="880533"/>
                </a:lnTo>
                <a:cubicBezTo>
                  <a:pt x="80434" y="1151466"/>
                  <a:pt x="38100" y="1452034"/>
                  <a:pt x="38100" y="1722967"/>
                </a:cubicBezTo>
              </a:path>
            </a:pathLst>
          </a:custGeom>
          <a:ln w="38100" cmpd="sng">
            <a:solidFill>
              <a:srgbClr val="00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97457" y="6488668"/>
            <a:ext cx="191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Martin </a:t>
            </a:r>
            <a:r>
              <a:rPr lang="en-US" i="1" dirty="0" smtClean="0"/>
              <a:t>et al.</a:t>
            </a:r>
            <a:r>
              <a:rPr lang="en-US" dirty="0" smtClean="0"/>
              <a:t>, 1990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5753"/>
            <a:ext cx="9116522" cy="10038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Iron Seems Abundant in</a:t>
            </a:r>
            <a:br>
              <a:rPr lang="en-US" dirty="0" smtClean="0"/>
            </a:br>
            <a:r>
              <a:rPr lang="en-US" dirty="0" smtClean="0"/>
              <a:t>Shelf Regions in the WAP</a:t>
            </a:r>
            <a:endParaRPr lang="en-US" dirty="0"/>
          </a:p>
        </p:txBody>
      </p:sp>
      <p:sp>
        <p:nvSpPr>
          <p:cNvPr id="22" name="Pentagon 21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3" name="Chevron 22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Chevron 23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Initiation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" name="Picture 28" descr="Screen Shot 2014-12-04 at 5.56.21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757" y="2123356"/>
            <a:ext cx="2402721" cy="428503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519187" y="5166576"/>
            <a:ext cx="1356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Gerlache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Strait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454796" y="3735289"/>
            <a:ext cx="128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dirty="0" smtClean="0">
                <a:solidFill>
                  <a:srgbClr val="00FFFF"/>
                </a:solidFill>
              </a:rPr>
              <a:t>Drake Passage</a:t>
            </a:r>
            <a:endParaRPr lang="en-US" dirty="0">
              <a:solidFill>
                <a:srgbClr val="00FFFF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7794091" y="5128475"/>
            <a:ext cx="494401" cy="30072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519187" y="2123356"/>
            <a:ext cx="113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South America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522459" y="6094096"/>
            <a:ext cx="113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Antarctica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067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1248"/>
            <a:ext cx="6154205" cy="1003852"/>
          </a:xfrm>
        </p:spPr>
        <p:txBody>
          <a:bodyPr/>
          <a:lstStyle/>
          <a:p>
            <a:r>
              <a:rPr lang="en-US" dirty="0" smtClean="0"/>
              <a:t>What about Iron?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5100"/>
            <a:ext cx="8229600" cy="1802965"/>
          </a:xfrm>
        </p:spPr>
        <p:txBody>
          <a:bodyPr/>
          <a:lstStyle/>
          <a:p>
            <a:r>
              <a:rPr lang="en-US" dirty="0" smtClean="0"/>
              <a:t>Incubations in a trace metal clean environment</a:t>
            </a:r>
          </a:p>
          <a:p>
            <a:r>
              <a:rPr lang="en-US" dirty="0" smtClean="0"/>
              <a:t>Iron enrichment experiments</a:t>
            </a:r>
          </a:p>
          <a:p>
            <a:endParaRPr lang="en-US" dirty="0"/>
          </a:p>
        </p:txBody>
      </p:sp>
      <p:pic>
        <p:nvPicPr>
          <p:cNvPr id="10" name="Picture 9" descr="DSC0296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72" y="3848915"/>
            <a:ext cx="3534140" cy="2650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 descr="P103038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128" y="3781050"/>
            <a:ext cx="3534141" cy="2650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 descr="TeamTMC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79170" y="877284"/>
            <a:ext cx="1807630" cy="2370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Pentagon 12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9" name="Chevron 18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Initiation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35857" y="6555997"/>
            <a:ext cx="2908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/>
              <a:t>Photos </a:t>
            </a:r>
            <a:r>
              <a:rPr lang="en-US" sz="1400" i="1" dirty="0"/>
              <a:t>courtesy of</a:t>
            </a:r>
            <a:r>
              <a:rPr lang="en-US" sz="1400" dirty="0"/>
              <a:t> : Jess Fitzsimmons</a:t>
            </a:r>
          </a:p>
        </p:txBody>
      </p:sp>
    </p:spTree>
    <p:extLst>
      <p:ext uri="{BB962C8B-B14F-4D97-AF65-F5344CB8AC3E}">
        <p14:creationId xmlns:p14="http://schemas.microsoft.com/office/powerpoint/2010/main" val="1341945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426547" y="3761660"/>
            <a:ext cx="8346657" cy="1134315"/>
          </a:xfrm>
          <a:custGeom>
            <a:avLst/>
            <a:gdLst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69052 w 8346657"/>
              <a:gd name="connsiteY5" fmla="*/ 37810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9" fmla="*/ 6369052 w 8346657"/>
              <a:gd name="connsiteY9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69052 w 8346657"/>
              <a:gd name="connsiteY5" fmla="*/ 37810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88440 w 8346657"/>
              <a:gd name="connsiteY5" fmla="*/ 368410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407828 w 8346657"/>
              <a:gd name="connsiteY5" fmla="*/ 39749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88440 w 8346657"/>
              <a:gd name="connsiteY5" fmla="*/ 39749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69052 w 8346657"/>
              <a:gd name="connsiteY5" fmla="*/ 39749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93935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7" fmla="*/ 6369052 w 8346657"/>
              <a:gd name="connsiteY7" fmla="*/ 0 h 1134315"/>
              <a:gd name="connsiteX8" fmla="*/ 6369052 w 8346657"/>
              <a:gd name="connsiteY8" fmla="*/ 0 h 1134315"/>
              <a:gd name="connsiteX0" fmla="*/ 2074546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7" fmla="*/ 6369052 w 8346657"/>
              <a:gd name="connsiteY7" fmla="*/ 0 h 1134315"/>
              <a:gd name="connsiteX8" fmla="*/ 6369052 w 8346657"/>
              <a:gd name="connsiteY8" fmla="*/ 0 h 1134315"/>
              <a:gd name="connsiteX0" fmla="*/ 2055157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7" fmla="*/ 6369052 w 8346657"/>
              <a:gd name="connsiteY7" fmla="*/ 0 h 1134315"/>
              <a:gd name="connsiteX8" fmla="*/ 6369052 w 8346657"/>
              <a:gd name="connsiteY8" fmla="*/ 0 h 1134315"/>
              <a:gd name="connsiteX0" fmla="*/ 2055157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7" fmla="*/ 6369052 w 8346657"/>
              <a:gd name="connsiteY7" fmla="*/ 0 h 1134315"/>
              <a:gd name="connsiteX0" fmla="*/ 2055157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0" fmla="*/ 2055157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59696 w 8346657"/>
              <a:gd name="connsiteY6" fmla="*/ 0 h 113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6657" h="1134315">
                <a:moveTo>
                  <a:pt x="2055157" y="0"/>
                </a:moveTo>
                <a:cubicBezTo>
                  <a:pt x="2055157" y="109877"/>
                  <a:pt x="2055158" y="219753"/>
                  <a:pt x="2055158" y="329630"/>
                </a:cubicBezTo>
                <a:lnTo>
                  <a:pt x="0" y="329630"/>
                </a:lnTo>
                <a:lnTo>
                  <a:pt x="4197564" y="1134315"/>
                </a:lnTo>
                <a:lnTo>
                  <a:pt x="8346657" y="358715"/>
                </a:lnTo>
                <a:lnTo>
                  <a:pt x="6369052" y="349020"/>
                </a:lnTo>
                <a:lnTo>
                  <a:pt x="6359696" y="0"/>
                </a:ln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Thesis Structure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736757" y="1997170"/>
            <a:ext cx="2361506" cy="1599675"/>
          </a:xfrm>
          <a:prstGeom prst="roundRect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/>
              <a:t>Physical Dynamics</a:t>
            </a:r>
          </a:p>
          <a:p>
            <a:pPr lvl="0" algn="ctr"/>
            <a:r>
              <a:rPr lang="en-US" sz="2000" dirty="0"/>
              <a:t>(MLD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1" name="Rounded Rectangle 20"/>
          <p:cNvSpPr/>
          <p:nvPr/>
        </p:nvSpPr>
        <p:spPr>
          <a:xfrm>
            <a:off x="3455378" y="1997170"/>
            <a:ext cx="2361506" cy="1599675"/>
          </a:xfrm>
          <a:prstGeom prst="roundRect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/>
              <a:t>Bloom </a:t>
            </a:r>
            <a:r>
              <a:rPr lang="en-US" sz="3000" dirty="0" smtClean="0"/>
              <a:t>Initiation</a:t>
            </a:r>
          </a:p>
          <a:p>
            <a:pPr lvl="0" algn="ctr"/>
            <a:r>
              <a:rPr lang="en-US" sz="1600" dirty="0" smtClean="0"/>
              <a:t>(</a:t>
            </a:r>
            <a:r>
              <a:rPr lang="en-US" sz="1600" dirty="0"/>
              <a:t>Light vs. Nutrients)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46178" y="1997170"/>
            <a:ext cx="2514600" cy="1599675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100" dirty="0" smtClean="0"/>
              <a:t>Physiological Responses</a:t>
            </a:r>
            <a:endParaRPr lang="en-US" sz="3100" dirty="0"/>
          </a:p>
          <a:p>
            <a:pPr lvl="0" algn="ctr"/>
            <a:r>
              <a:rPr lang="en-US" sz="2000" dirty="0" smtClean="0"/>
              <a:t>(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v</a:t>
            </a:r>
            <a:r>
              <a:rPr lang="en-US" sz="2000" dirty="0" smtClean="0"/>
              <a:t>/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m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4" name="Rounded Rectangle 23"/>
          <p:cNvSpPr/>
          <p:nvPr/>
        </p:nvSpPr>
        <p:spPr>
          <a:xfrm>
            <a:off x="756148" y="4895975"/>
            <a:ext cx="7601056" cy="1357299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Phytoplankton Dynamics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in submarine canyons in the WAP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91345" y="1861440"/>
            <a:ext cx="8113997" cy="1880830"/>
          </a:xfrm>
          <a:prstGeom prst="roundRect">
            <a:avLst/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ntagon 26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8" name="Chevron 27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Initiation</a:t>
            </a:r>
          </a:p>
        </p:txBody>
      </p:sp>
      <p:sp>
        <p:nvSpPr>
          <p:cNvPr id="30" name="Chevron 29"/>
          <p:cNvSpPr/>
          <p:nvPr/>
        </p:nvSpPr>
        <p:spPr>
          <a:xfrm>
            <a:off x="5511800" y="-1"/>
            <a:ext cx="2263125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Physiological Responses</a:t>
            </a:r>
          </a:p>
        </p:txBody>
      </p:sp>
    </p:spTree>
    <p:extLst>
      <p:ext uri="{BB962C8B-B14F-4D97-AF65-F5344CB8AC3E}">
        <p14:creationId xmlns:p14="http://schemas.microsoft.com/office/powerpoint/2010/main" val="1793740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Photosynthesis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89" b="-1589"/>
          <a:stretch>
            <a:fillRect/>
          </a:stretch>
        </p:blipFill>
        <p:spPr>
          <a:xfrm>
            <a:off x="205619" y="1497708"/>
            <a:ext cx="8667129" cy="5098764"/>
          </a:xfrm>
        </p:spPr>
      </p:pic>
      <p:sp>
        <p:nvSpPr>
          <p:cNvPr id="10" name="Pentagon 9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1" name="Chevron 10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Initiation</a:t>
            </a:r>
          </a:p>
        </p:txBody>
      </p:sp>
      <p:sp>
        <p:nvSpPr>
          <p:cNvPr id="13" name="Chevron 12"/>
          <p:cNvSpPr/>
          <p:nvPr/>
        </p:nvSpPr>
        <p:spPr>
          <a:xfrm>
            <a:off x="5511800" y="-1"/>
            <a:ext cx="2263125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Physiological Responses</a:t>
            </a:r>
          </a:p>
        </p:txBody>
      </p:sp>
      <p:sp>
        <p:nvSpPr>
          <p:cNvPr id="8" name="Freeform 7"/>
          <p:cNvSpPr/>
          <p:nvPr/>
        </p:nvSpPr>
        <p:spPr>
          <a:xfrm rot="17484476">
            <a:off x="846485" y="3311921"/>
            <a:ext cx="1010184" cy="86383"/>
          </a:xfrm>
          <a:custGeom>
            <a:avLst/>
            <a:gdLst>
              <a:gd name="connsiteX0" fmla="*/ 0 w 1725557"/>
              <a:gd name="connsiteY0" fmla="*/ 0 h 9695"/>
              <a:gd name="connsiteX1" fmla="*/ 0 w 1725557"/>
              <a:gd name="connsiteY1" fmla="*/ 0 h 9695"/>
              <a:gd name="connsiteX2" fmla="*/ 1725557 w 1725557"/>
              <a:gd name="connsiteY2" fmla="*/ 9695 h 9695"/>
              <a:gd name="connsiteX3" fmla="*/ 1725557 w 1725557"/>
              <a:gd name="connsiteY3" fmla="*/ 9695 h 9695"/>
              <a:gd name="connsiteX4" fmla="*/ 1725557 w 1725557"/>
              <a:gd name="connsiteY4" fmla="*/ 9695 h 9695"/>
              <a:gd name="connsiteX0" fmla="*/ 0 w 10000"/>
              <a:gd name="connsiteY0" fmla="*/ 192047 h 202047"/>
              <a:gd name="connsiteX1" fmla="*/ 0 w 10000"/>
              <a:gd name="connsiteY1" fmla="*/ 192047 h 202047"/>
              <a:gd name="connsiteX2" fmla="*/ 5266 w 10000"/>
              <a:gd name="connsiteY2" fmla="*/ 10 h 202047"/>
              <a:gd name="connsiteX3" fmla="*/ 10000 w 10000"/>
              <a:gd name="connsiteY3" fmla="*/ 202047 h 202047"/>
              <a:gd name="connsiteX4" fmla="*/ 10000 w 10000"/>
              <a:gd name="connsiteY4" fmla="*/ 202047 h 202047"/>
              <a:gd name="connsiteX5" fmla="*/ 10000 w 10000"/>
              <a:gd name="connsiteY5" fmla="*/ 202047 h 202047"/>
              <a:gd name="connsiteX0" fmla="*/ 0 w 10000"/>
              <a:gd name="connsiteY0" fmla="*/ 193266 h 288827"/>
              <a:gd name="connsiteX1" fmla="*/ 0 w 10000"/>
              <a:gd name="connsiteY1" fmla="*/ 193266 h 288827"/>
              <a:gd name="connsiteX2" fmla="*/ 2432 w 10000"/>
              <a:gd name="connsiteY2" fmla="*/ 282869 h 288827"/>
              <a:gd name="connsiteX3" fmla="*/ 5266 w 10000"/>
              <a:gd name="connsiteY3" fmla="*/ 1229 h 288827"/>
              <a:gd name="connsiteX4" fmla="*/ 10000 w 10000"/>
              <a:gd name="connsiteY4" fmla="*/ 203266 h 288827"/>
              <a:gd name="connsiteX5" fmla="*/ 10000 w 10000"/>
              <a:gd name="connsiteY5" fmla="*/ 203266 h 288827"/>
              <a:gd name="connsiteX6" fmla="*/ 10000 w 10000"/>
              <a:gd name="connsiteY6" fmla="*/ 203266 h 288827"/>
              <a:gd name="connsiteX0" fmla="*/ 0 w 10000"/>
              <a:gd name="connsiteY0" fmla="*/ 192037 h 340587"/>
              <a:gd name="connsiteX1" fmla="*/ 0 w 10000"/>
              <a:gd name="connsiteY1" fmla="*/ 192037 h 340587"/>
              <a:gd name="connsiteX2" fmla="*/ 2432 w 10000"/>
              <a:gd name="connsiteY2" fmla="*/ 281640 h 340587"/>
              <a:gd name="connsiteX3" fmla="*/ 5266 w 10000"/>
              <a:gd name="connsiteY3" fmla="*/ 0 h 340587"/>
              <a:gd name="connsiteX4" fmla="*/ 7511 w 10000"/>
              <a:gd name="connsiteY4" fmla="*/ 340587 h 340587"/>
              <a:gd name="connsiteX5" fmla="*/ 10000 w 10000"/>
              <a:gd name="connsiteY5" fmla="*/ 202037 h 340587"/>
              <a:gd name="connsiteX6" fmla="*/ 10000 w 10000"/>
              <a:gd name="connsiteY6" fmla="*/ 202037 h 340587"/>
              <a:gd name="connsiteX7" fmla="*/ 10000 w 10000"/>
              <a:gd name="connsiteY7" fmla="*/ 202037 h 340587"/>
              <a:gd name="connsiteX0" fmla="*/ 0 w 10000"/>
              <a:gd name="connsiteY0" fmla="*/ 0 h 148550"/>
              <a:gd name="connsiteX1" fmla="*/ 0 w 10000"/>
              <a:gd name="connsiteY1" fmla="*/ 0 h 148550"/>
              <a:gd name="connsiteX2" fmla="*/ 2432 w 10000"/>
              <a:gd name="connsiteY2" fmla="*/ 89603 h 148550"/>
              <a:gd name="connsiteX3" fmla="*/ 5413 w 10000"/>
              <a:gd name="connsiteY3" fmla="*/ 89603 h 148550"/>
              <a:gd name="connsiteX4" fmla="*/ 7511 w 10000"/>
              <a:gd name="connsiteY4" fmla="*/ 148550 h 148550"/>
              <a:gd name="connsiteX5" fmla="*/ 10000 w 10000"/>
              <a:gd name="connsiteY5" fmla="*/ 10000 h 148550"/>
              <a:gd name="connsiteX6" fmla="*/ 10000 w 10000"/>
              <a:gd name="connsiteY6" fmla="*/ 10000 h 148550"/>
              <a:gd name="connsiteX7" fmla="*/ 10000 w 10000"/>
              <a:gd name="connsiteY7" fmla="*/ 10000 h 148550"/>
              <a:gd name="connsiteX0" fmla="*/ 0 w 10000"/>
              <a:gd name="connsiteY0" fmla="*/ 2745 h 152512"/>
              <a:gd name="connsiteX1" fmla="*/ 0 w 10000"/>
              <a:gd name="connsiteY1" fmla="*/ 2745 h 152512"/>
              <a:gd name="connsiteX2" fmla="*/ 2432 w 10000"/>
              <a:gd name="connsiteY2" fmla="*/ 92348 h 152512"/>
              <a:gd name="connsiteX3" fmla="*/ 5413 w 10000"/>
              <a:gd name="connsiteY3" fmla="*/ 92348 h 152512"/>
              <a:gd name="connsiteX4" fmla="*/ 6480 w 10000"/>
              <a:gd name="connsiteY4" fmla="*/ 650 h 152512"/>
              <a:gd name="connsiteX5" fmla="*/ 7511 w 10000"/>
              <a:gd name="connsiteY5" fmla="*/ 151295 h 152512"/>
              <a:gd name="connsiteX6" fmla="*/ 10000 w 10000"/>
              <a:gd name="connsiteY6" fmla="*/ 12745 h 152512"/>
              <a:gd name="connsiteX7" fmla="*/ 10000 w 10000"/>
              <a:gd name="connsiteY7" fmla="*/ 12745 h 152512"/>
              <a:gd name="connsiteX8" fmla="*/ 10000 w 10000"/>
              <a:gd name="connsiteY8" fmla="*/ 12745 h 152512"/>
              <a:gd name="connsiteX0" fmla="*/ 0 w 10000"/>
              <a:gd name="connsiteY0" fmla="*/ 2855 h 152622"/>
              <a:gd name="connsiteX1" fmla="*/ 0 w 10000"/>
              <a:gd name="connsiteY1" fmla="*/ 2855 h 152622"/>
              <a:gd name="connsiteX2" fmla="*/ 2432 w 10000"/>
              <a:gd name="connsiteY2" fmla="*/ 92458 h 152622"/>
              <a:gd name="connsiteX3" fmla="*/ 4015 w 10000"/>
              <a:gd name="connsiteY3" fmla="*/ 760 h 152622"/>
              <a:gd name="connsiteX4" fmla="*/ 5413 w 10000"/>
              <a:gd name="connsiteY4" fmla="*/ 92458 h 152622"/>
              <a:gd name="connsiteX5" fmla="*/ 6480 w 10000"/>
              <a:gd name="connsiteY5" fmla="*/ 760 h 152622"/>
              <a:gd name="connsiteX6" fmla="*/ 7511 w 10000"/>
              <a:gd name="connsiteY6" fmla="*/ 151405 h 152622"/>
              <a:gd name="connsiteX7" fmla="*/ 10000 w 10000"/>
              <a:gd name="connsiteY7" fmla="*/ 12855 h 152622"/>
              <a:gd name="connsiteX8" fmla="*/ 10000 w 10000"/>
              <a:gd name="connsiteY8" fmla="*/ 12855 h 152622"/>
              <a:gd name="connsiteX9" fmla="*/ 10000 w 10000"/>
              <a:gd name="connsiteY9" fmla="*/ 12855 h 152622"/>
              <a:gd name="connsiteX0" fmla="*/ 0 w 10000"/>
              <a:gd name="connsiteY0" fmla="*/ 2634 h 152401"/>
              <a:gd name="connsiteX1" fmla="*/ 0 w 10000"/>
              <a:gd name="connsiteY1" fmla="*/ 2634 h 152401"/>
              <a:gd name="connsiteX2" fmla="*/ 2432 w 10000"/>
              <a:gd name="connsiteY2" fmla="*/ 92237 h 152401"/>
              <a:gd name="connsiteX3" fmla="*/ 4015 w 10000"/>
              <a:gd name="connsiteY3" fmla="*/ 539 h 152401"/>
              <a:gd name="connsiteX4" fmla="*/ 5229 w 10000"/>
              <a:gd name="connsiteY4" fmla="*/ 131536 h 152401"/>
              <a:gd name="connsiteX5" fmla="*/ 6480 w 10000"/>
              <a:gd name="connsiteY5" fmla="*/ 539 h 152401"/>
              <a:gd name="connsiteX6" fmla="*/ 7511 w 10000"/>
              <a:gd name="connsiteY6" fmla="*/ 151184 h 152401"/>
              <a:gd name="connsiteX7" fmla="*/ 10000 w 10000"/>
              <a:gd name="connsiteY7" fmla="*/ 12634 h 152401"/>
              <a:gd name="connsiteX8" fmla="*/ 10000 w 10000"/>
              <a:gd name="connsiteY8" fmla="*/ 12634 h 152401"/>
              <a:gd name="connsiteX9" fmla="*/ 10000 w 10000"/>
              <a:gd name="connsiteY9" fmla="*/ 12634 h 152401"/>
              <a:gd name="connsiteX0" fmla="*/ 0 w 10000"/>
              <a:gd name="connsiteY0" fmla="*/ 2634 h 152401"/>
              <a:gd name="connsiteX1" fmla="*/ 0 w 10000"/>
              <a:gd name="connsiteY1" fmla="*/ 2634 h 152401"/>
              <a:gd name="connsiteX2" fmla="*/ 2653 w 10000"/>
              <a:gd name="connsiteY2" fmla="*/ 118436 h 152401"/>
              <a:gd name="connsiteX3" fmla="*/ 4015 w 10000"/>
              <a:gd name="connsiteY3" fmla="*/ 539 h 152401"/>
              <a:gd name="connsiteX4" fmla="*/ 5229 w 10000"/>
              <a:gd name="connsiteY4" fmla="*/ 131536 h 152401"/>
              <a:gd name="connsiteX5" fmla="*/ 6480 w 10000"/>
              <a:gd name="connsiteY5" fmla="*/ 539 h 152401"/>
              <a:gd name="connsiteX6" fmla="*/ 7511 w 10000"/>
              <a:gd name="connsiteY6" fmla="*/ 151184 h 152401"/>
              <a:gd name="connsiteX7" fmla="*/ 10000 w 10000"/>
              <a:gd name="connsiteY7" fmla="*/ 12634 h 152401"/>
              <a:gd name="connsiteX8" fmla="*/ 10000 w 10000"/>
              <a:gd name="connsiteY8" fmla="*/ 12634 h 152401"/>
              <a:gd name="connsiteX9" fmla="*/ 10000 w 10000"/>
              <a:gd name="connsiteY9" fmla="*/ 12634 h 152401"/>
              <a:gd name="connsiteX0" fmla="*/ 0 w 10000"/>
              <a:gd name="connsiteY0" fmla="*/ 10230 h 159997"/>
              <a:gd name="connsiteX1" fmla="*/ 0 w 10000"/>
              <a:gd name="connsiteY1" fmla="*/ 10230 h 159997"/>
              <a:gd name="connsiteX2" fmla="*/ 1512 w 10000"/>
              <a:gd name="connsiteY2" fmla="*/ 8136 h 159997"/>
              <a:gd name="connsiteX3" fmla="*/ 2653 w 10000"/>
              <a:gd name="connsiteY3" fmla="*/ 126032 h 159997"/>
              <a:gd name="connsiteX4" fmla="*/ 4015 w 10000"/>
              <a:gd name="connsiteY4" fmla="*/ 8135 h 159997"/>
              <a:gd name="connsiteX5" fmla="*/ 5229 w 10000"/>
              <a:gd name="connsiteY5" fmla="*/ 139132 h 159997"/>
              <a:gd name="connsiteX6" fmla="*/ 6480 w 10000"/>
              <a:gd name="connsiteY6" fmla="*/ 8135 h 159997"/>
              <a:gd name="connsiteX7" fmla="*/ 7511 w 10000"/>
              <a:gd name="connsiteY7" fmla="*/ 158780 h 159997"/>
              <a:gd name="connsiteX8" fmla="*/ 10000 w 10000"/>
              <a:gd name="connsiteY8" fmla="*/ 20230 h 159997"/>
              <a:gd name="connsiteX9" fmla="*/ 10000 w 10000"/>
              <a:gd name="connsiteY9" fmla="*/ 20230 h 159997"/>
              <a:gd name="connsiteX10" fmla="*/ 10000 w 10000"/>
              <a:gd name="connsiteY10" fmla="*/ 20230 h 159997"/>
              <a:gd name="connsiteX0" fmla="*/ 0 w 10000"/>
              <a:gd name="connsiteY0" fmla="*/ 3788 h 153555"/>
              <a:gd name="connsiteX1" fmla="*/ 368 w 10000"/>
              <a:gd name="connsiteY1" fmla="*/ 134783 h 153555"/>
              <a:gd name="connsiteX2" fmla="*/ 1512 w 10000"/>
              <a:gd name="connsiteY2" fmla="*/ 1694 h 153555"/>
              <a:gd name="connsiteX3" fmla="*/ 2653 w 10000"/>
              <a:gd name="connsiteY3" fmla="*/ 119590 h 153555"/>
              <a:gd name="connsiteX4" fmla="*/ 4015 w 10000"/>
              <a:gd name="connsiteY4" fmla="*/ 1693 h 153555"/>
              <a:gd name="connsiteX5" fmla="*/ 5229 w 10000"/>
              <a:gd name="connsiteY5" fmla="*/ 132690 h 153555"/>
              <a:gd name="connsiteX6" fmla="*/ 6480 w 10000"/>
              <a:gd name="connsiteY6" fmla="*/ 1693 h 153555"/>
              <a:gd name="connsiteX7" fmla="*/ 7511 w 10000"/>
              <a:gd name="connsiteY7" fmla="*/ 152338 h 153555"/>
              <a:gd name="connsiteX8" fmla="*/ 10000 w 10000"/>
              <a:gd name="connsiteY8" fmla="*/ 13788 h 153555"/>
              <a:gd name="connsiteX9" fmla="*/ 10000 w 10000"/>
              <a:gd name="connsiteY9" fmla="*/ 13788 h 153555"/>
              <a:gd name="connsiteX10" fmla="*/ 10000 w 10000"/>
              <a:gd name="connsiteY10" fmla="*/ 13788 h 153555"/>
              <a:gd name="connsiteX0" fmla="*/ 0 w 10442"/>
              <a:gd name="connsiteY0" fmla="*/ 0 h 175967"/>
              <a:gd name="connsiteX1" fmla="*/ 810 w 10442"/>
              <a:gd name="connsiteY1" fmla="*/ 157195 h 175967"/>
              <a:gd name="connsiteX2" fmla="*/ 1954 w 10442"/>
              <a:gd name="connsiteY2" fmla="*/ 24106 h 175967"/>
              <a:gd name="connsiteX3" fmla="*/ 3095 w 10442"/>
              <a:gd name="connsiteY3" fmla="*/ 142002 h 175967"/>
              <a:gd name="connsiteX4" fmla="*/ 4457 w 10442"/>
              <a:gd name="connsiteY4" fmla="*/ 24105 h 175967"/>
              <a:gd name="connsiteX5" fmla="*/ 5671 w 10442"/>
              <a:gd name="connsiteY5" fmla="*/ 155102 h 175967"/>
              <a:gd name="connsiteX6" fmla="*/ 6922 w 10442"/>
              <a:gd name="connsiteY6" fmla="*/ 24105 h 175967"/>
              <a:gd name="connsiteX7" fmla="*/ 7953 w 10442"/>
              <a:gd name="connsiteY7" fmla="*/ 174750 h 175967"/>
              <a:gd name="connsiteX8" fmla="*/ 10442 w 10442"/>
              <a:gd name="connsiteY8" fmla="*/ 36200 h 175967"/>
              <a:gd name="connsiteX9" fmla="*/ 10442 w 10442"/>
              <a:gd name="connsiteY9" fmla="*/ 36200 h 175967"/>
              <a:gd name="connsiteX10" fmla="*/ 10442 w 10442"/>
              <a:gd name="connsiteY10" fmla="*/ 36200 h 175967"/>
              <a:gd name="connsiteX0" fmla="*/ 0 w 10442"/>
              <a:gd name="connsiteY0" fmla="*/ 0 h 175942"/>
              <a:gd name="connsiteX1" fmla="*/ 810 w 10442"/>
              <a:gd name="connsiteY1" fmla="*/ 157195 h 175942"/>
              <a:gd name="connsiteX2" fmla="*/ 1954 w 10442"/>
              <a:gd name="connsiteY2" fmla="*/ 24106 h 175942"/>
              <a:gd name="connsiteX3" fmla="*/ 3095 w 10442"/>
              <a:gd name="connsiteY3" fmla="*/ 142002 h 175942"/>
              <a:gd name="connsiteX4" fmla="*/ 4457 w 10442"/>
              <a:gd name="connsiteY4" fmla="*/ 24105 h 175942"/>
              <a:gd name="connsiteX5" fmla="*/ 5671 w 10442"/>
              <a:gd name="connsiteY5" fmla="*/ 155102 h 175942"/>
              <a:gd name="connsiteX6" fmla="*/ 6922 w 10442"/>
              <a:gd name="connsiteY6" fmla="*/ 24105 h 175942"/>
              <a:gd name="connsiteX7" fmla="*/ 7953 w 10442"/>
              <a:gd name="connsiteY7" fmla="*/ 174750 h 175942"/>
              <a:gd name="connsiteX8" fmla="*/ 8873 w 10442"/>
              <a:gd name="connsiteY8" fmla="*/ 30655 h 175942"/>
              <a:gd name="connsiteX9" fmla="*/ 10442 w 10442"/>
              <a:gd name="connsiteY9" fmla="*/ 36200 h 175942"/>
              <a:gd name="connsiteX10" fmla="*/ 10442 w 10442"/>
              <a:gd name="connsiteY10" fmla="*/ 36200 h 175942"/>
              <a:gd name="connsiteX11" fmla="*/ 10442 w 10442"/>
              <a:gd name="connsiteY11" fmla="*/ 36200 h 175942"/>
              <a:gd name="connsiteX0" fmla="*/ 0 w 12724"/>
              <a:gd name="connsiteY0" fmla="*/ 0 h 175942"/>
              <a:gd name="connsiteX1" fmla="*/ 810 w 12724"/>
              <a:gd name="connsiteY1" fmla="*/ 157195 h 175942"/>
              <a:gd name="connsiteX2" fmla="*/ 1954 w 12724"/>
              <a:gd name="connsiteY2" fmla="*/ 24106 h 175942"/>
              <a:gd name="connsiteX3" fmla="*/ 3095 w 12724"/>
              <a:gd name="connsiteY3" fmla="*/ 142002 h 175942"/>
              <a:gd name="connsiteX4" fmla="*/ 4457 w 12724"/>
              <a:gd name="connsiteY4" fmla="*/ 24105 h 175942"/>
              <a:gd name="connsiteX5" fmla="*/ 5671 w 12724"/>
              <a:gd name="connsiteY5" fmla="*/ 155102 h 175942"/>
              <a:gd name="connsiteX6" fmla="*/ 6922 w 12724"/>
              <a:gd name="connsiteY6" fmla="*/ 24105 h 175942"/>
              <a:gd name="connsiteX7" fmla="*/ 7953 w 12724"/>
              <a:gd name="connsiteY7" fmla="*/ 174750 h 175942"/>
              <a:gd name="connsiteX8" fmla="*/ 8873 w 12724"/>
              <a:gd name="connsiteY8" fmla="*/ 30655 h 175942"/>
              <a:gd name="connsiteX9" fmla="*/ 10442 w 12724"/>
              <a:gd name="connsiteY9" fmla="*/ 36200 h 175942"/>
              <a:gd name="connsiteX10" fmla="*/ 10442 w 12724"/>
              <a:gd name="connsiteY10" fmla="*/ 36200 h 175942"/>
              <a:gd name="connsiteX11" fmla="*/ 12724 w 12724"/>
              <a:gd name="connsiteY11" fmla="*/ 147547 h 175942"/>
              <a:gd name="connsiteX0" fmla="*/ 0 w 10442"/>
              <a:gd name="connsiteY0" fmla="*/ 0 h 175942"/>
              <a:gd name="connsiteX1" fmla="*/ 810 w 10442"/>
              <a:gd name="connsiteY1" fmla="*/ 157195 h 175942"/>
              <a:gd name="connsiteX2" fmla="*/ 1954 w 10442"/>
              <a:gd name="connsiteY2" fmla="*/ 24106 h 175942"/>
              <a:gd name="connsiteX3" fmla="*/ 3095 w 10442"/>
              <a:gd name="connsiteY3" fmla="*/ 142002 h 175942"/>
              <a:gd name="connsiteX4" fmla="*/ 4457 w 10442"/>
              <a:gd name="connsiteY4" fmla="*/ 24105 h 175942"/>
              <a:gd name="connsiteX5" fmla="*/ 5671 w 10442"/>
              <a:gd name="connsiteY5" fmla="*/ 155102 h 175942"/>
              <a:gd name="connsiteX6" fmla="*/ 6922 w 10442"/>
              <a:gd name="connsiteY6" fmla="*/ 24105 h 175942"/>
              <a:gd name="connsiteX7" fmla="*/ 7953 w 10442"/>
              <a:gd name="connsiteY7" fmla="*/ 174750 h 175942"/>
              <a:gd name="connsiteX8" fmla="*/ 8873 w 10442"/>
              <a:gd name="connsiteY8" fmla="*/ 30655 h 175942"/>
              <a:gd name="connsiteX9" fmla="*/ 10442 w 10442"/>
              <a:gd name="connsiteY9" fmla="*/ 36200 h 175942"/>
              <a:gd name="connsiteX10" fmla="*/ 10442 w 10442"/>
              <a:gd name="connsiteY10" fmla="*/ 36200 h 175942"/>
              <a:gd name="connsiteX0" fmla="*/ 0 w 10442"/>
              <a:gd name="connsiteY0" fmla="*/ 0 h 175942"/>
              <a:gd name="connsiteX1" fmla="*/ 810 w 10442"/>
              <a:gd name="connsiteY1" fmla="*/ 157195 h 175942"/>
              <a:gd name="connsiteX2" fmla="*/ 1954 w 10442"/>
              <a:gd name="connsiteY2" fmla="*/ 24106 h 175942"/>
              <a:gd name="connsiteX3" fmla="*/ 3095 w 10442"/>
              <a:gd name="connsiteY3" fmla="*/ 142002 h 175942"/>
              <a:gd name="connsiteX4" fmla="*/ 4457 w 10442"/>
              <a:gd name="connsiteY4" fmla="*/ 24105 h 175942"/>
              <a:gd name="connsiteX5" fmla="*/ 5671 w 10442"/>
              <a:gd name="connsiteY5" fmla="*/ 155102 h 175942"/>
              <a:gd name="connsiteX6" fmla="*/ 6922 w 10442"/>
              <a:gd name="connsiteY6" fmla="*/ 24105 h 175942"/>
              <a:gd name="connsiteX7" fmla="*/ 7953 w 10442"/>
              <a:gd name="connsiteY7" fmla="*/ 174750 h 175942"/>
              <a:gd name="connsiteX8" fmla="*/ 9167 w 10442"/>
              <a:gd name="connsiteY8" fmla="*/ 30655 h 175942"/>
              <a:gd name="connsiteX9" fmla="*/ 10442 w 10442"/>
              <a:gd name="connsiteY9" fmla="*/ 36200 h 175942"/>
              <a:gd name="connsiteX10" fmla="*/ 10442 w 10442"/>
              <a:gd name="connsiteY10" fmla="*/ 36200 h 175942"/>
              <a:gd name="connsiteX0" fmla="*/ 0 w 10442"/>
              <a:gd name="connsiteY0" fmla="*/ 0 h 175942"/>
              <a:gd name="connsiteX1" fmla="*/ 810 w 10442"/>
              <a:gd name="connsiteY1" fmla="*/ 157195 h 175942"/>
              <a:gd name="connsiteX2" fmla="*/ 1954 w 10442"/>
              <a:gd name="connsiteY2" fmla="*/ 24106 h 175942"/>
              <a:gd name="connsiteX3" fmla="*/ 3095 w 10442"/>
              <a:gd name="connsiteY3" fmla="*/ 142002 h 175942"/>
              <a:gd name="connsiteX4" fmla="*/ 4457 w 10442"/>
              <a:gd name="connsiteY4" fmla="*/ 24105 h 175942"/>
              <a:gd name="connsiteX5" fmla="*/ 5671 w 10442"/>
              <a:gd name="connsiteY5" fmla="*/ 155102 h 175942"/>
              <a:gd name="connsiteX6" fmla="*/ 6922 w 10442"/>
              <a:gd name="connsiteY6" fmla="*/ 24105 h 175942"/>
              <a:gd name="connsiteX7" fmla="*/ 8100 w 10442"/>
              <a:gd name="connsiteY7" fmla="*/ 174750 h 175942"/>
              <a:gd name="connsiteX8" fmla="*/ 9167 w 10442"/>
              <a:gd name="connsiteY8" fmla="*/ 30655 h 175942"/>
              <a:gd name="connsiteX9" fmla="*/ 10442 w 10442"/>
              <a:gd name="connsiteY9" fmla="*/ 36200 h 175942"/>
              <a:gd name="connsiteX10" fmla="*/ 10442 w 10442"/>
              <a:gd name="connsiteY10" fmla="*/ 36200 h 175942"/>
              <a:gd name="connsiteX0" fmla="*/ 0 w 10442"/>
              <a:gd name="connsiteY0" fmla="*/ 0 h 175942"/>
              <a:gd name="connsiteX1" fmla="*/ 810 w 10442"/>
              <a:gd name="connsiteY1" fmla="*/ 157195 h 175942"/>
              <a:gd name="connsiteX2" fmla="*/ 1954 w 10442"/>
              <a:gd name="connsiteY2" fmla="*/ 24106 h 175942"/>
              <a:gd name="connsiteX3" fmla="*/ 3095 w 10442"/>
              <a:gd name="connsiteY3" fmla="*/ 142002 h 175942"/>
              <a:gd name="connsiteX4" fmla="*/ 4457 w 10442"/>
              <a:gd name="connsiteY4" fmla="*/ 24105 h 175942"/>
              <a:gd name="connsiteX5" fmla="*/ 5671 w 10442"/>
              <a:gd name="connsiteY5" fmla="*/ 155102 h 175942"/>
              <a:gd name="connsiteX6" fmla="*/ 6922 w 10442"/>
              <a:gd name="connsiteY6" fmla="*/ 24105 h 175942"/>
              <a:gd name="connsiteX7" fmla="*/ 8100 w 10442"/>
              <a:gd name="connsiteY7" fmla="*/ 174750 h 175942"/>
              <a:gd name="connsiteX8" fmla="*/ 9167 w 10442"/>
              <a:gd name="connsiteY8" fmla="*/ 30655 h 175942"/>
              <a:gd name="connsiteX9" fmla="*/ 10442 w 10442"/>
              <a:gd name="connsiteY9" fmla="*/ 36200 h 175942"/>
              <a:gd name="connsiteX10" fmla="*/ 10442 w 10442"/>
              <a:gd name="connsiteY10" fmla="*/ 36200 h 175942"/>
              <a:gd name="connsiteX0" fmla="*/ 0 w 10442"/>
              <a:gd name="connsiteY0" fmla="*/ 0 h 175942"/>
              <a:gd name="connsiteX1" fmla="*/ 810 w 10442"/>
              <a:gd name="connsiteY1" fmla="*/ 157195 h 175942"/>
              <a:gd name="connsiteX2" fmla="*/ 1954 w 10442"/>
              <a:gd name="connsiteY2" fmla="*/ 24106 h 175942"/>
              <a:gd name="connsiteX3" fmla="*/ 3095 w 10442"/>
              <a:gd name="connsiteY3" fmla="*/ 142002 h 175942"/>
              <a:gd name="connsiteX4" fmla="*/ 4457 w 10442"/>
              <a:gd name="connsiteY4" fmla="*/ 24105 h 175942"/>
              <a:gd name="connsiteX5" fmla="*/ 5671 w 10442"/>
              <a:gd name="connsiteY5" fmla="*/ 155102 h 175942"/>
              <a:gd name="connsiteX6" fmla="*/ 6922 w 10442"/>
              <a:gd name="connsiteY6" fmla="*/ 24105 h 175942"/>
              <a:gd name="connsiteX7" fmla="*/ 8100 w 10442"/>
              <a:gd name="connsiteY7" fmla="*/ 174750 h 175942"/>
              <a:gd name="connsiteX8" fmla="*/ 9167 w 10442"/>
              <a:gd name="connsiteY8" fmla="*/ 30655 h 175942"/>
              <a:gd name="connsiteX9" fmla="*/ 10442 w 10442"/>
              <a:gd name="connsiteY9" fmla="*/ 36200 h 175942"/>
              <a:gd name="connsiteX10" fmla="*/ 10442 w 10442"/>
              <a:gd name="connsiteY10" fmla="*/ 36200 h 175942"/>
              <a:gd name="connsiteX0" fmla="*/ 0 w 11560"/>
              <a:gd name="connsiteY0" fmla="*/ 0 h 175942"/>
              <a:gd name="connsiteX1" fmla="*/ 810 w 11560"/>
              <a:gd name="connsiteY1" fmla="*/ 157195 h 175942"/>
              <a:gd name="connsiteX2" fmla="*/ 1954 w 11560"/>
              <a:gd name="connsiteY2" fmla="*/ 24106 h 175942"/>
              <a:gd name="connsiteX3" fmla="*/ 3095 w 11560"/>
              <a:gd name="connsiteY3" fmla="*/ 142002 h 175942"/>
              <a:gd name="connsiteX4" fmla="*/ 4457 w 11560"/>
              <a:gd name="connsiteY4" fmla="*/ 24105 h 175942"/>
              <a:gd name="connsiteX5" fmla="*/ 5671 w 11560"/>
              <a:gd name="connsiteY5" fmla="*/ 155102 h 175942"/>
              <a:gd name="connsiteX6" fmla="*/ 6922 w 11560"/>
              <a:gd name="connsiteY6" fmla="*/ 24105 h 175942"/>
              <a:gd name="connsiteX7" fmla="*/ 8100 w 11560"/>
              <a:gd name="connsiteY7" fmla="*/ 174750 h 175942"/>
              <a:gd name="connsiteX8" fmla="*/ 9167 w 11560"/>
              <a:gd name="connsiteY8" fmla="*/ 30655 h 175942"/>
              <a:gd name="connsiteX9" fmla="*/ 10442 w 11560"/>
              <a:gd name="connsiteY9" fmla="*/ 36200 h 175942"/>
              <a:gd name="connsiteX10" fmla="*/ 11560 w 11560"/>
              <a:gd name="connsiteY10" fmla="*/ 83203 h 175942"/>
              <a:gd name="connsiteX0" fmla="*/ 0 w 11560"/>
              <a:gd name="connsiteY0" fmla="*/ 0 h 175942"/>
              <a:gd name="connsiteX1" fmla="*/ 810 w 11560"/>
              <a:gd name="connsiteY1" fmla="*/ 157195 h 175942"/>
              <a:gd name="connsiteX2" fmla="*/ 1954 w 11560"/>
              <a:gd name="connsiteY2" fmla="*/ 24106 h 175942"/>
              <a:gd name="connsiteX3" fmla="*/ 3095 w 11560"/>
              <a:gd name="connsiteY3" fmla="*/ 142002 h 175942"/>
              <a:gd name="connsiteX4" fmla="*/ 4457 w 11560"/>
              <a:gd name="connsiteY4" fmla="*/ 24105 h 175942"/>
              <a:gd name="connsiteX5" fmla="*/ 5671 w 11560"/>
              <a:gd name="connsiteY5" fmla="*/ 155102 h 175942"/>
              <a:gd name="connsiteX6" fmla="*/ 6922 w 11560"/>
              <a:gd name="connsiteY6" fmla="*/ 24105 h 175942"/>
              <a:gd name="connsiteX7" fmla="*/ 8100 w 11560"/>
              <a:gd name="connsiteY7" fmla="*/ 174750 h 175942"/>
              <a:gd name="connsiteX8" fmla="*/ 9167 w 11560"/>
              <a:gd name="connsiteY8" fmla="*/ 30655 h 175942"/>
              <a:gd name="connsiteX9" fmla="*/ 10345 w 11560"/>
              <a:gd name="connsiteY9" fmla="*/ 98527 h 175942"/>
              <a:gd name="connsiteX10" fmla="*/ 11560 w 11560"/>
              <a:gd name="connsiteY10" fmla="*/ 83203 h 17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60" h="175942">
                <a:moveTo>
                  <a:pt x="0" y="0"/>
                </a:moveTo>
                <a:cubicBezTo>
                  <a:pt x="123" y="43665"/>
                  <a:pt x="484" y="153177"/>
                  <a:pt x="810" y="157195"/>
                </a:cubicBezTo>
                <a:cubicBezTo>
                  <a:pt x="1136" y="161213"/>
                  <a:pt x="1512" y="4806"/>
                  <a:pt x="1954" y="24106"/>
                </a:cubicBezTo>
                <a:cubicBezTo>
                  <a:pt x="2396" y="43406"/>
                  <a:pt x="2641" y="157285"/>
                  <a:pt x="3095" y="142002"/>
                </a:cubicBezTo>
                <a:cubicBezTo>
                  <a:pt x="3758" y="154752"/>
                  <a:pt x="3960" y="24105"/>
                  <a:pt x="4457" y="24105"/>
                </a:cubicBezTo>
                <a:cubicBezTo>
                  <a:pt x="4954" y="24105"/>
                  <a:pt x="5254" y="168202"/>
                  <a:pt x="5671" y="155102"/>
                </a:cubicBezTo>
                <a:cubicBezTo>
                  <a:pt x="6088" y="142003"/>
                  <a:pt x="6572" y="14281"/>
                  <a:pt x="6922" y="24105"/>
                </a:cubicBezTo>
                <a:cubicBezTo>
                  <a:pt x="7272" y="33929"/>
                  <a:pt x="7769" y="159467"/>
                  <a:pt x="8100" y="174750"/>
                </a:cubicBezTo>
                <a:cubicBezTo>
                  <a:pt x="8431" y="190033"/>
                  <a:pt x="8752" y="53747"/>
                  <a:pt x="9167" y="30655"/>
                </a:cubicBezTo>
                <a:cubicBezTo>
                  <a:pt x="9582" y="7563"/>
                  <a:pt x="9946" y="89769"/>
                  <a:pt x="10345" y="98527"/>
                </a:cubicBezTo>
                <a:cubicBezTo>
                  <a:pt x="10744" y="107285"/>
                  <a:pt x="11187" y="67535"/>
                  <a:pt x="11560" y="83203"/>
                </a:cubicBezTo>
              </a:path>
            </a:pathLst>
          </a:custGeom>
          <a:ln w="38100" cmpd="sng">
            <a:solidFill>
              <a:srgbClr val="7CDF3D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7224" y="2508250"/>
            <a:ext cx="141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CDF3D"/>
                </a:solidFill>
              </a:rPr>
              <a:t>Fluorescence</a:t>
            </a:r>
            <a:endParaRPr lang="en-US" dirty="0">
              <a:solidFill>
                <a:srgbClr val="7CDF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7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Evaluating Environmental Stresses </a:t>
            </a:r>
            <a:r>
              <a:rPr lang="en-US" dirty="0"/>
              <a:t>U</a:t>
            </a:r>
            <a:r>
              <a:rPr lang="en-US" dirty="0" smtClean="0"/>
              <a:t>sing Quantum Yield of Photosynthesis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6816" r="-26816"/>
          <a:stretch>
            <a:fillRect/>
          </a:stretch>
        </p:blipFill>
        <p:spPr>
          <a:xfrm>
            <a:off x="430622" y="1964991"/>
            <a:ext cx="7872817" cy="4631480"/>
          </a:xfrm>
        </p:spPr>
      </p:pic>
      <p:sp>
        <p:nvSpPr>
          <p:cNvPr id="11" name="Pentagon 10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2" name="Chevron 11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Initiation</a:t>
            </a:r>
          </a:p>
        </p:txBody>
      </p:sp>
      <p:sp>
        <p:nvSpPr>
          <p:cNvPr id="16" name="Chevron 15"/>
          <p:cNvSpPr/>
          <p:nvPr/>
        </p:nvSpPr>
        <p:spPr>
          <a:xfrm>
            <a:off x="5511800" y="-1"/>
            <a:ext cx="2263125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Physiological Responses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37634" y="6488668"/>
            <a:ext cx="2206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Iluz</a:t>
            </a:r>
            <a:r>
              <a:rPr lang="en-US" dirty="0" smtClean="0"/>
              <a:t> &amp; Dubinsky,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77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3"/>
          <p:cNvSpPr>
            <a:spLocks noGrp="1"/>
          </p:cNvSpPr>
          <p:nvPr>
            <p:ph type="title"/>
          </p:nvPr>
        </p:nvSpPr>
        <p:spPr>
          <a:xfrm>
            <a:off x="0" y="603772"/>
            <a:ext cx="91440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Daytime decreases Photosynthetic Efficiency </a:t>
            </a:r>
            <a:br>
              <a:rPr lang="en-US" dirty="0" smtClean="0"/>
            </a:br>
            <a:r>
              <a:rPr lang="en-US" dirty="0" smtClean="0"/>
              <a:t>(non-Photochemical quenching)</a:t>
            </a:r>
            <a:endParaRPr lang="en-US" dirty="0"/>
          </a:p>
        </p:txBody>
      </p:sp>
      <p:pic>
        <p:nvPicPr>
          <p:cNvPr id="34" name="Picture 33" descr="Screen Shot 2014-10-21 at 6.45.02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639" y="2285369"/>
            <a:ext cx="4289416" cy="3620323"/>
          </a:xfrm>
          <a:prstGeom prst="rect">
            <a:avLst/>
          </a:prstGeom>
        </p:spPr>
      </p:pic>
      <p:pic>
        <p:nvPicPr>
          <p:cNvPr id="35" name="Picture 34" descr="Screen Shot 2014-10-21 at 6.44.58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855" y="2323277"/>
            <a:ext cx="4289415" cy="3620323"/>
          </a:xfrm>
          <a:prstGeom prst="rect">
            <a:avLst/>
          </a:prstGeom>
        </p:spPr>
      </p:pic>
      <p:sp>
        <p:nvSpPr>
          <p:cNvPr id="36" name="TextBox 26"/>
          <p:cNvSpPr txBox="1">
            <a:spLocks noChangeArrowheads="1"/>
          </p:cNvSpPr>
          <p:nvPr/>
        </p:nvSpPr>
        <p:spPr bwMode="auto">
          <a:xfrm>
            <a:off x="6317362" y="1997197"/>
            <a:ext cx="11208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pc="-150" dirty="0">
                <a:solidFill>
                  <a:srgbClr val="FF0080"/>
                </a:solidFill>
                <a:latin typeface="Calibri"/>
                <a:cs typeface="Calibri"/>
              </a:rPr>
              <a:t>Daytime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330062" y="2023799"/>
            <a:ext cx="1104900" cy="2738893"/>
          </a:xfrm>
          <a:prstGeom prst="rect">
            <a:avLst/>
          </a:prstGeom>
          <a:noFill/>
          <a:ln w="38100" cmpd="sng">
            <a:solidFill>
              <a:srgbClr val="FF008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91265" y="1981200"/>
            <a:ext cx="77457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spc="-150" dirty="0">
                <a:solidFill>
                  <a:srgbClr val="FFFFFF"/>
                </a:solidFill>
                <a:latin typeface="Calibri"/>
                <a:cs typeface="Calibri"/>
              </a:rPr>
              <a:t>Night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310872" y="2023799"/>
            <a:ext cx="994793" cy="2791988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/>
              <a:cs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58143" y="1997197"/>
            <a:ext cx="77457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spc="-150" dirty="0">
                <a:solidFill>
                  <a:srgbClr val="FFFFFF"/>
                </a:solidFill>
                <a:latin typeface="Calibri"/>
                <a:cs typeface="Calibri"/>
              </a:rPr>
              <a:t>Night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305555" y="2023799"/>
            <a:ext cx="990788" cy="2738893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/>
              <a:cs typeface="Calibri"/>
            </a:endParaRPr>
          </a:p>
        </p:txBody>
      </p:sp>
      <p:sp>
        <p:nvSpPr>
          <p:cNvPr id="42" name="TextBox 73"/>
          <p:cNvSpPr txBox="1">
            <a:spLocks noChangeArrowheads="1"/>
          </p:cNvSpPr>
          <p:nvPr/>
        </p:nvSpPr>
        <p:spPr bwMode="auto">
          <a:xfrm>
            <a:off x="2154984" y="1997197"/>
            <a:ext cx="11208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pc="-150" dirty="0">
                <a:solidFill>
                  <a:srgbClr val="FF0080"/>
                </a:solidFill>
                <a:latin typeface="Calibri"/>
                <a:cs typeface="Calibri"/>
              </a:rPr>
              <a:t>Daytime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295765" y="1997197"/>
            <a:ext cx="77457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spc="-150" dirty="0">
                <a:solidFill>
                  <a:srgbClr val="FFFFFF"/>
                </a:solidFill>
                <a:latin typeface="Calibri"/>
                <a:cs typeface="Calibri"/>
              </a:rPr>
              <a:t>Night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143177" y="2023799"/>
            <a:ext cx="990788" cy="2791988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/>
              <a:cs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 flipH="1">
            <a:off x="961184" y="5943600"/>
            <a:ext cx="3448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71CDFF"/>
                </a:solidFill>
                <a:latin typeface="Calibri"/>
                <a:cs typeface="Calibri"/>
              </a:rPr>
              <a:t>Biomass Proxy (</a:t>
            </a:r>
            <a:r>
              <a:rPr lang="en-US" sz="2400" dirty="0" err="1" smtClean="0">
                <a:solidFill>
                  <a:srgbClr val="71CDFF"/>
                </a:solidFill>
                <a:latin typeface="Calibri"/>
                <a:cs typeface="Calibri"/>
              </a:rPr>
              <a:t>F</a:t>
            </a:r>
            <a:r>
              <a:rPr lang="en-US" sz="2400" baseline="-25000" dirty="0" err="1" smtClean="0">
                <a:solidFill>
                  <a:srgbClr val="71CDFF"/>
                </a:solidFill>
                <a:latin typeface="Calibri"/>
                <a:cs typeface="Calibri"/>
              </a:rPr>
              <a:t>m</a:t>
            </a:r>
            <a:r>
              <a:rPr lang="en-US" sz="2400" dirty="0" smtClean="0">
                <a:solidFill>
                  <a:srgbClr val="71CDFF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46" name="TextBox 45"/>
          <p:cNvSpPr txBox="1"/>
          <p:nvPr/>
        </p:nvSpPr>
        <p:spPr>
          <a:xfrm flipH="1">
            <a:off x="4996562" y="5943600"/>
            <a:ext cx="3813893" cy="62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dirty="0" smtClean="0">
                <a:solidFill>
                  <a:srgbClr val="71CDFF"/>
                </a:solidFill>
                <a:latin typeface="Calibri"/>
                <a:cs typeface="Calibri"/>
              </a:rPr>
              <a:t>Quantum Yield of Photosynthesis (</a:t>
            </a:r>
            <a:r>
              <a:rPr lang="en-US" sz="2400" dirty="0" err="1" smtClean="0">
                <a:solidFill>
                  <a:srgbClr val="71CDFF"/>
                </a:solidFill>
                <a:latin typeface="Calibri"/>
                <a:cs typeface="Calibri"/>
              </a:rPr>
              <a:t>F</a:t>
            </a:r>
            <a:r>
              <a:rPr lang="en-US" sz="2400" baseline="-25000" dirty="0" err="1" smtClean="0">
                <a:solidFill>
                  <a:srgbClr val="71CDFF"/>
                </a:solidFill>
                <a:latin typeface="Calibri"/>
                <a:cs typeface="Calibri"/>
              </a:rPr>
              <a:t>v</a:t>
            </a:r>
            <a:r>
              <a:rPr lang="en-US" sz="2400" dirty="0" smtClean="0">
                <a:solidFill>
                  <a:srgbClr val="71CDFF"/>
                </a:solidFill>
                <a:latin typeface="Calibri"/>
                <a:cs typeface="Calibri"/>
              </a:rPr>
              <a:t>/</a:t>
            </a:r>
            <a:r>
              <a:rPr lang="en-US" sz="2400" dirty="0" err="1" smtClean="0">
                <a:solidFill>
                  <a:srgbClr val="71CDFF"/>
                </a:solidFill>
                <a:latin typeface="Calibri"/>
                <a:cs typeface="Calibri"/>
              </a:rPr>
              <a:t>F</a:t>
            </a:r>
            <a:r>
              <a:rPr lang="en-US" sz="2400" baseline="-25000" dirty="0" err="1" smtClean="0">
                <a:solidFill>
                  <a:srgbClr val="71CDFF"/>
                </a:solidFill>
                <a:latin typeface="Calibri"/>
                <a:cs typeface="Calibri"/>
              </a:rPr>
              <a:t>m</a:t>
            </a:r>
            <a:r>
              <a:rPr lang="en-US" sz="2400" dirty="0" smtClean="0">
                <a:solidFill>
                  <a:srgbClr val="71CDFF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167684" y="2023799"/>
            <a:ext cx="1104900" cy="2791988"/>
          </a:xfrm>
          <a:prstGeom prst="rect">
            <a:avLst/>
          </a:prstGeom>
          <a:noFill/>
          <a:ln w="38100" cmpd="sng">
            <a:solidFill>
              <a:srgbClr val="FF008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318975" y="2019492"/>
            <a:ext cx="974368" cy="2819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553455" y="1997197"/>
            <a:ext cx="77457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spc="-150" dirty="0">
                <a:solidFill>
                  <a:srgbClr val="FFFFFF"/>
                </a:solidFill>
                <a:latin typeface="Calibri"/>
                <a:cs typeface="Calibri"/>
              </a:rPr>
              <a:t>Night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473062" y="2023799"/>
            <a:ext cx="994793" cy="2738893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493228" y="2019492"/>
            <a:ext cx="650772" cy="2819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003730" y="2019492"/>
            <a:ext cx="120293" cy="2819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Pentagon 52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4" name="Chevron 53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Chevron 54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Initiation</a:t>
            </a:r>
          </a:p>
        </p:txBody>
      </p:sp>
      <p:sp>
        <p:nvSpPr>
          <p:cNvPr id="56" name="Chevron 55"/>
          <p:cNvSpPr/>
          <p:nvPr/>
        </p:nvSpPr>
        <p:spPr>
          <a:xfrm>
            <a:off x="5511800" y="-1"/>
            <a:ext cx="2263125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Physiological Responses</a:t>
            </a:r>
          </a:p>
        </p:txBody>
      </p:sp>
    </p:spTree>
    <p:extLst>
      <p:ext uri="{BB962C8B-B14F-4D97-AF65-F5344CB8AC3E}">
        <p14:creationId xmlns:p14="http://schemas.microsoft.com/office/powerpoint/2010/main" val="26538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121" y="1123615"/>
            <a:ext cx="5613400" cy="4546600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 flipV="1">
            <a:off x="7163877" y="2052340"/>
            <a:ext cx="242354" cy="3024839"/>
          </a:xfrm>
          <a:prstGeom prst="upArrow">
            <a:avLst/>
          </a:prstGeom>
          <a:gradFill flip="none" rotWithShape="1">
            <a:gsLst>
              <a:gs pos="0">
                <a:srgbClr val="FFFF00">
                  <a:alpha val="87000"/>
                </a:srgbClr>
              </a:gs>
              <a:gs pos="100000">
                <a:srgbClr val="804000"/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13051" y="4717542"/>
            <a:ext cx="658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41611" y="2032950"/>
            <a:ext cx="611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Low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6046912" y="3353778"/>
            <a:ext cx="1954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Light Intensity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284528" y="4249672"/>
            <a:ext cx="322325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0"/>
              <a:buChar char="é"/>
            </a:pP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ea typeface="Wingdings"/>
                <a:cs typeface="Calibri"/>
                <a:sym typeface="Wingdings"/>
              </a:rPr>
              <a:t>photoprotective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  <a:latin typeface="Calibri"/>
              <a:ea typeface="Wingdings"/>
              <a:cs typeface="Calibri"/>
              <a:sym typeface="Wingdings"/>
            </a:endParaRPr>
          </a:p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Wingdings"/>
                <a:cs typeface="Calibri"/>
                <a:sym typeface="Wingdings"/>
              </a:rPr>
              <a:t> (non-</a:t>
            </a:r>
            <a:r>
              <a:rPr lang="en-US" sz="2400" dirty="0" smtClean="0">
                <a:solidFill>
                  <a:srgbClr val="E46C0A"/>
                </a:solidFill>
                <a:latin typeface="Calibri"/>
                <a:ea typeface="Wingdings"/>
                <a:cs typeface="Calibri"/>
                <a:sym typeface="Wingdings"/>
              </a:rPr>
              <a:t>photosynthetic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/>
                <a:ea typeface="Wingdings"/>
                <a:cs typeface="Calibri"/>
                <a:sym typeface="Wingdings"/>
              </a:rPr>
              <a:t>) pigments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1386" y="2878726"/>
            <a:ext cx="2394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0"/>
              <a:buChar char="é"/>
            </a:pPr>
            <a:r>
              <a:rPr lang="en-US" sz="2400" dirty="0" smtClean="0">
                <a:solidFill>
                  <a:srgbClr val="7CDF3D"/>
                </a:solidFill>
                <a:latin typeface="Calibri"/>
                <a:ea typeface="Wingdings"/>
                <a:cs typeface="Calibri"/>
                <a:sym typeface="Wingdings"/>
              </a:rPr>
              <a:t>photosynthetic pigments)</a:t>
            </a:r>
            <a:endParaRPr lang="en-US" sz="2400" dirty="0">
              <a:solidFill>
                <a:srgbClr val="7CDF3D"/>
              </a:solidFill>
              <a:latin typeface="Calibri"/>
              <a:cs typeface="Calibri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475013" y="4097985"/>
            <a:ext cx="814308" cy="1211874"/>
          </a:xfrm>
          <a:custGeom>
            <a:avLst/>
            <a:gdLst>
              <a:gd name="connsiteX0" fmla="*/ 814308 w 814308"/>
              <a:gd name="connsiteY0" fmla="*/ 0 h 1211874"/>
              <a:gd name="connsiteX1" fmla="*/ 0 w 814308"/>
              <a:gd name="connsiteY1" fmla="*/ 0 h 1211874"/>
              <a:gd name="connsiteX2" fmla="*/ 9694 w 814308"/>
              <a:gd name="connsiteY2" fmla="*/ 1211874 h 1211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4308" h="1211874">
                <a:moveTo>
                  <a:pt x="814308" y="0"/>
                </a:moveTo>
                <a:lnTo>
                  <a:pt x="0" y="0"/>
                </a:lnTo>
                <a:cubicBezTo>
                  <a:pt x="3231" y="403958"/>
                  <a:pt x="6463" y="807916"/>
                  <a:pt x="9694" y="1211874"/>
                </a:cubicBezTo>
              </a:path>
            </a:pathLst>
          </a:custGeom>
          <a:ln w="38100" cmpd="sng">
            <a:solidFill>
              <a:schemeClr val="accent6">
                <a:lumMod val="75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flipV="1">
            <a:off x="475013" y="2647505"/>
            <a:ext cx="814308" cy="1211874"/>
          </a:xfrm>
          <a:custGeom>
            <a:avLst/>
            <a:gdLst>
              <a:gd name="connsiteX0" fmla="*/ 814308 w 814308"/>
              <a:gd name="connsiteY0" fmla="*/ 0 h 1211874"/>
              <a:gd name="connsiteX1" fmla="*/ 0 w 814308"/>
              <a:gd name="connsiteY1" fmla="*/ 0 h 1211874"/>
              <a:gd name="connsiteX2" fmla="*/ 9694 w 814308"/>
              <a:gd name="connsiteY2" fmla="*/ 1211874 h 1211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4308" h="1211874">
                <a:moveTo>
                  <a:pt x="814308" y="0"/>
                </a:moveTo>
                <a:lnTo>
                  <a:pt x="0" y="0"/>
                </a:lnTo>
                <a:cubicBezTo>
                  <a:pt x="3231" y="403958"/>
                  <a:pt x="6463" y="807916"/>
                  <a:pt x="9694" y="1211874"/>
                </a:cubicBezTo>
              </a:path>
            </a:pathLst>
          </a:custGeom>
          <a:ln w="38100" cmpd="sng">
            <a:solidFill>
              <a:srgbClr val="7CDF3D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1248"/>
            <a:ext cx="9144000" cy="1003852"/>
          </a:xfrm>
        </p:spPr>
        <p:txBody>
          <a:bodyPr>
            <a:normAutofit/>
          </a:bodyPr>
          <a:lstStyle/>
          <a:p>
            <a:r>
              <a:rPr lang="en-US" dirty="0" err="1" smtClean="0"/>
              <a:t>Photoacclimation</a:t>
            </a:r>
            <a:r>
              <a:rPr lang="en-US" dirty="0" smtClean="0"/>
              <a:t> observed in Pigments</a:t>
            </a:r>
            <a:endParaRPr lang="en-US" dirty="0"/>
          </a:p>
        </p:txBody>
      </p:sp>
      <p:sp>
        <p:nvSpPr>
          <p:cNvPr id="10" name="Pentagon 9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1" name="Chevron 10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Initiation</a:t>
            </a:r>
          </a:p>
        </p:txBody>
      </p:sp>
      <p:sp>
        <p:nvSpPr>
          <p:cNvPr id="13" name="Chevron 12"/>
          <p:cNvSpPr/>
          <p:nvPr/>
        </p:nvSpPr>
        <p:spPr>
          <a:xfrm>
            <a:off x="5511800" y="-1"/>
            <a:ext cx="2263125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Physiological Responses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4560" y="6472985"/>
            <a:ext cx="2740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Dubinsky &amp; Schofield, 2009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70238" y="5609272"/>
            <a:ext cx="67062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change in the </a:t>
            </a:r>
            <a:r>
              <a:rPr lang="en-US" sz="2400" dirty="0">
                <a:solidFill>
                  <a:srgbClr val="7CDF3D"/>
                </a:solidFill>
              </a:rPr>
              <a:t>chlorophyll</a:t>
            </a:r>
            <a:r>
              <a:rPr lang="en-US" sz="2400" dirty="0"/>
              <a:t>/</a:t>
            </a:r>
            <a:r>
              <a:rPr lang="en-US" sz="2400" dirty="0" err="1">
                <a:solidFill>
                  <a:srgbClr val="E46C0A"/>
                </a:solidFill>
              </a:rPr>
              <a:t>astaxanthin</a:t>
            </a:r>
            <a:r>
              <a:rPr lang="en-US" sz="2400" dirty="0">
                <a:solidFill>
                  <a:srgbClr val="E46C0A"/>
                </a:solidFill>
              </a:rPr>
              <a:t> </a:t>
            </a:r>
            <a:r>
              <a:rPr lang="en-US" sz="2400" dirty="0" smtClean="0"/>
              <a:t>ratio</a:t>
            </a:r>
          </a:p>
          <a:p>
            <a:pPr algn="ctr"/>
            <a:r>
              <a:rPr lang="en-US" sz="2400" dirty="0" smtClean="0"/>
              <a:t>In diatoms , the ratio is </a:t>
            </a:r>
            <a:r>
              <a:rPr lang="en-US" sz="2400" dirty="0" err="1" smtClean="0"/>
              <a:t>diadinoxanthin</a:t>
            </a:r>
            <a:r>
              <a:rPr lang="en-US" sz="2400" dirty="0" smtClean="0"/>
              <a:t>/</a:t>
            </a:r>
            <a:r>
              <a:rPr lang="en-US" sz="2400" dirty="0" err="1" smtClean="0"/>
              <a:t>diatoxanthin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5980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0866"/>
            <a:ext cx="8360336" cy="4841371"/>
          </a:xfrm>
        </p:spPr>
        <p:txBody>
          <a:bodyPr/>
          <a:lstStyle/>
          <a:p>
            <a:pPr>
              <a:spcBef>
                <a:spcPts val="3168"/>
              </a:spcBef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71CDFF"/>
                </a:solidFill>
              </a:rPr>
              <a:t>Nutrient/Light </a:t>
            </a:r>
            <a:r>
              <a:rPr lang="en-US" dirty="0" smtClean="0"/>
              <a:t>impact </a:t>
            </a:r>
            <a:r>
              <a:rPr lang="en-US" dirty="0" smtClean="0">
                <a:solidFill>
                  <a:srgbClr val="71CDFF"/>
                </a:solidFill>
              </a:rPr>
              <a:t>Physiology</a:t>
            </a:r>
            <a:r>
              <a:rPr lang="en-US" dirty="0" smtClean="0"/>
              <a:t>?</a:t>
            </a:r>
          </a:p>
          <a:p>
            <a:pPr>
              <a:spcBef>
                <a:spcPts val="3168"/>
              </a:spcBef>
            </a:pPr>
            <a:r>
              <a:rPr lang="en-US" dirty="0" smtClean="0"/>
              <a:t>Key </a:t>
            </a:r>
            <a:r>
              <a:rPr lang="en-US" dirty="0" smtClean="0">
                <a:solidFill>
                  <a:srgbClr val="71CDFF"/>
                </a:solidFill>
              </a:rPr>
              <a:t>physiological characteristics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71CDFF"/>
                </a:solidFill>
              </a:rPr>
              <a:t>limiting factors</a:t>
            </a:r>
            <a:r>
              <a:rPr lang="en-US" dirty="0" smtClean="0"/>
              <a:t>?</a:t>
            </a:r>
          </a:p>
          <a:p>
            <a:pPr>
              <a:spcBef>
                <a:spcPts val="3168"/>
              </a:spcBef>
            </a:pP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71CDFF"/>
                </a:solidFill>
              </a:rPr>
              <a:t>Canyon dynamics </a:t>
            </a:r>
            <a:r>
              <a:rPr lang="en-US" dirty="0" smtClean="0"/>
              <a:t>drive physiological changes?</a:t>
            </a:r>
          </a:p>
          <a:p>
            <a:pPr>
              <a:spcBef>
                <a:spcPts val="3168"/>
              </a:spcBef>
            </a:pPr>
            <a:r>
              <a:rPr lang="en-US" dirty="0" smtClean="0"/>
              <a:t>Variability of </a:t>
            </a:r>
            <a:r>
              <a:rPr lang="en-US" dirty="0" err="1" smtClean="0"/>
              <a:t>Nonphotochemical</a:t>
            </a:r>
            <a:r>
              <a:rPr lang="en-US" dirty="0" smtClean="0"/>
              <a:t> Quenching (</a:t>
            </a:r>
            <a:r>
              <a:rPr lang="en-US" dirty="0" smtClean="0">
                <a:solidFill>
                  <a:srgbClr val="71CDFF"/>
                </a:solidFill>
              </a:rPr>
              <a:t>NPQ</a:t>
            </a:r>
            <a:r>
              <a:rPr lang="en-US" dirty="0" smtClean="0"/>
              <a:t>) with </a:t>
            </a:r>
            <a:r>
              <a:rPr lang="en-US" dirty="0" smtClean="0">
                <a:solidFill>
                  <a:srgbClr val="71CDFF"/>
                </a:solidFill>
              </a:rPr>
              <a:t>MLD</a:t>
            </a:r>
            <a:endParaRPr lang="en-US" dirty="0">
              <a:solidFill>
                <a:srgbClr val="71CDFF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1" name="Chevron 10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Initiation</a:t>
            </a:r>
          </a:p>
        </p:txBody>
      </p:sp>
      <p:sp>
        <p:nvSpPr>
          <p:cNvPr id="13" name="Chevron 12"/>
          <p:cNvSpPr/>
          <p:nvPr/>
        </p:nvSpPr>
        <p:spPr>
          <a:xfrm>
            <a:off x="5511800" y="-1"/>
            <a:ext cx="2263125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Physiological Responses</a:t>
            </a:r>
          </a:p>
        </p:txBody>
      </p:sp>
    </p:spTree>
    <p:extLst>
      <p:ext uri="{BB962C8B-B14F-4D97-AF65-F5344CB8AC3E}">
        <p14:creationId xmlns:p14="http://schemas.microsoft.com/office/powerpoint/2010/main" val="435979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12-04 at 7.40.27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119" y="1351998"/>
            <a:ext cx="2231881" cy="2002472"/>
          </a:xfrm>
          <a:prstGeom prst="rect">
            <a:avLst/>
          </a:prstGeom>
        </p:spPr>
      </p:pic>
      <p:pic>
        <p:nvPicPr>
          <p:cNvPr id="11" name="Content Placeholder 58" descr="Antarctic_bottom_water.svg.png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7" b="1887"/>
          <a:stretch>
            <a:fillRect/>
          </a:stretch>
        </p:blipFill>
        <p:spPr>
          <a:xfrm>
            <a:off x="1140843" y="2522100"/>
            <a:ext cx="6067395" cy="3683575"/>
          </a:xfrm>
        </p:spPr>
      </p:pic>
      <p:sp>
        <p:nvSpPr>
          <p:cNvPr id="14" name="Title 6"/>
          <p:cNvSpPr txBox="1">
            <a:spLocks/>
          </p:cNvSpPr>
          <p:nvPr/>
        </p:nvSpPr>
        <p:spPr>
          <a:xfrm>
            <a:off x="152400" y="693063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cap="small">
                <a:solidFill>
                  <a:srgbClr val="FFD01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Increase of Heat content on the shelf</a:t>
            </a:r>
          </a:p>
          <a:p>
            <a:pPr algn="l"/>
            <a:r>
              <a:rPr lang="en-US" dirty="0" smtClean="0"/>
              <a:t>       due to Deep Water Intrusion</a:t>
            </a:r>
            <a:endParaRPr lang="en-US" dirty="0"/>
          </a:p>
        </p:txBody>
      </p:sp>
      <p:sp>
        <p:nvSpPr>
          <p:cNvPr id="10" name="Pentagon 9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949197" y="2666125"/>
            <a:ext cx="48471" cy="2617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308709" y="2733990"/>
            <a:ext cx="4406291" cy="9210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6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280" y="954934"/>
            <a:ext cx="8229600" cy="15971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Fluorescence Induction </a:t>
            </a:r>
            <a:br>
              <a:rPr lang="en-US" dirty="0" smtClean="0"/>
            </a:br>
            <a:r>
              <a:rPr lang="en-US" dirty="0" smtClean="0"/>
              <a:t>and Relaxation Sensor</a:t>
            </a:r>
            <a:br>
              <a:rPr lang="en-US" dirty="0" smtClean="0"/>
            </a:br>
            <a:r>
              <a:rPr lang="en-US" dirty="0" smtClean="0"/>
              <a:t>(FIRe)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353" b="1349"/>
          <a:stretch/>
        </p:blipFill>
        <p:spPr>
          <a:xfrm>
            <a:off x="658918" y="2396380"/>
            <a:ext cx="7691383" cy="43253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86" y="856478"/>
            <a:ext cx="1820604" cy="1598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1306" y="856478"/>
            <a:ext cx="1918112" cy="1602099"/>
          </a:xfrm>
          <a:prstGeom prst="roundRect">
            <a:avLst>
              <a:gd name="adj" fmla="val 11134"/>
            </a:avLst>
          </a:prstGeom>
          <a:solidFill>
            <a:srgbClr val="FFFFFF">
              <a:shade val="85000"/>
            </a:srgbClr>
          </a:solidFill>
          <a:ln w="28575" cmpd="sng">
            <a:solidFill>
              <a:schemeClr val="tx1"/>
            </a:solidFill>
          </a:ln>
          <a:effectLst/>
        </p:spPr>
      </p:pic>
      <p:sp>
        <p:nvSpPr>
          <p:cNvPr id="12" name="Pentagon 11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3" name="Chevron 12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Initiation</a:t>
            </a:r>
          </a:p>
        </p:txBody>
      </p:sp>
      <p:sp>
        <p:nvSpPr>
          <p:cNvPr id="19" name="Chevron 18"/>
          <p:cNvSpPr/>
          <p:nvPr/>
        </p:nvSpPr>
        <p:spPr>
          <a:xfrm>
            <a:off x="5511800" y="-1"/>
            <a:ext cx="2263125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Physiological Responses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37634" y="6488668"/>
            <a:ext cx="2206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Iluz</a:t>
            </a:r>
            <a:r>
              <a:rPr lang="en-US" dirty="0" smtClean="0"/>
              <a:t> &amp; Dubinsky,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708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4304"/>
            <a:ext cx="8229600" cy="1003852"/>
          </a:xfrm>
        </p:spPr>
        <p:txBody>
          <a:bodyPr>
            <a:noAutofit/>
          </a:bodyPr>
          <a:lstStyle/>
          <a:p>
            <a:r>
              <a:rPr lang="en-US" sz="6000" dirty="0" smtClean="0"/>
              <a:t>“Healthy” Phytoplankton</a:t>
            </a:r>
            <a:br>
              <a:rPr lang="en-US" sz="6000" dirty="0" smtClean="0"/>
            </a:br>
            <a:r>
              <a:rPr lang="en-US" sz="6000" dirty="0" smtClean="0"/>
              <a:t>have higher </a:t>
            </a:r>
            <a:r>
              <a:rPr lang="en-US" sz="6000" dirty="0" err="1" smtClean="0"/>
              <a:t>F</a:t>
            </a:r>
            <a:r>
              <a:rPr lang="en-US" sz="9600" baseline="-25000" dirty="0" err="1" smtClean="0"/>
              <a:t>v</a:t>
            </a:r>
            <a:r>
              <a:rPr lang="en-US" sz="6000" dirty="0" smtClean="0"/>
              <a:t>/</a:t>
            </a:r>
            <a:r>
              <a:rPr lang="en-US" sz="6000" dirty="0" err="1" smtClean="0"/>
              <a:t>F</a:t>
            </a:r>
            <a:r>
              <a:rPr lang="en-US" sz="9600" baseline="-25000" dirty="0" err="1" smtClean="0"/>
              <a:t>m</a:t>
            </a:r>
            <a:r>
              <a:rPr lang="en-US" sz="6000" dirty="0" smtClean="0"/>
              <a:t> </a:t>
            </a:r>
            <a:endParaRPr lang="en-US" sz="6000" dirty="0"/>
          </a:p>
        </p:txBody>
      </p:sp>
      <p:sp>
        <p:nvSpPr>
          <p:cNvPr id="18" name="Pentagon 17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9" name="Chevron 18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Initiation</a:t>
            </a:r>
          </a:p>
        </p:txBody>
      </p:sp>
      <p:sp>
        <p:nvSpPr>
          <p:cNvPr id="21" name="Chevron 20"/>
          <p:cNvSpPr/>
          <p:nvPr/>
        </p:nvSpPr>
        <p:spPr>
          <a:xfrm>
            <a:off x="5511800" y="-1"/>
            <a:ext cx="2263125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Physiological Responses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046" y="2879416"/>
            <a:ext cx="1442529" cy="2815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912" y="3320717"/>
            <a:ext cx="2447303" cy="237388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386077" y="5846084"/>
            <a:ext cx="6475687" cy="426580"/>
          </a:xfrm>
          <a:prstGeom prst="rightArrow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rgbClr val="00800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DF3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934" y="6253274"/>
            <a:ext cx="2187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CDF3D"/>
                </a:solidFill>
              </a:rPr>
              <a:t>Increasing </a:t>
            </a:r>
            <a:r>
              <a:rPr lang="en-US" sz="2400" dirty="0" err="1" smtClean="0">
                <a:solidFill>
                  <a:srgbClr val="7CDF3D"/>
                </a:solidFill>
              </a:rPr>
              <a:t>F</a:t>
            </a:r>
            <a:r>
              <a:rPr lang="en-US" sz="2400" baseline="-25000" dirty="0" err="1" smtClean="0">
                <a:solidFill>
                  <a:srgbClr val="7CDF3D"/>
                </a:solidFill>
              </a:rPr>
              <a:t>v</a:t>
            </a:r>
            <a:r>
              <a:rPr lang="en-US" sz="2400" dirty="0" smtClean="0">
                <a:solidFill>
                  <a:srgbClr val="7CDF3D"/>
                </a:solidFill>
              </a:rPr>
              <a:t>/</a:t>
            </a:r>
            <a:r>
              <a:rPr lang="en-US" sz="2400" dirty="0" err="1" smtClean="0">
                <a:solidFill>
                  <a:srgbClr val="7CDF3D"/>
                </a:solidFill>
              </a:rPr>
              <a:t>F</a:t>
            </a:r>
            <a:r>
              <a:rPr lang="en-US" sz="2400" baseline="-25000" dirty="0" err="1" smtClean="0">
                <a:solidFill>
                  <a:srgbClr val="7CDF3D"/>
                </a:solidFill>
              </a:rPr>
              <a:t>m</a:t>
            </a:r>
            <a:endParaRPr lang="en-US" sz="2400" baseline="-25000" dirty="0">
              <a:solidFill>
                <a:srgbClr val="7CDF3D"/>
              </a:solidFill>
            </a:endParaRPr>
          </a:p>
        </p:txBody>
      </p:sp>
      <p:pic>
        <p:nvPicPr>
          <p:cNvPr id="8" name="Picture 7" descr="73-diatom-sem-steve-gschmeissner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68" b="96732" l="5333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58" y="3223668"/>
            <a:ext cx="747076" cy="675232"/>
          </a:xfrm>
          <a:prstGeom prst="rect">
            <a:avLst/>
          </a:prstGeom>
        </p:spPr>
      </p:pic>
      <p:pic>
        <p:nvPicPr>
          <p:cNvPr id="13" name="Picture 12" descr="73-diatom-sem-steve-gschmeissner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68" b="96732" l="5333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699" y="3653366"/>
            <a:ext cx="651933" cy="83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6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229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kern="0" cap="small" spc="-150" dirty="0">
                <a:solidFill>
                  <a:srgbClr val="FFD01B"/>
                </a:solidFill>
                <a:latin typeface="Calibri"/>
                <a:ea typeface="+mn-ea"/>
                <a:cs typeface="Calibri"/>
              </a:rPr>
              <a:t>FIRe Glider Data Correction - </a:t>
            </a:r>
            <a:r>
              <a:rPr lang="en-US" sz="4000" b="1" kern="0" cap="small" spc="-150" dirty="0" err="1">
                <a:solidFill>
                  <a:srgbClr val="FFD01B"/>
                </a:solidFill>
                <a:latin typeface="Calibri"/>
                <a:ea typeface="+mn-ea"/>
                <a:cs typeface="Calibri"/>
              </a:rPr>
              <a:t>Fm</a:t>
            </a:r>
            <a:endParaRPr lang="en-US" sz="4000" b="1" kern="0" cap="small" spc="-150" dirty="0">
              <a:solidFill>
                <a:srgbClr val="FFD01B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1627109"/>
            <a:ext cx="2168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After correction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9200" y="1627109"/>
            <a:ext cx="2377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Before correction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034045"/>
            <a:ext cx="8703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err="1" smtClean="0">
                <a:latin typeface="Calibri"/>
                <a:cs typeface="Calibri"/>
              </a:rPr>
              <a:t>Fm</a:t>
            </a:r>
            <a:r>
              <a:rPr lang="en-US" sz="2800" dirty="0" smtClean="0">
                <a:latin typeface="Calibri"/>
                <a:cs typeface="Calibri"/>
              </a:rPr>
              <a:t> - proxy for phytoplankton biomass (relative units)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Need in situ water collection and </a:t>
            </a:r>
            <a:r>
              <a:rPr lang="en-US" sz="2800" dirty="0" err="1" smtClean="0">
                <a:latin typeface="Calibri"/>
                <a:cs typeface="Calibri"/>
              </a:rPr>
              <a:t>chl</a:t>
            </a:r>
            <a:r>
              <a:rPr lang="en-US" sz="2800" dirty="0" smtClean="0">
                <a:latin typeface="Calibri"/>
                <a:cs typeface="Calibri"/>
              </a:rPr>
              <a:t> measurements through </a:t>
            </a:r>
            <a:r>
              <a:rPr lang="en-US" sz="2800" dirty="0" err="1" smtClean="0">
                <a:latin typeface="Calibri"/>
                <a:cs typeface="Calibri"/>
              </a:rPr>
              <a:t>fluorometric</a:t>
            </a:r>
            <a:r>
              <a:rPr lang="en-US" sz="2800" dirty="0" smtClean="0">
                <a:latin typeface="Calibri"/>
                <a:cs typeface="Calibri"/>
              </a:rPr>
              <a:t> method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10" name="Picture 9" descr="Screen Shot 2014-10-20 at 4.12.55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8930" y="2239545"/>
            <a:ext cx="4685070" cy="2466164"/>
          </a:xfrm>
          <a:prstGeom prst="rect">
            <a:avLst/>
          </a:prstGeom>
        </p:spPr>
      </p:pic>
      <p:pic>
        <p:nvPicPr>
          <p:cNvPr id="12" name="Picture 11" descr="Screen Shot 2014-10-20 at 4.11.25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7" y="2239545"/>
            <a:ext cx="4456470" cy="2485554"/>
          </a:xfrm>
          <a:prstGeom prst="rect">
            <a:avLst/>
          </a:prstGeom>
        </p:spPr>
      </p:pic>
      <p:sp>
        <p:nvSpPr>
          <p:cNvPr id="17" name="Pentagon 16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8" name="Chevron 17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Initiation</a:t>
            </a:r>
          </a:p>
        </p:txBody>
      </p:sp>
      <p:sp>
        <p:nvSpPr>
          <p:cNvPr id="20" name="Chevron 19"/>
          <p:cNvSpPr/>
          <p:nvPr/>
        </p:nvSpPr>
        <p:spPr>
          <a:xfrm>
            <a:off x="5511800" y="-1"/>
            <a:ext cx="2263125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Physiological Responses</a:t>
            </a:r>
          </a:p>
        </p:txBody>
      </p:sp>
    </p:spTree>
    <p:extLst>
      <p:ext uri="{BB962C8B-B14F-4D97-AF65-F5344CB8AC3E}">
        <p14:creationId xmlns:p14="http://schemas.microsoft.com/office/powerpoint/2010/main" val="311719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Evaluating Total</a:t>
            </a:r>
            <a:br>
              <a:rPr lang="en-US" dirty="0" smtClean="0"/>
            </a:br>
            <a:r>
              <a:rPr lang="en-US" dirty="0" err="1" smtClean="0"/>
              <a:t>Nonphotochemical</a:t>
            </a:r>
            <a:r>
              <a:rPr lang="en-US" dirty="0" smtClean="0"/>
              <a:t> Quenching (NPQ)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955567"/>
            <a:ext cx="8229600" cy="3177073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904438"/>
              </p:ext>
            </p:extLst>
          </p:nvPr>
        </p:nvGraphicFramePr>
        <p:xfrm>
          <a:off x="1965325" y="5540678"/>
          <a:ext cx="54864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Document" r:id="rId6" imgW="5486400" imgH="1193800" progId="Word.Document.12">
                  <p:embed/>
                </p:oleObj>
              </mc:Choice>
              <mc:Fallback>
                <p:oleObj name="Document" r:id="rId6" imgW="5486400" imgH="1193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65325" y="5540678"/>
                        <a:ext cx="5486400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2408050" y="5403726"/>
            <a:ext cx="4672335" cy="1198165"/>
          </a:xfrm>
          <a:prstGeom prst="roundRect">
            <a:avLst/>
          </a:prstGeom>
          <a:noFill/>
          <a:ln w="190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entagon 20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2" name="Chevron 21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Initiation</a:t>
            </a:r>
          </a:p>
        </p:txBody>
      </p:sp>
      <p:sp>
        <p:nvSpPr>
          <p:cNvPr id="24" name="Chevron 23"/>
          <p:cNvSpPr/>
          <p:nvPr/>
        </p:nvSpPr>
        <p:spPr>
          <a:xfrm>
            <a:off x="5511800" y="-1"/>
            <a:ext cx="2263125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Physiological Responses</a:t>
            </a:r>
          </a:p>
        </p:txBody>
      </p:sp>
      <p:sp>
        <p:nvSpPr>
          <p:cNvPr id="4" name="Freeform 3"/>
          <p:cNvSpPr/>
          <p:nvPr/>
        </p:nvSpPr>
        <p:spPr>
          <a:xfrm>
            <a:off x="2821775" y="3127212"/>
            <a:ext cx="5883706" cy="887284"/>
          </a:xfrm>
          <a:custGeom>
            <a:avLst/>
            <a:gdLst>
              <a:gd name="connsiteX0" fmla="*/ 5930272 w 5930272"/>
              <a:gd name="connsiteY0" fmla="*/ 0 h 946551"/>
              <a:gd name="connsiteX1" fmla="*/ 5906311 w 5930272"/>
              <a:gd name="connsiteY1" fmla="*/ 874661 h 946551"/>
              <a:gd name="connsiteX2" fmla="*/ 0 w 5930272"/>
              <a:gd name="connsiteY2" fmla="*/ 946551 h 946551"/>
              <a:gd name="connsiteX3" fmla="*/ 1150114 w 5930272"/>
              <a:gd name="connsiteY3" fmla="*/ 575120 h 946551"/>
              <a:gd name="connsiteX4" fmla="*/ 4049358 w 5930272"/>
              <a:gd name="connsiteY4" fmla="*/ 23963 h 946551"/>
              <a:gd name="connsiteX5" fmla="*/ 5930272 w 5930272"/>
              <a:gd name="connsiteY5" fmla="*/ 0 h 946551"/>
              <a:gd name="connsiteX0" fmla="*/ 5883706 w 5883706"/>
              <a:gd name="connsiteY0" fmla="*/ 0 h 887284"/>
              <a:gd name="connsiteX1" fmla="*/ 5859745 w 5883706"/>
              <a:gd name="connsiteY1" fmla="*/ 874661 h 887284"/>
              <a:gd name="connsiteX2" fmla="*/ 0 w 5883706"/>
              <a:gd name="connsiteY2" fmla="*/ 887284 h 887284"/>
              <a:gd name="connsiteX3" fmla="*/ 1103548 w 5883706"/>
              <a:gd name="connsiteY3" fmla="*/ 575120 h 887284"/>
              <a:gd name="connsiteX4" fmla="*/ 4002792 w 5883706"/>
              <a:gd name="connsiteY4" fmla="*/ 23963 h 887284"/>
              <a:gd name="connsiteX5" fmla="*/ 5883706 w 5883706"/>
              <a:gd name="connsiteY5" fmla="*/ 0 h 887284"/>
              <a:gd name="connsiteX0" fmla="*/ 5883706 w 5883706"/>
              <a:gd name="connsiteY0" fmla="*/ 0 h 887284"/>
              <a:gd name="connsiteX1" fmla="*/ 5859745 w 5883706"/>
              <a:gd name="connsiteY1" fmla="*/ 874661 h 887284"/>
              <a:gd name="connsiteX2" fmla="*/ 0 w 5883706"/>
              <a:gd name="connsiteY2" fmla="*/ 887284 h 887284"/>
              <a:gd name="connsiteX3" fmla="*/ 827359 w 5883706"/>
              <a:gd name="connsiteY3" fmla="*/ 670088 h 887284"/>
              <a:gd name="connsiteX4" fmla="*/ 1103548 w 5883706"/>
              <a:gd name="connsiteY4" fmla="*/ 575120 h 887284"/>
              <a:gd name="connsiteX5" fmla="*/ 4002792 w 5883706"/>
              <a:gd name="connsiteY5" fmla="*/ 23963 h 887284"/>
              <a:gd name="connsiteX6" fmla="*/ 5883706 w 5883706"/>
              <a:gd name="connsiteY6" fmla="*/ 0 h 88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3706" h="887284">
                <a:moveTo>
                  <a:pt x="5883706" y="0"/>
                </a:moveTo>
                <a:lnTo>
                  <a:pt x="5859745" y="874661"/>
                </a:lnTo>
                <a:lnTo>
                  <a:pt x="0" y="887284"/>
                </a:lnTo>
                <a:cubicBezTo>
                  <a:pt x="274375" y="806419"/>
                  <a:pt x="552984" y="750953"/>
                  <a:pt x="827359" y="670088"/>
                </a:cubicBezTo>
                <a:lnTo>
                  <a:pt x="1103548" y="575120"/>
                </a:lnTo>
                <a:lnTo>
                  <a:pt x="4002792" y="23963"/>
                </a:lnTo>
                <a:lnTo>
                  <a:pt x="588370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4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at NPQ due to Photoinhibition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320" y="4828110"/>
            <a:ext cx="2359204" cy="1671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71" y="2007170"/>
            <a:ext cx="4165387" cy="2097755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818977" y="4829200"/>
            <a:ext cx="2360198" cy="1675449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 rot="2700000">
            <a:off x="1381598" y="4207885"/>
            <a:ext cx="329600" cy="59139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18900000">
            <a:off x="2979797" y="4207882"/>
            <a:ext cx="329600" cy="59139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24893" y="2830940"/>
            <a:ext cx="12853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Initial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Sample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678" y="5526149"/>
            <a:ext cx="741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Dark </a:t>
            </a:r>
          </a:p>
          <a:p>
            <a:pPr algn="ctr"/>
            <a:r>
              <a:rPr lang="en-US" dirty="0" smtClean="0"/>
              <a:t>bottle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74485" y="5526149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Dim light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bottle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079884" y="5419504"/>
            <a:ext cx="833770" cy="83377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23584" y="5837379"/>
            <a:ext cx="53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~1h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2491403" y="5477674"/>
            <a:ext cx="5366" cy="3878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496771" y="5638800"/>
            <a:ext cx="135916" cy="22667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Pentagon 32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4" name="Chevron 33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Chevron 34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Initiation</a:t>
            </a:r>
          </a:p>
        </p:txBody>
      </p:sp>
      <p:sp>
        <p:nvSpPr>
          <p:cNvPr id="36" name="Chevron 35"/>
          <p:cNvSpPr/>
          <p:nvPr/>
        </p:nvSpPr>
        <p:spPr>
          <a:xfrm>
            <a:off x="5511800" y="-1"/>
            <a:ext cx="2263125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Physiological Responses</a:t>
            </a:r>
          </a:p>
        </p:txBody>
      </p:sp>
    </p:spTree>
    <p:extLst>
      <p:ext uri="{BB962C8B-B14F-4D97-AF65-F5344CB8AC3E}">
        <p14:creationId xmlns:p14="http://schemas.microsoft.com/office/powerpoint/2010/main" val="365864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at NPQ due to Photoinhibition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320" y="4828110"/>
            <a:ext cx="2359204" cy="1671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71" y="2007170"/>
            <a:ext cx="4165387" cy="2097755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818977" y="4829200"/>
            <a:ext cx="2360198" cy="1675449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 rot="2700000">
            <a:off x="1381598" y="4207885"/>
            <a:ext cx="329600" cy="59139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18900000">
            <a:off x="2979797" y="4207882"/>
            <a:ext cx="329600" cy="59139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24893" y="2830940"/>
            <a:ext cx="12853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Initial</a:t>
            </a:r>
          </a:p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Sample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678" y="5526149"/>
            <a:ext cx="741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Dark </a:t>
            </a:r>
          </a:p>
          <a:p>
            <a:pPr algn="ctr"/>
            <a:r>
              <a:rPr lang="en-US" dirty="0" smtClean="0"/>
              <a:t>bottle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74485" y="5526149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Dim light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bottle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079884" y="5419504"/>
            <a:ext cx="833770" cy="83377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23584" y="5837379"/>
            <a:ext cx="53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~1h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2491403" y="5477674"/>
            <a:ext cx="5366" cy="3878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496771" y="5638800"/>
            <a:ext cx="135916" cy="22667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3290" y="1955567"/>
            <a:ext cx="5306165" cy="2048468"/>
          </a:xfrm>
          <a:prstGeom prst="rect">
            <a:avLst/>
          </a:prstGeom>
        </p:spPr>
      </p:pic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3303858"/>
              </p:ext>
            </p:extLst>
          </p:nvPr>
        </p:nvGraphicFramePr>
        <p:xfrm>
          <a:off x="4449549" y="4711216"/>
          <a:ext cx="4730297" cy="1094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Document" r:id="rId9" imgW="5486400" imgH="1270000" progId="Word.Document.12">
                  <p:embed/>
                </p:oleObj>
              </mc:Choice>
              <mc:Fallback>
                <p:oleObj name="Document" r:id="rId9" imgW="5486400" imgH="1270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49549" y="4711216"/>
                        <a:ext cx="4730297" cy="1094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4776282" y="4598333"/>
            <a:ext cx="4166379" cy="1087506"/>
          </a:xfrm>
          <a:prstGeom prst="roundRect">
            <a:avLst/>
          </a:prstGeom>
          <a:noFill/>
          <a:ln w="190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entagon 24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6" name="Chevron 25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Initiation</a:t>
            </a:r>
          </a:p>
        </p:txBody>
      </p:sp>
      <p:sp>
        <p:nvSpPr>
          <p:cNvPr id="28" name="Chevron 27"/>
          <p:cNvSpPr/>
          <p:nvPr/>
        </p:nvSpPr>
        <p:spPr>
          <a:xfrm>
            <a:off x="5511800" y="-1"/>
            <a:ext cx="2263125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Physiological Responses</a:t>
            </a:r>
          </a:p>
        </p:txBody>
      </p:sp>
    </p:spTree>
    <p:extLst>
      <p:ext uri="{BB962C8B-B14F-4D97-AF65-F5344CB8AC3E}">
        <p14:creationId xmlns:p14="http://schemas.microsoft.com/office/powerpoint/2010/main" val="271547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20 at 3.57.53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1" y="3454399"/>
            <a:ext cx="7768128" cy="1748434"/>
          </a:xfrm>
          <a:prstGeom prst="rect">
            <a:avLst/>
          </a:prstGeom>
        </p:spPr>
      </p:pic>
      <p:pic>
        <p:nvPicPr>
          <p:cNvPr id="10" name="Picture 9" descr="Screen Shot 2014-10-20 at 3.57.23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1828799"/>
            <a:ext cx="7768127" cy="13921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9400" y="1549545"/>
            <a:ext cx="112983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FFFFFF"/>
                </a:solidFill>
              </a:rPr>
              <a:t>Upwelling</a:t>
            </a:r>
            <a:endParaRPr lang="en-US" sz="1700" dirty="0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410201" y="1894455"/>
            <a:ext cx="1011249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541074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FIRe in an Upwelling Event: </a:t>
            </a:r>
            <a:br>
              <a:rPr lang="en-US" dirty="0" smtClean="0"/>
            </a:br>
            <a:r>
              <a:rPr lang="en-US" dirty="0" smtClean="0"/>
              <a:t>Light is the Main Driver of the Bloom </a:t>
            </a:r>
            <a:endParaRPr lang="en-US" dirty="0"/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81000" y="5638800"/>
            <a:ext cx="845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spcBef>
                <a:spcPts val="0"/>
              </a:spcBef>
              <a:spcAft>
                <a:spcPts val="1000"/>
              </a:spcAft>
            </a:pP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Photosynthetic Efficiency (</a:t>
            </a:r>
            <a:r>
              <a:rPr lang="en-US" sz="2800" dirty="0" err="1" smtClean="0">
                <a:solidFill>
                  <a:srgbClr val="FFFFFF"/>
                </a:solidFill>
                <a:latin typeface="Calibri"/>
                <a:cs typeface="Calibri"/>
              </a:rPr>
              <a:t>Fv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lang="en-US" sz="2800" dirty="0" err="1" smtClean="0">
                <a:solidFill>
                  <a:srgbClr val="FFFFFF"/>
                </a:solidFill>
                <a:latin typeface="Calibri"/>
                <a:cs typeface="Calibri"/>
              </a:rPr>
              <a:t>Fm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) fairly constant &amp; high</a:t>
            </a:r>
          </a:p>
        </p:txBody>
      </p:sp>
      <p:sp>
        <p:nvSpPr>
          <p:cNvPr id="7" name="Rectangle 6"/>
          <p:cNvSpPr/>
          <p:nvPr/>
        </p:nvSpPr>
        <p:spPr>
          <a:xfrm>
            <a:off x="5410201" y="1600200"/>
            <a:ext cx="1027033" cy="3200400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76200" y="6607033"/>
            <a:ext cx="3293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Points=observations (no interpolations)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8" name="Chevron 17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Initiation</a:t>
            </a:r>
          </a:p>
        </p:txBody>
      </p:sp>
      <p:sp>
        <p:nvSpPr>
          <p:cNvPr id="20" name="Chevron 19"/>
          <p:cNvSpPr/>
          <p:nvPr/>
        </p:nvSpPr>
        <p:spPr>
          <a:xfrm>
            <a:off x="5511800" y="-1"/>
            <a:ext cx="2263125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Physiological Responses</a:t>
            </a:r>
          </a:p>
        </p:txBody>
      </p:sp>
    </p:spTree>
    <p:extLst>
      <p:ext uri="{BB962C8B-B14F-4D97-AF65-F5344CB8AC3E}">
        <p14:creationId xmlns:p14="http://schemas.microsoft.com/office/powerpoint/2010/main" val="312446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20 at 3.57.53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1" y="3454399"/>
            <a:ext cx="7768128" cy="14013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9400" y="3200400"/>
            <a:ext cx="112983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FFFFFF"/>
                </a:solidFill>
              </a:rPr>
              <a:t>Upwelling</a:t>
            </a:r>
            <a:endParaRPr lang="en-US" sz="1700" dirty="0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410201" y="3545310"/>
            <a:ext cx="1011249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Screen Shot 2014-10-20 at 3.57.41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2" y="5029200"/>
            <a:ext cx="7768128" cy="1752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10201" y="3200400"/>
            <a:ext cx="1027033" cy="3200400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124200" y="2039760"/>
            <a:ext cx="60197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1000"/>
              </a:spcAft>
            </a:pPr>
            <a:r>
              <a:rPr lang="en-US" sz="2800" dirty="0" err="1">
                <a:solidFill>
                  <a:srgbClr val="FFFFFF"/>
                </a:solidFill>
                <a:latin typeface="Calibri"/>
                <a:cs typeface="Calibri"/>
              </a:rPr>
              <a:t>Fv</a:t>
            </a: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lang="en-US" sz="2800" dirty="0" err="1">
                <a:solidFill>
                  <a:srgbClr val="FFFFFF"/>
                </a:solidFill>
                <a:latin typeface="Calibri"/>
                <a:cs typeface="Calibri"/>
              </a:rPr>
              <a:t>Fm</a:t>
            </a: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 inversely mirrors PAR data</a:t>
            </a:r>
          </a:p>
        </p:txBody>
      </p:sp>
      <p:pic>
        <p:nvPicPr>
          <p:cNvPr id="6" name="Picture 5" descr="Screen Shot 2014-10-23 at 5.43.14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72998"/>
            <a:ext cx="2514600" cy="18814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76200" y="6607033"/>
            <a:ext cx="3293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Points=observations (no interpolations)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-1" y="541074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FIRe in an Upwelling Event: </a:t>
            </a:r>
            <a:br>
              <a:rPr lang="en-US" dirty="0" smtClean="0"/>
            </a:br>
            <a:r>
              <a:rPr lang="en-US" dirty="0" smtClean="0"/>
              <a:t>Light is the Main Driver of the Bloom </a:t>
            </a:r>
            <a:endParaRPr lang="en-US" dirty="0"/>
          </a:p>
        </p:txBody>
      </p:sp>
      <p:sp>
        <p:nvSpPr>
          <p:cNvPr id="20" name="Pentagon 19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1" name="Chevron 20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Initiation</a:t>
            </a:r>
          </a:p>
        </p:txBody>
      </p:sp>
      <p:sp>
        <p:nvSpPr>
          <p:cNvPr id="23" name="Chevron 22"/>
          <p:cNvSpPr/>
          <p:nvPr/>
        </p:nvSpPr>
        <p:spPr>
          <a:xfrm>
            <a:off x="5511800" y="-1"/>
            <a:ext cx="2263125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Physiological Responses</a:t>
            </a:r>
          </a:p>
        </p:txBody>
      </p:sp>
    </p:spTree>
    <p:extLst>
      <p:ext uri="{BB962C8B-B14F-4D97-AF65-F5344CB8AC3E}">
        <p14:creationId xmlns:p14="http://schemas.microsoft.com/office/powerpoint/2010/main" val="3727215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4-10-20 at 3.58.06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1894454"/>
            <a:ext cx="7772400" cy="1416231"/>
          </a:xfrm>
          <a:prstGeom prst="rect">
            <a:avLst/>
          </a:prstGeom>
        </p:spPr>
      </p:pic>
      <p:pic>
        <p:nvPicPr>
          <p:cNvPr id="4" name="Picture 3" descr="Screen Shot 2014-10-20 at 3.57.53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1" y="3454399"/>
            <a:ext cx="7768128" cy="17484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9400" y="1549545"/>
            <a:ext cx="112983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FFFFFF"/>
                </a:solidFill>
              </a:rPr>
              <a:t>Upwelling</a:t>
            </a:r>
            <a:endParaRPr lang="en-US" sz="1700" dirty="0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410201" y="1894455"/>
            <a:ext cx="1011249" cy="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81000" y="5638800"/>
            <a:ext cx="845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spcBef>
                <a:spcPts val="0"/>
              </a:spcBef>
              <a:spcAft>
                <a:spcPts val="1000"/>
              </a:spcAft>
            </a:pPr>
            <a:r>
              <a:rPr lang="en-US" sz="2800" dirty="0" err="1">
                <a:solidFill>
                  <a:srgbClr val="FFFFFF"/>
                </a:solidFill>
                <a:latin typeface="Calibri"/>
                <a:cs typeface="Calibri"/>
              </a:rPr>
              <a:t>Fm</a:t>
            </a:r>
            <a:r>
              <a:rPr lang="en-US" sz="2800" dirty="0">
                <a:solidFill>
                  <a:srgbClr val="FFFFFF"/>
                </a:solidFill>
                <a:latin typeface="Calibri"/>
                <a:cs typeface="Calibri"/>
              </a:rPr>
              <a:t> decreases – 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Due to mixing? Deepening of the MLD?</a:t>
            </a:r>
            <a:endParaRPr lang="en-US" sz="2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6200" y="6607033"/>
            <a:ext cx="3293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Points=observations (no interpolations)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-1" y="541074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FIRe in an Upwelling Event: </a:t>
            </a:r>
            <a:br>
              <a:rPr lang="en-US" dirty="0" smtClean="0"/>
            </a:br>
            <a:r>
              <a:rPr lang="en-US" dirty="0" smtClean="0"/>
              <a:t>Light is the Main Driver of the Bloom </a:t>
            </a:r>
            <a:endParaRPr lang="en-US" dirty="0"/>
          </a:p>
        </p:txBody>
      </p:sp>
      <p:sp>
        <p:nvSpPr>
          <p:cNvPr id="19" name="Pentagon 18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0" name="Chevron 19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Initiation</a:t>
            </a:r>
          </a:p>
        </p:txBody>
      </p:sp>
      <p:sp>
        <p:nvSpPr>
          <p:cNvPr id="22" name="Chevron 21"/>
          <p:cNvSpPr/>
          <p:nvPr/>
        </p:nvSpPr>
        <p:spPr>
          <a:xfrm>
            <a:off x="5511800" y="-1"/>
            <a:ext cx="2263125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Physiological Responses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10201" y="1600200"/>
            <a:ext cx="1027033" cy="3200400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Fraction of Chronically</a:t>
            </a:r>
            <a:br>
              <a:rPr lang="en-US" dirty="0" smtClean="0"/>
            </a:br>
            <a:r>
              <a:rPr lang="en-US" dirty="0" smtClean="0"/>
              <a:t>damaged Reaction Centers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97735" y="6488668"/>
            <a:ext cx="2242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Gorbunov</a:t>
            </a:r>
            <a:r>
              <a:rPr lang="en-US" dirty="0" smtClean="0"/>
              <a:t> </a:t>
            </a:r>
            <a:r>
              <a:rPr lang="en-US" i="1" dirty="0" smtClean="0"/>
              <a:t>et at</a:t>
            </a:r>
            <a:r>
              <a:rPr lang="en-US" dirty="0" smtClean="0"/>
              <a:t>., 2001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457200" y="5315128"/>
            <a:ext cx="7831292" cy="1087506"/>
          </a:xfrm>
          <a:prstGeom prst="roundRect">
            <a:avLst/>
          </a:prstGeom>
          <a:noFill/>
          <a:ln w="190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383853" y="4980268"/>
            <a:ext cx="449773" cy="591397"/>
          </a:xfrm>
          <a:prstGeom prst="straightConnector1">
            <a:avLst/>
          </a:prstGeom>
          <a:ln>
            <a:solidFill>
              <a:srgbClr val="FFFF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993213" y="5171395"/>
            <a:ext cx="180766" cy="400270"/>
          </a:xfrm>
          <a:prstGeom prst="straightConnector1">
            <a:avLst/>
          </a:prstGeom>
          <a:ln>
            <a:solidFill>
              <a:srgbClr val="7CDF3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15503" y="1982739"/>
            <a:ext cx="6688958" cy="2549018"/>
            <a:chOff x="0" y="1755100"/>
            <a:chExt cx="9147036" cy="34857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755100"/>
              <a:ext cx="9144000" cy="261420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7980" y="4307523"/>
              <a:ext cx="8449056" cy="933316"/>
            </a:xfrm>
            <a:prstGeom prst="rect">
              <a:avLst/>
            </a:prstGeom>
          </p:spPr>
        </p:pic>
      </p:grpSp>
      <p:sp>
        <p:nvSpPr>
          <p:cNvPr id="16" name="Sun 15"/>
          <p:cNvSpPr/>
          <p:nvPr/>
        </p:nvSpPr>
        <p:spPr>
          <a:xfrm>
            <a:off x="4866746" y="2103815"/>
            <a:ext cx="300233" cy="261765"/>
          </a:xfrm>
          <a:prstGeom prst="sun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n 21"/>
          <p:cNvSpPr/>
          <p:nvPr/>
        </p:nvSpPr>
        <p:spPr>
          <a:xfrm>
            <a:off x="3296274" y="2103815"/>
            <a:ext cx="300233" cy="261765"/>
          </a:xfrm>
          <a:prstGeom prst="sun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>
            <a:off x="6297817" y="2132900"/>
            <a:ext cx="541753" cy="213290"/>
          </a:xfrm>
          <a:prstGeom prst="cloud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4991772"/>
              </p:ext>
            </p:extLst>
          </p:nvPr>
        </p:nvGraphicFramePr>
        <p:xfrm>
          <a:off x="3308" y="5448590"/>
          <a:ext cx="8640648" cy="1040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Document" r:id="rId6" imgW="5486400" imgH="660400" progId="Word.Document.12">
                  <p:embed/>
                </p:oleObj>
              </mc:Choice>
              <mc:Fallback>
                <p:oleObj name="Document" r:id="rId6" imgW="5486400" imgH="660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08" y="5448590"/>
                        <a:ext cx="8640648" cy="1040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94477" y="4388873"/>
            <a:ext cx="2102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66"/>
                </a:solidFill>
              </a:rPr>
              <a:t>Able to recover overnight</a:t>
            </a:r>
            <a:endParaRPr lang="en-US" sz="2400" dirty="0">
              <a:solidFill>
                <a:srgbClr val="FFFF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0890" y="4340398"/>
            <a:ext cx="2583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7CDF3D"/>
                </a:solidFill>
              </a:rPr>
              <a:t>Not able to</a:t>
            </a:r>
          </a:p>
          <a:p>
            <a:pPr algn="ctr"/>
            <a:r>
              <a:rPr lang="en-US" sz="2400" dirty="0" smtClean="0">
                <a:solidFill>
                  <a:srgbClr val="7CDF3D"/>
                </a:solidFill>
              </a:rPr>
              <a:t> recover overnight</a:t>
            </a:r>
            <a:endParaRPr lang="en-US" sz="2400" dirty="0">
              <a:solidFill>
                <a:srgbClr val="7CDF3D"/>
              </a:solidFill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7" name="Chevron 26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Initiation</a:t>
            </a:r>
          </a:p>
        </p:txBody>
      </p:sp>
      <p:sp>
        <p:nvSpPr>
          <p:cNvPr id="29" name="Chevron 28"/>
          <p:cNvSpPr/>
          <p:nvPr/>
        </p:nvSpPr>
        <p:spPr>
          <a:xfrm>
            <a:off x="5511800" y="-1"/>
            <a:ext cx="2263125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Physiological Responses</a:t>
            </a:r>
          </a:p>
        </p:txBody>
      </p:sp>
    </p:spTree>
    <p:extLst>
      <p:ext uri="{BB962C8B-B14F-4D97-AF65-F5344CB8AC3E}">
        <p14:creationId xmlns:p14="http://schemas.microsoft.com/office/powerpoint/2010/main" val="279083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48530" y="2388390"/>
            <a:ext cx="4127999" cy="306667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3000"/>
              </a:spcBef>
            </a:pP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Penguin Colonies at costal termini of cross-shelf canyons/troughs</a:t>
            </a:r>
          </a:p>
          <a:p>
            <a:pPr>
              <a:spcBef>
                <a:spcPts val="3000"/>
              </a:spcBef>
            </a:pP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Predictable </a:t>
            </a:r>
            <a:r>
              <a:rPr lang="en-US" sz="2400" dirty="0">
                <a:solidFill>
                  <a:srgbClr val="FFFFFF"/>
                </a:solidFill>
                <a:latin typeface="Calibri"/>
                <a:cs typeface="Calibri"/>
              </a:rPr>
              <a:t>/elevated food availability;</a:t>
            </a:r>
          </a:p>
          <a:p>
            <a:pPr>
              <a:spcBef>
                <a:spcPts val="3000"/>
              </a:spcBef>
            </a:pP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Enhanced production </a:t>
            </a:r>
            <a:r>
              <a:rPr lang="en-US" sz="2400" dirty="0">
                <a:solidFill>
                  <a:srgbClr val="FFFFFF"/>
                </a:solidFill>
                <a:latin typeface="Calibri"/>
                <a:cs typeface="Calibri"/>
              </a:rPr>
              <a:t>in canyon heads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;</a:t>
            </a:r>
            <a:endParaRPr lang="en-US" sz="2400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spcBef>
                <a:spcPts val="3000"/>
              </a:spcBef>
            </a:pPr>
            <a:endParaRPr lang="en-US" sz="2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6588956"/>
            <a:ext cx="1741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Eveleth et al., In Prep. </a:t>
            </a:r>
          </a:p>
        </p:txBody>
      </p:sp>
      <p:pic>
        <p:nvPicPr>
          <p:cNvPr id="36" name="Content Placeholder 12" descr="PalLTERBathyMap_RE.png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7" y="1397790"/>
            <a:ext cx="4850573" cy="5435922"/>
          </a:xfrm>
        </p:spPr>
      </p:pic>
      <p:sp>
        <p:nvSpPr>
          <p:cNvPr id="37" name="Oval 36"/>
          <p:cNvSpPr/>
          <p:nvPr/>
        </p:nvSpPr>
        <p:spPr>
          <a:xfrm>
            <a:off x="2574644" y="2503739"/>
            <a:ext cx="537344" cy="305275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833266" y="4375410"/>
            <a:ext cx="537344" cy="305275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843316" y="5948477"/>
            <a:ext cx="537344" cy="305275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152400" y="489468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cap="small">
                <a:solidFill>
                  <a:srgbClr val="FFD01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WAP </a:t>
            </a:r>
            <a:r>
              <a:rPr lang="en-US" dirty="0" smtClean="0"/>
              <a:t>Canyons are </a:t>
            </a:r>
            <a:r>
              <a:rPr lang="en-US" dirty="0"/>
              <a:t>“Biological Hotspots”</a:t>
            </a:r>
          </a:p>
        </p:txBody>
      </p:sp>
      <p:sp>
        <p:nvSpPr>
          <p:cNvPr id="10" name="Pentagon 9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2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NPQ using </a:t>
            </a:r>
            <a:r>
              <a:rPr lang="en-US" dirty="0" err="1" smtClean="0"/>
              <a:t>Diel</a:t>
            </a:r>
            <a:r>
              <a:rPr lang="en-US" dirty="0" smtClean="0"/>
              <a:t> Cycles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278" r="-22278"/>
          <a:stretch>
            <a:fillRect/>
          </a:stretch>
        </p:blipFill>
        <p:spPr>
          <a:xfrm>
            <a:off x="3402644" y="1755100"/>
            <a:ext cx="6903077" cy="4478227"/>
          </a:xfrm>
        </p:spPr>
      </p:pic>
      <p:sp>
        <p:nvSpPr>
          <p:cNvPr id="5" name="TextBox 4"/>
          <p:cNvSpPr txBox="1"/>
          <p:nvPr/>
        </p:nvSpPr>
        <p:spPr>
          <a:xfrm>
            <a:off x="6897735" y="6488668"/>
            <a:ext cx="22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Runcie &amp; Riddle, 2011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4198316"/>
              </p:ext>
            </p:extLst>
          </p:nvPr>
        </p:nvGraphicFramePr>
        <p:xfrm>
          <a:off x="-104841" y="3412642"/>
          <a:ext cx="4730297" cy="1094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Document" r:id="rId5" imgW="5486400" imgH="1270000" progId="Word.Document.12">
                  <p:embed/>
                </p:oleObj>
              </mc:Choice>
              <mc:Fallback>
                <p:oleObj name="Document" r:id="rId5" imgW="5486400" imgH="1270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04841" y="3412642"/>
                        <a:ext cx="4730297" cy="1094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271435" y="3299759"/>
            <a:ext cx="4019896" cy="1087506"/>
          </a:xfrm>
          <a:prstGeom prst="roundRect">
            <a:avLst/>
          </a:prstGeom>
          <a:noFill/>
          <a:ln w="190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0260" y="1755100"/>
            <a:ext cx="210205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66"/>
                </a:solidFill>
              </a:rPr>
              <a:t>“dark adapted” and in relaxed state</a:t>
            </a:r>
            <a:endParaRPr lang="en-US" sz="2400" dirty="0">
              <a:solidFill>
                <a:srgbClr val="FFFF66"/>
              </a:solidFill>
            </a:endParaRPr>
          </a:p>
        </p:txBody>
      </p:sp>
      <p:cxnSp>
        <p:nvCxnSpPr>
          <p:cNvPr id="8" name="Straight Arrow Connector 7"/>
          <p:cNvCxnSpPr>
            <a:endCxn id="11" idx="0"/>
          </p:cNvCxnSpPr>
          <p:nvPr/>
        </p:nvCxnSpPr>
        <p:spPr>
          <a:xfrm>
            <a:off x="1810534" y="2821245"/>
            <a:ext cx="449773" cy="591397"/>
          </a:xfrm>
          <a:prstGeom prst="straightConnector1">
            <a:avLst/>
          </a:prstGeom>
          <a:ln>
            <a:solidFill>
              <a:srgbClr val="FFFF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07242" y="2181375"/>
            <a:ext cx="2136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71CDFF"/>
                </a:solidFill>
              </a:rPr>
              <a:t>P</a:t>
            </a:r>
            <a:r>
              <a:rPr lang="en-US" sz="2400" dirty="0" err="1" smtClean="0">
                <a:solidFill>
                  <a:srgbClr val="71CDFF"/>
                </a:solidFill>
              </a:rPr>
              <a:t>hotoinhibited</a:t>
            </a:r>
            <a:endParaRPr lang="en-US" sz="2400" dirty="0">
              <a:solidFill>
                <a:srgbClr val="71CD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639564" y="2730756"/>
            <a:ext cx="307949" cy="681886"/>
          </a:xfrm>
          <a:prstGeom prst="straightConnector1">
            <a:avLst/>
          </a:prstGeom>
          <a:ln>
            <a:solidFill>
              <a:srgbClr val="71CD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Content Placeholder 5" descr="IMG_3976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263" y="4828427"/>
            <a:ext cx="3520022" cy="1592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5" name="Pentagon 24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6" name="Chevron 25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3639564" y="-1"/>
            <a:ext cx="2011936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Bloom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Initiation</a:t>
            </a:r>
          </a:p>
        </p:txBody>
      </p:sp>
      <p:sp>
        <p:nvSpPr>
          <p:cNvPr id="28" name="Chevron 27"/>
          <p:cNvSpPr/>
          <p:nvPr/>
        </p:nvSpPr>
        <p:spPr>
          <a:xfrm>
            <a:off x="5511800" y="-1"/>
            <a:ext cx="2263125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Physiological Responses</a:t>
            </a:r>
          </a:p>
        </p:txBody>
      </p:sp>
    </p:spTree>
    <p:extLst>
      <p:ext uri="{BB962C8B-B14F-4D97-AF65-F5344CB8AC3E}">
        <p14:creationId xmlns:p14="http://schemas.microsoft.com/office/powerpoint/2010/main" val="1238301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1731461" y="1035635"/>
            <a:ext cx="5555311" cy="5555311"/>
          </a:xfrm>
          <a:prstGeom prst="ellipse">
            <a:avLst/>
          </a:prstGeom>
          <a:noFill/>
          <a:ln w="57150" cmpd="sng">
            <a:solidFill>
              <a:srgbClr val="FFFF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2400420" y="2036794"/>
            <a:ext cx="2009842" cy="1544106"/>
          </a:xfrm>
          <a:prstGeom prst="ellipse">
            <a:avLst/>
          </a:prstGeom>
          <a:noFill/>
          <a:ln w="38100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 cmpd="sng">
                <a:solidFill>
                  <a:schemeClr val="tx1"/>
                </a:solidFill>
              </a:ln>
              <a:solidFill>
                <a:srgbClr val="00009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561878" y="2024465"/>
            <a:ext cx="2009842" cy="1544106"/>
          </a:xfrm>
          <a:prstGeom prst="ellipse">
            <a:avLst/>
          </a:prstGeom>
          <a:noFill/>
          <a:ln w="38100" cmpd="sng">
            <a:solidFill>
              <a:srgbClr val="7CDF3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8000"/>
                </a:solidFill>
              </a:ln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27890" y="2458981"/>
            <a:ext cx="150337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cap="small" dirty="0">
                <a:solidFill>
                  <a:schemeClr val="accent5"/>
                </a:solidFill>
              </a:rPr>
              <a:t>Physics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08990" y="2446652"/>
            <a:ext cx="199972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cap="small" dirty="0" smtClean="0">
                <a:solidFill>
                  <a:srgbClr val="7CDF3D"/>
                </a:solidFill>
              </a:rPr>
              <a:t>Physiology</a:t>
            </a:r>
            <a:endParaRPr lang="en-US" sz="3200" b="1" cap="small" dirty="0">
              <a:solidFill>
                <a:srgbClr val="7CDF3D"/>
              </a:solidFill>
            </a:endParaRPr>
          </a:p>
        </p:txBody>
      </p:sp>
      <p:sp>
        <p:nvSpPr>
          <p:cNvPr id="14" name="Arc 13"/>
          <p:cNvSpPr/>
          <p:nvPr/>
        </p:nvSpPr>
        <p:spPr>
          <a:xfrm rot="5400000">
            <a:off x="2892254" y="2053525"/>
            <a:ext cx="3187697" cy="3973951"/>
          </a:xfrm>
          <a:prstGeom prst="arc">
            <a:avLst>
              <a:gd name="adj1" fmla="val 15183980"/>
              <a:gd name="adj2" fmla="val 6365970"/>
            </a:avLst>
          </a:prstGeom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65086" y="2344454"/>
            <a:ext cx="3597630" cy="3093058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908426"/>
              </a:avLst>
            </a:prstTxWarp>
            <a:spAutoFit/>
          </a:bodyPr>
          <a:lstStyle/>
          <a:p>
            <a:r>
              <a:rPr lang="en-US" sz="3800" b="1" cap="small" dirty="0">
                <a:solidFill>
                  <a:srgbClr val="FF0000"/>
                </a:solidFill>
              </a:rPr>
              <a:t>Phytoplankton Dynamics</a:t>
            </a:r>
          </a:p>
        </p:txBody>
      </p:sp>
      <p:sp>
        <p:nvSpPr>
          <p:cNvPr id="24" name="Pentagon 23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5" name="Chevron 24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794002" y="-1"/>
            <a:ext cx="1980923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Physiological Responses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7622802" y="-1"/>
            <a:ext cx="2221350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125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  Final Remarks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3138" y="835319"/>
            <a:ext cx="5476238" cy="4087479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126877"/>
              </a:avLst>
            </a:prstTxWarp>
            <a:spAutoFit/>
          </a:bodyPr>
          <a:lstStyle/>
          <a:p>
            <a:r>
              <a:rPr lang="en-US" sz="3800" b="1" cap="small" dirty="0" smtClean="0">
                <a:solidFill>
                  <a:srgbClr val="FFFF66"/>
                </a:solidFill>
              </a:rPr>
              <a:t>Primary Productivity in Submarine Canyons</a:t>
            </a:r>
            <a:endParaRPr lang="en-US" sz="3800" b="1" cap="small" dirty="0">
              <a:solidFill>
                <a:srgbClr val="FFFF66"/>
              </a:solidFill>
            </a:endParaRPr>
          </a:p>
        </p:txBody>
      </p:sp>
      <p:sp>
        <p:nvSpPr>
          <p:cNvPr id="30" name="Chevron 29"/>
          <p:cNvSpPr/>
          <p:nvPr/>
        </p:nvSpPr>
        <p:spPr>
          <a:xfrm>
            <a:off x="3639564" y="-1"/>
            <a:ext cx="2303342" cy="591791"/>
          </a:xfrm>
          <a:prstGeom prst="chevron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Primary Production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3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96128"/>
            <a:ext cx="8229600" cy="1003852"/>
          </a:xfrm>
        </p:spPr>
        <p:txBody>
          <a:bodyPr/>
          <a:lstStyle/>
          <a:p>
            <a:r>
              <a:rPr lang="en-US" dirty="0" smtClean="0"/>
              <a:t>Main Questions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74495" y="1755100"/>
            <a:ext cx="8862647" cy="4973229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10000"/>
              </a:lnSpc>
              <a:spcBef>
                <a:spcPts val="2568"/>
              </a:spcBef>
            </a:pPr>
            <a:r>
              <a:rPr lang="en-US" dirty="0" smtClean="0"/>
              <a:t>What </a:t>
            </a:r>
            <a:r>
              <a:rPr lang="en-US" dirty="0" smtClean="0">
                <a:solidFill>
                  <a:srgbClr val="71CDFF"/>
                </a:solidFill>
              </a:rPr>
              <a:t>physical </a:t>
            </a:r>
            <a:r>
              <a:rPr lang="en-US" dirty="0">
                <a:solidFill>
                  <a:srgbClr val="71CDFF"/>
                </a:solidFill>
              </a:rPr>
              <a:t>mechanisms </a:t>
            </a:r>
            <a:r>
              <a:rPr lang="en-US" dirty="0" smtClean="0"/>
              <a:t>responsible phytoplankton </a:t>
            </a:r>
            <a:r>
              <a:rPr lang="en-US" dirty="0"/>
              <a:t>spring bloom </a:t>
            </a:r>
            <a:r>
              <a:rPr lang="en-US" dirty="0" smtClean="0"/>
              <a:t>initiation in </a:t>
            </a:r>
            <a:r>
              <a:rPr lang="en-US" dirty="0"/>
              <a:t>the WAP </a:t>
            </a:r>
            <a:r>
              <a:rPr lang="en-US" dirty="0" smtClean="0"/>
              <a:t>canyons?</a:t>
            </a:r>
            <a:endParaRPr lang="en-US" dirty="0"/>
          </a:p>
          <a:p>
            <a:pPr lvl="0">
              <a:lnSpc>
                <a:spcPct val="110000"/>
              </a:lnSpc>
              <a:spcBef>
                <a:spcPts val="2568"/>
              </a:spcBef>
            </a:pPr>
            <a:r>
              <a:rPr lang="en-US" dirty="0" smtClean="0">
                <a:solidFill>
                  <a:srgbClr val="71CDFF"/>
                </a:solidFill>
              </a:rPr>
              <a:t>Canyon </a:t>
            </a:r>
            <a:r>
              <a:rPr lang="en-US" dirty="0">
                <a:solidFill>
                  <a:srgbClr val="71CDFF"/>
                </a:solidFill>
              </a:rPr>
              <a:t>dynamics</a:t>
            </a:r>
            <a:r>
              <a:rPr lang="en-US" dirty="0"/>
              <a:t> affect </a:t>
            </a:r>
            <a:r>
              <a:rPr lang="en-US" dirty="0">
                <a:solidFill>
                  <a:srgbClr val="71CDFF"/>
                </a:solidFill>
              </a:rPr>
              <a:t>phytoplankton dynamics</a:t>
            </a:r>
            <a:r>
              <a:rPr lang="en-US" dirty="0"/>
              <a:t>?</a:t>
            </a:r>
          </a:p>
          <a:p>
            <a:pPr lvl="0">
              <a:lnSpc>
                <a:spcPct val="110000"/>
              </a:lnSpc>
              <a:spcBef>
                <a:spcPts val="2568"/>
              </a:spcBef>
            </a:pPr>
            <a:r>
              <a:rPr lang="en-US" dirty="0">
                <a:solidFill>
                  <a:srgbClr val="71CDFF"/>
                </a:solidFill>
              </a:rPr>
              <a:t>Light or nutrient </a:t>
            </a:r>
            <a:r>
              <a:rPr lang="en-US" dirty="0"/>
              <a:t>availability - Which </a:t>
            </a:r>
            <a:r>
              <a:rPr lang="en-US" dirty="0" smtClean="0"/>
              <a:t>one is the main control of bloom initiation? </a:t>
            </a:r>
            <a:endParaRPr lang="en-US" dirty="0"/>
          </a:p>
          <a:p>
            <a:pPr lvl="0">
              <a:lnSpc>
                <a:spcPct val="110000"/>
              </a:lnSpc>
              <a:spcBef>
                <a:spcPts val="2568"/>
              </a:spcBef>
            </a:pPr>
            <a:r>
              <a:rPr lang="en-US" dirty="0" smtClean="0"/>
              <a:t>Is </a:t>
            </a:r>
            <a:r>
              <a:rPr lang="en-US" dirty="0" smtClean="0">
                <a:solidFill>
                  <a:srgbClr val="71CDFF"/>
                </a:solidFill>
              </a:rPr>
              <a:t>Mixed Layer Depth (MLD) </a:t>
            </a:r>
            <a:r>
              <a:rPr lang="en-US" dirty="0" smtClean="0"/>
              <a:t>important?</a:t>
            </a:r>
            <a:endParaRPr lang="en-US" dirty="0"/>
          </a:p>
          <a:p>
            <a:pPr>
              <a:lnSpc>
                <a:spcPct val="110000"/>
              </a:lnSpc>
              <a:spcBef>
                <a:spcPts val="2568"/>
              </a:spcBef>
            </a:pPr>
            <a:r>
              <a:rPr lang="en-US" dirty="0" smtClean="0">
                <a:solidFill>
                  <a:srgbClr val="71CDFF"/>
                </a:solidFill>
              </a:rPr>
              <a:t>Physiological responses</a:t>
            </a:r>
            <a:r>
              <a:rPr lang="en-US" dirty="0" smtClean="0"/>
              <a:t> to </a:t>
            </a:r>
            <a:r>
              <a:rPr lang="en-US" dirty="0"/>
              <a:t>canyon </a:t>
            </a:r>
            <a:r>
              <a:rPr lang="en-US" dirty="0" smtClean="0"/>
              <a:t>dynamics? </a:t>
            </a:r>
            <a:endParaRPr lang="en-US" dirty="0"/>
          </a:p>
        </p:txBody>
      </p:sp>
      <p:sp>
        <p:nvSpPr>
          <p:cNvPr id="11" name="Pentagon 10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78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426547" y="3761660"/>
            <a:ext cx="8346657" cy="1134315"/>
          </a:xfrm>
          <a:custGeom>
            <a:avLst/>
            <a:gdLst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69052 w 8346657"/>
              <a:gd name="connsiteY5" fmla="*/ 37810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9" fmla="*/ 6369052 w 8346657"/>
              <a:gd name="connsiteY9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69052 w 8346657"/>
              <a:gd name="connsiteY5" fmla="*/ 37810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88440 w 8346657"/>
              <a:gd name="connsiteY5" fmla="*/ 368410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407828 w 8346657"/>
              <a:gd name="connsiteY5" fmla="*/ 39749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88440 w 8346657"/>
              <a:gd name="connsiteY5" fmla="*/ 39749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69052 w 8346657"/>
              <a:gd name="connsiteY5" fmla="*/ 39749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93935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7" fmla="*/ 6369052 w 8346657"/>
              <a:gd name="connsiteY7" fmla="*/ 0 h 1134315"/>
              <a:gd name="connsiteX8" fmla="*/ 6369052 w 8346657"/>
              <a:gd name="connsiteY8" fmla="*/ 0 h 1134315"/>
              <a:gd name="connsiteX0" fmla="*/ 2074546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7" fmla="*/ 6369052 w 8346657"/>
              <a:gd name="connsiteY7" fmla="*/ 0 h 1134315"/>
              <a:gd name="connsiteX8" fmla="*/ 6369052 w 8346657"/>
              <a:gd name="connsiteY8" fmla="*/ 0 h 1134315"/>
              <a:gd name="connsiteX0" fmla="*/ 2055157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7" fmla="*/ 6369052 w 8346657"/>
              <a:gd name="connsiteY7" fmla="*/ 0 h 1134315"/>
              <a:gd name="connsiteX8" fmla="*/ 6369052 w 8346657"/>
              <a:gd name="connsiteY8" fmla="*/ 0 h 1134315"/>
              <a:gd name="connsiteX0" fmla="*/ 2055157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7" fmla="*/ 6369052 w 8346657"/>
              <a:gd name="connsiteY7" fmla="*/ 0 h 1134315"/>
              <a:gd name="connsiteX0" fmla="*/ 2055157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0" fmla="*/ 2055157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59696 w 8346657"/>
              <a:gd name="connsiteY6" fmla="*/ 0 h 113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6657" h="1134315">
                <a:moveTo>
                  <a:pt x="2055157" y="0"/>
                </a:moveTo>
                <a:cubicBezTo>
                  <a:pt x="2055157" y="109877"/>
                  <a:pt x="2055158" y="219753"/>
                  <a:pt x="2055158" y="329630"/>
                </a:cubicBezTo>
                <a:lnTo>
                  <a:pt x="0" y="329630"/>
                </a:lnTo>
                <a:lnTo>
                  <a:pt x="4197564" y="1134315"/>
                </a:lnTo>
                <a:lnTo>
                  <a:pt x="8346657" y="358715"/>
                </a:lnTo>
                <a:lnTo>
                  <a:pt x="6369052" y="349020"/>
                </a:lnTo>
                <a:lnTo>
                  <a:pt x="6359696" y="0"/>
                </a:ln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Thesis Structure</a:t>
            </a:r>
            <a:endParaRPr lang="en-US" dirty="0"/>
          </a:p>
        </p:txBody>
      </p:sp>
      <p:sp>
        <p:nvSpPr>
          <p:cNvPr id="11" name="Pentagon 10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736757" y="1997170"/>
            <a:ext cx="2361506" cy="15996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/>
              <a:t>Physical Dynamics</a:t>
            </a:r>
          </a:p>
          <a:p>
            <a:pPr lvl="0" algn="ctr"/>
            <a:r>
              <a:rPr lang="en-US" sz="2000" dirty="0"/>
              <a:t>(MLD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1" name="Rounded Rectangle 20"/>
          <p:cNvSpPr/>
          <p:nvPr/>
        </p:nvSpPr>
        <p:spPr>
          <a:xfrm>
            <a:off x="3455378" y="1997170"/>
            <a:ext cx="2361506" cy="159967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 smtClean="0"/>
              <a:t>Bloom Initiation</a:t>
            </a:r>
            <a:endParaRPr lang="en-US" sz="3000" dirty="0"/>
          </a:p>
          <a:p>
            <a:pPr lvl="0" algn="ctr"/>
            <a:r>
              <a:rPr lang="en-US" sz="1600" dirty="0"/>
              <a:t>(Light vs. Nutrients)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46178" y="1997170"/>
            <a:ext cx="2514600" cy="1599675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100" dirty="0" smtClean="0"/>
              <a:t>Physiological Responses</a:t>
            </a:r>
            <a:endParaRPr lang="en-US" sz="3100" dirty="0"/>
          </a:p>
          <a:p>
            <a:pPr lvl="0" algn="ctr"/>
            <a:r>
              <a:rPr lang="en-US" sz="2000" dirty="0" smtClean="0"/>
              <a:t>(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v</a:t>
            </a:r>
            <a:r>
              <a:rPr lang="en-US" sz="2000" dirty="0" smtClean="0"/>
              <a:t>/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m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4" name="Rounded Rectangle 23"/>
          <p:cNvSpPr/>
          <p:nvPr/>
        </p:nvSpPr>
        <p:spPr>
          <a:xfrm>
            <a:off x="756148" y="4895975"/>
            <a:ext cx="7601056" cy="1357299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Phytoplankton Dynamics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in submarine canyons in the WAP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91345" y="1861440"/>
            <a:ext cx="8113997" cy="1880830"/>
          </a:xfrm>
          <a:prstGeom prst="roundRect">
            <a:avLst/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426547" y="3761660"/>
            <a:ext cx="8346657" cy="1134315"/>
          </a:xfrm>
          <a:custGeom>
            <a:avLst/>
            <a:gdLst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69052 w 8346657"/>
              <a:gd name="connsiteY5" fmla="*/ 37810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9" fmla="*/ 6369052 w 8346657"/>
              <a:gd name="connsiteY9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69052 w 8346657"/>
              <a:gd name="connsiteY5" fmla="*/ 37810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88440 w 8346657"/>
              <a:gd name="connsiteY5" fmla="*/ 368410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407828 w 8346657"/>
              <a:gd name="connsiteY5" fmla="*/ 39749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88440 w 8346657"/>
              <a:gd name="connsiteY5" fmla="*/ 39749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26076 w 8346657"/>
              <a:gd name="connsiteY0" fmla="*/ 0 h 1182790"/>
              <a:gd name="connsiteX1" fmla="*/ 2055158 w 8346657"/>
              <a:gd name="connsiteY1" fmla="*/ 378105 h 1182790"/>
              <a:gd name="connsiteX2" fmla="*/ 0 w 8346657"/>
              <a:gd name="connsiteY2" fmla="*/ 378105 h 1182790"/>
              <a:gd name="connsiteX3" fmla="*/ 4197564 w 8346657"/>
              <a:gd name="connsiteY3" fmla="*/ 1182790 h 1182790"/>
              <a:gd name="connsiteX4" fmla="*/ 8346657 w 8346657"/>
              <a:gd name="connsiteY4" fmla="*/ 407190 h 1182790"/>
              <a:gd name="connsiteX5" fmla="*/ 6369052 w 8346657"/>
              <a:gd name="connsiteY5" fmla="*/ 397495 h 1182790"/>
              <a:gd name="connsiteX6" fmla="*/ 6378746 w 8346657"/>
              <a:gd name="connsiteY6" fmla="*/ 48475 h 1182790"/>
              <a:gd name="connsiteX7" fmla="*/ 6369052 w 8346657"/>
              <a:gd name="connsiteY7" fmla="*/ 48475 h 1182790"/>
              <a:gd name="connsiteX8" fmla="*/ 6369052 w 8346657"/>
              <a:gd name="connsiteY8" fmla="*/ 48475 h 1182790"/>
              <a:gd name="connsiteX0" fmla="*/ 2093935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7" fmla="*/ 6369052 w 8346657"/>
              <a:gd name="connsiteY7" fmla="*/ 0 h 1134315"/>
              <a:gd name="connsiteX8" fmla="*/ 6369052 w 8346657"/>
              <a:gd name="connsiteY8" fmla="*/ 0 h 1134315"/>
              <a:gd name="connsiteX0" fmla="*/ 2074546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7" fmla="*/ 6369052 w 8346657"/>
              <a:gd name="connsiteY7" fmla="*/ 0 h 1134315"/>
              <a:gd name="connsiteX8" fmla="*/ 6369052 w 8346657"/>
              <a:gd name="connsiteY8" fmla="*/ 0 h 1134315"/>
              <a:gd name="connsiteX0" fmla="*/ 2055157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7" fmla="*/ 6369052 w 8346657"/>
              <a:gd name="connsiteY7" fmla="*/ 0 h 1134315"/>
              <a:gd name="connsiteX8" fmla="*/ 6369052 w 8346657"/>
              <a:gd name="connsiteY8" fmla="*/ 0 h 1134315"/>
              <a:gd name="connsiteX0" fmla="*/ 2055157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7" fmla="*/ 6369052 w 8346657"/>
              <a:gd name="connsiteY7" fmla="*/ 0 h 1134315"/>
              <a:gd name="connsiteX0" fmla="*/ 2055157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78746 w 8346657"/>
              <a:gd name="connsiteY6" fmla="*/ 0 h 1134315"/>
              <a:gd name="connsiteX0" fmla="*/ 2055157 w 8346657"/>
              <a:gd name="connsiteY0" fmla="*/ 0 h 1134315"/>
              <a:gd name="connsiteX1" fmla="*/ 2055158 w 8346657"/>
              <a:gd name="connsiteY1" fmla="*/ 329630 h 1134315"/>
              <a:gd name="connsiteX2" fmla="*/ 0 w 8346657"/>
              <a:gd name="connsiteY2" fmla="*/ 329630 h 1134315"/>
              <a:gd name="connsiteX3" fmla="*/ 4197564 w 8346657"/>
              <a:gd name="connsiteY3" fmla="*/ 1134315 h 1134315"/>
              <a:gd name="connsiteX4" fmla="*/ 8346657 w 8346657"/>
              <a:gd name="connsiteY4" fmla="*/ 358715 h 1134315"/>
              <a:gd name="connsiteX5" fmla="*/ 6369052 w 8346657"/>
              <a:gd name="connsiteY5" fmla="*/ 349020 h 1134315"/>
              <a:gd name="connsiteX6" fmla="*/ 6359696 w 8346657"/>
              <a:gd name="connsiteY6" fmla="*/ 0 h 113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46657" h="1134315">
                <a:moveTo>
                  <a:pt x="2055157" y="0"/>
                </a:moveTo>
                <a:cubicBezTo>
                  <a:pt x="2055157" y="109877"/>
                  <a:pt x="2055158" y="219753"/>
                  <a:pt x="2055158" y="329630"/>
                </a:cubicBezTo>
                <a:lnTo>
                  <a:pt x="0" y="329630"/>
                </a:lnTo>
                <a:lnTo>
                  <a:pt x="4197564" y="1134315"/>
                </a:lnTo>
                <a:lnTo>
                  <a:pt x="8346657" y="358715"/>
                </a:lnTo>
                <a:lnTo>
                  <a:pt x="6369052" y="349020"/>
                </a:lnTo>
                <a:lnTo>
                  <a:pt x="6359696" y="0"/>
                </a:ln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Thesis Structure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736757" y="1997170"/>
            <a:ext cx="2361506" cy="15996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/>
              <a:t>Physical Dynamics</a:t>
            </a:r>
          </a:p>
          <a:p>
            <a:pPr lvl="0" algn="ctr"/>
            <a:r>
              <a:rPr lang="en-US" sz="2000" dirty="0"/>
              <a:t>(MLD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1" name="Rounded Rectangle 20"/>
          <p:cNvSpPr/>
          <p:nvPr/>
        </p:nvSpPr>
        <p:spPr>
          <a:xfrm>
            <a:off x="3455378" y="1997170"/>
            <a:ext cx="2361506" cy="1599675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/>
              <a:t>Bloom </a:t>
            </a:r>
            <a:r>
              <a:rPr lang="en-US" sz="3000" dirty="0" smtClean="0"/>
              <a:t>Initiation</a:t>
            </a:r>
          </a:p>
          <a:p>
            <a:pPr lvl="0" algn="ctr"/>
            <a:r>
              <a:rPr lang="en-US" sz="1600" dirty="0" smtClean="0"/>
              <a:t>(</a:t>
            </a:r>
            <a:r>
              <a:rPr lang="en-US" sz="1600" dirty="0"/>
              <a:t>Light vs. Nutrients)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46178" y="1997170"/>
            <a:ext cx="2514600" cy="1599675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100" dirty="0" smtClean="0"/>
              <a:t>Physiological Responses</a:t>
            </a:r>
            <a:endParaRPr lang="en-US" sz="3100" dirty="0"/>
          </a:p>
          <a:p>
            <a:pPr lvl="0" algn="ctr"/>
            <a:r>
              <a:rPr lang="en-US" sz="2000" dirty="0" smtClean="0"/>
              <a:t>(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v</a:t>
            </a:r>
            <a:r>
              <a:rPr lang="en-US" sz="2000" dirty="0" smtClean="0"/>
              <a:t>/</a:t>
            </a:r>
            <a:r>
              <a:rPr lang="en-US" sz="2000" dirty="0" err="1" smtClean="0"/>
              <a:t>F</a:t>
            </a:r>
            <a:r>
              <a:rPr lang="en-US" sz="2000" baseline="-25000" dirty="0" err="1" smtClean="0"/>
              <a:t>m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4" name="Rounded Rectangle 23"/>
          <p:cNvSpPr/>
          <p:nvPr/>
        </p:nvSpPr>
        <p:spPr>
          <a:xfrm>
            <a:off x="756148" y="4895975"/>
            <a:ext cx="7601056" cy="1357299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Phytoplankton Dynamics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in submarine canyons in the WAP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91345" y="1861440"/>
            <a:ext cx="8113997" cy="1880830"/>
          </a:xfrm>
          <a:prstGeom prst="roundRect">
            <a:avLst/>
          </a:prstGeom>
          <a:noFill/>
          <a:ln w="1905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ntagon 26"/>
          <p:cNvSpPr/>
          <p:nvPr/>
        </p:nvSpPr>
        <p:spPr>
          <a:xfrm>
            <a:off x="0" y="-1"/>
            <a:ext cx="1965739" cy="591791"/>
          </a:xfrm>
          <a:prstGeom prst="homePlate">
            <a:avLst/>
          </a:prstGeom>
          <a:solidFill>
            <a:srgbClr val="7F7F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28" name="Chevron 27"/>
          <p:cNvSpPr/>
          <p:nvPr/>
        </p:nvSpPr>
        <p:spPr>
          <a:xfrm>
            <a:off x="1810534" y="-1"/>
            <a:ext cx="1980923" cy="591791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Physical Dynamics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3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5639</TotalTime>
  <Words>2000</Words>
  <Application>Microsoft Macintosh PowerPoint</Application>
  <PresentationFormat>On-screen Show (4:3)</PresentationFormat>
  <Paragraphs>601</Paragraphs>
  <Slides>61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 Black </vt:lpstr>
      <vt:lpstr>Document</vt:lpstr>
      <vt:lpstr>Phytoplankton dynamics in submarine canyons in the West Antarctic Peninsula</vt:lpstr>
      <vt:lpstr>Mean Winter Temperature is Increasing  in the West Antarctic Peninsula (WAP)</vt:lpstr>
      <vt:lpstr>Ice Season Duration is Decreasing  in the West Antarctic Peninsula (WAP)</vt:lpstr>
      <vt:lpstr>PowerPoint Presentation</vt:lpstr>
      <vt:lpstr>PowerPoint Presentation</vt:lpstr>
      <vt:lpstr>PowerPoint Presentation</vt:lpstr>
      <vt:lpstr>Main Questions</vt:lpstr>
      <vt:lpstr>Thesis Structure</vt:lpstr>
      <vt:lpstr>Thesis Structure</vt:lpstr>
      <vt:lpstr>PowerPoint Presentation</vt:lpstr>
      <vt:lpstr>Water Masses at  Palmer Deep Canyon</vt:lpstr>
      <vt:lpstr>Science Questions</vt:lpstr>
      <vt:lpstr>Datasets</vt:lpstr>
      <vt:lpstr>Buoyancy Frequency (N2)</vt:lpstr>
      <vt:lpstr>Water Column Properties vs. MLD</vt:lpstr>
      <vt:lpstr>Other Important Variables</vt:lpstr>
      <vt:lpstr>Palmer Deep Canyon</vt:lpstr>
      <vt:lpstr>Binning Data using Bathymetry &amp; Distance to Shore</vt:lpstr>
      <vt:lpstr>Binning Data using Bathymetry &amp; Distance to Shore</vt:lpstr>
      <vt:lpstr>Binning Data using Bathymetry &amp; Distance to Shore</vt:lpstr>
      <vt:lpstr>PowerPoint Presentation</vt:lpstr>
      <vt:lpstr>PowerPoint Presentation</vt:lpstr>
      <vt:lpstr>Annual &amp; Seasonal Variability in Tmin</vt:lpstr>
      <vt:lpstr>PowerPoint Presentation</vt:lpstr>
      <vt:lpstr>PowerPoint Presentation</vt:lpstr>
      <vt:lpstr>PowerPoint Presentation</vt:lpstr>
      <vt:lpstr>Different Water Masses In  different parts of the Canyon</vt:lpstr>
      <vt:lpstr>Adjusting the Grid</vt:lpstr>
      <vt:lpstr>Adjusting the Grid</vt:lpstr>
      <vt:lpstr>Main Points for Physical Analysis</vt:lpstr>
      <vt:lpstr>Thesis Structure</vt:lpstr>
      <vt:lpstr>Bloom Initiation when MLD shallower that critical depth (Critical Depth Hypothesis)</vt:lpstr>
      <vt:lpstr>Primary Production explained by shoaling of MLD due to Fresh Water and Winds</vt:lpstr>
      <vt:lpstr>Primary Production explained by shoaling of MLD due to Fresh Water and Winds</vt:lpstr>
      <vt:lpstr>Macronutrients are abundant before bloom initiation &amp; never completely drawdown</vt:lpstr>
      <vt:lpstr>Proposed Research</vt:lpstr>
      <vt:lpstr>Mesocosms Incubations</vt:lpstr>
      <vt:lpstr>Mesocosms Incubations</vt:lpstr>
      <vt:lpstr>Setting up the Incubation Experiments</vt:lpstr>
      <vt:lpstr>Chlorophyll Driven by Light (color) </vt:lpstr>
      <vt:lpstr>Proposed analysis</vt:lpstr>
      <vt:lpstr>Iron Seems Abundant in Shelf Regions in the WAP</vt:lpstr>
      <vt:lpstr>What about Iron?</vt:lpstr>
      <vt:lpstr>Thesis Structure</vt:lpstr>
      <vt:lpstr>Photosynthesis</vt:lpstr>
      <vt:lpstr>Evaluating Environmental Stresses Using Quantum Yield of Photosynthesis</vt:lpstr>
      <vt:lpstr>Daytime decreases Photosynthetic Efficiency  (non-Photochemical quenching)</vt:lpstr>
      <vt:lpstr>Photoacclimation observed in Pigments</vt:lpstr>
      <vt:lpstr>Science Questions</vt:lpstr>
      <vt:lpstr>Fluorescence Induction  and Relaxation Sensor (FIRe)</vt:lpstr>
      <vt:lpstr>“Healthy” Phytoplankton have higher Fv/Fm </vt:lpstr>
      <vt:lpstr>FIRe Glider Data Correction - Fm</vt:lpstr>
      <vt:lpstr>Evaluating Total Nonphotochemical Quenching (NPQ)</vt:lpstr>
      <vt:lpstr>Looking at NPQ due to Photoinhibition</vt:lpstr>
      <vt:lpstr>Looking at NPQ due to Photoinhibition</vt:lpstr>
      <vt:lpstr>FIRe in an Upwelling Event:  Light is the Main Driver of the Bloom </vt:lpstr>
      <vt:lpstr>FIRe in an Upwelling Event:  Light is the Main Driver of the Bloom </vt:lpstr>
      <vt:lpstr>FIRe in an Upwelling Event:  Light is the Main Driver of the Bloom </vt:lpstr>
      <vt:lpstr>Fraction of Chronically damaged Reaction Centers</vt:lpstr>
      <vt:lpstr>Evaluating NPQ using Diel Cycles</vt:lpstr>
      <vt:lpstr>PowerPoint Presentation</vt:lpstr>
    </vt:vector>
  </TitlesOfParts>
  <Company>Rutgers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Filipa Carvalho</dc:creator>
  <cp:lastModifiedBy>Ana Filipa Carvalho</cp:lastModifiedBy>
  <cp:revision>132</cp:revision>
  <dcterms:created xsi:type="dcterms:W3CDTF">2014-11-26T18:24:15Z</dcterms:created>
  <dcterms:modified xsi:type="dcterms:W3CDTF">2014-12-19T14:22:11Z</dcterms:modified>
</cp:coreProperties>
</file>