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m4v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8"/>
  </p:notesMasterIdLst>
  <p:sldIdLst>
    <p:sldId id="259" r:id="rId3"/>
    <p:sldId id="289" r:id="rId4"/>
    <p:sldId id="260" r:id="rId5"/>
    <p:sldId id="262" r:id="rId6"/>
    <p:sldId id="264" r:id="rId7"/>
    <p:sldId id="296" r:id="rId8"/>
    <p:sldId id="286" r:id="rId9"/>
    <p:sldId id="281" r:id="rId10"/>
    <p:sldId id="282" r:id="rId11"/>
    <p:sldId id="290" r:id="rId12"/>
    <p:sldId id="284" r:id="rId13"/>
    <p:sldId id="285" r:id="rId14"/>
    <p:sldId id="291" r:id="rId15"/>
    <p:sldId id="288" r:id="rId16"/>
    <p:sldId id="280" r:id="rId17"/>
    <p:sldId id="297" r:id="rId18"/>
    <p:sldId id="298" r:id="rId19"/>
    <p:sldId id="299" r:id="rId20"/>
    <p:sldId id="300" r:id="rId21"/>
    <p:sldId id="301" r:id="rId22"/>
    <p:sldId id="302" r:id="rId23"/>
    <p:sldId id="303" r:id="rId24"/>
    <p:sldId id="304" r:id="rId25"/>
    <p:sldId id="305" r:id="rId26"/>
    <p:sldId id="295" r:id="rId2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50" d="100"/>
          <a:sy n="150" d="100"/>
        </p:scale>
        <p:origin x="-8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Geneva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Geneva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Geneva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Geneva" charset="0"/>
              </a:defRPr>
            </a:lvl1pPr>
          </a:lstStyle>
          <a:p>
            <a:pPr>
              <a:defRPr/>
            </a:pPr>
            <a:fld id="{0D3A672B-B54A-0D42-B6CD-01946D4C2F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7427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Geneva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43AB1B-C23F-1B4B-B851-EB779E997BF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226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88F363-11BA-8840-A02E-CD606295109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817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6FB414-82B3-3046-8696-709709F70F4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3517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80CB52-ED1C-CB4D-8A58-7EA60625A0B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4869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A42834-E351-1D45-916A-070A2D82C09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615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17AD9C-B793-8544-8BB5-316371DCB79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5094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5D16C-D2F2-CC4E-8D65-F63EC3F1FA5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492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A0B9B5-977E-2F47-B795-EF8365F2661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6182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209BB9-BD92-7D4B-870B-0B6049D6674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9948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CFAC88-4257-AF4E-A6EE-A9A57B21F41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4065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DAB1C9-BF72-6045-BEE8-59AC6D3AFE5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196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26C56D-8505-684D-A3EB-8C0E85A6A79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7055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9C51DF-90A7-5546-BFCD-D3FAC35714D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6256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6FFC1E-331D-2C48-B3A4-42B3F85A65F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632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DE85FD-C155-9840-A1F8-32B56BFCB23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676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D7C58-3C32-2047-AD80-5752721BC6E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860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04FADC-F0B0-1844-8EF9-54A90224F6E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818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B32953-CD2E-EA41-B8C1-6B14FB2C29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839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EDCE53-ABBE-8045-A78E-AC421708A70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88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846C78-B25A-5A4F-ABB8-92783EFD4A3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109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3C88F7-DFB8-8146-B97F-DAB6FC6F493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881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84A8BA-4C68-1C41-9E36-70DECD9BD39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358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cs typeface="Geneva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cs typeface="Geneva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cs typeface="Geneva" charset="0"/>
              </a:defRPr>
            </a:lvl1pPr>
          </a:lstStyle>
          <a:p>
            <a:pPr>
              <a:defRPr/>
            </a:pPr>
            <a:fld id="{11DED450-7B8F-F948-B68E-93F2AA2A213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ＭＳ Ｐゴシック" charset="0"/>
          <a:cs typeface="Geneva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Geneva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Geneva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Geneva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Geneva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0000"/>
          </a:solidFill>
          <a:latin typeface="+mn-lt"/>
          <a:ea typeface="ＭＳ Ｐゴシック" charset="0"/>
          <a:cs typeface="Geneva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0000"/>
          </a:solidFill>
          <a:latin typeface="+mn-lt"/>
          <a:ea typeface="Geneva" charset="-128"/>
          <a:cs typeface="Geneva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00"/>
          </a:solidFill>
          <a:latin typeface="+mn-lt"/>
          <a:ea typeface="Geneva" charset="-128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0000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cs typeface="Geneva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cs typeface="Geneva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cs typeface="Geneva" charset="0"/>
              </a:defRPr>
            </a:lvl1pPr>
          </a:lstStyle>
          <a:p>
            <a:pPr>
              <a:defRPr/>
            </a:pPr>
            <a:fld id="{8AE619F2-4035-074D-8378-C66173E015D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ＭＳ Ｐゴシック" charset="0"/>
          <a:cs typeface="Geneva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Geneva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Geneva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Geneva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Geneva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0000"/>
          </a:solidFill>
          <a:latin typeface="+mn-lt"/>
          <a:ea typeface="ＭＳ Ｐゴシック" charset="0"/>
          <a:cs typeface="Geneva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0000"/>
          </a:solidFill>
          <a:latin typeface="+mn-lt"/>
          <a:ea typeface="Geneva" charset="-128"/>
          <a:cs typeface="Geneva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00"/>
          </a:solidFill>
          <a:latin typeface="+mn-lt"/>
          <a:ea typeface="Geneva" charset="-128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0000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3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35.pn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36.png"/><Relationship Id="rId1" Type="http://schemas.microsoft.com/office/2007/relationships/media" Target="../media/media2.m4v"/><Relationship Id="rId2" Type="http://schemas.openxmlformats.org/officeDocument/2006/relationships/video" Target="../media/media2.m4v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Relationship Id="rId3" Type="http://schemas.openxmlformats.org/officeDocument/2006/relationships/image" Target="../media/image34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image" Target="../media/image12.jpeg"/><Relationship Id="rId7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6" Type="http://schemas.openxmlformats.org/officeDocument/2006/relationships/image" Target="../media/image23.jpeg"/><Relationship Id="rId7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219"/>
            <a:ext cx="9144000" cy="620559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</p:pic>
      <p:sp>
        <p:nvSpPr>
          <p:cNvPr id="26626" name="Title 3"/>
          <p:cNvSpPr>
            <a:spLocks noGrp="1"/>
          </p:cNvSpPr>
          <p:nvPr>
            <p:ph type="ctrTitle"/>
          </p:nvPr>
        </p:nvSpPr>
        <p:spPr>
          <a:xfrm>
            <a:off x="609600" y="533400"/>
            <a:ext cx="7924800" cy="147002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</a:rPr>
              <a:t>Reduced Averaging Times in the Long Range SeaSonde</a:t>
            </a:r>
            <a:endParaRPr lang="en-US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6627" name="Subtitle 4"/>
          <p:cNvSpPr>
            <a:spLocks noGrp="1"/>
          </p:cNvSpPr>
          <p:nvPr>
            <p:ph type="subTitle" idx="1"/>
          </p:nvPr>
        </p:nvSpPr>
        <p:spPr>
          <a:xfrm>
            <a:off x="838200" y="2590800"/>
            <a:ext cx="4038600" cy="9144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2400" dirty="0">
                <a:latin typeface="Arial" charset="0"/>
              </a:rPr>
              <a:t>Hugh Roarty, </a:t>
            </a:r>
            <a:r>
              <a:rPr lang="en-US" sz="2400" dirty="0" smtClean="0">
                <a:latin typeface="Arial" charset="0"/>
              </a:rPr>
              <a:t>Chloe Baskin, Michael Smith, </a:t>
            </a:r>
            <a:r>
              <a:rPr lang="en-US" sz="2400" dirty="0">
                <a:latin typeface="Arial" charset="0"/>
              </a:rPr>
              <a:t>Scott Glenn</a:t>
            </a:r>
          </a:p>
        </p:txBody>
      </p:sp>
      <p:sp>
        <p:nvSpPr>
          <p:cNvPr id="26628" name="Picture 5" descr="COOL_redgray_on_light_lg.gif"/>
          <p:cNvSpPr>
            <a:spLocks noChangeAspect="1"/>
          </p:cNvSpPr>
          <p:nvPr/>
        </p:nvSpPr>
        <p:spPr bwMode="auto">
          <a:xfrm>
            <a:off x="304800" y="2590800"/>
            <a:ext cx="38258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6629" name="Picture 2" descr="MARACOOS_Logo.png"/>
          <p:cNvSpPr>
            <a:spLocks noChangeAspect="1"/>
          </p:cNvSpPr>
          <p:nvPr/>
        </p:nvSpPr>
        <p:spPr bwMode="auto">
          <a:xfrm>
            <a:off x="152400" y="3733800"/>
            <a:ext cx="4695825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26633" name="Picture 2" descr="COOL_redgray_on_light_lg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0" y="2777067"/>
            <a:ext cx="22860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1" descr="NOA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25" y="4800600"/>
            <a:ext cx="1263650" cy="126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Picture 5" descr="IOOS_black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525" y="4860925"/>
            <a:ext cx="29876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LongRangeDefaul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534400" cy="595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1447800" y="3352800"/>
            <a:ext cx="609600" cy="609600"/>
          </a:xfrm>
          <a:prstGeom prst="ellipse">
            <a:avLst/>
          </a:prstGeom>
          <a:noFill/>
          <a:ln w="76200" cmpd="sng">
            <a:solidFill>
              <a:srgbClr val="00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4114800" y="4648200"/>
            <a:ext cx="609600" cy="609600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6781800" y="3352800"/>
            <a:ext cx="609600" cy="609600"/>
          </a:xfrm>
          <a:prstGeom prst="ellipse">
            <a:avLst/>
          </a:prstGeom>
          <a:noFill/>
          <a:ln w="76200" cmpd="sng">
            <a:solidFill>
              <a:srgbClr val="00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5410200" y="3352800"/>
            <a:ext cx="609600" cy="609600"/>
          </a:xfrm>
          <a:prstGeom prst="ellipse">
            <a:avLst/>
          </a:prstGeom>
          <a:noFill/>
          <a:ln w="76200" cmpd="sng">
            <a:solidFill>
              <a:srgbClr val="00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4114800" y="3352800"/>
            <a:ext cx="609600" cy="609600"/>
          </a:xfrm>
          <a:prstGeom prst="ellipse">
            <a:avLst/>
          </a:prstGeom>
          <a:noFill/>
          <a:ln w="76200" cmpd="sng">
            <a:solidFill>
              <a:srgbClr val="00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2743200" y="3352800"/>
            <a:ext cx="609600" cy="609600"/>
          </a:xfrm>
          <a:prstGeom prst="ellipse">
            <a:avLst/>
          </a:prstGeom>
          <a:noFill/>
          <a:ln w="76200" cmpd="sng">
            <a:solidFill>
              <a:srgbClr val="00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057400" y="3886200"/>
            <a:ext cx="2057400" cy="914400"/>
          </a:xfrm>
          <a:prstGeom prst="straightConnector1">
            <a:avLst/>
          </a:prstGeom>
          <a:ln w="76200" cmpd="sng">
            <a:solidFill>
              <a:srgbClr val="00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endCxn id="4" idx="7"/>
          </p:cNvCxnSpPr>
          <p:nvPr/>
        </p:nvCxnSpPr>
        <p:spPr>
          <a:xfrm flipH="1">
            <a:off x="4635500" y="3810000"/>
            <a:ext cx="2146300" cy="927100"/>
          </a:xfrm>
          <a:prstGeom prst="straightConnector1">
            <a:avLst/>
          </a:prstGeom>
          <a:ln w="76200" cmpd="sng">
            <a:solidFill>
              <a:srgbClr val="00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4572000" y="3886200"/>
            <a:ext cx="838200" cy="762000"/>
          </a:xfrm>
          <a:prstGeom prst="straightConnector1">
            <a:avLst/>
          </a:prstGeom>
          <a:ln w="76200" cmpd="sng">
            <a:solidFill>
              <a:srgbClr val="00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7" idx="4"/>
            <a:endCxn id="4" idx="0"/>
          </p:cNvCxnSpPr>
          <p:nvPr/>
        </p:nvCxnSpPr>
        <p:spPr>
          <a:xfrm>
            <a:off x="4419600" y="3962400"/>
            <a:ext cx="0" cy="685800"/>
          </a:xfrm>
          <a:prstGeom prst="straightConnector1">
            <a:avLst/>
          </a:prstGeom>
          <a:ln w="76200" cmpd="sng">
            <a:solidFill>
              <a:srgbClr val="00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4" idx="1"/>
          </p:cNvCxnSpPr>
          <p:nvPr/>
        </p:nvCxnSpPr>
        <p:spPr>
          <a:xfrm>
            <a:off x="3276600" y="3886200"/>
            <a:ext cx="927100" cy="850900"/>
          </a:xfrm>
          <a:prstGeom prst="straightConnector1">
            <a:avLst/>
          </a:prstGeom>
          <a:ln w="76200" cmpd="sng">
            <a:solidFill>
              <a:srgbClr val="00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 descr="Codar_Averaging_5MHz Chart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79" b="13036"/>
          <a:stretch>
            <a:fillRect/>
          </a:stretch>
        </p:blipFill>
        <p:spPr bwMode="auto">
          <a:xfrm>
            <a:off x="-533400" y="15875"/>
            <a:ext cx="10668000" cy="615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 descr="Codar_Averaging_5MHz Chart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79" r="63812" b="47382"/>
          <a:stretch>
            <a:fillRect/>
          </a:stretch>
        </p:blipFill>
        <p:spPr bwMode="auto">
          <a:xfrm>
            <a:off x="-533400" y="15875"/>
            <a:ext cx="6934200" cy="597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TextBox 3"/>
          <p:cNvSpPr txBox="1">
            <a:spLocks noChangeArrowheads="1"/>
          </p:cNvSpPr>
          <p:nvPr/>
        </p:nvSpPr>
        <p:spPr bwMode="auto">
          <a:xfrm>
            <a:off x="5943600" y="381000"/>
            <a:ext cx="27828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FF0000"/>
                </a:solidFill>
              </a:rPr>
              <a:t>1 CSS </a:t>
            </a:r>
            <a:r>
              <a:rPr lang="en-US" sz="2800" b="1" dirty="0">
                <a:solidFill>
                  <a:srgbClr val="FF0000"/>
                </a:solidFill>
                <a:latin typeface="Wingdings" charset="0"/>
                <a:cs typeface="Wingdings" charset="0"/>
                <a:sym typeface="Wingdings" charset="0"/>
              </a:rPr>
              <a:t> </a:t>
            </a:r>
            <a:r>
              <a:rPr lang="en-US" sz="2800" b="1" dirty="0">
                <a:solidFill>
                  <a:srgbClr val="FF0000"/>
                </a:solidFill>
              </a:rPr>
              <a:t>98% </a:t>
            </a:r>
          </a:p>
        </p:txBody>
      </p:sp>
      <p:sp>
        <p:nvSpPr>
          <p:cNvPr id="36867" name="TextBox 4"/>
          <p:cNvSpPr txBox="1">
            <a:spLocks noChangeArrowheads="1"/>
          </p:cNvSpPr>
          <p:nvPr/>
        </p:nvSpPr>
        <p:spPr bwMode="auto">
          <a:xfrm>
            <a:off x="5943600" y="812800"/>
            <a:ext cx="27828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FF6600"/>
                </a:solidFill>
              </a:rPr>
              <a:t>3 CSS </a:t>
            </a:r>
            <a:r>
              <a:rPr lang="en-US" sz="2800" b="1" dirty="0">
                <a:solidFill>
                  <a:srgbClr val="FF6600"/>
                </a:solidFill>
                <a:latin typeface="Wingdings" charset="0"/>
                <a:cs typeface="Wingdings" charset="0"/>
                <a:sym typeface="Wingdings" charset="0"/>
              </a:rPr>
              <a:t> </a:t>
            </a:r>
            <a:r>
              <a:rPr lang="en-US" sz="2800" b="1" dirty="0">
                <a:solidFill>
                  <a:srgbClr val="FF6600"/>
                </a:solidFill>
              </a:rPr>
              <a:t>96% </a:t>
            </a:r>
          </a:p>
        </p:txBody>
      </p:sp>
      <p:sp>
        <p:nvSpPr>
          <p:cNvPr id="36868" name="TextBox 5"/>
          <p:cNvSpPr txBox="1">
            <a:spLocks noChangeArrowheads="1"/>
          </p:cNvSpPr>
          <p:nvPr/>
        </p:nvSpPr>
        <p:spPr bwMode="auto">
          <a:xfrm>
            <a:off x="5943600" y="1244600"/>
            <a:ext cx="27828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FF00FF"/>
                </a:solidFill>
              </a:rPr>
              <a:t>5 CSS </a:t>
            </a:r>
            <a:r>
              <a:rPr lang="en-US" sz="2800" b="1" dirty="0">
                <a:solidFill>
                  <a:srgbClr val="FF00FF"/>
                </a:solidFill>
                <a:latin typeface="Wingdings" charset="0"/>
                <a:cs typeface="Wingdings" charset="0"/>
                <a:sym typeface="Wingdings" charset="0"/>
              </a:rPr>
              <a:t> </a:t>
            </a:r>
            <a:r>
              <a:rPr lang="en-US" sz="2800" b="1" dirty="0">
                <a:solidFill>
                  <a:srgbClr val="FF00FF"/>
                </a:solidFill>
              </a:rPr>
              <a:t>92% </a:t>
            </a:r>
          </a:p>
        </p:txBody>
      </p:sp>
      <p:sp>
        <p:nvSpPr>
          <p:cNvPr id="36869" name="TextBox 6"/>
          <p:cNvSpPr txBox="1">
            <a:spLocks noChangeArrowheads="1"/>
          </p:cNvSpPr>
          <p:nvPr/>
        </p:nvSpPr>
        <p:spPr bwMode="auto">
          <a:xfrm>
            <a:off x="5943600" y="1676400"/>
            <a:ext cx="27828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00FF00"/>
                </a:solidFill>
              </a:rPr>
              <a:t>7 CSS </a:t>
            </a:r>
            <a:r>
              <a:rPr lang="en-US" sz="2800" b="1" dirty="0">
                <a:solidFill>
                  <a:srgbClr val="00FF00"/>
                </a:solidFill>
                <a:latin typeface="Wingdings" charset="0"/>
                <a:cs typeface="Wingdings" charset="0"/>
                <a:sym typeface="Wingdings" charset="0"/>
              </a:rPr>
              <a:t> </a:t>
            </a:r>
            <a:r>
              <a:rPr lang="en-US" sz="2800" b="1" dirty="0">
                <a:solidFill>
                  <a:srgbClr val="00FF00"/>
                </a:solidFill>
                <a:sym typeface="Wingdings" charset="0"/>
              </a:rPr>
              <a:t>86</a:t>
            </a:r>
            <a:r>
              <a:rPr lang="en-US" sz="2800" b="1" dirty="0">
                <a:solidFill>
                  <a:srgbClr val="00FF00"/>
                </a:solidFill>
              </a:rPr>
              <a:t>%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 descr="LongRangeDefaul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534400" cy="595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1447800" y="3352800"/>
            <a:ext cx="609600" cy="609600"/>
          </a:xfrm>
          <a:prstGeom prst="ellipse">
            <a:avLst/>
          </a:prstGeom>
          <a:noFill/>
          <a:ln w="76200" cmpd="sng">
            <a:solidFill>
              <a:srgbClr val="00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4114800" y="4648200"/>
            <a:ext cx="609600" cy="609600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6781800" y="3352800"/>
            <a:ext cx="609600" cy="609600"/>
          </a:xfrm>
          <a:prstGeom prst="ellipse">
            <a:avLst/>
          </a:prstGeom>
          <a:noFill/>
          <a:ln w="76200" cmpd="sng">
            <a:solidFill>
              <a:srgbClr val="00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5410200" y="3352800"/>
            <a:ext cx="609600" cy="609600"/>
          </a:xfrm>
          <a:prstGeom prst="ellipse">
            <a:avLst/>
          </a:prstGeom>
          <a:noFill/>
          <a:ln w="76200" cmpd="sng">
            <a:solidFill>
              <a:srgbClr val="00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4114800" y="3352800"/>
            <a:ext cx="609600" cy="609600"/>
          </a:xfrm>
          <a:prstGeom prst="ellipse">
            <a:avLst/>
          </a:prstGeom>
          <a:noFill/>
          <a:ln w="76200" cmpd="sng">
            <a:solidFill>
              <a:srgbClr val="00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2743200" y="3352800"/>
            <a:ext cx="609600" cy="609600"/>
          </a:xfrm>
          <a:prstGeom prst="ellipse">
            <a:avLst/>
          </a:prstGeom>
          <a:noFill/>
          <a:ln w="76200" cmpd="sng">
            <a:solidFill>
              <a:srgbClr val="00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2819400" y="4572000"/>
            <a:ext cx="609600" cy="609600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1447800" y="4648200"/>
            <a:ext cx="609600" cy="609600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6781800" y="4648200"/>
            <a:ext cx="609600" cy="609600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5410200" y="4572000"/>
            <a:ext cx="609600" cy="609600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13" name="Straight Arrow Connector 12"/>
          <p:cNvCxnSpPr>
            <a:stCxn id="3" idx="4"/>
            <a:endCxn id="10" idx="0"/>
          </p:cNvCxnSpPr>
          <p:nvPr/>
        </p:nvCxnSpPr>
        <p:spPr>
          <a:xfrm>
            <a:off x="1752600" y="3962400"/>
            <a:ext cx="0" cy="685800"/>
          </a:xfrm>
          <a:prstGeom prst="straightConnector1">
            <a:avLst/>
          </a:prstGeom>
          <a:ln w="76200" cmpd="sng">
            <a:solidFill>
              <a:srgbClr val="00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048000" y="3962400"/>
            <a:ext cx="0" cy="685800"/>
          </a:xfrm>
          <a:prstGeom prst="straightConnector1">
            <a:avLst/>
          </a:prstGeom>
          <a:ln w="76200" cmpd="sng">
            <a:solidFill>
              <a:srgbClr val="00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5715000" y="3962400"/>
            <a:ext cx="0" cy="685800"/>
          </a:xfrm>
          <a:prstGeom prst="straightConnector1">
            <a:avLst/>
          </a:prstGeom>
          <a:ln w="76200" cmpd="sng">
            <a:solidFill>
              <a:srgbClr val="00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419600" y="3962400"/>
            <a:ext cx="0" cy="685800"/>
          </a:xfrm>
          <a:prstGeom prst="straightConnector1">
            <a:avLst/>
          </a:prstGeom>
          <a:ln w="76200" cmpd="sng">
            <a:solidFill>
              <a:srgbClr val="00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7086600" y="3962400"/>
            <a:ext cx="0" cy="685800"/>
          </a:xfrm>
          <a:prstGeom prst="straightConnector1">
            <a:avLst/>
          </a:prstGeom>
          <a:ln w="76200" cmpd="sng">
            <a:solidFill>
              <a:srgbClr val="00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Drifter comparisons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ite_Map_Mercator_Maracoos_v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1" t="5000" r="24923" b="5907"/>
          <a:stretch/>
        </p:blipFill>
        <p:spPr>
          <a:xfrm>
            <a:off x="2438400" y="20956"/>
            <a:ext cx="4711700" cy="6239764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886200" y="838200"/>
            <a:ext cx="3733800" cy="1981200"/>
          </a:xfrm>
          <a:prstGeom prst="round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nning_Drifters_138410701_zoo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9" t="14443" r="2888" b="21072"/>
          <a:stretch/>
        </p:blipFill>
        <p:spPr>
          <a:xfrm>
            <a:off x="4540" y="457200"/>
            <a:ext cx="8991600" cy="4833397"/>
          </a:xfrm>
          <a:prstGeom prst="rect">
            <a:avLst/>
          </a:prstGeom>
        </p:spPr>
      </p:pic>
      <p:pic>
        <p:nvPicPr>
          <p:cNvPr id="3" name="Picture 2" descr="138410701_bambo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352800"/>
            <a:ext cx="2085975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092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rifterComparison_CapeCod-desktop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3396" r="15489" b="6157"/>
          <a:stretch/>
        </p:blipFill>
        <p:spPr>
          <a:xfrm>
            <a:off x="3048000" y="0"/>
            <a:ext cx="6096000" cy="603536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304800"/>
            <a:ext cx="3352800" cy="2133600"/>
          </a:xfrm>
        </p:spPr>
        <p:txBody>
          <a:bodyPr/>
          <a:lstStyle/>
          <a:p>
            <a:r>
              <a:rPr lang="en-US" dirty="0" smtClean="0"/>
              <a:t>3 </a:t>
            </a:r>
            <a:r>
              <a:rPr lang="en-US" dirty="0" smtClean="0"/>
              <a:t>Hour Radial Averaging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214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rifterMovie_30MinShorts-desktop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3900" r="15644" b="6084"/>
          <a:stretch/>
        </p:blipFill>
        <p:spPr>
          <a:xfrm>
            <a:off x="3048000" y="0"/>
            <a:ext cx="6019800" cy="6020332"/>
          </a:xfrm>
          <a:prstGeom prst="rect">
            <a:avLst/>
          </a:prstGeom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0" y="304800"/>
            <a:ext cx="3352800" cy="21336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ＭＳ Ｐゴシック" charset="0"/>
                <a:cs typeface="Geneva" pitchFamily="-65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dirty="0" smtClean="0"/>
              <a:t>1 </a:t>
            </a:r>
            <a:r>
              <a:rPr lang="en-US" dirty="0" smtClean="0"/>
              <a:t>Hour Radial Averaging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982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stanceBWdrifters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4" r="4586" b="4101"/>
          <a:stretch/>
        </p:blipFill>
        <p:spPr>
          <a:xfrm>
            <a:off x="-1" y="3408"/>
            <a:ext cx="8813469" cy="6244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24796" y="1972732"/>
            <a:ext cx="877501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3 Hour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89265" y="3903132"/>
            <a:ext cx="877501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r>
              <a:rPr lang="en-US" dirty="0" smtClean="0"/>
              <a:t> </a:t>
            </a:r>
            <a:r>
              <a:rPr lang="en-US" dirty="0" smtClean="0"/>
              <a:t>Hour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-76200" y="2760134"/>
            <a:ext cx="1826755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Separation (km)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501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te_Map_Mercator_World2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2" t="17044" r="6164" b="18010"/>
          <a:stretch/>
        </p:blipFill>
        <p:spPr>
          <a:xfrm>
            <a:off x="0" y="609600"/>
            <a:ext cx="9123314" cy="5181600"/>
          </a:xfrm>
          <a:prstGeom prst="rect">
            <a:avLst/>
          </a:prstGeom>
        </p:spPr>
      </p:pic>
      <p:pic>
        <p:nvPicPr>
          <p:cNvPr id="27652" name="Picture 2" descr="COOL_redgray_on_light_lg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057400"/>
            <a:ext cx="7747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eform 2"/>
          <p:cNvSpPr/>
          <p:nvPr/>
        </p:nvSpPr>
        <p:spPr>
          <a:xfrm>
            <a:off x="1789304" y="1900203"/>
            <a:ext cx="1128633" cy="258169"/>
          </a:xfrm>
          <a:custGeom>
            <a:avLst/>
            <a:gdLst>
              <a:gd name="connsiteX0" fmla="*/ 1128633 w 1128633"/>
              <a:gd name="connsiteY0" fmla="*/ 223002 h 258169"/>
              <a:gd name="connsiteX1" fmla="*/ 576067 w 1128633"/>
              <a:gd name="connsiteY1" fmla="*/ 17 h 258169"/>
              <a:gd name="connsiteX2" fmla="*/ 42889 w 1128633"/>
              <a:gd name="connsiteY2" fmla="*/ 232697 h 258169"/>
              <a:gd name="connsiteX3" fmla="*/ 33195 w 1128633"/>
              <a:gd name="connsiteY3" fmla="*/ 252087 h 258169"/>
              <a:gd name="connsiteX4" fmla="*/ 33195 w 1128633"/>
              <a:gd name="connsiteY4" fmla="*/ 252087 h 258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8633" h="258169">
                <a:moveTo>
                  <a:pt x="1128633" y="223002"/>
                </a:moveTo>
                <a:cubicBezTo>
                  <a:pt x="942828" y="110701"/>
                  <a:pt x="757024" y="-1599"/>
                  <a:pt x="576067" y="17"/>
                </a:cubicBezTo>
                <a:cubicBezTo>
                  <a:pt x="395110" y="1633"/>
                  <a:pt x="133368" y="190685"/>
                  <a:pt x="42889" y="232697"/>
                </a:cubicBezTo>
                <a:cubicBezTo>
                  <a:pt x="-47590" y="274709"/>
                  <a:pt x="33195" y="252087"/>
                  <a:pt x="33195" y="252087"/>
                </a:cubicBezTo>
                <a:lnTo>
                  <a:pt x="33195" y="252087"/>
                </a:lnTo>
              </a:path>
            </a:pathLst>
          </a:cu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Screen shot 2013-11-28 at 10.50.53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76" b="73675"/>
          <a:stretch/>
        </p:blipFill>
        <p:spPr>
          <a:xfrm>
            <a:off x="5867400" y="3048000"/>
            <a:ext cx="2431432" cy="892641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630119" y="1407826"/>
            <a:ext cx="1143909" cy="734769"/>
          </a:xfrm>
          <a:custGeom>
            <a:avLst/>
            <a:gdLst>
              <a:gd name="connsiteX0" fmla="*/ 1143909 w 1143909"/>
              <a:gd name="connsiteY0" fmla="*/ 734769 h 734769"/>
              <a:gd name="connsiteX1" fmla="*/ 494402 w 1143909"/>
              <a:gd name="connsiteY1" fmla="*/ 85204 h 734769"/>
              <a:gd name="connsiteX2" fmla="*/ 0 w 1143909"/>
              <a:gd name="connsiteY2" fmla="*/ 7644 h 734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3909" h="734769">
                <a:moveTo>
                  <a:pt x="1143909" y="734769"/>
                </a:moveTo>
                <a:cubicBezTo>
                  <a:pt x="914481" y="470580"/>
                  <a:pt x="685053" y="206391"/>
                  <a:pt x="494402" y="85204"/>
                </a:cubicBezTo>
                <a:cubicBezTo>
                  <a:pt x="303751" y="-35983"/>
                  <a:pt x="0" y="7644"/>
                  <a:pt x="0" y="7644"/>
                </a:cubicBezTo>
              </a:path>
            </a:pathLst>
          </a:cu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reeform 5"/>
          <p:cNvSpPr/>
          <p:nvPr/>
        </p:nvSpPr>
        <p:spPr>
          <a:xfrm>
            <a:off x="7425713" y="1357300"/>
            <a:ext cx="1250545" cy="1192485"/>
          </a:xfrm>
          <a:custGeom>
            <a:avLst/>
            <a:gdLst>
              <a:gd name="connsiteX0" fmla="*/ 1250545 w 1250545"/>
              <a:gd name="connsiteY0" fmla="*/ 0 h 1192485"/>
              <a:gd name="connsiteX1" fmla="*/ 0 w 1250545"/>
              <a:gd name="connsiteY1" fmla="*/ 1192485 h 1192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50545" h="1192485">
                <a:moveTo>
                  <a:pt x="1250545" y="0"/>
                </a:moveTo>
                <a:lnTo>
                  <a:pt x="0" y="1192485"/>
                </a:lnTo>
              </a:path>
            </a:pathLst>
          </a:cu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darVSDrifter-138410701-3h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1" y="0"/>
            <a:ext cx="8026399" cy="62022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5791200"/>
            <a:ext cx="1788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169 simulations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233330" y="287923"/>
            <a:ext cx="152400" cy="123111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 anchor="t">
            <a:spAutoFit/>
          </a:bodyPr>
          <a:lstStyle/>
          <a:p>
            <a:r>
              <a:rPr lang="en-US" sz="800" dirty="0" smtClean="0"/>
              <a:t>3.0</a:t>
            </a:r>
            <a:endParaRPr lang="en-US" sz="8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693333" y="384705"/>
            <a:ext cx="4258733" cy="1143000"/>
          </a:xfrm>
          <a:noFill/>
          <a:ln>
            <a:noFill/>
          </a:ln>
        </p:spPr>
        <p:txBody>
          <a:bodyPr/>
          <a:lstStyle/>
          <a:p>
            <a:r>
              <a:rPr lang="en-US" dirty="0" smtClean="0"/>
              <a:t>3 Hour Average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114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darVSDrifter-138410701-1h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08" y="0"/>
            <a:ext cx="8046184" cy="62175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5791200"/>
            <a:ext cx="1788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169 simulations</a:t>
            </a:r>
            <a:endParaRPr lang="en-US" dirty="0"/>
          </a:p>
        </p:txBody>
      </p:sp>
      <p:sp>
        <p:nvSpPr>
          <p:cNvPr id="4" name="Freeform 3"/>
          <p:cNvSpPr/>
          <p:nvPr/>
        </p:nvSpPr>
        <p:spPr>
          <a:xfrm>
            <a:off x="1608667" y="2912533"/>
            <a:ext cx="5943600" cy="2607734"/>
          </a:xfrm>
          <a:custGeom>
            <a:avLst/>
            <a:gdLst>
              <a:gd name="connsiteX0" fmla="*/ 0 w 5943600"/>
              <a:gd name="connsiteY0" fmla="*/ 2607734 h 2607734"/>
              <a:gd name="connsiteX1" fmla="*/ 16933 w 5943600"/>
              <a:gd name="connsiteY1" fmla="*/ 2523067 h 2607734"/>
              <a:gd name="connsiteX2" fmla="*/ 42333 w 5943600"/>
              <a:gd name="connsiteY2" fmla="*/ 2463800 h 2607734"/>
              <a:gd name="connsiteX3" fmla="*/ 67733 w 5943600"/>
              <a:gd name="connsiteY3" fmla="*/ 2379134 h 2607734"/>
              <a:gd name="connsiteX4" fmla="*/ 76200 w 5943600"/>
              <a:gd name="connsiteY4" fmla="*/ 2311400 h 2607734"/>
              <a:gd name="connsiteX5" fmla="*/ 93133 w 5943600"/>
              <a:gd name="connsiteY5" fmla="*/ 2286000 h 2607734"/>
              <a:gd name="connsiteX6" fmla="*/ 101600 w 5943600"/>
              <a:gd name="connsiteY6" fmla="*/ 2260600 h 2607734"/>
              <a:gd name="connsiteX7" fmla="*/ 152400 w 5943600"/>
              <a:gd name="connsiteY7" fmla="*/ 2192867 h 2607734"/>
              <a:gd name="connsiteX8" fmla="*/ 177800 w 5943600"/>
              <a:gd name="connsiteY8" fmla="*/ 2125134 h 2607734"/>
              <a:gd name="connsiteX9" fmla="*/ 194733 w 5943600"/>
              <a:gd name="connsiteY9" fmla="*/ 2099734 h 2607734"/>
              <a:gd name="connsiteX10" fmla="*/ 220133 w 5943600"/>
              <a:gd name="connsiteY10" fmla="*/ 2015067 h 2607734"/>
              <a:gd name="connsiteX11" fmla="*/ 237066 w 5943600"/>
              <a:gd name="connsiteY11" fmla="*/ 1964267 h 2607734"/>
              <a:gd name="connsiteX12" fmla="*/ 245533 w 5943600"/>
              <a:gd name="connsiteY12" fmla="*/ 1930400 h 2607734"/>
              <a:gd name="connsiteX13" fmla="*/ 279400 w 5943600"/>
              <a:gd name="connsiteY13" fmla="*/ 1854200 h 2607734"/>
              <a:gd name="connsiteX14" fmla="*/ 296333 w 5943600"/>
              <a:gd name="connsiteY14" fmla="*/ 1803400 h 2607734"/>
              <a:gd name="connsiteX15" fmla="*/ 304800 w 5943600"/>
              <a:gd name="connsiteY15" fmla="*/ 1769534 h 2607734"/>
              <a:gd name="connsiteX16" fmla="*/ 321733 w 5943600"/>
              <a:gd name="connsiteY16" fmla="*/ 1735667 h 2607734"/>
              <a:gd name="connsiteX17" fmla="*/ 330200 w 5943600"/>
              <a:gd name="connsiteY17" fmla="*/ 1710267 h 2607734"/>
              <a:gd name="connsiteX18" fmla="*/ 381000 w 5943600"/>
              <a:gd name="connsiteY18" fmla="*/ 1642534 h 2607734"/>
              <a:gd name="connsiteX19" fmla="*/ 414866 w 5943600"/>
              <a:gd name="connsiteY19" fmla="*/ 1591734 h 2607734"/>
              <a:gd name="connsiteX20" fmla="*/ 440266 w 5943600"/>
              <a:gd name="connsiteY20" fmla="*/ 1566334 h 2607734"/>
              <a:gd name="connsiteX21" fmla="*/ 482600 w 5943600"/>
              <a:gd name="connsiteY21" fmla="*/ 1498600 h 2607734"/>
              <a:gd name="connsiteX22" fmla="*/ 533400 w 5943600"/>
              <a:gd name="connsiteY22" fmla="*/ 1447800 h 2607734"/>
              <a:gd name="connsiteX23" fmla="*/ 575733 w 5943600"/>
              <a:gd name="connsiteY23" fmla="*/ 1388534 h 2607734"/>
              <a:gd name="connsiteX24" fmla="*/ 609600 w 5943600"/>
              <a:gd name="connsiteY24" fmla="*/ 1371600 h 2607734"/>
              <a:gd name="connsiteX25" fmla="*/ 694266 w 5943600"/>
              <a:gd name="connsiteY25" fmla="*/ 1320800 h 2607734"/>
              <a:gd name="connsiteX26" fmla="*/ 745066 w 5943600"/>
              <a:gd name="connsiteY26" fmla="*/ 1303867 h 2607734"/>
              <a:gd name="connsiteX27" fmla="*/ 770466 w 5943600"/>
              <a:gd name="connsiteY27" fmla="*/ 1295400 h 2607734"/>
              <a:gd name="connsiteX28" fmla="*/ 812800 w 5943600"/>
              <a:gd name="connsiteY28" fmla="*/ 1278467 h 2607734"/>
              <a:gd name="connsiteX29" fmla="*/ 889000 w 5943600"/>
              <a:gd name="connsiteY29" fmla="*/ 1286934 h 2607734"/>
              <a:gd name="connsiteX30" fmla="*/ 914400 w 5943600"/>
              <a:gd name="connsiteY30" fmla="*/ 1312334 h 2607734"/>
              <a:gd name="connsiteX31" fmla="*/ 939800 w 5943600"/>
              <a:gd name="connsiteY31" fmla="*/ 1329267 h 2607734"/>
              <a:gd name="connsiteX32" fmla="*/ 956733 w 5943600"/>
              <a:gd name="connsiteY32" fmla="*/ 1354667 h 2607734"/>
              <a:gd name="connsiteX33" fmla="*/ 982133 w 5943600"/>
              <a:gd name="connsiteY33" fmla="*/ 1371600 h 2607734"/>
              <a:gd name="connsiteX34" fmla="*/ 990600 w 5943600"/>
              <a:gd name="connsiteY34" fmla="*/ 1397000 h 2607734"/>
              <a:gd name="connsiteX35" fmla="*/ 1007533 w 5943600"/>
              <a:gd name="connsiteY35" fmla="*/ 1422400 h 2607734"/>
              <a:gd name="connsiteX36" fmla="*/ 1016000 w 5943600"/>
              <a:gd name="connsiteY36" fmla="*/ 1447800 h 2607734"/>
              <a:gd name="connsiteX37" fmla="*/ 1041400 w 5943600"/>
              <a:gd name="connsiteY37" fmla="*/ 1464734 h 2607734"/>
              <a:gd name="connsiteX38" fmla="*/ 1109133 w 5943600"/>
              <a:gd name="connsiteY38" fmla="*/ 1524000 h 2607734"/>
              <a:gd name="connsiteX39" fmla="*/ 1126066 w 5943600"/>
              <a:gd name="connsiteY39" fmla="*/ 1540934 h 2607734"/>
              <a:gd name="connsiteX40" fmla="*/ 1176866 w 5943600"/>
              <a:gd name="connsiteY40" fmla="*/ 1574800 h 2607734"/>
              <a:gd name="connsiteX41" fmla="*/ 1185333 w 5943600"/>
              <a:gd name="connsiteY41" fmla="*/ 1600200 h 2607734"/>
              <a:gd name="connsiteX42" fmla="*/ 1253066 w 5943600"/>
              <a:gd name="connsiteY42" fmla="*/ 1659467 h 2607734"/>
              <a:gd name="connsiteX43" fmla="*/ 1278466 w 5943600"/>
              <a:gd name="connsiteY43" fmla="*/ 1667934 h 2607734"/>
              <a:gd name="connsiteX44" fmla="*/ 1320800 w 5943600"/>
              <a:gd name="connsiteY44" fmla="*/ 1701800 h 2607734"/>
              <a:gd name="connsiteX45" fmla="*/ 1337733 w 5943600"/>
              <a:gd name="connsiteY45" fmla="*/ 1718734 h 2607734"/>
              <a:gd name="connsiteX46" fmla="*/ 1371600 w 5943600"/>
              <a:gd name="connsiteY46" fmla="*/ 1761067 h 2607734"/>
              <a:gd name="connsiteX47" fmla="*/ 1397000 w 5943600"/>
              <a:gd name="connsiteY47" fmla="*/ 1786467 h 2607734"/>
              <a:gd name="connsiteX48" fmla="*/ 1422400 w 5943600"/>
              <a:gd name="connsiteY48" fmla="*/ 1794934 h 2607734"/>
              <a:gd name="connsiteX49" fmla="*/ 1473200 w 5943600"/>
              <a:gd name="connsiteY49" fmla="*/ 1828800 h 2607734"/>
              <a:gd name="connsiteX50" fmla="*/ 1498600 w 5943600"/>
              <a:gd name="connsiteY50" fmla="*/ 1845734 h 2607734"/>
              <a:gd name="connsiteX51" fmla="*/ 1600200 w 5943600"/>
              <a:gd name="connsiteY51" fmla="*/ 1837267 h 2607734"/>
              <a:gd name="connsiteX52" fmla="*/ 1625600 w 5943600"/>
              <a:gd name="connsiteY52" fmla="*/ 1778000 h 2607734"/>
              <a:gd name="connsiteX53" fmla="*/ 1651000 w 5943600"/>
              <a:gd name="connsiteY53" fmla="*/ 1744134 h 2607734"/>
              <a:gd name="connsiteX54" fmla="*/ 1667933 w 5943600"/>
              <a:gd name="connsiteY54" fmla="*/ 1718734 h 2607734"/>
              <a:gd name="connsiteX55" fmla="*/ 1727200 w 5943600"/>
              <a:gd name="connsiteY55" fmla="*/ 1667934 h 2607734"/>
              <a:gd name="connsiteX56" fmla="*/ 1778000 w 5943600"/>
              <a:gd name="connsiteY56" fmla="*/ 1608667 h 2607734"/>
              <a:gd name="connsiteX57" fmla="*/ 1803400 w 5943600"/>
              <a:gd name="connsiteY57" fmla="*/ 1600200 h 2607734"/>
              <a:gd name="connsiteX58" fmla="*/ 1854200 w 5943600"/>
              <a:gd name="connsiteY58" fmla="*/ 1549400 h 2607734"/>
              <a:gd name="connsiteX59" fmla="*/ 1905000 w 5943600"/>
              <a:gd name="connsiteY59" fmla="*/ 1515534 h 2607734"/>
              <a:gd name="connsiteX60" fmla="*/ 1947333 w 5943600"/>
              <a:gd name="connsiteY60" fmla="*/ 1481667 h 2607734"/>
              <a:gd name="connsiteX61" fmla="*/ 1972733 w 5943600"/>
              <a:gd name="connsiteY61" fmla="*/ 1473200 h 2607734"/>
              <a:gd name="connsiteX62" fmla="*/ 2006600 w 5943600"/>
              <a:gd name="connsiteY62" fmla="*/ 1430867 h 2607734"/>
              <a:gd name="connsiteX63" fmla="*/ 2048933 w 5943600"/>
              <a:gd name="connsiteY63" fmla="*/ 1380067 h 2607734"/>
              <a:gd name="connsiteX64" fmla="*/ 2074333 w 5943600"/>
              <a:gd name="connsiteY64" fmla="*/ 1363134 h 2607734"/>
              <a:gd name="connsiteX65" fmla="*/ 2108200 w 5943600"/>
              <a:gd name="connsiteY65" fmla="*/ 1329267 h 2607734"/>
              <a:gd name="connsiteX66" fmla="*/ 2133600 w 5943600"/>
              <a:gd name="connsiteY66" fmla="*/ 1303867 h 2607734"/>
              <a:gd name="connsiteX67" fmla="*/ 2159000 w 5943600"/>
              <a:gd name="connsiteY67" fmla="*/ 1286934 h 2607734"/>
              <a:gd name="connsiteX68" fmla="*/ 2201333 w 5943600"/>
              <a:gd name="connsiteY68" fmla="*/ 1244600 h 2607734"/>
              <a:gd name="connsiteX69" fmla="*/ 2218266 w 5943600"/>
              <a:gd name="connsiteY69" fmla="*/ 1219200 h 2607734"/>
              <a:gd name="connsiteX70" fmla="*/ 2243666 w 5943600"/>
              <a:gd name="connsiteY70" fmla="*/ 1210734 h 2607734"/>
              <a:gd name="connsiteX71" fmla="*/ 2277533 w 5943600"/>
              <a:gd name="connsiteY71" fmla="*/ 1168400 h 2607734"/>
              <a:gd name="connsiteX72" fmla="*/ 2302933 w 5943600"/>
              <a:gd name="connsiteY72" fmla="*/ 1151467 h 2607734"/>
              <a:gd name="connsiteX73" fmla="*/ 2328333 w 5943600"/>
              <a:gd name="connsiteY73" fmla="*/ 1143000 h 2607734"/>
              <a:gd name="connsiteX74" fmla="*/ 2438400 w 5943600"/>
              <a:gd name="connsiteY74" fmla="*/ 1126067 h 2607734"/>
              <a:gd name="connsiteX75" fmla="*/ 2590800 w 5943600"/>
              <a:gd name="connsiteY75" fmla="*/ 1134534 h 2607734"/>
              <a:gd name="connsiteX76" fmla="*/ 2667000 w 5943600"/>
              <a:gd name="connsiteY76" fmla="*/ 1168400 h 2607734"/>
              <a:gd name="connsiteX77" fmla="*/ 2794000 w 5943600"/>
              <a:gd name="connsiteY77" fmla="*/ 1202267 h 2607734"/>
              <a:gd name="connsiteX78" fmla="*/ 2827866 w 5943600"/>
              <a:gd name="connsiteY78" fmla="*/ 1210734 h 2607734"/>
              <a:gd name="connsiteX79" fmla="*/ 2836333 w 5943600"/>
              <a:gd name="connsiteY79" fmla="*/ 1236134 h 2607734"/>
              <a:gd name="connsiteX80" fmla="*/ 2861733 w 5943600"/>
              <a:gd name="connsiteY80" fmla="*/ 1244600 h 2607734"/>
              <a:gd name="connsiteX81" fmla="*/ 3124200 w 5943600"/>
              <a:gd name="connsiteY81" fmla="*/ 1236134 h 2607734"/>
              <a:gd name="connsiteX82" fmla="*/ 3175000 w 5943600"/>
              <a:gd name="connsiteY82" fmla="*/ 1219200 h 2607734"/>
              <a:gd name="connsiteX83" fmla="*/ 3217333 w 5943600"/>
              <a:gd name="connsiteY83" fmla="*/ 1185334 h 2607734"/>
              <a:gd name="connsiteX84" fmla="*/ 3268133 w 5943600"/>
              <a:gd name="connsiteY84" fmla="*/ 1151467 h 2607734"/>
              <a:gd name="connsiteX85" fmla="*/ 3293533 w 5943600"/>
              <a:gd name="connsiteY85" fmla="*/ 1134534 h 2607734"/>
              <a:gd name="connsiteX86" fmla="*/ 3335866 w 5943600"/>
              <a:gd name="connsiteY86" fmla="*/ 1100667 h 2607734"/>
              <a:gd name="connsiteX87" fmla="*/ 3352800 w 5943600"/>
              <a:gd name="connsiteY87" fmla="*/ 1083734 h 2607734"/>
              <a:gd name="connsiteX88" fmla="*/ 3378200 w 5943600"/>
              <a:gd name="connsiteY88" fmla="*/ 1075267 h 2607734"/>
              <a:gd name="connsiteX89" fmla="*/ 3429000 w 5943600"/>
              <a:gd name="connsiteY89" fmla="*/ 1041400 h 2607734"/>
              <a:gd name="connsiteX90" fmla="*/ 3445933 w 5943600"/>
              <a:gd name="connsiteY90" fmla="*/ 1016000 h 2607734"/>
              <a:gd name="connsiteX91" fmla="*/ 3496733 w 5943600"/>
              <a:gd name="connsiteY91" fmla="*/ 982134 h 2607734"/>
              <a:gd name="connsiteX92" fmla="*/ 3513666 w 5943600"/>
              <a:gd name="connsiteY92" fmla="*/ 965200 h 2607734"/>
              <a:gd name="connsiteX93" fmla="*/ 3606800 w 5943600"/>
              <a:gd name="connsiteY93" fmla="*/ 889000 h 2607734"/>
              <a:gd name="connsiteX94" fmla="*/ 3649133 w 5943600"/>
              <a:gd name="connsiteY94" fmla="*/ 838200 h 2607734"/>
              <a:gd name="connsiteX95" fmla="*/ 3699933 w 5943600"/>
              <a:gd name="connsiteY95" fmla="*/ 804334 h 2607734"/>
              <a:gd name="connsiteX96" fmla="*/ 3750733 w 5943600"/>
              <a:gd name="connsiteY96" fmla="*/ 753534 h 2607734"/>
              <a:gd name="connsiteX97" fmla="*/ 3776133 w 5943600"/>
              <a:gd name="connsiteY97" fmla="*/ 745067 h 2607734"/>
              <a:gd name="connsiteX98" fmla="*/ 3801533 w 5943600"/>
              <a:gd name="connsiteY98" fmla="*/ 728134 h 2607734"/>
              <a:gd name="connsiteX99" fmla="*/ 3852333 w 5943600"/>
              <a:gd name="connsiteY99" fmla="*/ 711200 h 2607734"/>
              <a:gd name="connsiteX100" fmla="*/ 3903133 w 5943600"/>
              <a:gd name="connsiteY100" fmla="*/ 694267 h 2607734"/>
              <a:gd name="connsiteX101" fmla="*/ 3928533 w 5943600"/>
              <a:gd name="connsiteY101" fmla="*/ 685800 h 2607734"/>
              <a:gd name="connsiteX102" fmla="*/ 3987800 w 5943600"/>
              <a:gd name="connsiteY102" fmla="*/ 677334 h 2607734"/>
              <a:gd name="connsiteX103" fmla="*/ 4089400 w 5943600"/>
              <a:gd name="connsiteY103" fmla="*/ 660400 h 2607734"/>
              <a:gd name="connsiteX104" fmla="*/ 4267200 w 5943600"/>
              <a:gd name="connsiteY104" fmla="*/ 651934 h 2607734"/>
              <a:gd name="connsiteX105" fmla="*/ 4292600 w 5943600"/>
              <a:gd name="connsiteY105" fmla="*/ 643467 h 2607734"/>
              <a:gd name="connsiteX106" fmla="*/ 4309533 w 5943600"/>
              <a:gd name="connsiteY106" fmla="*/ 618067 h 2607734"/>
              <a:gd name="connsiteX107" fmla="*/ 4453466 w 5943600"/>
              <a:gd name="connsiteY107" fmla="*/ 609600 h 2607734"/>
              <a:gd name="connsiteX108" fmla="*/ 4546600 w 5943600"/>
              <a:gd name="connsiteY108" fmla="*/ 592667 h 2607734"/>
              <a:gd name="connsiteX109" fmla="*/ 4648200 w 5943600"/>
              <a:gd name="connsiteY109" fmla="*/ 584200 h 2607734"/>
              <a:gd name="connsiteX110" fmla="*/ 4673600 w 5943600"/>
              <a:gd name="connsiteY110" fmla="*/ 575734 h 2607734"/>
              <a:gd name="connsiteX111" fmla="*/ 4707466 w 5943600"/>
              <a:gd name="connsiteY111" fmla="*/ 558800 h 2607734"/>
              <a:gd name="connsiteX112" fmla="*/ 4741333 w 5943600"/>
              <a:gd name="connsiteY112" fmla="*/ 550334 h 2607734"/>
              <a:gd name="connsiteX113" fmla="*/ 4792133 w 5943600"/>
              <a:gd name="connsiteY113" fmla="*/ 533400 h 2607734"/>
              <a:gd name="connsiteX114" fmla="*/ 4817533 w 5943600"/>
              <a:gd name="connsiteY114" fmla="*/ 524934 h 2607734"/>
              <a:gd name="connsiteX115" fmla="*/ 4842933 w 5943600"/>
              <a:gd name="connsiteY115" fmla="*/ 516467 h 2607734"/>
              <a:gd name="connsiteX116" fmla="*/ 4876800 w 5943600"/>
              <a:gd name="connsiteY116" fmla="*/ 491067 h 2607734"/>
              <a:gd name="connsiteX117" fmla="*/ 4910666 w 5943600"/>
              <a:gd name="connsiteY117" fmla="*/ 474134 h 2607734"/>
              <a:gd name="connsiteX118" fmla="*/ 4927600 w 5943600"/>
              <a:gd name="connsiteY118" fmla="*/ 457200 h 2607734"/>
              <a:gd name="connsiteX119" fmla="*/ 4953000 w 5943600"/>
              <a:gd name="connsiteY119" fmla="*/ 440267 h 2607734"/>
              <a:gd name="connsiteX120" fmla="*/ 4978400 w 5943600"/>
              <a:gd name="connsiteY120" fmla="*/ 406400 h 2607734"/>
              <a:gd name="connsiteX121" fmla="*/ 4995333 w 5943600"/>
              <a:gd name="connsiteY121" fmla="*/ 381000 h 2607734"/>
              <a:gd name="connsiteX122" fmla="*/ 5029200 w 5943600"/>
              <a:gd name="connsiteY122" fmla="*/ 372534 h 2607734"/>
              <a:gd name="connsiteX123" fmla="*/ 5080000 w 5943600"/>
              <a:gd name="connsiteY123" fmla="*/ 338667 h 2607734"/>
              <a:gd name="connsiteX124" fmla="*/ 5122333 w 5943600"/>
              <a:gd name="connsiteY124" fmla="*/ 296334 h 2607734"/>
              <a:gd name="connsiteX125" fmla="*/ 5181600 w 5943600"/>
              <a:gd name="connsiteY125" fmla="*/ 245534 h 2607734"/>
              <a:gd name="connsiteX126" fmla="*/ 5198533 w 5943600"/>
              <a:gd name="connsiteY126" fmla="*/ 211667 h 2607734"/>
              <a:gd name="connsiteX127" fmla="*/ 5223933 w 5943600"/>
              <a:gd name="connsiteY127" fmla="*/ 194734 h 2607734"/>
              <a:gd name="connsiteX128" fmla="*/ 5240866 w 5943600"/>
              <a:gd name="connsiteY128" fmla="*/ 177800 h 2607734"/>
              <a:gd name="connsiteX129" fmla="*/ 5325533 w 5943600"/>
              <a:gd name="connsiteY129" fmla="*/ 152400 h 2607734"/>
              <a:gd name="connsiteX130" fmla="*/ 5376333 w 5943600"/>
              <a:gd name="connsiteY130" fmla="*/ 135467 h 2607734"/>
              <a:gd name="connsiteX131" fmla="*/ 5418666 w 5943600"/>
              <a:gd name="connsiteY131" fmla="*/ 127000 h 2607734"/>
              <a:gd name="connsiteX132" fmla="*/ 5452533 w 5943600"/>
              <a:gd name="connsiteY132" fmla="*/ 118534 h 2607734"/>
              <a:gd name="connsiteX133" fmla="*/ 5503333 w 5943600"/>
              <a:gd name="connsiteY133" fmla="*/ 110067 h 2607734"/>
              <a:gd name="connsiteX134" fmla="*/ 5579533 w 5943600"/>
              <a:gd name="connsiteY134" fmla="*/ 84667 h 2607734"/>
              <a:gd name="connsiteX135" fmla="*/ 5604933 w 5943600"/>
              <a:gd name="connsiteY135" fmla="*/ 76200 h 2607734"/>
              <a:gd name="connsiteX136" fmla="*/ 5731933 w 5943600"/>
              <a:gd name="connsiteY136" fmla="*/ 50800 h 2607734"/>
              <a:gd name="connsiteX137" fmla="*/ 5808133 w 5943600"/>
              <a:gd name="connsiteY137" fmla="*/ 33867 h 2607734"/>
              <a:gd name="connsiteX138" fmla="*/ 5884333 w 5943600"/>
              <a:gd name="connsiteY138" fmla="*/ 8467 h 2607734"/>
              <a:gd name="connsiteX139" fmla="*/ 5909733 w 5943600"/>
              <a:gd name="connsiteY139" fmla="*/ 0 h 2607734"/>
              <a:gd name="connsiteX140" fmla="*/ 5943600 w 5943600"/>
              <a:gd name="connsiteY140" fmla="*/ 0 h 2607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943600" h="2607734">
                <a:moveTo>
                  <a:pt x="0" y="2607734"/>
                </a:moveTo>
                <a:cubicBezTo>
                  <a:pt x="5644" y="2579512"/>
                  <a:pt x="7831" y="2550371"/>
                  <a:pt x="16933" y="2523067"/>
                </a:cubicBezTo>
                <a:cubicBezTo>
                  <a:pt x="44192" y="2441293"/>
                  <a:pt x="477" y="2568442"/>
                  <a:pt x="42333" y="2463800"/>
                </a:cubicBezTo>
                <a:cubicBezTo>
                  <a:pt x="56073" y="2429448"/>
                  <a:pt x="59417" y="2412397"/>
                  <a:pt x="67733" y="2379134"/>
                </a:cubicBezTo>
                <a:cubicBezTo>
                  <a:pt x="70555" y="2356556"/>
                  <a:pt x="70213" y="2333352"/>
                  <a:pt x="76200" y="2311400"/>
                </a:cubicBezTo>
                <a:cubicBezTo>
                  <a:pt x="78877" y="2301583"/>
                  <a:pt x="88582" y="2295101"/>
                  <a:pt x="93133" y="2286000"/>
                </a:cubicBezTo>
                <a:cubicBezTo>
                  <a:pt x="97124" y="2278018"/>
                  <a:pt x="97266" y="2268402"/>
                  <a:pt x="101600" y="2260600"/>
                </a:cubicBezTo>
                <a:cubicBezTo>
                  <a:pt x="125536" y="2217515"/>
                  <a:pt x="126707" y="2218559"/>
                  <a:pt x="152400" y="2192867"/>
                </a:cubicBezTo>
                <a:cubicBezTo>
                  <a:pt x="159729" y="2170878"/>
                  <a:pt x="167671" y="2145391"/>
                  <a:pt x="177800" y="2125134"/>
                </a:cubicBezTo>
                <a:cubicBezTo>
                  <a:pt x="182351" y="2116033"/>
                  <a:pt x="190600" y="2109033"/>
                  <a:pt x="194733" y="2099734"/>
                </a:cubicBezTo>
                <a:cubicBezTo>
                  <a:pt x="213152" y="2058291"/>
                  <a:pt x="208767" y="2052953"/>
                  <a:pt x="220133" y="2015067"/>
                </a:cubicBezTo>
                <a:cubicBezTo>
                  <a:pt x="225262" y="1997970"/>
                  <a:pt x="231937" y="1981364"/>
                  <a:pt x="237066" y="1964267"/>
                </a:cubicBezTo>
                <a:cubicBezTo>
                  <a:pt x="240410" y="1953121"/>
                  <a:pt x="241853" y="1941439"/>
                  <a:pt x="245533" y="1930400"/>
                </a:cubicBezTo>
                <a:cubicBezTo>
                  <a:pt x="274112" y="1844664"/>
                  <a:pt x="249890" y="1927973"/>
                  <a:pt x="279400" y="1854200"/>
                </a:cubicBezTo>
                <a:cubicBezTo>
                  <a:pt x="286029" y="1837627"/>
                  <a:pt x="291204" y="1820496"/>
                  <a:pt x="296333" y="1803400"/>
                </a:cubicBezTo>
                <a:cubicBezTo>
                  <a:pt x="299677" y="1792255"/>
                  <a:pt x="300714" y="1780429"/>
                  <a:pt x="304800" y="1769534"/>
                </a:cubicBezTo>
                <a:cubicBezTo>
                  <a:pt x="309232" y="1757716"/>
                  <a:pt x="316761" y="1747268"/>
                  <a:pt x="321733" y="1735667"/>
                </a:cubicBezTo>
                <a:cubicBezTo>
                  <a:pt x="325249" y="1727464"/>
                  <a:pt x="325866" y="1718069"/>
                  <a:pt x="330200" y="1710267"/>
                </a:cubicBezTo>
                <a:cubicBezTo>
                  <a:pt x="400929" y="1582953"/>
                  <a:pt x="336953" y="1701264"/>
                  <a:pt x="381000" y="1642534"/>
                </a:cubicBezTo>
                <a:cubicBezTo>
                  <a:pt x="393211" y="1626253"/>
                  <a:pt x="400476" y="1606124"/>
                  <a:pt x="414866" y="1591734"/>
                </a:cubicBezTo>
                <a:cubicBezTo>
                  <a:pt x="423333" y="1583267"/>
                  <a:pt x="433082" y="1575913"/>
                  <a:pt x="440266" y="1566334"/>
                </a:cubicBezTo>
                <a:cubicBezTo>
                  <a:pt x="444065" y="1561269"/>
                  <a:pt x="473132" y="1509252"/>
                  <a:pt x="482600" y="1498600"/>
                </a:cubicBezTo>
                <a:cubicBezTo>
                  <a:pt x="498510" y="1480702"/>
                  <a:pt x="520117" y="1467726"/>
                  <a:pt x="533400" y="1447800"/>
                </a:cubicBezTo>
                <a:cubicBezTo>
                  <a:pt x="541333" y="1435900"/>
                  <a:pt x="567563" y="1395537"/>
                  <a:pt x="575733" y="1388534"/>
                </a:cubicBezTo>
                <a:cubicBezTo>
                  <a:pt x="585316" y="1380320"/>
                  <a:pt x="598777" y="1378094"/>
                  <a:pt x="609600" y="1371600"/>
                </a:cubicBezTo>
                <a:cubicBezTo>
                  <a:pt x="649343" y="1347754"/>
                  <a:pt x="655568" y="1336280"/>
                  <a:pt x="694266" y="1320800"/>
                </a:cubicBezTo>
                <a:cubicBezTo>
                  <a:pt x="710839" y="1314171"/>
                  <a:pt x="728133" y="1309511"/>
                  <a:pt x="745066" y="1303867"/>
                </a:cubicBezTo>
                <a:cubicBezTo>
                  <a:pt x="753533" y="1301045"/>
                  <a:pt x="762180" y="1298714"/>
                  <a:pt x="770466" y="1295400"/>
                </a:cubicBezTo>
                <a:lnTo>
                  <a:pt x="812800" y="1278467"/>
                </a:lnTo>
                <a:cubicBezTo>
                  <a:pt x="838200" y="1281289"/>
                  <a:pt x="864755" y="1278852"/>
                  <a:pt x="889000" y="1286934"/>
                </a:cubicBezTo>
                <a:cubicBezTo>
                  <a:pt x="900359" y="1290720"/>
                  <a:pt x="905202" y="1304669"/>
                  <a:pt x="914400" y="1312334"/>
                </a:cubicBezTo>
                <a:cubicBezTo>
                  <a:pt x="922217" y="1318848"/>
                  <a:pt x="931333" y="1323623"/>
                  <a:pt x="939800" y="1329267"/>
                </a:cubicBezTo>
                <a:cubicBezTo>
                  <a:pt x="945444" y="1337734"/>
                  <a:pt x="949538" y="1347472"/>
                  <a:pt x="956733" y="1354667"/>
                </a:cubicBezTo>
                <a:cubicBezTo>
                  <a:pt x="963928" y="1361862"/>
                  <a:pt x="975776" y="1363654"/>
                  <a:pt x="982133" y="1371600"/>
                </a:cubicBezTo>
                <a:cubicBezTo>
                  <a:pt x="987708" y="1378569"/>
                  <a:pt x="986609" y="1389018"/>
                  <a:pt x="990600" y="1397000"/>
                </a:cubicBezTo>
                <a:cubicBezTo>
                  <a:pt x="995151" y="1406101"/>
                  <a:pt x="1002982" y="1413299"/>
                  <a:pt x="1007533" y="1422400"/>
                </a:cubicBezTo>
                <a:cubicBezTo>
                  <a:pt x="1011524" y="1430382"/>
                  <a:pt x="1010425" y="1440831"/>
                  <a:pt x="1016000" y="1447800"/>
                </a:cubicBezTo>
                <a:cubicBezTo>
                  <a:pt x="1022357" y="1455746"/>
                  <a:pt x="1032933" y="1459089"/>
                  <a:pt x="1041400" y="1464734"/>
                </a:cubicBezTo>
                <a:cubicBezTo>
                  <a:pt x="1089383" y="1536709"/>
                  <a:pt x="1010344" y="1425205"/>
                  <a:pt x="1109133" y="1524000"/>
                </a:cubicBezTo>
                <a:cubicBezTo>
                  <a:pt x="1114777" y="1529645"/>
                  <a:pt x="1119680" y="1536144"/>
                  <a:pt x="1126066" y="1540934"/>
                </a:cubicBezTo>
                <a:cubicBezTo>
                  <a:pt x="1142347" y="1553145"/>
                  <a:pt x="1176866" y="1574800"/>
                  <a:pt x="1176866" y="1574800"/>
                </a:cubicBezTo>
                <a:cubicBezTo>
                  <a:pt x="1179688" y="1583267"/>
                  <a:pt x="1180146" y="1592938"/>
                  <a:pt x="1185333" y="1600200"/>
                </a:cubicBezTo>
                <a:cubicBezTo>
                  <a:pt x="1196639" y="1616028"/>
                  <a:pt x="1235188" y="1649251"/>
                  <a:pt x="1253066" y="1659467"/>
                </a:cubicBezTo>
                <a:cubicBezTo>
                  <a:pt x="1260815" y="1663895"/>
                  <a:pt x="1269999" y="1665112"/>
                  <a:pt x="1278466" y="1667934"/>
                </a:cubicBezTo>
                <a:cubicBezTo>
                  <a:pt x="1319362" y="1708828"/>
                  <a:pt x="1267385" y="1659067"/>
                  <a:pt x="1320800" y="1701800"/>
                </a:cubicBezTo>
                <a:cubicBezTo>
                  <a:pt x="1327033" y="1706787"/>
                  <a:pt x="1332089" y="1713089"/>
                  <a:pt x="1337733" y="1718734"/>
                </a:cubicBezTo>
                <a:cubicBezTo>
                  <a:pt x="1351633" y="1760432"/>
                  <a:pt x="1336249" y="1731608"/>
                  <a:pt x="1371600" y="1761067"/>
                </a:cubicBezTo>
                <a:cubicBezTo>
                  <a:pt x="1380798" y="1768732"/>
                  <a:pt x="1387037" y="1779825"/>
                  <a:pt x="1397000" y="1786467"/>
                </a:cubicBezTo>
                <a:cubicBezTo>
                  <a:pt x="1404426" y="1791418"/>
                  <a:pt x="1414598" y="1790600"/>
                  <a:pt x="1422400" y="1794934"/>
                </a:cubicBezTo>
                <a:cubicBezTo>
                  <a:pt x="1440190" y="1804817"/>
                  <a:pt x="1456267" y="1817511"/>
                  <a:pt x="1473200" y="1828800"/>
                </a:cubicBezTo>
                <a:lnTo>
                  <a:pt x="1498600" y="1845734"/>
                </a:lnTo>
                <a:cubicBezTo>
                  <a:pt x="1532467" y="1842912"/>
                  <a:pt x="1568196" y="1848697"/>
                  <a:pt x="1600200" y="1837267"/>
                </a:cubicBezTo>
                <a:cubicBezTo>
                  <a:pt x="1612254" y="1832962"/>
                  <a:pt x="1619414" y="1788826"/>
                  <a:pt x="1625600" y="1778000"/>
                </a:cubicBezTo>
                <a:cubicBezTo>
                  <a:pt x="1632601" y="1765748"/>
                  <a:pt x="1642798" y="1755617"/>
                  <a:pt x="1651000" y="1744134"/>
                </a:cubicBezTo>
                <a:cubicBezTo>
                  <a:pt x="1656914" y="1735854"/>
                  <a:pt x="1661311" y="1726460"/>
                  <a:pt x="1667933" y="1718734"/>
                </a:cubicBezTo>
                <a:cubicBezTo>
                  <a:pt x="1695308" y="1686797"/>
                  <a:pt x="1697240" y="1687907"/>
                  <a:pt x="1727200" y="1667934"/>
                </a:cubicBezTo>
                <a:cubicBezTo>
                  <a:pt x="1738034" y="1651683"/>
                  <a:pt x="1760401" y="1614534"/>
                  <a:pt x="1778000" y="1608667"/>
                </a:cubicBezTo>
                <a:lnTo>
                  <a:pt x="1803400" y="1600200"/>
                </a:lnTo>
                <a:cubicBezTo>
                  <a:pt x="1820333" y="1583267"/>
                  <a:pt x="1834274" y="1562683"/>
                  <a:pt x="1854200" y="1549400"/>
                </a:cubicBezTo>
                <a:cubicBezTo>
                  <a:pt x="1871133" y="1538111"/>
                  <a:pt x="1890610" y="1529925"/>
                  <a:pt x="1905000" y="1515534"/>
                </a:cubicBezTo>
                <a:cubicBezTo>
                  <a:pt x="1920751" y="1499782"/>
                  <a:pt x="1925970" y="1492349"/>
                  <a:pt x="1947333" y="1481667"/>
                </a:cubicBezTo>
                <a:cubicBezTo>
                  <a:pt x="1955315" y="1477676"/>
                  <a:pt x="1964266" y="1476022"/>
                  <a:pt x="1972733" y="1473200"/>
                </a:cubicBezTo>
                <a:cubicBezTo>
                  <a:pt x="2024851" y="1395022"/>
                  <a:pt x="1958343" y="1491188"/>
                  <a:pt x="2006600" y="1430867"/>
                </a:cubicBezTo>
                <a:cubicBezTo>
                  <a:pt x="2033242" y="1397565"/>
                  <a:pt x="2012729" y="1410237"/>
                  <a:pt x="2048933" y="1380067"/>
                </a:cubicBezTo>
                <a:cubicBezTo>
                  <a:pt x="2056750" y="1373553"/>
                  <a:pt x="2066607" y="1369756"/>
                  <a:pt x="2074333" y="1363134"/>
                </a:cubicBezTo>
                <a:cubicBezTo>
                  <a:pt x="2086455" y="1352744"/>
                  <a:pt x="2096911" y="1340556"/>
                  <a:pt x="2108200" y="1329267"/>
                </a:cubicBezTo>
                <a:cubicBezTo>
                  <a:pt x="2116667" y="1320800"/>
                  <a:pt x="2123637" y="1310509"/>
                  <a:pt x="2133600" y="1303867"/>
                </a:cubicBezTo>
                <a:cubicBezTo>
                  <a:pt x="2142067" y="1298223"/>
                  <a:pt x="2151342" y="1293635"/>
                  <a:pt x="2159000" y="1286934"/>
                </a:cubicBezTo>
                <a:cubicBezTo>
                  <a:pt x="2174019" y="1273793"/>
                  <a:pt x="2190263" y="1261205"/>
                  <a:pt x="2201333" y="1244600"/>
                </a:cubicBezTo>
                <a:cubicBezTo>
                  <a:pt x="2206977" y="1236133"/>
                  <a:pt x="2210320" y="1225557"/>
                  <a:pt x="2218266" y="1219200"/>
                </a:cubicBezTo>
                <a:cubicBezTo>
                  <a:pt x="2225235" y="1213625"/>
                  <a:pt x="2235199" y="1213556"/>
                  <a:pt x="2243666" y="1210734"/>
                </a:cubicBezTo>
                <a:cubicBezTo>
                  <a:pt x="2256237" y="1191878"/>
                  <a:pt x="2260301" y="1182186"/>
                  <a:pt x="2277533" y="1168400"/>
                </a:cubicBezTo>
                <a:cubicBezTo>
                  <a:pt x="2285479" y="1162043"/>
                  <a:pt x="2293832" y="1156018"/>
                  <a:pt x="2302933" y="1151467"/>
                </a:cubicBezTo>
                <a:cubicBezTo>
                  <a:pt x="2310915" y="1147476"/>
                  <a:pt x="2319752" y="1145452"/>
                  <a:pt x="2328333" y="1143000"/>
                </a:cubicBezTo>
                <a:cubicBezTo>
                  <a:pt x="2374989" y="1129670"/>
                  <a:pt x="2377000" y="1132890"/>
                  <a:pt x="2438400" y="1126067"/>
                </a:cubicBezTo>
                <a:cubicBezTo>
                  <a:pt x="2489200" y="1128889"/>
                  <a:pt x="2540315" y="1128223"/>
                  <a:pt x="2590800" y="1134534"/>
                </a:cubicBezTo>
                <a:cubicBezTo>
                  <a:pt x="2660942" y="1143302"/>
                  <a:pt x="2621225" y="1148055"/>
                  <a:pt x="2667000" y="1168400"/>
                </a:cubicBezTo>
                <a:cubicBezTo>
                  <a:pt x="2705807" y="1185648"/>
                  <a:pt x="2753841" y="1193000"/>
                  <a:pt x="2794000" y="1202267"/>
                </a:cubicBezTo>
                <a:cubicBezTo>
                  <a:pt x="2805338" y="1204884"/>
                  <a:pt x="2816577" y="1207912"/>
                  <a:pt x="2827866" y="1210734"/>
                </a:cubicBezTo>
                <a:cubicBezTo>
                  <a:pt x="2830688" y="1219201"/>
                  <a:pt x="2830022" y="1229823"/>
                  <a:pt x="2836333" y="1236134"/>
                </a:cubicBezTo>
                <a:cubicBezTo>
                  <a:pt x="2842644" y="1242445"/>
                  <a:pt x="2852808" y="1244600"/>
                  <a:pt x="2861733" y="1244600"/>
                </a:cubicBezTo>
                <a:cubicBezTo>
                  <a:pt x="2949268" y="1244600"/>
                  <a:pt x="3036711" y="1238956"/>
                  <a:pt x="3124200" y="1236134"/>
                </a:cubicBezTo>
                <a:cubicBezTo>
                  <a:pt x="3141133" y="1230489"/>
                  <a:pt x="3165099" y="1234052"/>
                  <a:pt x="3175000" y="1219200"/>
                </a:cubicBezTo>
                <a:cubicBezTo>
                  <a:pt x="3196883" y="1186374"/>
                  <a:pt x="3182279" y="1197018"/>
                  <a:pt x="3217333" y="1185334"/>
                </a:cubicBezTo>
                <a:lnTo>
                  <a:pt x="3268133" y="1151467"/>
                </a:lnTo>
                <a:cubicBezTo>
                  <a:pt x="3276600" y="1145823"/>
                  <a:pt x="3286338" y="1141729"/>
                  <a:pt x="3293533" y="1134534"/>
                </a:cubicBezTo>
                <a:cubicBezTo>
                  <a:pt x="3334409" y="1093655"/>
                  <a:pt x="3282475" y="1143379"/>
                  <a:pt x="3335866" y="1100667"/>
                </a:cubicBezTo>
                <a:cubicBezTo>
                  <a:pt x="3342099" y="1095680"/>
                  <a:pt x="3345955" y="1087841"/>
                  <a:pt x="3352800" y="1083734"/>
                </a:cubicBezTo>
                <a:cubicBezTo>
                  <a:pt x="3360453" y="1079142"/>
                  <a:pt x="3370398" y="1079601"/>
                  <a:pt x="3378200" y="1075267"/>
                </a:cubicBezTo>
                <a:cubicBezTo>
                  <a:pt x="3395990" y="1065383"/>
                  <a:pt x="3429000" y="1041400"/>
                  <a:pt x="3429000" y="1041400"/>
                </a:cubicBezTo>
                <a:cubicBezTo>
                  <a:pt x="3434644" y="1032933"/>
                  <a:pt x="3438275" y="1022701"/>
                  <a:pt x="3445933" y="1016000"/>
                </a:cubicBezTo>
                <a:cubicBezTo>
                  <a:pt x="3461249" y="1002599"/>
                  <a:pt x="3482343" y="996525"/>
                  <a:pt x="3496733" y="982134"/>
                </a:cubicBezTo>
                <a:cubicBezTo>
                  <a:pt x="3502377" y="976489"/>
                  <a:pt x="3507280" y="969990"/>
                  <a:pt x="3513666" y="965200"/>
                </a:cubicBezTo>
                <a:cubicBezTo>
                  <a:pt x="3549996" y="937952"/>
                  <a:pt x="3580547" y="928380"/>
                  <a:pt x="3606800" y="889000"/>
                </a:cubicBezTo>
                <a:cubicBezTo>
                  <a:pt x="3621852" y="866422"/>
                  <a:pt x="3626567" y="855751"/>
                  <a:pt x="3649133" y="838200"/>
                </a:cubicBezTo>
                <a:cubicBezTo>
                  <a:pt x="3665197" y="825706"/>
                  <a:pt x="3699933" y="804334"/>
                  <a:pt x="3699933" y="804334"/>
                </a:cubicBezTo>
                <a:cubicBezTo>
                  <a:pt x="3721138" y="776060"/>
                  <a:pt x="3721019" y="768391"/>
                  <a:pt x="3750733" y="753534"/>
                </a:cubicBezTo>
                <a:cubicBezTo>
                  <a:pt x="3758715" y="749543"/>
                  <a:pt x="3768151" y="749058"/>
                  <a:pt x="3776133" y="745067"/>
                </a:cubicBezTo>
                <a:cubicBezTo>
                  <a:pt x="3785234" y="740516"/>
                  <a:pt x="3792234" y="732267"/>
                  <a:pt x="3801533" y="728134"/>
                </a:cubicBezTo>
                <a:cubicBezTo>
                  <a:pt x="3817844" y="720885"/>
                  <a:pt x="3835400" y="716844"/>
                  <a:pt x="3852333" y="711200"/>
                </a:cubicBezTo>
                <a:lnTo>
                  <a:pt x="3903133" y="694267"/>
                </a:lnTo>
                <a:cubicBezTo>
                  <a:pt x="3911600" y="691445"/>
                  <a:pt x="3919698" y="687062"/>
                  <a:pt x="3928533" y="685800"/>
                </a:cubicBezTo>
                <a:lnTo>
                  <a:pt x="3987800" y="677334"/>
                </a:lnTo>
                <a:cubicBezTo>
                  <a:pt x="4021714" y="671979"/>
                  <a:pt x="4055207" y="663508"/>
                  <a:pt x="4089400" y="660400"/>
                </a:cubicBezTo>
                <a:cubicBezTo>
                  <a:pt x="4148490" y="655028"/>
                  <a:pt x="4207933" y="654756"/>
                  <a:pt x="4267200" y="651934"/>
                </a:cubicBezTo>
                <a:cubicBezTo>
                  <a:pt x="4275667" y="649112"/>
                  <a:pt x="4285631" y="649042"/>
                  <a:pt x="4292600" y="643467"/>
                </a:cubicBezTo>
                <a:cubicBezTo>
                  <a:pt x="4300546" y="637110"/>
                  <a:pt x="4299576" y="620163"/>
                  <a:pt x="4309533" y="618067"/>
                </a:cubicBezTo>
                <a:cubicBezTo>
                  <a:pt x="4356563" y="608166"/>
                  <a:pt x="4405488" y="612422"/>
                  <a:pt x="4453466" y="609600"/>
                </a:cubicBezTo>
                <a:cubicBezTo>
                  <a:pt x="4478571" y="604580"/>
                  <a:pt x="4522239" y="595374"/>
                  <a:pt x="4546600" y="592667"/>
                </a:cubicBezTo>
                <a:cubicBezTo>
                  <a:pt x="4580376" y="588914"/>
                  <a:pt x="4614333" y="587022"/>
                  <a:pt x="4648200" y="584200"/>
                </a:cubicBezTo>
                <a:cubicBezTo>
                  <a:pt x="4656667" y="581378"/>
                  <a:pt x="4665397" y="579250"/>
                  <a:pt x="4673600" y="575734"/>
                </a:cubicBezTo>
                <a:cubicBezTo>
                  <a:pt x="4685201" y="570762"/>
                  <a:pt x="4695648" y="563232"/>
                  <a:pt x="4707466" y="558800"/>
                </a:cubicBezTo>
                <a:cubicBezTo>
                  <a:pt x="4718361" y="554714"/>
                  <a:pt x="4730187" y="553678"/>
                  <a:pt x="4741333" y="550334"/>
                </a:cubicBezTo>
                <a:cubicBezTo>
                  <a:pt x="4758430" y="545205"/>
                  <a:pt x="4775200" y="539044"/>
                  <a:pt x="4792133" y="533400"/>
                </a:cubicBezTo>
                <a:lnTo>
                  <a:pt x="4817533" y="524934"/>
                </a:lnTo>
                <a:lnTo>
                  <a:pt x="4842933" y="516467"/>
                </a:lnTo>
                <a:cubicBezTo>
                  <a:pt x="4854222" y="508000"/>
                  <a:pt x="4864834" y="498546"/>
                  <a:pt x="4876800" y="491067"/>
                </a:cubicBezTo>
                <a:cubicBezTo>
                  <a:pt x="4887503" y="484378"/>
                  <a:pt x="4900165" y="481135"/>
                  <a:pt x="4910666" y="474134"/>
                </a:cubicBezTo>
                <a:cubicBezTo>
                  <a:pt x="4917308" y="469706"/>
                  <a:pt x="4921366" y="462187"/>
                  <a:pt x="4927600" y="457200"/>
                </a:cubicBezTo>
                <a:cubicBezTo>
                  <a:pt x="4935546" y="450843"/>
                  <a:pt x="4944533" y="445911"/>
                  <a:pt x="4953000" y="440267"/>
                </a:cubicBezTo>
                <a:cubicBezTo>
                  <a:pt x="4961467" y="428978"/>
                  <a:pt x="4970198" y="417883"/>
                  <a:pt x="4978400" y="406400"/>
                </a:cubicBezTo>
                <a:cubicBezTo>
                  <a:pt x="4984314" y="398120"/>
                  <a:pt x="4986866" y="386644"/>
                  <a:pt x="4995333" y="381000"/>
                </a:cubicBezTo>
                <a:cubicBezTo>
                  <a:pt x="5005015" y="374545"/>
                  <a:pt x="5017911" y="375356"/>
                  <a:pt x="5029200" y="372534"/>
                </a:cubicBezTo>
                <a:cubicBezTo>
                  <a:pt x="5046133" y="361245"/>
                  <a:pt x="5068711" y="355600"/>
                  <a:pt x="5080000" y="338667"/>
                </a:cubicBezTo>
                <a:cubicBezTo>
                  <a:pt x="5112612" y="289748"/>
                  <a:pt x="5078432" y="333963"/>
                  <a:pt x="5122333" y="296334"/>
                </a:cubicBezTo>
                <a:cubicBezTo>
                  <a:pt x="5194192" y="234741"/>
                  <a:pt x="5123288" y="284408"/>
                  <a:pt x="5181600" y="245534"/>
                </a:cubicBezTo>
                <a:cubicBezTo>
                  <a:pt x="5187244" y="234245"/>
                  <a:pt x="5190453" y="221363"/>
                  <a:pt x="5198533" y="211667"/>
                </a:cubicBezTo>
                <a:cubicBezTo>
                  <a:pt x="5205047" y="203850"/>
                  <a:pt x="5215987" y="201091"/>
                  <a:pt x="5223933" y="194734"/>
                </a:cubicBezTo>
                <a:cubicBezTo>
                  <a:pt x="5230166" y="189747"/>
                  <a:pt x="5233726" y="181370"/>
                  <a:pt x="5240866" y="177800"/>
                </a:cubicBezTo>
                <a:cubicBezTo>
                  <a:pt x="5270794" y="162836"/>
                  <a:pt x="5295154" y="161514"/>
                  <a:pt x="5325533" y="152400"/>
                </a:cubicBezTo>
                <a:cubicBezTo>
                  <a:pt x="5342630" y="147271"/>
                  <a:pt x="5358830" y="138968"/>
                  <a:pt x="5376333" y="135467"/>
                </a:cubicBezTo>
                <a:cubicBezTo>
                  <a:pt x="5390444" y="132645"/>
                  <a:pt x="5404618" y="130122"/>
                  <a:pt x="5418666" y="127000"/>
                </a:cubicBezTo>
                <a:cubicBezTo>
                  <a:pt x="5430025" y="124476"/>
                  <a:pt x="5441123" y="120816"/>
                  <a:pt x="5452533" y="118534"/>
                </a:cubicBezTo>
                <a:cubicBezTo>
                  <a:pt x="5469367" y="115167"/>
                  <a:pt x="5486679" y="114231"/>
                  <a:pt x="5503333" y="110067"/>
                </a:cubicBezTo>
                <a:cubicBezTo>
                  <a:pt x="5503347" y="110064"/>
                  <a:pt x="5566826" y="88903"/>
                  <a:pt x="5579533" y="84667"/>
                </a:cubicBezTo>
                <a:cubicBezTo>
                  <a:pt x="5588000" y="81845"/>
                  <a:pt x="5596275" y="78365"/>
                  <a:pt x="5604933" y="76200"/>
                </a:cubicBezTo>
                <a:cubicBezTo>
                  <a:pt x="5760581" y="37289"/>
                  <a:pt x="5590842" y="77255"/>
                  <a:pt x="5731933" y="50800"/>
                </a:cubicBezTo>
                <a:cubicBezTo>
                  <a:pt x="5757507" y="46005"/>
                  <a:pt x="5782992" y="40571"/>
                  <a:pt x="5808133" y="33867"/>
                </a:cubicBezTo>
                <a:cubicBezTo>
                  <a:pt x="5808150" y="33862"/>
                  <a:pt x="5871625" y="12703"/>
                  <a:pt x="5884333" y="8467"/>
                </a:cubicBezTo>
                <a:cubicBezTo>
                  <a:pt x="5892800" y="5645"/>
                  <a:pt x="5900808" y="0"/>
                  <a:pt x="5909733" y="0"/>
                </a:cubicBezTo>
                <a:lnTo>
                  <a:pt x="5943600" y="0"/>
                </a:lnTo>
              </a:path>
            </a:pathLst>
          </a:custGeom>
          <a:ln w="762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382930" y="2700866"/>
            <a:ext cx="1762735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3 Hour – 23 km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381265" y="3369732"/>
            <a:ext cx="1762735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r>
              <a:rPr lang="en-US" dirty="0" smtClean="0"/>
              <a:t> Hour – 17 km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01398" y="4004733"/>
            <a:ext cx="1211126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26% Drop</a:t>
            </a:r>
            <a:endParaRPr lang="en-US" dirty="0"/>
          </a:p>
        </p:txBody>
      </p:sp>
      <p:sp>
        <p:nvSpPr>
          <p:cNvPr id="11" name="Title 5"/>
          <p:cNvSpPr txBox="1">
            <a:spLocks/>
          </p:cNvSpPr>
          <p:nvPr/>
        </p:nvSpPr>
        <p:spPr>
          <a:xfrm>
            <a:off x="1693333" y="384705"/>
            <a:ext cx="4258733" cy="1143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ＭＳ Ｐゴシック" charset="0"/>
                <a:cs typeface="Geneva" pitchFamily="-65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dirty="0"/>
              <a:t>1</a:t>
            </a:r>
            <a:r>
              <a:rPr lang="en-US" dirty="0" smtClean="0"/>
              <a:t> Hour Average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409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ning_Drifters_13841072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1" r="14690" b="6107"/>
          <a:stretch/>
        </p:blipFill>
        <p:spPr>
          <a:xfrm>
            <a:off x="1483204" y="0"/>
            <a:ext cx="5535355" cy="5787914"/>
          </a:xfrm>
          <a:prstGeom prst="rect">
            <a:avLst/>
          </a:prstGeom>
        </p:spPr>
      </p:pic>
      <p:pic>
        <p:nvPicPr>
          <p:cNvPr id="3" name="Picture 2" descr="138410701_bambo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600" y="3335867"/>
            <a:ext cx="2085975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213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darVSDrifter-138410722-3h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08" y="0"/>
            <a:ext cx="8046184" cy="62175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5791200"/>
            <a:ext cx="1788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197 simulations</a:t>
            </a:r>
            <a:endParaRPr lang="en-US" dirty="0"/>
          </a:p>
        </p:txBody>
      </p:sp>
      <p:sp>
        <p:nvSpPr>
          <p:cNvPr id="4" name="Title 5"/>
          <p:cNvSpPr txBox="1">
            <a:spLocks/>
          </p:cNvSpPr>
          <p:nvPr/>
        </p:nvSpPr>
        <p:spPr>
          <a:xfrm>
            <a:off x="1693333" y="384705"/>
            <a:ext cx="4258733" cy="1143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ＭＳ Ｐゴシック" charset="0"/>
                <a:cs typeface="Geneva" pitchFamily="-65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dirty="0" smtClean="0"/>
              <a:t>3 Hour Average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123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darVSDrifter-138410722-1h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08" y="0"/>
            <a:ext cx="8046184" cy="62175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5791200"/>
            <a:ext cx="1788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197 simulations</a:t>
            </a:r>
            <a:endParaRPr lang="en-US" dirty="0"/>
          </a:p>
        </p:txBody>
      </p:sp>
      <p:sp>
        <p:nvSpPr>
          <p:cNvPr id="4" name="Title 5"/>
          <p:cNvSpPr txBox="1">
            <a:spLocks/>
          </p:cNvSpPr>
          <p:nvPr/>
        </p:nvSpPr>
        <p:spPr>
          <a:xfrm>
            <a:off x="1693333" y="384705"/>
            <a:ext cx="4258733" cy="1143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ＭＳ Ｐゴシック" charset="0"/>
                <a:cs typeface="Geneva" pitchFamily="-65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dirty="0"/>
              <a:t>1</a:t>
            </a:r>
            <a:r>
              <a:rPr lang="en-US" dirty="0" smtClean="0"/>
              <a:t> Hour Average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382930" y="2700866"/>
            <a:ext cx="1762735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3 Hour – 19 km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381265" y="3369732"/>
            <a:ext cx="1762735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r>
              <a:rPr lang="en-US" dirty="0" smtClean="0"/>
              <a:t> Hour – 16 km</a:t>
            </a:r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1591733" y="3115711"/>
            <a:ext cx="6231467" cy="2421489"/>
          </a:xfrm>
          <a:custGeom>
            <a:avLst/>
            <a:gdLst>
              <a:gd name="connsiteX0" fmla="*/ 0 w 6231467"/>
              <a:gd name="connsiteY0" fmla="*/ 2421489 h 2421489"/>
              <a:gd name="connsiteX1" fmla="*/ 42334 w 6231467"/>
              <a:gd name="connsiteY1" fmla="*/ 2396089 h 2421489"/>
              <a:gd name="connsiteX2" fmla="*/ 93134 w 6231467"/>
              <a:gd name="connsiteY2" fmla="*/ 2379156 h 2421489"/>
              <a:gd name="connsiteX3" fmla="*/ 135467 w 6231467"/>
              <a:gd name="connsiteY3" fmla="*/ 2345289 h 2421489"/>
              <a:gd name="connsiteX4" fmla="*/ 160867 w 6231467"/>
              <a:gd name="connsiteY4" fmla="*/ 2336822 h 2421489"/>
              <a:gd name="connsiteX5" fmla="*/ 177800 w 6231467"/>
              <a:gd name="connsiteY5" fmla="*/ 2311422 h 2421489"/>
              <a:gd name="connsiteX6" fmla="*/ 203200 w 6231467"/>
              <a:gd name="connsiteY6" fmla="*/ 2302956 h 2421489"/>
              <a:gd name="connsiteX7" fmla="*/ 228600 w 6231467"/>
              <a:gd name="connsiteY7" fmla="*/ 2286022 h 2421489"/>
              <a:gd name="connsiteX8" fmla="*/ 262467 w 6231467"/>
              <a:gd name="connsiteY8" fmla="*/ 2243689 h 2421489"/>
              <a:gd name="connsiteX9" fmla="*/ 313267 w 6231467"/>
              <a:gd name="connsiteY9" fmla="*/ 2201356 h 2421489"/>
              <a:gd name="connsiteX10" fmla="*/ 330200 w 6231467"/>
              <a:gd name="connsiteY10" fmla="*/ 2184422 h 2421489"/>
              <a:gd name="connsiteX11" fmla="*/ 372534 w 6231467"/>
              <a:gd name="connsiteY11" fmla="*/ 2175956 h 2421489"/>
              <a:gd name="connsiteX12" fmla="*/ 423334 w 6231467"/>
              <a:gd name="connsiteY12" fmla="*/ 2159022 h 2421489"/>
              <a:gd name="connsiteX13" fmla="*/ 465667 w 6231467"/>
              <a:gd name="connsiteY13" fmla="*/ 2150556 h 2421489"/>
              <a:gd name="connsiteX14" fmla="*/ 524934 w 6231467"/>
              <a:gd name="connsiteY14" fmla="*/ 2125156 h 2421489"/>
              <a:gd name="connsiteX15" fmla="*/ 550334 w 6231467"/>
              <a:gd name="connsiteY15" fmla="*/ 2108222 h 2421489"/>
              <a:gd name="connsiteX16" fmla="*/ 584200 w 6231467"/>
              <a:gd name="connsiteY16" fmla="*/ 2099756 h 2421489"/>
              <a:gd name="connsiteX17" fmla="*/ 601134 w 6231467"/>
              <a:gd name="connsiteY17" fmla="*/ 2082822 h 2421489"/>
              <a:gd name="connsiteX18" fmla="*/ 668867 w 6231467"/>
              <a:gd name="connsiteY18" fmla="*/ 2057422 h 2421489"/>
              <a:gd name="connsiteX19" fmla="*/ 719667 w 6231467"/>
              <a:gd name="connsiteY19" fmla="*/ 2023556 h 2421489"/>
              <a:gd name="connsiteX20" fmla="*/ 753534 w 6231467"/>
              <a:gd name="connsiteY20" fmla="*/ 1998156 h 2421489"/>
              <a:gd name="connsiteX21" fmla="*/ 804334 w 6231467"/>
              <a:gd name="connsiteY21" fmla="*/ 1981222 h 2421489"/>
              <a:gd name="connsiteX22" fmla="*/ 829734 w 6231467"/>
              <a:gd name="connsiteY22" fmla="*/ 1972756 h 2421489"/>
              <a:gd name="connsiteX23" fmla="*/ 889000 w 6231467"/>
              <a:gd name="connsiteY23" fmla="*/ 1947356 h 2421489"/>
              <a:gd name="connsiteX24" fmla="*/ 931334 w 6231467"/>
              <a:gd name="connsiteY24" fmla="*/ 1930422 h 2421489"/>
              <a:gd name="connsiteX25" fmla="*/ 965200 w 6231467"/>
              <a:gd name="connsiteY25" fmla="*/ 1921956 h 2421489"/>
              <a:gd name="connsiteX26" fmla="*/ 982134 w 6231467"/>
              <a:gd name="connsiteY26" fmla="*/ 1905022 h 2421489"/>
              <a:gd name="connsiteX27" fmla="*/ 1024467 w 6231467"/>
              <a:gd name="connsiteY27" fmla="*/ 1896556 h 2421489"/>
              <a:gd name="connsiteX28" fmla="*/ 1049867 w 6231467"/>
              <a:gd name="connsiteY28" fmla="*/ 1888089 h 2421489"/>
              <a:gd name="connsiteX29" fmla="*/ 1066800 w 6231467"/>
              <a:gd name="connsiteY29" fmla="*/ 1862689 h 2421489"/>
              <a:gd name="connsiteX30" fmla="*/ 1100667 w 6231467"/>
              <a:gd name="connsiteY30" fmla="*/ 1854222 h 2421489"/>
              <a:gd name="connsiteX31" fmla="*/ 1126067 w 6231467"/>
              <a:gd name="connsiteY31" fmla="*/ 1837289 h 2421489"/>
              <a:gd name="connsiteX32" fmla="*/ 1176867 w 6231467"/>
              <a:gd name="connsiteY32" fmla="*/ 1820356 h 2421489"/>
              <a:gd name="connsiteX33" fmla="*/ 1202267 w 6231467"/>
              <a:gd name="connsiteY33" fmla="*/ 1811889 h 2421489"/>
              <a:gd name="connsiteX34" fmla="*/ 1227667 w 6231467"/>
              <a:gd name="connsiteY34" fmla="*/ 1794956 h 2421489"/>
              <a:gd name="connsiteX35" fmla="*/ 1278467 w 6231467"/>
              <a:gd name="connsiteY35" fmla="*/ 1778022 h 2421489"/>
              <a:gd name="connsiteX36" fmla="*/ 1312334 w 6231467"/>
              <a:gd name="connsiteY36" fmla="*/ 1752622 h 2421489"/>
              <a:gd name="connsiteX37" fmla="*/ 1346200 w 6231467"/>
              <a:gd name="connsiteY37" fmla="*/ 1735689 h 2421489"/>
              <a:gd name="connsiteX38" fmla="*/ 1388534 w 6231467"/>
              <a:gd name="connsiteY38" fmla="*/ 1701822 h 2421489"/>
              <a:gd name="connsiteX39" fmla="*/ 1439334 w 6231467"/>
              <a:gd name="connsiteY39" fmla="*/ 1684889 h 2421489"/>
              <a:gd name="connsiteX40" fmla="*/ 1490134 w 6231467"/>
              <a:gd name="connsiteY40" fmla="*/ 1667956 h 2421489"/>
              <a:gd name="connsiteX41" fmla="*/ 1515534 w 6231467"/>
              <a:gd name="connsiteY41" fmla="*/ 1659489 h 2421489"/>
              <a:gd name="connsiteX42" fmla="*/ 1591734 w 6231467"/>
              <a:gd name="connsiteY42" fmla="*/ 1625622 h 2421489"/>
              <a:gd name="connsiteX43" fmla="*/ 1676400 w 6231467"/>
              <a:gd name="connsiteY43" fmla="*/ 1617156 h 2421489"/>
              <a:gd name="connsiteX44" fmla="*/ 1701800 w 6231467"/>
              <a:gd name="connsiteY44" fmla="*/ 1608689 h 2421489"/>
              <a:gd name="connsiteX45" fmla="*/ 1727200 w 6231467"/>
              <a:gd name="connsiteY45" fmla="*/ 1591756 h 2421489"/>
              <a:gd name="connsiteX46" fmla="*/ 1778000 w 6231467"/>
              <a:gd name="connsiteY46" fmla="*/ 1583289 h 2421489"/>
              <a:gd name="connsiteX47" fmla="*/ 1803400 w 6231467"/>
              <a:gd name="connsiteY47" fmla="*/ 1574822 h 2421489"/>
              <a:gd name="connsiteX48" fmla="*/ 1845734 w 6231467"/>
              <a:gd name="connsiteY48" fmla="*/ 1566356 h 2421489"/>
              <a:gd name="connsiteX49" fmla="*/ 1896534 w 6231467"/>
              <a:gd name="connsiteY49" fmla="*/ 1557889 h 2421489"/>
              <a:gd name="connsiteX50" fmla="*/ 1947334 w 6231467"/>
              <a:gd name="connsiteY50" fmla="*/ 1540956 h 2421489"/>
              <a:gd name="connsiteX51" fmla="*/ 2015067 w 6231467"/>
              <a:gd name="connsiteY51" fmla="*/ 1515556 h 2421489"/>
              <a:gd name="connsiteX52" fmla="*/ 2074334 w 6231467"/>
              <a:gd name="connsiteY52" fmla="*/ 1481689 h 2421489"/>
              <a:gd name="connsiteX53" fmla="*/ 2099734 w 6231467"/>
              <a:gd name="connsiteY53" fmla="*/ 1473222 h 2421489"/>
              <a:gd name="connsiteX54" fmla="*/ 2116667 w 6231467"/>
              <a:gd name="connsiteY54" fmla="*/ 1447822 h 2421489"/>
              <a:gd name="connsiteX55" fmla="*/ 2201334 w 6231467"/>
              <a:gd name="connsiteY55" fmla="*/ 1422422 h 2421489"/>
              <a:gd name="connsiteX56" fmla="*/ 2226734 w 6231467"/>
              <a:gd name="connsiteY56" fmla="*/ 1405489 h 2421489"/>
              <a:gd name="connsiteX57" fmla="*/ 2286000 w 6231467"/>
              <a:gd name="connsiteY57" fmla="*/ 1397022 h 2421489"/>
              <a:gd name="connsiteX58" fmla="*/ 2319867 w 6231467"/>
              <a:gd name="connsiteY58" fmla="*/ 1388556 h 2421489"/>
              <a:gd name="connsiteX59" fmla="*/ 2345267 w 6231467"/>
              <a:gd name="connsiteY59" fmla="*/ 1371622 h 2421489"/>
              <a:gd name="connsiteX60" fmla="*/ 2379134 w 6231467"/>
              <a:gd name="connsiteY60" fmla="*/ 1363156 h 2421489"/>
              <a:gd name="connsiteX61" fmla="*/ 2404534 w 6231467"/>
              <a:gd name="connsiteY61" fmla="*/ 1354689 h 2421489"/>
              <a:gd name="connsiteX62" fmla="*/ 2438400 w 6231467"/>
              <a:gd name="connsiteY62" fmla="*/ 1337756 h 2421489"/>
              <a:gd name="connsiteX63" fmla="*/ 2480734 w 6231467"/>
              <a:gd name="connsiteY63" fmla="*/ 1320822 h 2421489"/>
              <a:gd name="connsiteX64" fmla="*/ 2523067 w 6231467"/>
              <a:gd name="connsiteY64" fmla="*/ 1295422 h 2421489"/>
              <a:gd name="connsiteX65" fmla="*/ 2573867 w 6231467"/>
              <a:gd name="connsiteY65" fmla="*/ 1278489 h 2421489"/>
              <a:gd name="connsiteX66" fmla="*/ 2607734 w 6231467"/>
              <a:gd name="connsiteY66" fmla="*/ 1261556 h 2421489"/>
              <a:gd name="connsiteX67" fmla="*/ 2650067 w 6231467"/>
              <a:gd name="connsiteY67" fmla="*/ 1253089 h 2421489"/>
              <a:gd name="connsiteX68" fmla="*/ 2709334 w 6231467"/>
              <a:gd name="connsiteY68" fmla="*/ 1236156 h 2421489"/>
              <a:gd name="connsiteX69" fmla="*/ 2794000 w 6231467"/>
              <a:gd name="connsiteY69" fmla="*/ 1227689 h 2421489"/>
              <a:gd name="connsiteX70" fmla="*/ 2819400 w 6231467"/>
              <a:gd name="connsiteY70" fmla="*/ 1210756 h 2421489"/>
              <a:gd name="connsiteX71" fmla="*/ 2878667 w 6231467"/>
              <a:gd name="connsiteY71" fmla="*/ 1193822 h 2421489"/>
              <a:gd name="connsiteX72" fmla="*/ 2954867 w 6231467"/>
              <a:gd name="connsiteY72" fmla="*/ 1168422 h 2421489"/>
              <a:gd name="connsiteX73" fmla="*/ 2980267 w 6231467"/>
              <a:gd name="connsiteY73" fmla="*/ 1151489 h 2421489"/>
              <a:gd name="connsiteX74" fmla="*/ 3048000 w 6231467"/>
              <a:gd name="connsiteY74" fmla="*/ 1117622 h 2421489"/>
              <a:gd name="connsiteX75" fmla="*/ 3073400 w 6231467"/>
              <a:gd name="connsiteY75" fmla="*/ 1100689 h 2421489"/>
              <a:gd name="connsiteX76" fmla="*/ 3115734 w 6231467"/>
              <a:gd name="connsiteY76" fmla="*/ 1092222 h 2421489"/>
              <a:gd name="connsiteX77" fmla="*/ 3141134 w 6231467"/>
              <a:gd name="connsiteY77" fmla="*/ 1083756 h 2421489"/>
              <a:gd name="connsiteX78" fmla="*/ 3208867 w 6231467"/>
              <a:gd name="connsiteY78" fmla="*/ 1049889 h 2421489"/>
              <a:gd name="connsiteX79" fmla="*/ 3276600 w 6231467"/>
              <a:gd name="connsiteY79" fmla="*/ 1032956 h 2421489"/>
              <a:gd name="connsiteX80" fmla="*/ 3302000 w 6231467"/>
              <a:gd name="connsiteY80" fmla="*/ 1016022 h 2421489"/>
              <a:gd name="connsiteX81" fmla="*/ 3369734 w 6231467"/>
              <a:gd name="connsiteY81" fmla="*/ 999089 h 2421489"/>
              <a:gd name="connsiteX82" fmla="*/ 3395134 w 6231467"/>
              <a:gd name="connsiteY82" fmla="*/ 990622 h 2421489"/>
              <a:gd name="connsiteX83" fmla="*/ 3454400 w 6231467"/>
              <a:gd name="connsiteY83" fmla="*/ 956756 h 2421489"/>
              <a:gd name="connsiteX84" fmla="*/ 3488267 w 6231467"/>
              <a:gd name="connsiteY84" fmla="*/ 939822 h 2421489"/>
              <a:gd name="connsiteX85" fmla="*/ 3539067 w 6231467"/>
              <a:gd name="connsiteY85" fmla="*/ 931356 h 2421489"/>
              <a:gd name="connsiteX86" fmla="*/ 3640667 w 6231467"/>
              <a:gd name="connsiteY86" fmla="*/ 905956 h 2421489"/>
              <a:gd name="connsiteX87" fmla="*/ 3725334 w 6231467"/>
              <a:gd name="connsiteY87" fmla="*/ 838222 h 2421489"/>
              <a:gd name="connsiteX88" fmla="*/ 3759200 w 6231467"/>
              <a:gd name="connsiteY88" fmla="*/ 829756 h 2421489"/>
              <a:gd name="connsiteX89" fmla="*/ 3810000 w 6231467"/>
              <a:gd name="connsiteY89" fmla="*/ 812822 h 2421489"/>
              <a:gd name="connsiteX90" fmla="*/ 3835400 w 6231467"/>
              <a:gd name="connsiteY90" fmla="*/ 804356 h 2421489"/>
              <a:gd name="connsiteX91" fmla="*/ 3886200 w 6231467"/>
              <a:gd name="connsiteY91" fmla="*/ 778956 h 2421489"/>
              <a:gd name="connsiteX92" fmla="*/ 3911600 w 6231467"/>
              <a:gd name="connsiteY92" fmla="*/ 762022 h 2421489"/>
              <a:gd name="connsiteX93" fmla="*/ 3979334 w 6231467"/>
              <a:gd name="connsiteY93" fmla="*/ 745089 h 2421489"/>
              <a:gd name="connsiteX94" fmla="*/ 4004734 w 6231467"/>
              <a:gd name="connsiteY94" fmla="*/ 736622 h 2421489"/>
              <a:gd name="connsiteX95" fmla="*/ 4106334 w 6231467"/>
              <a:gd name="connsiteY95" fmla="*/ 728156 h 2421489"/>
              <a:gd name="connsiteX96" fmla="*/ 4140200 w 6231467"/>
              <a:gd name="connsiteY96" fmla="*/ 719689 h 2421489"/>
              <a:gd name="connsiteX97" fmla="*/ 4191000 w 6231467"/>
              <a:gd name="connsiteY97" fmla="*/ 711222 h 2421489"/>
              <a:gd name="connsiteX98" fmla="*/ 4241800 w 6231467"/>
              <a:gd name="connsiteY98" fmla="*/ 677356 h 2421489"/>
              <a:gd name="connsiteX99" fmla="*/ 4334934 w 6231467"/>
              <a:gd name="connsiteY99" fmla="*/ 668889 h 2421489"/>
              <a:gd name="connsiteX100" fmla="*/ 4411134 w 6231467"/>
              <a:gd name="connsiteY100" fmla="*/ 651956 h 2421489"/>
              <a:gd name="connsiteX101" fmla="*/ 4428067 w 6231467"/>
              <a:gd name="connsiteY101" fmla="*/ 635022 h 2421489"/>
              <a:gd name="connsiteX102" fmla="*/ 4470400 w 6231467"/>
              <a:gd name="connsiteY102" fmla="*/ 626556 h 2421489"/>
              <a:gd name="connsiteX103" fmla="*/ 4521200 w 6231467"/>
              <a:gd name="connsiteY103" fmla="*/ 609622 h 2421489"/>
              <a:gd name="connsiteX104" fmla="*/ 4572000 w 6231467"/>
              <a:gd name="connsiteY104" fmla="*/ 592689 h 2421489"/>
              <a:gd name="connsiteX105" fmla="*/ 4597400 w 6231467"/>
              <a:gd name="connsiteY105" fmla="*/ 584222 h 2421489"/>
              <a:gd name="connsiteX106" fmla="*/ 4648200 w 6231467"/>
              <a:gd name="connsiteY106" fmla="*/ 575756 h 2421489"/>
              <a:gd name="connsiteX107" fmla="*/ 4673600 w 6231467"/>
              <a:gd name="connsiteY107" fmla="*/ 567289 h 2421489"/>
              <a:gd name="connsiteX108" fmla="*/ 4690534 w 6231467"/>
              <a:gd name="connsiteY108" fmla="*/ 550356 h 2421489"/>
              <a:gd name="connsiteX109" fmla="*/ 4741334 w 6231467"/>
              <a:gd name="connsiteY109" fmla="*/ 533422 h 2421489"/>
              <a:gd name="connsiteX110" fmla="*/ 4792134 w 6231467"/>
              <a:gd name="connsiteY110" fmla="*/ 508022 h 2421489"/>
              <a:gd name="connsiteX111" fmla="*/ 4817534 w 6231467"/>
              <a:gd name="connsiteY111" fmla="*/ 491089 h 2421489"/>
              <a:gd name="connsiteX112" fmla="*/ 4910667 w 6231467"/>
              <a:gd name="connsiteY112" fmla="*/ 465689 h 2421489"/>
              <a:gd name="connsiteX113" fmla="*/ 5037667 w 6231467"/>
              <a:gd name="connsiteY113" fmla="*/ 448756 h 2421489"/>
              <a:gd name="connsiteX114" fmla="*/ 5088467 w 6231467"/>
              <a:gd name="connsiteY114" fmla="*/ 431822 h 2421489"/>
              <a:gd name="connsiteX115" fmla="*/ 5113867 w 6231467"/>
              <a:gd name="connsiteY115" fmla="*/ 423356 h 2421489"/>
              <a:gd name="connsiteX116" fmla="*/ 5190067 w 6231467"/>
              <a:gd name="connsiteY116" fmla="*/ 406422 h 2421489"/>
              <a:gd name="connsiteX117" fmla="*/ 5249334 w 6231467"/>
              <a:gd name="connsiteY117" fmla="*/ 372556 h 2421489"/>
              <a:gd name="connsiteX118" fmla="*/ 5300134 w 6231467"/>
              <a:gd name="connsiteY118" fmla="*/ 355622 h 2421489"/>
              <a:gd name="connsiteX119" fmla="*/ 5393267 w 6231467"/>
              <a:gd name="connsiteY119" fmla="*/ 313289 h 2421489"/>
              <a:gd name="connsiteX120" fmla="*/ 5452534 w 6231467"/>
              <a:gd name="connsiteY120" fmla="*/ 287889 h 2421489"/>
              <a:gd name="connsiteX121" fmla="*/ 5511800 w 6231467"/>
              <a:gd name="connsiteY121" fmla="*/ 279422 h 2421489"/>
              <a:gd name="connsiteX122" fmla="*/ 5588000 w 6231467"/>
              <a:gd name="connsiteY122" fmla="*/ 254022 h 2421489"/>
              <a:gd name="connsiteX123" fmla="*/ 5604934 w 6231467"/>
              <a:gd name="connsiteY123" fmla="*/ 237089 h 2421489"/>
              <a:gd name="connsiteX124" fmla="*/ 5655734 w 6231467"/>
              <a:gd name="connsiteY124" fmla="*/ 203222 h 2421489"/>
              <a:gd name="connsiteX125" fmla="*/ 5655734 w 6231467"/>
              <a:gd name="connsiteY125" fmla="*/ 203222 h 2421489"/>
              <a:gd name="connsiteX126" fmla="*/ 5723467 w 6231467"/>
              <a:gd name="connsiteY126" fmla="*/ 186289 h 2421489"/>
              <a:gd name="connsiteX127" fmla="*/ 5808134 w 6231467"/>
              <a:gd name="connsiteY127" fmla="*/ 152422 h 2421489"/>
              <a:gd name="connsiteX128" fmla="*/ 5833534 w 6231467"/>
              <a:gd name="connsiteY128" fmla="*/ 143956 h 2421489"/>
              <a:gd name="connsiteX129" fmla="*/ 5875867 w 6231467"/>
              <a:gd name="connsiteY129" fmla="*/ 118556 h 2421489"/>
              <a:gd name="connsiteX130" fmla="*/ 5892800 w 6231467"/>
              <a:gd name="connsiteY130" fmla="*/ 101622 h 2421489"/>
              <a:gd name="connsiteX131" fmla="*/ 5960534 w 6231467"/>
              <a:gd name="connsiteY131" fmla="*/ 84689 h 2421489"/>
              <a:gd name="connsiteX132" fmla="*/ 6062134 w 6231467"/>
              <a:gd name="connsiteY132" fmla="*/ 50822 h 2421489"/>
              <a:gd name="connsiteX133" fmla="*/ 6087534 w 6231467"/>
              <a:gd name="connsiteY133" fmla="*/ 42356 h 2421489"/>
              <a:gd name="connsiteX134" fmla="*/ 6112934 w 6231467"/>
              <a:gd name="connsiteY134" fmla="*/ 33889 h 2421489"/>
              <a:gd name="connsiteX135" fmla="*/ 6146800 w 6231467"/>
              <a:gd name="connsiteY135" fmla="*/ 25422 h 2421489"/>
              <a:gd name="connsiteX136" fmla="*/ 6197600 w 6231467"/>
              <a:gd name="connsiteY136" fmla="*/ 8489 h 2421489"/>
              <a:gd name="connsiteX137" fmla="*/ 6231467 w 6231467"/>
              <a:gd name="connsiteY137" fmla="*/ 22 h 242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</a:cxnLst>
            <a:rect l="l" t="t" r="r" b="b"/>
            <a:pathLst>
              <a:path w="6231467" h="2421489">
                <a:moveTo>
                  <a:pt x="0" y="2421489"/>
                </a:moveTo>
                <a:cubicBezTo>
                  <a:pt x="14111" y="2413022"/>
                  <a:pt x="27353" y="2402899"/>
                  <a:pt x="42334" y="2396089"/>
                </a:cubicBezTo>
                <a:cubicBezTo>
                  <a:pt x="58583" y="2388703"/>
                  <a:pt x="93134" y="2379156"/>
                  <a:pt x="93134" y="2379156"/>
                </a:cubicBezTo>
                <a:cubicBezTo>
                  <a:pt x="108885" y="2363404"/>
                  <a:pt x="114104" y="2355971"/>
                  <a:pt x="135467" y="2345289"/>
                </a:cubicBezTo>
                <a:cubicBezTo>
                  <a:pt x="143449" y="2341298"/>
                  <a:pt x="152400" y="2339644"/>
                  <a:pt x="160867" y="2336822"/>
                </a:cubicBezTo>
                <a:cubicBezTo>
                  <a:pt x="166511" y="2328355"/>
                  <a:pt x="169854" y="2317779"/>
                  <a:pt x="177800" y="2311422"/>
                </a:cubicBezTo>
                <a:cubicBezTo>
                  <a:pt x="184769" y="2305847"/>
                  <a:pt x="195218" y="2306947"/>
                  <a:pt x="203200" y="2302956"/>
                </a:cubicBezTo>
                <a:cubicBezTo>
                  <a:pt x="212302" y="2298405"/>
                  <a:pt x="220654" y="2292379"/>
                  <a:pt x="228600" y="2286022"/>
                </a:cubicBezTo>
                <a:cubicBezTo>
                  <a:pt x="253237" y="2266313"/>
                  <a:pt x="240460" y="2270098"/>
                  <a:pt x="262467" y="2243689"/>
                </a:cubicBezTo>
                <a:cubicBezTo>
                  <a:pt x="292637" y="2207485"/>
                  <a:pt x="279965" y="2227998"/>
                  <a:pt x="313267" y="2201356"/>
                </a:cubicBezTo>
                <a:cubicBezTo>
                  <a:pt x="319500" y="2196369"/>
                  <a:pt x="322863" y="2187566"/>
                  <a:pt x="330200" y="2184422"/>
                </a:cubicBezTo>
                <a:cubicBezTo>
                  <a:pt x="343427" y="2178753"/>
                  <a:pt x="358650" y="2179742"/>
                  <a:pt x="372534" y="2175956"/>
                </a:cubicBezTo>
                <a:cubicBezTo>
                  <a:pt x="389754" y="2171260"/>
                  <a:pt x="405831" y="2162522"/>
                  <a:pt x="423334" y="2159022"/>
                </a:cubicBezTo>
                <a:cubicBezTo>
                  <a:pt x="437445" y="2156200"/>
                  <a:pt x="451706" y="2154046"/>
                  <a:pt x="465667" y="2150556"/>
                </a:cubicBezTo>
                <a:cubicBezTo>
                  <a:pt x="486772" y="2145280"/>
                  <a:pt x="506092" y="2135923"/>
                  <a:pt x="524934" y="2125156"/>
                </a:cubicBezTo>
                <a:cubicBezTo>
                  <a:pt x="533769" y="2120107"/>
                  <a:pt x="540981" y="2112230"/>
                  <a:pt x="550334" y="2108222"/>
                </a:cubicBezTo>
                <a:cubicBezTo>
                  <a:pt x="561029" y="2103638"/>
                  <a:pt x="572911" y="2102578"/>
                  <a:pt x="584200" y="2099756"/>
                </a:cubicBezTo>
                <a:cubicBezTo>
                  <a:pt x="589845" y="2094111"/>
                  <a:pt x="593994" y="2086392"/>
                  <a:pt x="601134" y="2082822"/>
                </a:cubicBezTo>
                <a:cubicBezTo>
                  <a:pt x="660227" y="2053275"/>
                  <a:pt x="610510" y="2099106"/>
                  <a:pt x="668867" y="2057422"/>
                </a:cubicBezTo>
                <a:cubicBezTo>
                  <a:pt x="724358" y="2017785"/>
                  <a:pt x="665183" y="2041716"/>
                  <a:pt x="719667" y="2023556"/>
                </a:cubicBezTo>
                <a:cubicBezTo>
                  <a:pt x="730956" y="2015089"/>
                  <a:pt x="740913" y="2004467"/>
                  <a:pt x="753534" y="1998156"/>
                </a:cubicBezTo>
                <a:cubicBezTo>
                  <a:pt x="769499" y="1990173"/>
                  <a:pt x="787401" y="1986866"/>
                  <a:pt x="804334" y="1981222"/>
                </a:cubicBezTo>
                <a:cubicBezTo>
                  <a:pt x="812801" y="1978400"/>
                  <a:pt x="821752" y="1976747"/>
                  <a:pt x="829734" y="1972756"/>
                </a:cubicBezTo>
                <a:cubicBezTo>
                  <a:pt x="889205" y="1943019"/>
                  <a:pt x="839165" y="1966044"/>
                  <a:pt x="889000" y="1947356"/>
                </a:cubicBezTo>
                <a:cubicBezTo>
                  <a:pt x="903231" y="1942020"/>
                  <a:pt x="916916" y="1935228"/>
                  <a:pt x="931334" y="1930422"/>
                </a:cubicBezTo>
                <a:cubicBezTo>
                  <a:pt x="942373" y="1926742"/>
                  <a:pt x="953911" y="1924778"/>
                  <a:pt x="965200" y="1921956"/>
                </a:cubicBezTo>
                <a:cubicBezTo>
                  <a:pt x="970845" y="1916311"/>
                  <a:pt x="974797" y="1908167"/>
                  <a:pt x="982134" y="1905022"/>
                </a:cubicBezTo>
                <a:cubicBezTo>
                  <a:pt x="995361" y="1899353"/>
                  <a:pt x="1010506" y="1900046"/>
                  <a:pt x="1024467" y="1896556"/>
                </a:cubicBezTo>
                <a:cubicBezTo>
                  <a:pt x="1033125" y="1894391"/>
                  <a:pt x="1041400" y="1890911"/>
                  <a:pt x="1049867" y="1888089"/>
                </a:cubicBezTo>
                <a:cubicBezTo>
                  <a:pt x="1055511" y="1879622"/>
                  <a:pt x="1058333" y="1868333"/>
                  <a:pt x="1066800" y="1862689"/>
                </a:cubicBezTo>
                <a:cubicBezTo>
                  <a:pt x="1076482" y="1856234"/>
                  <a:pt x="1089971" y="1858806"/>
                  <a:pt x="1100667" y="1854222"/>
                </a:cubicBezTo>
                <a:cubicBezTo>
                  <a:pt x="1110020" y="1850214"/>
                  <a:pt x="1116768" y="1841422"/>
                  <a:pt x="1126067" y="1837289"/>
                </a:cubicBezTo>
                <a:cubicBezTo>
                  <a:pt x="1142378" y="1830040"/>
                  <a:pt x="1159934" y="1826000"/>
                  <a:pt x="1176867" y="1820356"/>
                </a:cubicBezTo>
                <a:cubicBezTo>
                  <a:pt x="1185334" y="1817534"/>
                  <a:pt x="1194841" y="1816839"/>
                  <a:pt x="1202267" y="1811889"/>
                </a:cubicBezTo>
                <a:cubicBezTo>
                  <a:pt x="1210734" y="1806245"/>
                  <a:pt x="1218368" y="1799089"/>
                  <a:pt x="1227667" y="1794956"/>
                </a:cubicBezTo>
                <a:cubicBezTo>
                  <a:pt x="1243978" y="1787707"/>
                  <a:pt x="1278467" y="1778022"/>
                  <a:pt x="1278467" y="1778022"/>
                </a:cubicBezTo>
                <a:cubicBezTo>
                  <a:pt x="1289756" y="1769555"/>
                  <a:pt x="1300368" y="1760101"/>
                  <a:pt x="1312334" y="1752622"/>
                </a:cubicBezTo>
                <a:cubicBezTo>
                  <a:pt x="1323037" y="1745933"/>
                  <a:pt x="1335699" y="1742690"/>
                  <a:pt x="1346200" y="1735689"/>
                </a:cubicBezTo>
                <a:cubicBezTo>
                  <a:pt x="1381382" y="1712235"/>
                  <a:pt x="1342403" y="1722325"/>
                  <a:pt x="1388534" y="1701822"/>
                </a:cubicBezTo>
                <a:cubicBezTo>
                  <a:pt x="1404845" y="1694573"/>
                  <a:pt x="1422401" y="1690533"/>
                  <a:pt x="1439334" y="1684889"/>
                </a:cubicBezTo>
                <a:lnTo>
                  <a:pt x="1490134" y="1667956"/>
                </a:lnTo>
                <a:cubicBezTo>
                  <a:pt x="1498601" y="1665134"/>
                  <a:pt x="1507552" y="1663480"/>
                  <a:pt x="1515534" y="1659489"/>
                </a:cubicBezTo>
                <a:cubicBezTo>
                  <a:pt x="1533068" y="1650722"/>
                  <a:pt x="1573718" y="1629225"/>
                  <a:pt x="1591734" y="1625622"/>
                </a:cubicBezTo>
                <a:cubicBezTo>
                  <a:pt x="1619546" y="1620060"/>
                  <a:pt x="1648178" y="1619978"/>
                  <a:pt x="1676400" y="1617156"/>
                </a:cubicBezTo>
                <a:cubicBezTo>
                  <a:pt x="1684867" y="1614334"/>
                  <a:pt x="1693818" y="1612680"/>
                  <a:pt x="1701800" y="1608689"/>
                </a:cubicBezTo>
                <a:cubicBezTo>
                  <a:pt x="1710901" y="1604138"/>
                  <a:pt x="1717547" y="1594974"/>
                  <a:pt x="1727200" y="1591756"/>
                </a:cubicBezTo>
                <a:cubicBezTo>
                  <a:pt x="1743486" y="1586327"/>
                  <a:pt x="1761242" y="1587013"/>
                  <a:pt x="1778000" y="1583289"/>
                </a:cubicBezTo>
                <a:cubicBezTo>
                  <a:pt x="1786712" y="1581353"/>
                  <a:pt x="1794742" y="1576986"/>
                  <a:pt x="1803400" y="1574822"/>
                </a:cubicBezTo>
                <a:cubicBezTo>
                  <a:pt x="1817361" y="1571332"/>
                  <a:pt x="1831575" y="1568930"/>
                  <a:pt x="1845734" y="1566356"/>
                </a:cubicBezTo>
                <a:cubicBezTo>
                  <a:pt x="1862624" y="1563285"/>
                  <a:pt x="1879880" y="1562053"/>
                  <a:pt x="1896534" y="1557889"/>
                </a:cubicBezTo>
                <a:cubicBezTo>
                  <a:pt x="1913850" y="1553560"/>
                  <a:pt x="1947334" y="1540956"/>
                  <a:pt x="1947334" y="1540956"/>
                </a:cubicBezTo>
                <a:cubicBezTo>
                  <a:pt x="1981602" y="1506686"/>
                  <a:pt x="1945217" y="1536511"/>
                  <a:pt x="2015067" y="1515556"/>
                </a:cubicBezTo>
                <a:cubicBezTo>
                  <a:pt x="2052170" y="1504425"/>
                  <a:pt x="2043160" y="1497276"/>
                  <a:pt x="2074334" y="1481689"/>
                </a:cubicBezTo>
                <a:cubicBezTo>
                  <a:pt x="2082316" y="1477698"/>
                  <a:pt x="2091267" y="1476044"/>
                  <a:pt x="2099734" y="1473222"/>
                </a:cubicBezTo>
                <a:cubicBezTo>
                  <a:pt x="2105378" y="1464755"/>
                  <a:pt x="2108038" y="1453215"/>
                  <a:pt x="2116667" y="1447822"/>
                </a:cubicBezTo>
                <a:cubicBezTo>
                  <a:pt x="2130407" y="1439234"/>
                  <a:pt x="2181508" y="1427379"/>
                  <a:pt x="2201334" y="1422422"/>
                </a:cubicBezTo>
                <a:cubicBezTo>
                  <a:pt x="2209801" y="1416778"/>
                  <a:pt x="2216988" y="1408413"/>
                  <a:pt x="2226734" y="1405489"/>
                </a:cubicBezTo>
                <a:cubicBezTo>
                  <a:pt x="2245848" y="1399755"/>
                  <a:pt x="2266366" y="1400592"/>
                  <a:pt x="2286000" y="1397022"/>
                </a:cubicBezTo>
                <a:cubicBezTo>
                  <a:pt x="2297449" y="1394940"/>
                  <a:pt x="2308578" y="1391378"/>
                  <a:pt x="2319867" y="1388556"/>
                </a:cubicBezTo>
                <a:cubicBezTo>
                  <a:pt x="2328334" y="1382911"/>
                  <a:pt x="2335914" y="1375630"/>
                  <a:pt x="2345267" y="1371622"/>
                </a:cubicBezTo>
                <a:cubicBezTo>
                  <a:pt x="2355963" y="1367038"/>
                  <a:pt x="2367945" y="1366353"/>
                  <a:pt x="2379134" y="1363156"/>
                </a:cubicBezTo>
                <a:cubicBezTo>
                  <a:pt x="2387715" y="1360704"/>
                  <a:pt x="2396331" y="1358205"/>
                  <a:pt x="2404534" y="1354689"/>
                </a:cubicBezTo>
                <a:cubicBezTo>
                  <a:pt x="2416135" y="1349717"/>
                  <a:pt x="2426867" y="1342882"/>
                  <a:pt x="2438400" y="1337756"/>
                </a:cubicBezTo>
                <a:cubicBezTo>
                  <a:pt x="2452288" y="1331583"/>
                  <a:pt x="2467140" y="1327619"/>
                  <a:pt x="2480734" y="1320822"/>
                </a:cubicBezTo>
                <a:cubicBezTo>
                  <a:pt x="2495453" y="1313463"/>
                  <a:pt x="2508086" y="1302232"/>
                  <a:pt x="2523067" y="1295422"/>
                </a:cubicBezTo>
                <a:cubicBezTo>
                  <a:pt x="2539316" y="1288036"/>
                  <a:pt x="2557902" y="1286471"/>
                  <a:pt x="2573867" y="1278489"/>
                </a:cubicBezTo>
                <a:cubicBezTo>
                  <a:pt x="2585156" y="1272845"/>
                  <a:pt x="2595760" y="1265547"/>
                  <a:pt x="2607734" y="1261556"/>
                </a:cubicBezTo>
                <a:cubicBezTo>
                  <a:pt x="2621386" y="1257005"/>
                  <a:pt x="2636106" y="1256579"/>
                  <a:pt x="2650067" y="1253089"/>
                </a:cubicBezTo>
                <a:cubicBezTo>
                  <a:pt x="2682240" y="1245045"/>
                  <a:pt x="2672372" y="1241436"/>
                  <a:pt x="2709334" y="1236156"/>
                </a:cubicBezTo>
                <a:cubicBezTo>
                  <a:pt x="2737412" y="1232145"/>
                  <a:pt x="2765778" y="1230511"/>
                  <a:pt x="2794000" y="1227689"/>
                </a:cubicBezTo>
                <a:cubicBezTo>
                  <a:pt x="2802467" y="1222045"/>
                  <a:pt x="2810047" y="1214764"/>
                  <a:pt x="2819400" y="1210756"/>
                </a:cubicBezTo>
                <a:cubicBezTo>
                  <a:pt x="2857381" y="1194478"/>
                  <a:pt x="2845713" y="1210299"/>
                  <a:pt x="2878667" y="1193822"/>
                </a:cubicBezTo>
                <a:cubicBezTo>
                  <a:pt x="2938192" y="1164060"/>
                  <a:pt x="2860557" y="1184141"/>
                  <a:pt x="2954867" y="1168422"/>
                </a:cubicBezTo>
                <a:cubicBezTo>
                  <a:pt x="2963334" y="1162778"/>
                  <a:pt x="2971334" y="1156362"/>
                  <a:pt x="2980267" y="1151489"/>
                </a:cubicBezTo>
                <a:cubicBezTo>
                  <a:pt x="3002427" y="1139401"/>
                  <a:pt x="3026997" y="1131624"/>
                  <a:pt x="3048000" y="1117622"/>
                </a:cubicBezTo>
                <a:cubicBezTo>
                  <a:pt x="3056467" y="1111978"/>
                  <a:pt x="3063872" y="1104262"/>
                  <a:pt x="3073400" y="1100689"/>
                </a:cubicBezTo>
                <a:cubicBezTo>
                  <a:pt x="3086875" y="1095636"/>
                  <a:pt x="3101773" y="1095712"/>
                  <a:pt x="3115734" y="1092222"/>
                </a:cubicBezTo>
                <a:cubicBezTo>
                  <a:pt x="3124392" y="1090058"/>
                  <a:pt x="3132667" y="1086578"/>
                  <a:pt x="3141134" y="1083756"/>
                </a:cubicBezTo>
                <a:cubicBezTo>
                  <a:pt x="3167788" y="1057101"/>
                  <a:pt x="3156979" y="1062861"/>
                  <a:pt x="3208867" y="1049889"/>
                </a:cubicBezTo>
                <a:lnTo>
                  <a:pt x="3276600" y="1032956"/>
                </a:lnTo>
                <a:cubicBezTo>
                  <a:pt x="3285067" y="1027311"/>
                  <a:pt x="3292898" y="1020573"/>
                  <a:pt x="3302000" y="1016022"/>
                </a:cubicBezTo>
                <a:cubicBezTo>
                  <a:pt x="3321349" y="1006347"/>
                  <a:pt x="3350420" y="1003918"/>
                  <a:pt x="3369734" y="999089"/>
                </a:cubicBezTo>
                <a:cubicBezTo>
                  <a:pt x="3378392" y="996924"/>
                  <a:pt x="3386667" y="993444"/>
                  <a:pt x="3395134" y="990622"/>
                </a:cubicBezTo>
                <a:cubicBezTo>
                  <a:pt x="3454314" y="946236"/>
                  <a:pt x="3404118" y="978305"/>
                  <a:pt x="3454400" y="956756"/>
                </a:cubicBezTo>
                <a:cubicBezTo>
                  <a:pt x="3466001" y="951784"/>
                  <a:pt x="3476178" y="943449"/>
                  <a:pt x="3488267" y="939822"/>
                </a:cubicBezTo>
                <a:cubicBezTo>
                  <a:pt x="3504710" y="934889"/>
                  <a:pt x="3522309" y="935080"/>
                  <a:pt x="3539067" y="931356"/>
                </a:cubicBezTo>
                <a:cubicBezTo>
                  <a:pt x="3573145" y="923783"/>
                  <a:pt x="3640667" y="905956"/>
                  <a:pt x="3640667" y="905956"/>
                </a:cubicBezTo>
                <a:cubicBezTo>
                  <a:pt x="3660995" y="885628"/>
                  <a:pt x="3696853" y="845342"/>
                  <a:pt x="3725334" y="838222"/>
                </a:cubicBezTo>
                <a:cubicBezTo>
                  <a:pt x="3736623" y="835400"/>
                  <a:pt x="3748055" y="833100"/>
                  <a:pt x="3759200" y="829756"/>
                </a:cubicBezTo>
                <a:cubicBezTo>
                  <a:pt x="3776297" y="824627"/>
                  <a:pt x="3793067" y="818466"/>
                  <a:pt x="3810000" y="812822"/>
                </a:cubicBezTo>
                <a:lnTo>
                  <a:pt x="3835400" y="804356"/>
                </a:lnTo>
                <a:cubicBezTo>
                  <a:pt x="3908194" y="755825"/>
                  <a:pt x="3816093" y="814010"/>
                  <a:pt x="3886200" y="778956"/>
                </a:cubicBezTo>
                <a:cubicBezTo>
                  <a:pt x="3895302" y="774405"/>
                  <a:pt x="3902037" y="765500"/>
                  <a:pt x="3911600" y="762022"/>
                </a:cubicBezTo>
                <a:cubicBezTo>
                  <a:pt x="3933472" y="754069"/>
                  <a:pt x="3957256" y="752449"/>
                  <a:pt x="3979334" y="745089"/>
                </a:cubicBezTo>
                <a:cubicBezTo>
                  <a:pt x="3987801" y="742267"/>
                  <a:pt x="3995888" y="737801"/>
                  <a:pt x="4004734" y="736622"/>
                </a:cubicBezTo>
                <a:cubicBezTo>
                  <a:pt x="4038420" y="732131"/>
                  <a:pt x="4072467" y="730978"/>
                  <a:pt x="4106334" y="728156"/>
                </a:cubicBezTo>
                <a:cubicBezTo>
                  <a:pt x="4117623" y="725334"/>
                  <a:pt x="4128790" y="721971"/>
                  <a:pt x="4140200" y="719689"/>
                </a:cubicBezTo>
                <a:cubicBezTo>
                  <a:pt x="4157034" y="716322"/>
                  <a:pt x="4175154" y="717825"/>
                  <a:pt x="4191000" y="711222"/>
                </a:cubicBezTo>
                <a:cubicBezTo>
                  <a:pt x="4209786" y="703395"/>
                  <a:pt x="4221532" y="679199"/>
                  <a:pt x="4241800" y="677356"/>
                </a:cubicBezTo>
                <a:lnTo>
                  <a:pt x="4334934" y="668889"/>
                </a:lnTo>
                <a:cubicBezTo>
                  <a:pt x="4339382" y="667999"/>
                  <a:pt x="4403167" y="655939"/>
                  <a:pt x="4411134" y="651956"/>
                </a:cubicBezTo>
                <a:cubicBezTo>
                  <a:pt x="4418274" y="648386"/>
                  <a:pt x="4420730" y="638167"/>
                  <a:pt x="4428067" y="635022"/>
                </a:cubicBezTo>
                <a:cubicBezTo>
                  <a:pt x="4441294" y="629353"/>
                  <a:pt x="4456517" y="630342"/>
                  <a:pt x="4470400" y="626556"/>
                </a:cubicBezTo>
                <a:cubicBezTo>
                  <a:pt x="4487620" y="621860"/>
                  <a:pt x="4504267" y="615266"/>
                  <a:pt x="4521200" y="609622"/>
                </a:cubicBezTo>
                <a:lnTo>
                  <a:pt x="4572000" y="592689"/>
                </a:lnTo>
                <a:cubicBezTo>
                  <a:pt x="4580467" y="589867"/>
                  <a:pt x="4588597" y="585689"/>
                  <a:pt x="4597400" y="584222"/>
                </a:cubicBezTo>
                <a:lnTo>
                  <a:pt x="4648200" y="575756"/>
                </a:lnTo>
                <a:cubicBezTo>
                  <a:pt x="4656667" y="572934"/>
                  <a:pt x="4665947" y="571881"/>
                  <a:pt x="4673600" y="567289"/>
                </a:cubicBezTo>
                <a:cubicBezTo>
                  <a:pt x="4680445" y="563182"/>
                  <a:pt x="4683394" y="553926"/>
                  <a:pt x="4690534" y="550356"/>
                </a:cubicBezTo>
                <a:cubicBezTo>
                  <a:pt x="4706499" y="542374"/>
                  <a:pt x="4726482" y="543323"/>
                  <a:pt x="4741334" y="533422"/>
                </a:cubicBezTo>
                <a:cubicBezTo>
                  <a:pt x="4814126" y="484895"/>
                  <a:pt x="4722027" y="543075"/>
                  <a:pt x="4792134" y="508022"/>
                </a:cubicBezTo>
                <a:cubicBezTo>
                  <a:pt x="4801235" y="503471"/>
                  <a:pt x="4808235" y="495222"/>
                  <a:pt x="4817534" y="491089"/>
                </a:cubicBezTo>
                <a:cubicBezTo>
                  <a:pt x="4849578" y="476848"/>
                  <a:pt x="4876960" y="471818"/>
                  <a:pt x="4910667" y="465689"/>
                </a:cubicBezTo>
                <a:cubicBezTo>
                  <a:pt x="4970390" y="454830"/>
                  <a:pt x="4968649" y="456424"/>
                  <a:pt x="5037667" y="448756"/>
                </a:cubicBezTo>
                <a:lnTo>
                  <a:pt x="5088467" y="431822"/>
                </a:lnTo>
                <a:cubicBezTo>
                  <a:pt x="5096934" y="429000"/>
                  <a:pt x="5105209" y="425521"/>
                  <a:pt x="5113867" y="423356"/>
                </a:cubicBezTo>
                <a:cubicBezTo>
                  <a:pt x="5161695" y="411399"/>
                  <a:pt x="5136324" y="417171"/>
                  <a:pt x="5190067" y="406422"/>
                </a:cubicBezTo>
                <a:cubicBezTo>
                  <a:pt x="5212979" y="391147"/>
                  <a:pt x="5222477" y="383299"/>
                  <a:pt x="5249334" y="372556"/>
                </a:cubicBezTo>
                <a:cubicBezTo>
                  <a:pt x="5265907" y="365927"/>
                  <a:pt x="5285282" y="365523"/>
                  <a:pt x="5300134" y="355622"/>
                </a:cubicBezTo>
                <a:cubicBezTo>
                  <a:pt x="5362908" y="313774"/>
                  <a:pt x="5330978" y="325747"/>
                  <a:pt x="5393267" y="313289"/>
                </a:cubicBezTo>
                <a:cubicBezTo>
                  <a:pt x="5411623" y="304111"/>
                  <a:pt x="5431773" y="292041"/>
                  <a:pt x="5452534" y="287889"/>
                </a:cubicBezTo>
                <a:cubicBezTo>
                  <a:pt x="5472102" y="283975"/>
                  <a:pt x="5492045" y="282244"/>
                  <a:pt x="5511800" y="279422"/>
                </a:cubicBezTo>
                <a:cubicBezTo>
                  <a:pt x="5577241" y="235795"/>
                  <a:pt x="5483708" y="293131"/>
                  <a:pt x="5588000" y="254022"/>
                </a:cubicBezTo>
                <a:cubicBezTo>
                  <a:pt x="5595474" y="251219"/>
                  <a:pt x="5598548" y="241878"/>
                  <a:pt x="5604934" y="237089"/>
                </a:cubicBezTo>
                <a:cubicBezTo>
                  <a:pt x="5621215" y="224878"/>
                  <a:pt x="5638801" y="214511"/>
                  <a:pt x="5655734" y="203222"/>
                </a:cubicBezTo>
                <a:lnTo>
                  <a:pt x="5655734" y="203222"/>
                </a:lnTo>
                <a:cubicBezTo>
                  <a:pt x="5678312" y="197578"/>
                  <a:pt x="5702651" y="196697"/>
                  <a:pt x="5723467" y="186289"/>
                </a:cubicBezTo>
                <a:cubicBezTo>
                  <a:pt x="5773296" y="161375"/>
                  <a:pt x="5745365" y="173345"/>
                  <a:pt x="5808134" y="152422"/>
                </a:cubicBezTo>
                <a:lnTo>
                  <a:pt x="5833534" y="143956"/>
                </a:lnTo>
                <a:cubicBezTo>
                  <a:pt x="5876439" y="101049"/>
                  <a:pt x="5820913" y="151529"/>
                  <a:pt x="5875867" y="118556"/>
                </a:cubicBezTo>
                <a:cubicBezTo>
                  <a:pt x="5882712" y="114449"/>
                  <a:pt x="5885388" y="104587"/>
                  <a:pt x="5892800" y="101622"/>
                </a:cubicBezTo>
                <a:cubicBezTo>
                  <a:pt x="5914408" y="92979"/>
                  <a:pt x="5938455" y="92048"/>
                  <a:pt x="5960534" y="84689"/>
                </a:cubicBezTo>
                <a:lnTo>
                  <a:pt x="6062134" y="50822"/>
                </a:lnTo>
                <a:lnTo>
                  <a:pt x="6087534" y="42356"/>
                </a:lnTo>
                <a:cubicBezTo>
                  <a:pt x="6096001" y="39534"/>
                  <a:pt x="6104276" y="36054"/>
                  <a:pt x="6112934" y="33889"/>
                </a:cubicBezTo>
                <a:cubicBezTo>
                  <a:pt x="6124223" y="31067"/>
                  <a:pt x="6135655" y="28766"/>
                  <a:pt x="6146800" y="25422"/>
                </a:cubicBezTo>
                <a:cubicBezTo>
                  <a:pt x="6163896" y="20293"/>
                  <a:pt x="6180667" y="14133"/>
                  <a:pt x="6197600" y="8489"/>
                </a:cubicBezTo>
                <a:cubicBezTo>
                  <a:pt x="6225679" y="-871"/>
                  <a:pt x="6214075" y="22"/>
                  <a:pt x="6231467" y="22"/>
                </a:cubicBezTo>
              </a:path>
            </a:pathLst>
          </a:custGeom>
          <a:ln w="762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601398" y="4004733"/>
            <a:ext cx="1211126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r>
              <a:rPr lang="en-US" dirty="0" smtClean="0"/>
              <a:t>6% Drop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593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5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3543300" y="0"/>
            <a:ext cx="5029200" cy="1143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ＭＳ Ｐゴシック" charset="0"/>
                <a:cs typeface="Geneva" pitchFamily="-65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</a:rPr>
              <a:t>Conclusions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000000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 bwMode="auto">
          <a:xfrm>
            <a:off x="3009900" y="1219200"/>
            <a:ext cx="6096000" cy="22098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0000"/>
                </a:solidFill>
                <a:latin typeface="+mn-lt"/>
                <a:ea typeface="ＭＳ Ｐゴシック" charset="0"/>
                <a:cs typeface="Geneva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0000"/>
                </a:solidFill>
                <a:latin typeface="+mn-lt"/>
                <a:ea typeface="Geneva" charset="-128"/>
                <a:cs typeface="Geneva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0000"/>
                </a:solidFill>
                <a:latin typeface="+mn-lt"/>
                <a:ea typeface="Geneva" charset="-128"/>
                <a:cs typeface="Geneva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+mn-lt"/>
                <a:ea typeface="Geneva" charset="-128"/>
                <a:cs typeface="Geneva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  <a:ea typeface="Geneva" charset="-128"/>
                <a:cs typeface="Geneva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</a:rPr>
              <a:t>Shorter averaging intervals can increase tidal amplitude measurement</a:t>
            </a:r>
          </a:p>
          <a:p>
            <a:pPr>
              <a:defRPr/>
            </a:pP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</a:rPr>
              <a:t>Shorter Averaging intervals led to reduced error in estimate of drifter position</a:t>
            </a:r>
          </a:p>
          <a:p>
            <a:pPr>
              <a:defRPr/>
            </a:pP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</a:rPr>
              <a:t>Want to examine effect on </a:t>
            </a: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</a:rPr>
              <a:t>uncertainty and coverage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tx1"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Box 2"/>
          <p:cNvSpPr txBox="1">
            <a:spLocks noChangeArrowheads="1"/>
          </p:cNvSpPr>
          <p:nvPr/>
        </p:nvSpPr>
        <p:spPr bwMode="auto">
          <a:xfrm>
            <a:off x="5308600" y="2505075"/>
            <a:ext cx="9906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>
                <a:solidFill>
                  <a:schemeClr val="bg1"/>
                </a:solidFill>
                <a:latin typeface="Calibri" charset="0"/>
              </a:rPr>
              <a:t>Vessels - </a:t>
            </a:r>
          </a:p>
          <a:p>
            <a:pPr eaLnBrk="1" hangingPunct="1"/>
            <a:endParaRPr lang="en-US" sz="1400" dirty="0">
              <a:solidFill>
                <a:schemeClr val="bg1"/>
              </a:solidFill>
              <a:latin typeface="Calibri" charset="0"/>
            </a:endParaRPr>
          </a:p>
          <a:p>
            <a:pPr eaLnBrk="1" hangingPunct="1"/>
            <a:r>
              <a:rPr lang="en-US" sz="1400" dirty="0">
                <a:solidFill>
                  <a:schemeClr val="bg1"/>
                </a:solidFill>
                <a:latin typeface="Calibri" charset="0"/>
              </a:rPr>
              <a:t>Satellite</a:t>
            </a:r>
          </a:p>
        </p:txBody>
      </p:sp>
      <p:sp>
        <p:nvSpPr>
          <p:cNvPr id="28674" name="TextBox 7"/>
          <p:cNvSpPr txBox="1">
            <a:spLocks noChangeArrowheads="1"/>
          </p:cNvSpPr>
          <p:nvPr/>
        </p:nvSpPr>
        <p:spPr bwMode="auto">
          <a:xfrm>
            <a:off x="6002338" y="3160713"/>
            <a:ext cx="1492250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chemeClr val="bg1"/>
                </a:solidFill>
                <a:latin typeface="Calibri" charset="0"/>
              </a:rPr>
              <a:t>Satellite</a:t>
            </a:r>
          </a:p>
        </p:txBody>
      </p:sp>
      <p:sp>
        <p:nvSpPr>
          <p:cNvPr id="28675" name="TextBox 8"/>
          <p:cNvSpPr txBox="1">
            <a:spLocks noChangeArrowheads="1"/>
          </p:cNvSpPr>
          <p:nvPr/>
        </p:nvSpPr>
        <p:spPr bwMode="auto">
          <a:xfrm>
            <a:off x="6002338" y="3479800"/>
            <a:ext cx="1177925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chemeClr val="bg1"/>
                </a:solidFill>
                <a:latin typeface="Calibri" charset="0"/>
              </a:rPr>
              <a:t>Ships/ Vessels</a:t>
            </a:r>
          </a:p>
        </p:txBody>
      </p:sp>
      <p:sp>
        <p:nvSpPr>
          <p:cNvPr id="28676" name="TextBox 9"/>
          <p:cNvSpPr txBox="1">
            <a:spLocks noChangeArrowheads="1"/>
          </p:cNvSpPr>
          <p:nvPr/>
        </p:nvSpPr>
        <p:spPr bwMode="auto">
          <a:xfrm>
            <a:off x="5951538" y="4192588"/>
            <a:ext cx="1100137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chemeClr val="bg1"/>
                </a:solidFill>
                <a:latin typeface="Calibri" charset="0"/>
              </a:rPr>
              <a:t>REMUS</a:t>
            </a:r>
          </a:p>
        </p:txBody>
      </p:sp>
      <p:sp>
        <p:nvSpPr>
          <p:cNvPr id="28677" name="TextBox 10"/>
          <p:cNvSpPr txBox="1">
            <a:spLocks noChangeArrowheads="1"/>
          </p:cNvSpPr>
          <p:nvPr/>
        </p:nvSpPr>
        <p:spPr bwMode="auto">
          <a:xfrm>
            <a:off x="5951538" y="4511675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chemeClr val="bg1"/>
                </a:solidFill>
                <a:latin typeface="Calibri" charset="0"/>
              </a:rPr>
              <a:t>Modeling</a:t>
            </a:r>
          </a:p>
        </p:txBody>
      </p:sp>
      <p:sp>
        <p:nvSpPr>
          <p:cNvPr id="28678" name="TextBox 11"/>
          <p:cNvSpPr txBox="1">
            <a:spLocks noChangeArrowheads="1"/>
          </p:cNvSpPr>
          <p:nvPr/>
        </p:nvSpPr>
        <p:spPr bwMode="auto">
          <a:xfrm>
            <a:off x="5951538" y="4830763"/>
            <a:ext cx="1020762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chemeClr val="bg1"/>
                </a:solidFill>
                <a:latin typeface="Calibri" charset="0"/>
              </a:rPr>
              <a:t>Leadership</a:t>
            </a:r>
          </a:p>
        </p:txBody>
      </p:sp>
      <p:sp>
        <p:nvSpPr>
          <p:cNvPr id="28679" name="TextBox 12"/>
          <p:cNvSpPr txBox="1">
            <a:spLocks noChangeArrowheads="1"/>
          </p:cNvSpPr>
          <p:nvPr/>
        </p:nvSpPr>
        <p:spPr bwMode="auto">
          <a:xfrm>
            <a:off x="7415213" y="3160713"/>
            <a:ext cx="708025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chemeClr val="bg1"/>
                </a:solidFill>
                <a:latin typeface="Calibri" charset="0"/>
              </a:rPr>
              <a:t>CODAR</a:t>
            </a:r>
          </a:p>
        </p:txBody>
      </p:sp>
      <p:sp>
        <p:nvSpPr>
          <p:cNvPr id="28680" name="TextBox 13"/>
          <p:cNvSpPr txBox="1">
            <a:spLocks noChangeArrowheads="1"/>
          </p:cNvSpPr>
          <p:nvPr/>
        </p:nvSpPr>
        <p:spPr bwMode="auto">
          <a:xfrm>
            <a:off x="7415213" y="3479800"/>
            <a:ext cx="708025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chemeClr val="bg1"/>
                </a:solidFill>
                <a:latin typeface="Calibri" charset="0"/>
              </a:rPr>
              <a:t>Glider</a:t>
            </a:r>
          </a:p>
        </p:txBody>
      </p:sp>
      <p:sp>
        <p:nvSpPr>
          <p:cNvPr id="28681" name="TextBox 14"/>
          <p:cNvSpPr txBox="1">
            <a:spLocks noChangeArrowheads="1"/>
          </p:cNvSpPr>
          <p:nvPr/>
        </p:nvSpPr>
        <p:spPr bwMode="auto">
          <a:xfrm>
            <a:off x="7364413" y="4192588"/>
            <a:ext cx="7874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chemeClr val="bg1"/>
                </a:solidFill>
                <a:latin typeface="Calibri" charset="0"/>
              </a:rPr>
              <a:t>Data Vis.</a:t>
            </a:r>
          </a:p>
        </p:txBody>
      </p:sp>
      <p:sp>
        <p:nvSpPr>
          <p:cNvPr id="28682" name="TextBox 15"/>
          <p:cNvSpPr txBox="1">
            <a:spLocks noChangeArrowheads="1"/>
          </p:cNvSpPr>
          <p:nvPr/>
        </p:nvSpPr>
        <p:spPr bwMode="auto">
          <a:xfrm>
            <a:off x="7364413" y="4511675"/>
            <a:ext cx="7080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chemeClr val="bg1"/>
                </a:solidFill>
                <a:latin typeface="Calibri" charset="0"/>
              </a:rPr>
              <a:t>Security</a:t>
            </a:r>
          </a:p>
        </p:txBody>
      </p:sp>
      <p:sp>
        <p:nvSpPr>
          <p:cNvPr id="28683" name="TextBox 16"/>
          <p:cNvSpPr txBox="1">
            <a:spLocks noChangeArrowheads="1"/>
          </p:cNvSpPr>
          <p:nvPr/>
        </p:nvSpPr>
        <p:spPr bwMode="auto">
          <a:xfrm>
            <a:off x="7364413" y="4830763"/>
            <a:ext cx="865187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chemeClr val="bg1"/>
                </a:solidFill>
                <a:latin typeface="Calibri" charset="0"/>
              </a:rPr>
              <a:t>Education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765800" y="3001963"/>
            <a:ext cx="2436813" cy="183356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2868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1144588"/>
            <a:ext cx="8132762" cy="2874962"/>
          </a:xfrm>
          <a:prstGeom prst="rect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86" name="Text Box 3"/>
          <p:cNvSpPr txBox="1">
            <a:spLocks noChangeArrowheads="1"/>
          </p:cNvSpPr>
          <p:nvPr/>
        </p:nvSpPr>
        <p:spPr bwMode="auto">
          <a:xfrm>
            <a:off x="3335338" y="5618163"/>
            <a:ext cx="18288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dirty="0">
                <a:latin typeface="Calibri" charset="0"/>
              </a:rPr>
              <a:t>CODAR Network</a:t>
            </a:r>
          </a:p>
        </p:txBody>
      </p:sp>
      <p:sp>
        <p:nvSpPr>
          <p:cNvPr id="28687" name="Text Box 4"/>
          <p:cNvSpPr txBox="1">
            <a:spLocks noChangeArrowheads="1"/>
          </p:cNvSpPr>
          <p:nvPr/>
        </p:nvSpPr>
        <p:spPr bwMode="auto">
          <a:xfrm>
            <a:off x="5481638" y="5611813"/>
            <a:ext cx="14414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latin typeface="Calibri" charset="0"/>
              </a:rPr>
              <a:t>Glider Fleet</a:t>
            </a:r>
          </a:p>
        </p:txBody>
      </p:sp>
      <p:sp>
        <p:nvSpPr>
          <p:cNvPr id="28688" name="Text Box 5"/>
          <p:cNvSpPr txBox="1">
            <a:spLocks noChangeArrowheads="1"/>
          </p:cNvSpPr>
          <p:nvPr/>
        </p:nvSpPr>
        <p:spPr bwMode="auto">
          <a:xfrm>
            <a:off x="127000" y="5618163"/>
            <a:ext cx="31194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dirty="0">
                <a:latin typeface="Calibri" charset="0"/>
              </a:rPr>
              <a:t>Satellite Data Acquisition Stations</a:t>
            </a:r>
          </a:p>
        </p:txBody>
      </p:sp>
      <p:pic>
        <p:nvPicPr>
          <p:cNvPr id="21" name="Picture 8" descr="SideBySideGliders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237163" y="4356100"/>
            <a:ext cx="1739900" cy="1312863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sp>
        <p:nvSpPr>
          <p:cNvPr id="28690" name="Text Box 10"/>
          <p:cNvSpPr txBox="1">
            <a:spLocks noChangeArrowheads="1"/>
          </p:cNvSpPr>
          <p:nvPr/>
        </p:nvSpPr>
        <p:spPr bwMode="auto">
          <a:xfrm>
            <a:off x="7191375" y="5618163"/>
            <a:ext cx="18764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dirty="0">
                <a:latin typeface="Calibri" charset="0"/>
              </a:rPr>
              <a:t>3-D Forecasts</a:t>
            </a:r>
          </a:p>
        </p:txBody>
      </p:sp>
      <p:sp>
        <p:nvSpPr>
          <p:cNvPr id="28691" name="Text Box 18"/>
          <p:cNvSpPr txBox="1">
            <a:spLocks noChangeArrowheads="1"/>
          </p:cNvSpPr>
          <p:nvPr/>
        </p:nvSpPr>
        <p:spPr bwMode="auto">
          <a:xfrm>
            <a:off x="0" y="0"/>
            <a:ext cx="9144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b="1" dirty="0">
                <a:latin typeface="Calibri" charset="0"/>
              </a:rPr>
              <a:t>Rutgers University - Coastal Ocean Observation Lab</a:t>
            </a:r>
          </a:p>
          <a:p>
            <a:pPr algn="ctr" eaLnBrk="1" hangingPunct="1"/>
            <a:r>
              <a:rPr lang="en-US" sz="2800" b="1" dirty="0">
                <a:latin typeface="Calibri" charset="0"/>
              </a:rPr>
              <a:t>Operations, Research &amp; Education Center </a:t>
            </a:r>
          </a:p>
        </p:txBody>
      </p:sp>
      <p:pic>
        <p:nvPicPr>
          <p:cNvPr id="24" name="Picture 34" descr="XBand_SatelliteDish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417638" y="4337050"/>
            <a:ext cx="1765300" cy="1316038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25" name="Picture 35" descr="1468414560_d638cdb7d2_o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40100" y="4340225"/>
            <a:ext cx="1746250" cy="1309688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26" name="Picture 36" descr="20070928 09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239000" y="4337050"/>
            <a:ext cx="1755775" cy="1316038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27" name="Picture 6" descr="jen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53988" y="4337050"/>
            <a:ext cx="1079500" cy="1316038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 dirty="0">
                <a:latin typeface="Calibri" charset="0"/>
                <a:cs typeface="ＭＳ Ｐゴシック" charset="0"/>
              </a:rPr>
              <a:t>CODAR Compact HF Radar Antennas 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1795463"/>
            <a:ext cx="2154238" cy="3070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9" name="TextBox 3"/>
          <p:cNvSpPr txBox="1">
            <a:spLocks noChangeArrowheads="1"/>
          </p:cNvSpPr>
          <p:nvPr/>
        </p:nvSpPr>
        <p:spPr bwMode="auto">
          <a:xfrm>
            <a:off x="779463" y="4865688"/>
            <a:ext cx="11064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25 MHz</a:t>
            </a:r>
          </a:p>
        </p:txBody>
      </p:sp>
      <p:pic>
        <p:nvPicPr>
          <p:cNvPr id="2970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263" y="1771650"/>
            <a:ext cx="2243137" cy="3105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1" name="TextBox 5"/>
          <p:cNvSpPr txBox="1">
            <a:spLocks noChangeArrowheads="1"/>
          </p:cNvSpPr>
          <p:nvPr/>
        </p:nvSpPr>
        <p:spPr bwMode="auto">
          <a:xfrm>
            <a:off x="3257550" y="4870450"/>
            <a:ext cx="1104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13 MHz</a:t>
            </a:r>
          </a:p>
        </p:txBody>
      </p:sp>
      <p:grpSp>
        <p:nvGrpSpPr>
          <p:cNvPr id="29702" name="Group 9"/>
          <p:cNvGrpSpPr>
            <a:grpSpLocks/>
          </p:cNvGrpSpPr>
          <p:nvPr/>
        </p:nvGrpSpPr>
        <p:grpSpPr bwMode="auto">
          <a:xfrm>
            <a:off x="5203825" y="1760538"/>
            <a:ext cx="3767138" cy="3127375"/>
            <a:chOff x="5204177" y="1478844"/>
            <a:chExt cx="3766629" cy="3127024"/>
          </a:xfrm>
        </p:grpSpPr>
        <p:pic>
          <p:nvPicPr>
            <p:cNvPr id="29706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4177" y="1478846"/>
              <a:ext cx="1341012" cy="312702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707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0235" y="1478844"/>
              <a:ext cx="2380571" cy="312702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703" name="TextBox 8"/>
          <p:cNvSpPr txBox="1">
            <a:spLocks noChangeArrowheads="1"/>
          </p:cNvSpPr>
          <p:nvPr/>
        </p:nvSpPr>
        <p:spPr bwMode="auto">
          <a:xfrm>
            <a:off x="6689725" y="4899025"/>
            <a:ext cx="11064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5 MHz</a:t>
            </a:r>
          </a:p>
        </p:txBody>
      </p:sp>
      <p:sp>
        <p:nvSpPr>
          <p:cNvPr id="29704" name="TextBox 10"/>
          <p:cNvSpPr txBox="1">
            <a:spLocks noChangeArrowheads="1"/>
          </p:cNvSpPr>
          <p:nvPr/>
        </p:nvSpPr>
        <p:spPr bwMode="auto">
          <a:xfrm>
            <a:off x="973138" y="5300663"/>
            <a:ext cx="36496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Combined Transmitter &amp; Receiver</a:t>
            </a:r>
          </a:p>
        </p:txBody>
      </p:sp>
      <p:sp>
        <p:nvSpPr>
          <p:cNvPr id="29705" name="TextBox 11"/>
          <p:cNvSpPr txBox="1">
            <a:spLocks noChangeArrowheads="1"/>
          </p:cNvSpPr>
          <p:nvPr/>
        </p:nvSpPr>
        <p:spPr bwMode="auto">
          <a:xfrm>
            <a:off x="5453063" y="5283200"/>
            <a:ext cx="35321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Separate Transmitter &amp; Receiver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3" descr="Three_Freq_Cov_Plo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t="5000" r="23534" b="5775"/>
          <a:stretch>
            <a:fillRect/>
          </a:stretch>
        </p:blipFill>
        <p:spPr bwMode="auto">
          <a:xfrm>
            <a:off x="0" y="1333500"/>
            <a:ext cx="3962400" cy="478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35400" y="1485900"/>
            <a:ext cx="5308600" cy="41544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chemeClr val="accent3">
                    <a:lumMod val="50000"/>
                  </a:schemeClr>
                </a:solidFill>
                <a:cs typeface="Geneva" charset="0"/>
              </a:rPr>
              <a:t>25 MHz</a:t>
            </a:r>
          </a:p>
          <a:p>
            <a:pPr>
              <a:defRPr/>
            </a:pPr>
            <a:r>
              <a:rPr lang="en-US" sz="2400" dirty="0">
                <a:solidFill>
                  <a:schemeClr val="accent3">
                    <a:lumMod val="50000"/>
                  </a:schemeClr>
                </a:solidFill>
                <a:cs typeface="Geneva" charset="0"/>
              </a:rPr>
              <a:t>Radar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Symbol" charset="2"/>
                <a:cs typeface="Symbol" charset="2"/>
              </a:rPr>
              <a:t>l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cs typeface="Geneva" charset="0"/>
              </a:rPr>
              <a:t>: 12 m   Ocean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Symbol" charset="2"/>
                <a:cs typeface="Symbol" charset="2"/>
              </a:rPr>
              <a:t>l: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6 m</a:t>
            </a:r>
          </a:p>
          <a:p>
            <a:pPr>
              <a:defRPr/>
            </a:pP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Range: 30 km   Resolution: 1 km</a:t>
            </a:r>
          </a:p>
          <a:p>
            <a:pPr>
              <a:defRPr/>
            </a:pPr>
            <a:r>
              <a:rPr lang="en-US" sz="4000" dirty="0">
                <a:solidFill>
                  <a:srgbClr val="0000FF"/>
                </a:solidFill>
                <a:cs typeface="Geneva" charset="0"/>
              </a:rPr>
              <a:t>13 MHz</a:t>
            </a:r>
          </a:p>
          <a:p>
            <a:pPr>
              <a:defRPr/>
            </a:pPr>
            <a:r>
              <a:rPr lang="en-US" sz="2400" dirty="0">
                <a:solidFill>
                  <a:srgbClr val="0000FF"/>
                </a:solidFill>
                <a:cs typeface="Geneva" charset="0"/>
              </a:rPr>
              <a:t>Radar </a:t>
            </a:r>
            <a:r>
              <a:rPr lang="en-US" sz="2400" dirty="0">
                <a:solidFill>
                  <a:srgbClr val="0000FF"/>
                </a:solidFill>
                <a:latin typeface="Symbol" charset="2"/>
                <a:cs typeface="Symbol" charset="2"/>
              </a:rPr>
              <a:t>l</a:t>
            </a:r>
            <a:r>
              <a:rPr lang="en-US" sz="2400" dirty="0">
                <a:solidFill>
                  <a:srgbClr val="0000FF"/>
                </a:solidFill>
                <a:cs typeface="Geneva" charset="0"/>
              </a:rPr>
              <a:t>: 23 m   Ocean </a:t>
            </a:r>
            <a:r>
              <a:rPr lang="en-US" sz="2400" dirty="0">
                <a:solidFill>
                  <a:srgbClr val="0000FF"/>
                </a:solidFill>
                <a:latin typeface="Symbol" charset="2"/>
                <a:cs typeface="Symbol" charset="2"/>
              </a:rPr>
              <a:t>l: </a:t>
            </a:r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12 m</a:t>
            </a:r>
          </a:p>
          <a:p>
            <a:pPr>
              <a:defRPr/>
            </a:pPr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Range: 80 km   Resolution: 3 km</a:t>
            </a:r>
          </a:p>
          <a:p>
            <a:pPr>
              <a:defRPr/>
            </a:pPr>
            <a:r>
              <a:rPr lang="en-US" sz="4000" dirty="0">
                <a:solidFill>
                  <a:srgbClr val="FF0000"/>
                </a:solidFill>
                <a:cs typeface="Geneva" charset="0"/>
              </a:rPr>
              <a:t>05 MHz</a:t>
            </a:r>
          </a:p>
          <a:p>
            <a:pPr>
              <a:defRPr/>
            </a:pPr>
            <a:r>
              <a:rPr lang="en-US" sz="2400" dirty="0">
                <a:solidFill>
                  <a:srgbClr val="FF0000"/>
                </a:solidFill>
                <a:cs typeface="Geneva" charset="0"/>
              </a:rPr>
              <a:t>Radar </a:t>
            </a:r>
            <a:r>
              <a:rPr lang="en-US" sz="2400" dirty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en-US" sz="2400" dirty="0">
                <a:solidFill>
                  <a:srgbClr val="FF0000"/>
                </a:solidFill>
                <a:cs typeface="Geneva" charset="0"/>
              </a:rPr>
              <a:t>: 60m   Ocean </a:t>
            </a:r>
            <a:r>
              <a:rPr lang="en-US" sz="2400" dirty="0">
                <a:solidFill>
                  <a:srgbClr val="FF0000"/>
                </a:solidFill>
                <a:latin typeface="Symbol" charset="2"/>
                <a:cs typeface="Symbol" charset="2"/>
              </a:rPr>
              <a:t>l: </a:t>
            </a: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30 m</a:t>
            </a:r>
          </a:p>
          <a:p>
            <a:pPr>
              <a:defRPr/>
            </a:pP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Range: 180 km   Resolution: 6 km</a:t>
            </a:r>
          </a:p>
        </p:txBody>
      </p:sp>
      <p:pic>
        <p:nvPicPr>
          <p:cNvPr id="30723" name="Picture 1" descr="25MHz_Cov_Plo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22400"/>
            <a:ext cx="1536700" cy="1282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4" name="Title 2"/>
          <p:cNvSpPr>
            <a:spLocks noGrp="1"/>
          </p:cNvSpPr>
          <p:nvPr>
            <p:ph type="title"/>
          </p:nvPr>
        </p:nvSpPr>
        <p:spPr>
          <a:xfrm>
            <a:off x="304800" y="274638"/>
            <a:ext cx="8458200" cy="1143000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 dirty="0">
                <a:latin typeface="Calibri" charset="0"/>
                <a:cs typeface="ＭＳ Ｐゴシック" charset="0"/>
              </a:rPr>
              <a:t>Surface Current Mapping Capability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Box 2"/>
          <p:cNvSpPr txBox="1"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333399"/>
                </a:solidFill>
                <a:latin typeface="Times New Roman" charset="0"/>
                <a:cs typeface="Times New Roman" charset="0"/>
              </a:rPr>
              <a:t>MARACOOS Annual Mean Surface Currents (</a:t>
            </a:r>
            <a:r>
              <a:rPr lang="en-US" b="1" dirty="0" smtClean="0">
                <a:solidFill>
                  <a:srgbClr val="333399"/>
                </a:solidFill>
                <a:latin typeface="Times New Roman" charset="0"/>
                <a:cs typeface="Times New Roman" charset="0"/>
              </a:rPr>
              <a:t>2012)</a:t>
            </a:r>
            <a:endParaRPr lang="en-US" b="1" dirty="0">
              <a:solidFill>
                <a:srgbClr val="333399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54275" name="TextBox 7"/>
          <p:cNvSpPr txBox="1">
            <a:spLocks noChangeArrowheads="1"/>
          </p:cNvSpPr>
          <p:nvPr/>
        </p:nvSpPr>
        <p:spPr bwMode="auto">
          <a:xfrm>
            <a:off x="-533400" y="2328863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 dirty="0"/>
          </a:p>
        </p:txBody>
      </p:sp>
      <p:grpSp>
        <p:nvGrpSpPr>
          <p:cNvPr id="54276" name="Group 12"/>
          <p:cNvGrpSpPr>
            <a:grpSpLocks/>
          </p:cNvGrpSpPr>
          <p:nvPr/>
        </p:nvGrpSpPr>
        <p:grpSpPr bwMode="auto">
          <a:xfrm>
            <a:off x="7358063" y="0"/>
            <a:ext cx="1516062" cy="1387475"/>
            <a:chOff x="7374466" y="0"/>
            <a:chExt cx="1515534" cy="1387528"/>
          </a:xfrm>
        </p:grpSpPr>
        <p:pic>
          <p:nvPicPr>
            <p:cNvPr id="54286" name="Picture 2" descr="Figure05_A_colo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4466" y="0"/>
              <a:ext cx="1439335" cy="1387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287" name="TextBox 8"/>
            <p:cNvSpPr txBox="1">
              <a:spLocks noChangeArrowheads="1"/>
            </p:cNvSpPr>
            <p:nvPr/>
          </p:nvSpPr>
          <p:spPr bwMode="auto">
            <a:xfrm>
              <a:off x="8060267" y="838201"/>
              <a:ext cx="82973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dirty="0"/>
                <a:t>Winter</a:t>
              </a:r>
            </a:p>
          </p:txBody>
        </p:sp>
      </p:grpSp>
      <p:grpSp>
        <p:nvGrpSpPr>
          <p:cNvPr id="54277" name="Group 14"/>
          <p:cNvGrpSpPr>
            <a:grpSpLocks/>
          </p:cNvGrpSpPr>
          <p:nvPr/>
        </p:nvGrpSpPr>
        <p:grpSpPr bwMode="auto">
          <a:xfrm>
            <a:off x="7332663" y="3141663"/>
            <a:ext cx="1565275" cy="1524000"/>
            <a:chOff x="7344833" y="3141135"/>
            <a:chExt cx="1565285" cy="1525058"/>
          </a:xfrm>
        </p:grpSpPr>
        <p:pic>
          <p:nvPicPr>
            <p:cNvPr id="54284" name="Picture 4" descr="Figure05_C_colo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4833" y="3141135"/>
              <a:ext cx="1514154" cy="15250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285" name="TextBox 9"/>
            <p:cNvSpPr txBox="1">
              <a:spLocks noChangeArrowheads="1"/>
            </p:cNvSpPr>
            <p:nvPr/>
          </p:nvSpPr>
          <p:spPr bwMode="auto">
            <a:xfrm>
              <a:off x="7950200" y="4047067"/>
              <a:ext cx="95991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dirty="0"/>
                <a:t>Summer</a:t>
              </a:r>
            </a:p>
          </p:txBody>
        </p:sp>
      </p:grpSp>
      <p:grpSp>
        <p:nvGrpSpPr>
          <p:cNvPr id="54278" name="Group 13"/>
          <p:cNvGrpSpPr>
            <a:grpSpLocks/>
          </p:cNvGrpSpPr>
          <p:nvPr/>
        </p:nvGrpSpPr>
        <p:grpSpPr bwMode="auto">
          <a:xfrm>
            <a:off x="7327900" y="1506538"/>
            <a:ext cx="1576388" cy="1536700"/>
            <a:chOff x="7321554" y="1507066"/>
            <a:chExt cx="1575756" cy="1536171"/>
          </a:xfrm>
        </p:grpSpPr>
        <p:pic>
          <p:nvPicPr>
            <p:cNvPr id="54282" name="Picture 3" descr="Figure05_B_colo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1554" y="1507066"/>
              <a:ext cx="1551513" cy="1536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283" name="TextBox 10"/>
            <p:cNvSpPr txBox="1">
              <a:spLocks noChangeArrowheads="1"/>
            </p:cNvSpPr>
            <p:nvPr/>
          </p:nvSpPr>
          <p:spPr bwMode="auto">
            <a:xfrm>
              <a:off x="8119533" y="2421467"/>
              <a:ext cx="77777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dirty="0"/>
                <a:t>Spring</a:t>
              </a:r>
            </a:p>
          </p:txBody>
        </p:sp>
      </p:grpSp>
      <p:grpSp>
        <p:nvGrpSpPr>
          <p:cNvPr id="54279" name="Group 15"/>
          <p:cNvGrpSpPr>
            <a:grpSpLocks/>
          </p:cNvGrpSpPr>
          <p:nvPr/>
        </p:nvGrpSpPr>
        <p:grpSpPr bwMode="auto">
          <a:xfrm>
            <a:off x="7366000" y="4668838"/>
            <a:ext cx="1498600" cy="1481137"/>
            <a:chOff x="7374467" y="4669427"/>
            <a:chExt cx="1498600" cy="1480020"/>
          </a:xfrm>
        </p:grpSpPr>
        <p:pic>
          <p:nvPicPr>
            <p:cNvPr id="54280" name="Picture 4" descr="Figure05_D_color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4467" y="4669427"/>
              <a:ext cx="1498600" cy="14800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281" name="TextBox 11"/>
            <p:cNvSpPr txBox="1">
              <a:spLocks noChangeArrowheads="1"/>
            </p:cNvSpPr>
            <p:nvPr/>
          </p:nvSpPr>
          <p:spPr bwMode="auto">
            <a:xfrm>
              <a:off x="8356600" y="5554133"/>
              <a:ext cx="51528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dirty="0"/>
                <a:t>Fall</a:t>
              </a:r>
            </a:p>
          </p:txBody>
        </p:sp>
      </p:grpSp>
      <p:pic>
        <p:nvPicPr>
          <p:cNvPr id="2" name="Picture 1" descr="RU_5MHz_2012yearcomposite_2012_01_01_0000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7" t="6080" r="14001" b="5537"/>
          <a:stretch/>
        </p:blipFill>
        <p:spPr>
          <a:xfrm>
            <a:off x="304799" y="484284"/>
            <a:ext cx="6096001" cy="5746272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574800" y="5113867"/>
            <a:ext cx="118533" cy="1185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1490134" y="4605867"/>
            <a:ext cx="118533" cy="1185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1397000" y="4284134"/>
            <a:ext cx="118533" cy="1185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1625600" y="3632200"/>
            <a:ext cx="118533" cy="1185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1794934" y="3293534"/>
            <a:ext cx="118533" cy="1185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1913467" y="2929467"/>
            <a:ext cx="118533" cy="1185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/>
          <p:cNvSpPr/>
          <p:nvPr/>
        </p:nvSpPr>
        <p:spPr>
          <a:xfrm>
            <a:off x="2125134" y="2683933"/>
            <a:ext cx="118533" cy="1185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/>
          <p:cNvSpPr/>
          <p:nvPr/>
        </p:nvSpPr>
        <p:spPr>
          <a:xfrm>
            <a:off x="2243666" y="2429934"/>
            <a:ext cx="118533" cy="1185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2463800" y="1981201"/>
            <a:ext cx="118533" cy="1185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2861733" y="1879600"/>
            <a:ext cx="118533" cy="1185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/>
          <p:cNvSpPr/>
          <p:nvPr/>
        </p:nvSpPr>
        <p:spPr>
          <a:xfrm>
            <a:off x="3428999" y="1642533"/>
            <a:ext cx="118533" cy="1185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3843867" y="1532467"/>
            <a:ext cx="118533" cy="1185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4123267" y="1600200"/>
            <a:ext cx="118533" cy="1185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/>
          <p:cNvSpPr/>
          <p:nvPr/>
        </p:nvSpPr>
        <p:spPr>
          <a:xfrm>
            <a:off x="4165600" y="1337733"/>
            <a:ext cx="118533" cy="1185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2285999" y="2125134"/>
            <a:ext cx="118533" cy="1185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SeaSonde </a:t>
            </a:r>
            <a:r>
              <a:rPr lang="en-US" dirty="0" smtClean="0"/>
              <a:t>processing</a:t>
            </a:r>
            <a:endParaRPr lang="en-US" dirty="0"/>
          </a:p>
        </p:txBody>
      </p:sp>
      <p:sp>
        <p:nvSpPr>
          <p:cNvPr id="31746" name="Text Placeholder 2"/>
          <p:cNvSpPr>
            <a:spLocks noGrp="1"/>
          </p:cNvSpPr>
          <p:nvPr>
            <p:ph type="body" idx="1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3" descr="RDLIdeal_LOVE_2013_02_08_15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81" b="5318"/>
          <a:stretch>
            <a:fillRect/>
          </a:stretch>
        </p:blipFill>
        <p:spPr bwMode="auto">
          <a:xfrm>
            <a:off x="152400" y="-152400"/>
            <a:ext cx="7783513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1409685"/>
              </p:ext>
            </p:extLst>
          </p:nvPr>
        </p:nvGraphicFramePr>
        <p:xfrm>
          <a:off x="228600" y="2362200"/>
          <a:ext cx="8763002" cy="266700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60500"/>
                <a:gridCol w="1217084"/>
                <a:gridCol w="1379361"/>
                <a:gridCol w="1298222"/>
                <a:gridCol w="1135945"/>
                <a:gridCol w="1135945"/>
                <a:gridCol w="1135945"/>
              </a:tblGrid>
              <a:tr h="120315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Frequency (MHz)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Sweep Rate (Hz)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Doppler Bins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Time FFT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CSS</a:t>
                      </a:r>
                    </a:p>
                    <a:p>
                      <a:pPr algn="ctr"/>
                      <a:r>
                        <a:rPr lang="en-US" sz="1800" dirty="0" smtClean="0"/>
                        <a:t>Avg/Out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Radial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Avg/Out</a:t>
                      </a:r>
                    </a:p>
                    <a:p>
                      <a:pPr algn="ctr"/>
                      <a:r>
                        <a:rPr lang="en-US" sz="1800" dirty="0" smtClean="0"/>
                        <a:t> 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CSS per Radial</a:t>
                      </a:r>
                      <a:r>
                        <a:rPr lang="en-US" sz="1800" baseline="0" dirty="0" smtClean="0"/>
                        <a:t> File</a:t>
                      </a:r>
                      <a:endParaRPr lang="en-US" sz="1800" dirty="0"/>
                    </a:p>
                  </a:txBody>
                  <a:tcPr anchor="ctr"/>
                </a:tc>
              </a:tr>
              <a:tr h="48794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1024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17m</a:t>
                      </a:r>
                      <a:r>
                        <a:rPr lang="en-US" sz="2000" baseline="0" dirty="0" smtClean="0"/>
                        <a:t> 04s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60/30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180/60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</a:t>
                      </a:r>
                      <a:endParaRPr lang="en-US" sz="2400" dirty="0"/>
                    </a:p>
                  </a:txBody>
                  <a:tcPr anchor="ctr"/>
                </a:tc>
              </a:tr>
              <a:tr h="48794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13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512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04m</a:t>
                      </a:r>
                      <a:r>
                        <a:rPr lang="en-US" sz="2000" baseline="0" dirty="0" smtClean="0"/>
                        <a:t> 16s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15/10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75/60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7</a:t>
                      </a:r>
                      <a:endParaRPr lang="en-US" sz="2400" dirty="0"/>
                    </a:p>
                  </a:txBody>
                  <a:tcPr anchor="ctr"/>
                </a:tc>
              </a:tr>
              <a:tr h="48794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25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512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04m</a:t>
                      </a:r>
                      <a:r>
                        <a:rPr lang="en-US" sz="2000" baseline="0" dirty="0" smtClean="0"/>
                        <a:t> 16s</a:t>
                      </a:r>
                      <a:endParaRPr lang="en-US" sz="20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15/10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75/30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7</a:t>
                      </a:r>
                      <a:endParaRPr lang="en-US" sz="2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3835" name="TextBox 3"/>
          <p:cNvSpPr txBox="1">
            <a:spLocks noChangeArrowheads="1"/>
          </p:cNvSpPr>
          <p:nvPr/>
        </p:nvSpPr>
        <p:spPr bwMode="auto">
          <a:xfrm>
            <a:off x="3048000" y="1992313"/>
            <a:ext cx="24304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SeaSonde Acquisition</a:t>
            </a:r>
          </a:p>
        </p:txBody>
      </p:sp>
      <p:sp>
        <p:nvSpPr>
          <p:cNvPr id="33836" name="TextBox 4"/>
          <p:cNvSpPr txBox="1">
            <a:spLocks noChangeArrowheads="1"/>
          </p:cNvSpPr>
          <p:nvPr/>
        </p:nvSpPr>
        <p:spPr bwMode="auto">
          <a:xfrm>
            <a:off x="5715000" y="1992313"/>
            <a:ext cx="8651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CSPro</a:t>
            </a:r>
            <a:endParaRPr lang="en-US" sz="1800" dirty="0"/>
          </a:p>
        </p:txBody>
      </p:sp>
      <p:sp>
        <p:nvSpPr>
          <p:cNvPr id="33837" name="TextBox 5"/>
          <p:cNvSpPr txBox="1">
            <a:spLocks noChangeArrowheads="1"/>
          </p:cNvSpPr>
          <p:nvPr/>
        </p:nvSpPr>
        <p:spPr bwMode="auto">
          <a:xfrm>
            <a:off x="6934200" y="1992313"/>
            <a:ext cx="18780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Analyze Spectra</a:t>
            </a:r>
          </a:p>
        </p:txBody>
      </p:sp>
      <p:sp>
        <p:nvSpPr>
          <p:cNvPr id="33838" name="Title 6"/>
          <p:cNvSpPr>
            <a:spLocks noGrp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 anchor="t"/>
          <a:lstStyle/>
          <a:p>
            <a:r>
              <a:rPr lang="en-US" dirty="0">
                <a:latin typeface="Arial" charset="0"/>
              </a:rPr>
              <a:t>Existing SeaSonde Settings</a:t>
            </a:r>
          </a:p>
        </p:txBody>
      </p:sp>
      <p:sp>
        <p:nvSpPr>
          <p:cNvPr id="33839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8971555-F736-6648-92B8-FE5C08DBFB50}" type="slidenum">
              <a:rPr lang="en-US" sz="1400">
                <a:solidFill>
                  <a:schemeClr val="bg1"/>
                </a:solidFill>
                <a:cs typeface="Geneva" charset="0"/>
              </a:rPr>
              <a:pPr eaLnBrk="1" hangingPunct="1"/>
              <a:t>9</a:t>
            </a:fld>
            <a:endParaRPr lang="en-US" sz="1400" dirty="0">
              <a:solidFill>
                <a:schemeClr val="bg1"/>
              </a:solidFill>
              <a:cs typeface="Geneva" charset="0"/>
            </a:endParaRPr>
          </a:p>
        </p:txBody>
      </p:sp>
      <p:pic>
        <p:nvPicPr>
          <p:cNvPr id="33840" name="Picture 2" descr="icon_SeaSondeAcquisi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990600"/>
            <a:ext cx="10414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41" name="Picture 3" descr="icon_CSPr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775" y="990600"/>
            <a:ext cx="1012825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42" name="Picture 4" descr="icon_RunSpectraAnalysi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990600"/>
            <a:ext cx="98425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0" y="3505200"/>
            <a:ext cx="9144000" cy="533400"/>
          </a:xfrm>
          <a:prstGeom prst="round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454400" y="5240867"/>
            <a:ext cx="12962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CSQ</a:t>
            </a:r>
            <a:endParaRPr lang="en-US" sz="4000" dirty="0"/>
          </a:p>
        </p:txBody>
      </p:sp>
      <p:sp>
        <p:nvSpPr>
          <p:cNvPr id="13" name="TextBox 12"/>
          <p:cNvSpPr txBox="1"/>
          <p:nvPr/>
        </p:nvSpPr>
        <p:spPr>
          <a:xfrm>
            <a:off x="5554133" y="5240867"/>
            <a:ext cx="12393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CSS</a:t>
            </a:r>
            <a:endParaRPr lang="en-US" sz="4000" dirty="0"/>
          </a:p>
        </p:txBody>
      </p:sp>
      <p:sp>
        <p:nvSpPr>
          <p:cNvPr id="14" name="TextBox 13"/>
          <p:cNvSpPr txBox="1"/>
          <p:nvPr/>
        </p:nvSpPr>
        <p:spPr>
          <a:xfrm>
            <a:off x="7442200" y="5240867"/>
            <a:ext cx="16388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Radial</a:t>
            </a:r>
            <a:endParaRPr lang="en-US" sz="4000" dirty="0"/>
          </a:p>
        </p:txBody>
      </p:sp>
      <p:cxnSp>
        <p:nvCxnSpPr>
          <p:cNvPr id="5" name="Straight Arrow Connector 4"/>
          <p:cNvCxnSpPr>
            <a:stCxn id="3" idx="3"/>
            <a:endCxn id="13" idx="1"/>
          </p:cNvCxnSpPr>
          <p:nvPr/>
        </p:nvCxnSpPr>
        <p:spPr>
          <a:xfrm>
            <a:off x="4750648" y="5594810"/>
            <a:ext cx="803485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6723381" y="5603276"/>
            <a:ext cx="803485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3574</TotalTime>
  <Words>345</Words>
  <Application>Microsoft Macintosh PowerPoint</Application>
  <PresentationFormat>On-screen Show (4:3)</PresentationFormat>
  <Paragraphs>111</Paragraphs>
  <Slides>25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Default Design</vt:lpstr>
      <vt:lpstr>1_Default Design</vt:lpstr>
      <vt:lpstr>Reduced Averaging Times in the Long Range SeaSonde</vt:lpstr>
      <vt:lpstr>PowerPoint Presentation</vt:lpstr>
      <vt:lpstr>PowerPoint Presentation</vt:lpstr>
      <vt:lpstr>CODAR Compact HF Radar Antennas </vt:lpstr>
      <vt:lpstr>Surface Current Mapping Capability</vt:lpstr>
      <vt:lpstr>PowerPoint Presentation</vt:lpstr>
      <vt:lpstr>SeaSonde processing</vt:lpstr>
      <vt:lpstr>PowerPoint Presentation</vt:lpstr>
      <vt:lpstr>Existing SeaSonde Settings</vt:lpstr>
      <vt:lpstr>PowerPoint Presentation</vt:lpstr>
      <vt:lpstr>PowerPoint Presentation</vt:lpstr>
      <vt:lpstr>PowerPoint Presentation</vt:lpstr>
      <vt:lpstr>PowerPoint Presentation</vt:lpstr>
      <vt:lpstr>Drifter comparisons</vt:lpstr>
      <vt:lpstr>PowerPoint Presentation</vt:lpstr>
      <vt:lpstr>PowerPoint Presentation</vt:lpstr>
      <vt:lpstr>3 Hour Radial Averaging</vt:lpstr>
      <vt:lpstr>PowerPoint Presentation</vt:lpstr>
      <vt:lpstr>PowerPoint Presentation</vt:lpstr>
      <vt:lpstr>3 Hour Average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Rutgers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hroarty</dc:creator>
  <cp:keywords/>
  <dc:description/>
  <cp:lastModifiedBy>Hugh Roarty</cp:lastModifiedBy>
  <cp:revision>78</cp:revision>
  <dcterms:created xsi:type="dcterms:W3CDTF">2011-03-03T17:35:39Z</dcterms:created>
  <dcterms:modified xsi:type="dcterms:W3CDTF">2014-04-08T15:39:17Z</dcterms:modified>
  <cp:category/>
</cp:coreProperties>
</file>