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384" r:id="rId2"/>
    <p:sldId id="381" r:id="rId3"/>
    <p:sldId id="382" r:id="rId4"/>
    <p:sldId id="377" r:id="rId5"/>
    <p:sldId id="378" r:id="rId6"/>
    <p:sldId id="376" r:id="rId7"/>
    <p:sldId id="393" r:id="rId8"/>
    <p:sldId id="379" r:id="rId9"/>
    <p:sldId id="383" r:id="rId10"/>
    <p:sldId id="271" r:id="rId11"/>
    <p:sldId id="374" r:id="rId12"/>
    <p:sldId id="276" r:id="rId13"/>
    <p:sldId id="286" r:id="rId14"/>
    <p:sldId id="317" r:id="rId15"/>
    <p:sldId id="391" r:id="rId16"/>
    <p:sldId id="372" r:id="rId17"/>
    <p:sldId id="287" r:id="rId18"/>
    <p:sldId id="288" r:id="rId19"/>
    <p:sldId id="345" r:id="rId20"/>
    <p:sldId id="346" r:id="rId21"/>
    <p:sldId id="347" r:id="rId22"/>
    <p:sldId id="319" r:id="rId23"/>
    <p:sldId id="296" r:id="rId24"/>
    <p:sldId id="385" r:id="rId25"/>
    <p:sldId id="392" r:id="rId26"/>
    <p:sldId id="386" r:id="rId27"/>
    <p:sldId id="316" r:id="rId28"/>
    <p:sldId id="292" r:id="rId29"/>
    <p:sldId id="336" r:id="rId30"/>
    <p:sldId id="281" r:id="rId31"/>
    <p:sldId id="388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2976" y="-10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FECF4-5482-0344-9FEC-27813426E4B4}" type="datetimeFigureOut">
              <a:rPr lang="en-US" smtClean="0"/>
              <a:t>4/9/14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A8395-1945-0F41-956F-980AEAF75B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283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CBCFE2-6652-6645-B0A0-4A1D0B1A4B5A}" type="slidenum">
              <a:rPr lang="en-GB" sz="1200">
                <a:latin typeface="Calibri" charset="0"/>
              </a:rPr>
              <a:pPr eaLnBrk="1" hangingPunct="1"/>
              <a:t>1</a:t>
            </a:fld>
            <a:endParaRPr lang="en-GB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</a:t>
            </a:r>
            <a:r>
              <a:rPr lang="en-US" baseline="0" dirty="0" smtClean="0"/>
              <a:t> cut off cold pool in south and bend offshore</a:t>
            </a:r>
          </a:p>
          <a:p>
            <a:r>
              <a:rPr lang="en-US" baseline="0" dirty="0" smtClean="0"/>
              <a:t>Need to experiment with dulling down the colors in the pop density. Maybe orange/tan to white like the box I put in?</a:t>
            </a:r>
          </a:p>
          <a:p>
            <a:r>
              <a:rPr lang="en-US" dirty="0" smtClean="0"/>
              <a:t>Put</a:t>
            </a:r>
            <a:r>
              <a:rPr lang="en-US" baseline="0" dirty="0" smtClean="0"/>
              <a:t> gliders just below the lines in 3 of them, and increase their angles facing up and down randomly. I stuck in cheesy examples</a:t>
            </a:r>
          </a:p>
          <a:p>
            <a:r>
              <a:rPr lang="en-US" baseline="0" dirty="0" smtClean="0"/>
              <a:t>I already put the shadow and 80% clear line around the two new maps in the upper right, so we are good there.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88DC4-2867-4ADC-8D25-9985DE635467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A8395-1945-0F41-956F-980AEAF75B5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093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CBCFE2-6652-6645-B0A0-4A1D0B1A4B5A}" type="slidenum">
              <a:rPr lang="en-GB" sz="1200">
                <a:latin typeface="Calibri" charset="0"/>
              </a:rPr>
              <a:pPr eaLnBrk="1" hangingPunct="1"/>
              <a:t>31</a:t>
            </a:fld>
            <a:endParaRPr lang="en-GB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745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766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248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7EE2A-3293-B14D-A3FC-7101226E29DC}" type="datetimeFigureOut">
              <a:rPr lang="en-US" smtClean="0"/>
              <a:t>4/9/14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62F6-C868-6441-A372-8D1BB57DEE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459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12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838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4/9/14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626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4/9/14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361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4/9/14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440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4/9/14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63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4/9/14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282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4/9/14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862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11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F1D6B-B33A-4E47-8A41-D7996A243813}" type="datetimeFigureOut">
              <a:rPr lang="en-US" smtClean="0"/>
              <a:t>4/9/14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1E87C-BDB3-8448-8588-FF93687E2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73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gi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jpeg"/><Relationship Id="rId10" Type="http://schemas.openxmlformats.org/officeDocument/2006/relationships/image" Target="../media/image23.png"/><Relationship Id="rId11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jp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4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6" Type="http://schemas.microsoft.com/office/2007/relationships/hdphoto" Target="../media/hdphoto1.wdp"/><Relationship Id="rId7" Type="http://schemas.openxmlformats.org/officeDocument/2006/relationships/image" Target="../media/image3.gif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3.gif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7.png"/><Relationship Id="rId8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hyperlink" Target="http://marine.rutgers.edu/~hroarty/maracoos/radial_coverage/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Relationship Id="rId3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emf"/><Relationship Id="rId3" Type="http://schemas.openxmlformats.org/officeDocument/2006/relationships/image" Target="../media/image5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7.png"/><Relationship Id="rId5" Type="http://schemas.openxmlformats.org/officeDocument/2006/relationships/image" Target="../media/image58.jp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209356886_4c69c3222f_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6084" b="26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390650"/>
          </a:xfrm>
          <a:noFill/>
          <a:ln>
            <a:noFill/>
          </a:ln>
          <a:effectLst>
            <a:outerShdw blurRad="76200" dist="63500" dir="2700000" algn="ctr" rotWithShape="0">
              <a:schemeClr val="bg2">
                <a:alpha val="79999"/>
              </a:schemeClr>
            </a:outerShdw>
          </a:effectLst>
        </p:spPr>
        <p:txBody>
          <a:bodyPr anchor="b">
            <a:normAutofit fontScale="90000"/>
          </a:bodyPr>
          <a:lstStyle/>
          <a:p>
            <a:pPr eaLnBrk="1" hangingPunct="1">
              <a:defRPr/>
            </a:pPr>
            <a:r>
              <a:rPr lang="en-US" sz="4800" b="1" i="1" dirty="0" smtClean="0">
                <a:latin typeface="Arial" charset="0"/>
                <a:ea typeface="ヒラギノ角ゴ ProN W3" charset="0"/>
                <a:cs typeface="Arial" charset="0"/>
              </a:rPr>
              <a:t>Quality Control for a Network of High Frequency Radars </a:t>
            </a:r>
            <a:endParaRPr lang="en-US" b="1" i="1" dirty="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2" name="Picture 1" descr="COOL_redgray_on_light_l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378522"/>
            <a:ext cx="3995290" cy="175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400" y="2378522"/>
            <a:ext cx="201892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Gill Sans" charset="0"/>
              </a:rPr>
              <a:t>Dr. Hugh Roarty</a:t>
            </a:r>
          </a:p>
          <a:p>
            <a:r>
              <a:rPr lang="en-US" dirty="0">
                <a:cs typeface="Gill Sans" charset="0"/>
              </a:rPr>
              <a:t>Dr. Scott Glenn</a:t>
            </a:r>
          </a:p>
          <a:p>
            <a:r>
              <a:rPr lang="en-US" dirty="0">
                <a:cs typeface="Gill Sans" charset="0"/>
              </a:rPr>
              <a:t>Dr. Josh Kohut</a:t>
            </a:r>
          </a:p>
          <a:p>
            <a:r>
              <a:rPr lang="en-US" dirty="0">
                <a:cs typeface="Gill Sans" charset="0"/>
              </a:rPr>
              <a:t>Mr. Michael Smith</a:t>
            </a:r>
          </a:p>
          <a:p>
            <a:r>
              <a:rPr lang="en-US" dirty="0">
                <a:cs typeface="Gill Sans" charset="0"/>
              </a:rPr>
              <a:t>Mr. Ethan Handel</a:t>
            </a:r>
          </a:p>
          <a:p>
            <a:r>
              <a:rPr lang="en-US" dirty="0">
                <a:cs typeface="Gill Sans" charset="0"/>
              </a:rPr>
              <a:t>Mr. Colin Evans</a:t>
            </a:r>
          </a:p>
          <a:p>
            <a:endParaRPr lang="en-US" dirty="0"/>
          </a:p>
        </p:txBody>
      </p:sp>
      <p:pic>
        <p:nvPicPr>
          <p:cNvPr id="8" name="Picture 7" descr="DH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467" y="5765800"/>
            <a:ext cx="1257840" cy="1206500"/>
          </a:xfrm>
          <a:prstGeom prst="rect">
            <a:avLst/>
          </a:prstGeom>
        </p:spPr>
      </p:pic>
      <p:pic>
        <p:nvPicPr>
          <p:cNvPr id="9" name="Picture 8" descr="NOAA_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836" y="4926304"/>
            <a:ext cx="1126787" cy="1080796"/>
          </a:xfrm>
          <a:prstGeom prst="rect">
            <a:avLst/>
          </a:prstGeom>
        </p:spPr>
      </p:pic>
      <p:pic>
        <p:nvPicPr>
          <p:cNvPr id="10" name="Picture 9" descr="csr_logo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832017"/>
            <a:ext cx="949254" cy="924383"/>
          </a:xfrm>
          <a:prstGeom prst="rect">
            <a:avLst/>
          </a:prstGeom>
        </p:spPr>
      </p:pic>
      <p:pic>
        <p:nvPicPr>
          <p:cNvPr id="11" name="Picture 10" descr="MARACOOS_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1" y="5141112"/>
            <a:ext cx="2959100" cy="510387"/>
          </a:xfrm>
          <a:prstGeom prst="rect">
            <a:avLst/>
          </a:prstGeom>
        </p:spPr>
      </p:pic>
      <p:pic>
        <p:nvPicPr>
          <p:cNvPr id="12" name="Picture 11" descr="Screen shot 2013-11-28 at 10.50.53 AM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76" b="73675"/>
          <a:stretch/>
        </p:blipFill>
        <p:spPr>
          <a:xfrm>
            <a:off x="4919133" y="4826000"/>
            <a:ext cx="3966672" cy="1456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9607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3400" y="160528"/>
            <a:ext cx="8153400" cy="6134098"/>
            <a:chOff x="533400" y="457200"/>
            <a:chExt cx="8153400" cy="6134098"/>
          </a:xfrm>
        </p:grpSpPr>
        <p:sp>
          <p:nvSpPr>
            <p:cNvPr id="5" name="Rectangle 4"/>
            <p:cNvSpPr/>
            <p:nvPr/>
          </p:nvSpPr>
          <p:spPr>
            <a:xfrm>
              <a:off x="533400" y="457200"/>
              <a:ext cx="8153400" cy="60198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2" descr="C:\Documents and Settings\RUCool\Desktop\MARCOOS Years 5-9 Sept 2010\Figures\mab_triangles_grad_bkg1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600200" y="2076450"/>
              <a:ext cx="6019799" cy="4514848"/>
            </a:xfrm>
            <a:prstGeom prst="rect">
              <a:avLst/>
            </a:prstGeom>
            <a:noFill/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6019800" y="2667000"/>
              <a:ext cx="2667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To seek, discover &amp; apply </a:t>
              </a:r>
              <a:br>
                <a:rPr lang="en-US" sz="1400" b="1" dirty="0" smtClean="0">
                  <a:solidFill>
                    <a:schemeClr val="bg1"/>
                  </a:solidFill>
                </a:rPr>
              </a:br>
              <a:r>
                <a:rPr lang="en-US" sz="1400" b="1" dirty="0" smtClean="0">
                  <a:solidFill>
                    <a:schemeClr val="bg1"/>
                  </a:solidFill>
                </a:rPr>
                <a:t>new knowledge &amp; understanding</a:t>
              </a:r>
            </a:p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of our coastal ocean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 descr="map_codar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7000" y="533400"/>
              <a:ext cx="1850725" cy="1965959"/>
            </a:xfrm>
            <a:prstGeom prst="rect">
              <a:avLst/>
            </a:prstGeom>
            <a:ln w="25400" cap="flat" cmpd="sng" algn="ctr">
              <a:solidFill>
                <a:schemeClr val="tx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Picture 15" descr="map_satellite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5334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/>
          </p:spPr>
        </p:pic>
        <p:sp>
          <p:nvSpPr>
            <p:cNvPr id="13" name="TextBox 12"/>
            <p:cNvSpPr txBox="1"/>
            <p:nvPr/>
          </p:nvSpPr>
          <p:spPr>
            <a:xfrm>
              <a:off x="609600" y="533400"/>
              <a:ext cx="16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Satellites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67000" y="533400"/>
              <a:ext cx="175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HF-Radar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8" name="Picture 17" descr="map_codar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9874" y="4419600"/>
              <a:ext cx="1850725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18" descr="map_codar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600" y="44196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6781800" y="4444424"/>
              <a:ext cx="1752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Ocean Forecast Ensemble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00" y="44196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effectLst/>
                </a:rPr>
                <a:t>Weather 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 Stations</a:t>
              </a:r>
              <a:endParaRPr lang="en-US" sz="1600" b="1" dirty="0">
                <a:solidFill>
                  <a:schemeClr val="bg1"/>
                </a:solidFill>
                <a:effectLst/>
              </a:endParaRPr>
            </a:p>
          </p:txBody>
        </p:sp>
        <p:pic>
          <p:nvPicPr>
            <p:cNvPr id="20" name="Picture 19" descr="MARACOOS_logo_300dpi_transparent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43200" y="5562600"/>
              <a:ext cx="3715074" cy="707442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3931757" y="2694801"/>
              <a:ext cx="14022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Population Density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23" name="Picture 2" descr="C:\Documents and Settings\RUCool\Desktop\marcoos_dot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24400" y="533400"/>
              <a:ext cx="1828800" cy="1981200"/>
            </a:xfrm>
            <a:prstGeom prst="rect">
              <a:avLst/>
            </a:prstGeom>
            <a:noFill/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47244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Gliders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0" b="7743"/>
            <a:stretch>
              <a:fillRect/>
            </a:stretch>
          </p:blipFill>
          <p:spPr>
            <a:xfrm>
              <a:off x="6781800" y="546345"/>
              <a:ext cx="1793947" cy="1984437"/>
            </a:xfrm>
            <a:prstGeom prst="rect">
              <a:avLst/>
            </a:prstGeom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67818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Drifters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27" name="Picture 26" descr="IOOSlogoWhiteRGB.gif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5800" y="2743200"/>
              <a:ext cx="1648485" cy="661753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2" name="Picture 21" descr="map_codar.bmp"/>
            <p:cNvPicPr>
              <a:picLocks noChangeAspect="1"/>
            </p:cNvPicPr>
            <p:nvPr/>
          </p:nvPicPr>
          <p:blipFill>
            <a:blip r:embed="rId7" cstate="print"/>
            <a:srcRect l="91481" t="14414" r="1314" b="80378"/>
            <a:stretch>
              <a:fillRect/>
            </a:stretch>
          </p:blipFill>
          <p:spPr>
            <a:xfrm>
              <a:off x="1576387" y="5053013"/>
              <a:ext cx="133350" cy="102394"/>
            </a:xfrm>
            <a:prstGeom prst="rect">
              <a:avLst/>
            </a:prstGeom>
            <a:ln w="25400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86290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te_Map_Mercator_Maracoos_v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1" t="5000" r="24923" b="5907"/>
          <a:stretch/>
        </p:blipFill>
        <p:spPr>
          <a:xfrm>
            <a:off x="0" y="0"/>
            <a:ext cx="4711700" cy="623976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33217" y="2959100"/>
            <a:ext cx="2411783" cy="2819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10100" y="274638"/>
            <a:ext cx="40767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MARACOOS HF RADAR NETWORK</a:t>
            </a:r>
            <a:endParaRPr lang="en-US" dirty="0"/>
          </a:p>
        </p:txBody>
      </p:sp>
      <p:pic>
        <p:nvPicPr>
          <p:cNvPr id="6" name="Picture 20" descr="ODU_cropp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246" y="4415793"/>
            <a:ext cx="1006321" cy="54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 descr="unc-logo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042" y="5334351"/>
            <a:ext cx="538728" cy="43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OOL_redgray_on_light_lg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220" y="3251200"/>
            <a:ext cx="922373" cy="404614"/>
          </a:xfrm>
          <a:prstGeom prst="rect">
            <a:avLst/>
          </a:prstGeom>
        </p:spPr>
      </p:pic>
      <p:pic>
        <p:nvPicPr>
          <p:cNvPr id="10" name="Picture 10" descr="final_randd_largegi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9282" y="4999224"/>
            <a:ext cx="1238249" cy="34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71076"/>
              </p:ext>
            </p:extLst>
          </p:nvPr>
        </p:nvGraphicFramePr>
        <p:xfrm>
          <a:off x="4622800" y="1522279"/>
          <a:ext cx="4432300" cy="40792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08075"/>
                <a:gridCol w="1108075"/>
                <a:gridCol w="1108075"/>
                <a:gridCol w="1108075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 MHz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 Mass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WHOI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 Conn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URI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Stevens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Rutgers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Delaware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ODU/CIT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UNC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12" descr="umass_dartmouth_logo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60" y="3200105"/>
            <a:ext cx="593831" cy="551448"/>
          </a:xfrm>
          <a:prstGeom prst="rect">
            <a:avLst/>
          </a:prstGeom>
        </p:spPr>
      </p:pic>
      <p:pic>
        <p:nvPicPr>
          <p:cNvPr id="14" name="Picture 17" descr="ucon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306" y="4505885"/>
            <a:ext cx="490538" cy="49184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WHOI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445" y="3822623"/>
            <a:ext cx="642260" cy="591679"/>
          </a:xfrm>
          <a:prstGeom prst="rect">
            <a:avLst/>
          </a:prstGeom>
        </p:spPr>
      </p:pic>
      <p:pic>
        <p:nvPicPr>
          <p:cNvPr id="16" name="Picture 15" descr="Stevens-Official-Color_logo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317" y="5376134"/>
            <a:ext cx="926517" cy="394654"/>
          </a:xfrm>
          <a:prstGeom prst="rect">
            <a:avLst/>
          </a:prstGeom>
        </p:spPr>
      </p:pic>
      <p:pic>
        <p:nvPicPr>
          <p:cNvPr id="17" name="Picture 15" descr="uDel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586" y="3753044"/>
            <a:ext cx="521640" cy="52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uri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15" y="4891192"/>
            <a:ext cx="485120" cy="44166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1" name="Oval 20"/>
          <p:cNvSpPr/>
          <p:nvPr/>
        </p:nvSpPr>
        <p:spPr>
          <a:xfrm>
            <a:off x="6108700" y="1938338"/>
            <a:ext cx="254000" cy="254000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6108700" y="3808432"/>
            <a:ext cx="254000" cy="254000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6108700" y="4555194"/>
            <a:ext cx="254000" cy="254000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6108700" y="4926460"/>
            <a:ext cx="254000" cy="254000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8362950" y="2687638"/>
            <a:ext cx="254000" cy="254000"/>
          </a:xfrm>
          <a:prstGeom prst="ellips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7251700" y="3808432"/>
            <a:ext cx="254000" cy="254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8362950" y="4555194"/>
            <a:ext cx="254000" cy="254000"/>
          </a:xfrm>
          <a:prstGeom prst="ellips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8362950" y="4164460"/>
            <a:ext cx="254000" cy="254000"/>
          </a:xfrm>
          <a:prstGeom prst="ellips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8362950" y="2306638"/>
            <a:ext cx="254000" cy="254000"/>
          </a:xfrm>
          <a:prstGeom prst="ellips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8362950" y="3084532"/>
            <a:ext cx="254000" cy="254000"/>
          </a:xfrm>
          <a:prstGeom prst="ellips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8362950" y="3437594"/>
            <a:ext cx="254000" cy="254000"/>
          </a:xfrm>
          <a:prstGeom prst="ellips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8362950" y="3796160"/>
            <a:ext cx="254000" cy="254000"/>
          </a:xfrm>
          <a:prstGeom prst="ellips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575300" y="5664200"/>
            <a:ext cx="2977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41 Stations in Total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2252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306" name="Picture 2" descr="marcoos_blan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0" r="21007"/>
          <a:stretch>
            <a:fillRect/>
          </a:stretch>
        </p:blipFill>
        <p:spPr bwMode="auto">
          <a:xfrm>
            <a:off x="69850" y="0"/>
            <a:ext cx="5105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2308" name="Oval 4"/>
          <p:cNvSpPr>
            <a:spLocks noChangeArrowheads="1"/>
          </p:cNvSpPr>
          <p:nvPr/>
        </p:nvSpPr>
        <p:spPr bwMode="auto">
          <a:xfrm>
            <a:off x="771525" y="3505200"/>
            <a:ext cx="1676400" cy="2514600"/>
          </a:xfrm>
          <a:prstGeom prst="ellipse">
            <a:avLst/>
          </a:prstGeom>
          <a:solidFill>
            <a:schemeClr val="accent2">
              <a:alpha val="39999"/>
            </a:schemeClr>
          </a:solidFill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82311" name="Text Box 7"/>
          <p:cNvSpPr txBox="1">
            <a:spLocks noChangeArrowheads="1"/>
          </p:cNvSpPr>
          <p:nvPr/>
        </p:nvSpPr>
        <p:spPr bwMode="auto">
          <a:xfrm>
            <a:off x="923925" y="4343400"/>
            <a:ext cx="1371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Southern </a:t>
            </a: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Operator</a:t>
            </a:r>
          </a:p>
        </p:txBody>
      </p:sp>
      <p:sp>
        <p:nvSpPr>
          <p:cNvPr id="482310" name="Oval 6"/>
          <p:cNvSpPr>
            <a:spLocks noChangeArrowheads="1"/>
          </p:cNvSpPr>
          <p:nvPr/>
        </p:nvSpPr>
        <p:spPr bwMode="auto">
          <a:xfrm rot="5400000">
            <a:off x="2943225" y="342900"/>
            <a:ext cx="1676400" cy="2514600"/>
          </a:xfrm>
          <a:prstGeom prst="ellipse">
            <a:avLst/>
          </a:prstGeom>
          <a:solidFill>
            <a:srgbClr val="009900">
              <a:alpha val="39999"/>
            </a:srgbClr>
          </a:soli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82312" name="Text Box 8"/>
          <p:cNvSpPr txBox="1">
            <a:spLocks noChangeArrowheads="1"/>
          </p:cNvSpPr>
          <p:nvPr/>
        </p:nvSpPr>
        <p:spPr bwMode="auto">
          <a:xfrm>
            <a:off x="3133725" y="1143000"/>
            <a:ext cx="1371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Northern </a:t>
            </a: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Operator</a:t>
            </a:r>
          </a:p>
        </p:txBody>
      </p:sp>
      <p:sp>
        <p:nvSpPr>
          <p:cNvPr id="482309" name="Oval 5"/>
          <p:cNvSpPr>
            <a:spLocks noChangeArrowheads="1"/>
          </p:cNvSpPr>
          <p:nvPr/>
        </p:nvSpPr>
        <p:spPr bwMode="auto">
          <a:xfrm rot="2184547">
            <a:off x="1457325" y="1600200"/>
            <a:ext cx="1676400" cy="2514600"/>
          </a:xfrm>
          <a:prstGeom prst="ellipse">
            <a:avLst/>
          </a:prstGeom>
          <a:solidFill>
            <a:srgbClr val="FF3300">
              <a:alpha val="39999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82313" name="Text Box 9"/>
          <p:cNvSpPr txBox="1">
            <a:spLocks noChangeArrowheads="1"/>
          </p:cNvSpPr>
          <p:nvPr/>
        </p:nvSpPr>
        <p:spPr bwMode="auto">
          <a:xfrm>
            <a:off x="1609725" y="2362200"/>
            <a:ext cx="1371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Central </a:t>
            </a: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Operator</a:t>
            </a:r>
          </a:p>
        </p:txBody>
      </p:sp>
      <p:sp>
        <p:nvSpPr>
          <p:cNvPr id="482318" name="Rectangle 14"/>
          <p:cNvSpPr>
            <a:spLocks noGrp="1" noChangeArrowheads="1"/>
          </p:cNvSpPr>
          <p:nvPr>
            <p:ph type="title"/>
          </p:nvPr>
        </p:nvSpPr>
        <p:spPr>
          <a:xfrm>
            <a:off x="5175250" y="-139700"/>
            <a:ext cx="3625850" cy="1143000"/>
          </a:xfrm>
        </p:spPr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482319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5067300" y="857250"/>
            <a:ext cx="4076700" cy="5670550"/>
          </a:xfrm>
        </p:spPr>
        <p:txBody>
          <a:bodyPr/>
          <a:lstStyle/>
          <a:p>
            <a:r>
              <a:rPr lang="en-US" sz="2400" dirty="0"/>
              <a:t>Regional Coordinator</a:t>
            </a:r>
          </a:p>
          <a:p>
            <a:pPr algn="r">
              <a:buFontTx/>
              <a:buNone/>
            </a:pPr>
            <a:r>
              <a:rPr lang="en-US" dirty="0"/>
              <a:t>Hugh Roarty</a:t>
            </a:r>
            <a:br>
              <a:rPr lang="en-US" dirty="0"/>
            </a:br>
            <a:endParaRPr lang="en-US" dirty="0"/>
          </a:p>
          <a:p>
            <a:r>
              <a:rPr lang="en-US" sz="2400" dirty="0"/>
              <a:t>Distributed Technicians</a:t>
            </a:r>
          </a:p>
          <a:p>
            <a:pPr algn="r">
              <a:buFontTx/>
              <a:buNone/>
            </a:pPr>
            <a:r>
              <a:rPr lang="en-US" dirty="0"/>
              <a:t>Chris Jakubiak</a:t>
            </a:r>
          </a:p>
          <a:p>
            <a:pPr algn="r">
              <a:buFontTx/>
              <a:buNone/>
            </a:pPr>
            <a:endParaRPr lang="en-US" sz="2000" dirty="0"/>
          </a:p>
          <a:p>
            <a:pPr algn="r">
              <a:buFontTx/>
              <a:buNone/>
            </a:pPr>
            <a:r>
              <a:rPr lang="en-US" dirty="0" smtClean="0"/>
              <a:t>Todd Fake</a:t>
            </a:r>
            <a:endParaRPr lang="en-US" dirty="0"/>
          </a:p>
          <a:p>
            <a:pPr algn="r">
              <a:buFontTx/>
              <a:buNone/>
            </a:pPr>
            <a:endParaRPr lang="en-US" sz="2000" dirty="0"/>
          </a:p>
          <a:p>
            <a:pPr algn="r">
              <a:buFontTx/>
              <a:buNone/>
            </a:pPr>
            <a:r>
              <a:rPr lang="en-US" dirty="0" smtClean="0"/>
              <a:t>Ethan Handel</a:t>
            </a:r>
            <a:endParaRPr lang="en-US" dirty="0"/>
          </a:p>
          <a:p>
            <a:pPr algn="r">
              <a:buFontTx/>
              <a:buNone/>
            </a:pPr>
            <a:endParaRPr lang="en-US" sz="2000" dirty="0"/>
          </a:p>
          <a:p>
            <a:pPr algn="r">
              <a:buFontTx/>
              <a:buNone/>
            </a:pPr>
            <a:r>
              <a:rPr lang="en-US" dirty="0"/>
              <a:t>Teresa </a:t>
            </a:r>
            <a:r>
              <a:rPr lang="en-US" dirty="0" smtClean="0"/>
              <a:t>Updyke</a:t>
            </a:r>
            <a:endParaRPr lang="en-US" dirty="0"/>
          </a:p>
          <a:p>
            <a:pPr>
              <a:buFontTx/>
              <a:buNone/>
            </a:pPr>
            <a:endParaRPr lang="en-US" dirty="0"/>
          </a:p>
        </p:txBody>
      </p:sp>
      <p:pic>
        <p:nvPicPr>
          <p:cNvPr id="17" name="Picture 20" descr="ODU_crop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512" y="5694981"/>
            <a:ext cx="1057275" cy="57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OL_redgray_on_light_l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343" y="4991756"/>
            <a:ext cx="963612" cy="422704"/>
          </a:xfrm>
          <a:prstGeom prst="rect">
            <a:avLst/>
          </a:prstGeom>
        </p:spPr>
      </p:pic>
      <p:pic>
        <p:nvPicPr>
          <p:cNvPr id="19" name="Picture 18" descr="umass_dartmouth_logo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504" y="2889250"/>
            <a:ext cx="663291" cy="615950"/>
          </a:xfrm>
          <a:prstGeom prst="rect">
            <a:avLst/>
          </a:prstGeom>
        </p:spPr>
      </p:pic>
      <p:pic>
        <p:nvPicPr>
          <p:cNvPr id="20" name="Picture 17" descr="ucon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26" y="3785722"/>
            <a:ext cx="923047" cy="9255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OOL_redgray_on_light_l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343" y="1552146"/>
            <a:ext cx="963612" cy="422704"/>
          </a:xfrm>
          <a:prstGeom prst="rect">
            <a:avLst/>
          </a:prstGeom>
        </p:spPr>
      </p:pic>
      <p:pic>
        <p:nvPicPr>
          <p:cNvPr id="2" name="Picture 1" descr="MARACOOS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421846"/>
            <a:ext cx="3371127" cy="581454"/>
          </a:xfrm>
          <a:prstGeom prst="rect">
            <a:avLst/>
          </a:prstGeom>
        </p:spPr>
      </p:pic>
      <p:pic>
        <p:nvPicPr>
          <p:cNvPr id="3" name="Picture 2" descr="IMG_987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600" y="4148666"/>
            <a:ext cx="2334600" cy="1486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169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Radial Quality control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73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8229600" cy="1143000"/>
          </a:xfrm>
          <a:ln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dirty="0">
                <a:latin typeface="Arial" charset="0"/>
              </a:rPr>
              <a:t>Radial Database</a:t>
            </a:r>
          </a:p>
        </p:txBody>
      </p:sp>
      <p:sp>
        <p:nvSpPr>
          <p:cNvPr id="31746" name="Content Placeholder 1"/>
          <p:cNvSpPr>
            <a:spLocks noGrp="1"/>
          </p:cNvSpPr>
          <p:nvPr>
            <p:ph idx="1"/>
          </p:nvPr>
        </p:nvSpPr>
        <p:spPr>
          <a:xfrm>
            <a:off x="5029200" y="1371600"/>
            <a:ext cx="3962400" cy="4525963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>
                <a:latin typeface="Arial" charset="0"/>
              </a:rPr>
              <a:t>Central location to monitor region</a:t>
            </a:r>
          </a:p>
          <a:p>
            <a:r>
              <a:rPr lang="en-US" dirty="0">
                <a:latin typeface="Arial" charset="0"/>
              </a:rPr>
              <a:t>Automatic reprocessing of totals with new radials</a:t>
            </a:r>
          </a:p>
        </p:txBody>
      </p:sp>
      <p:pic>
        <p:nvPicPr>
          <p:cNvPr id="31747" name="Picture 2" descr="radial_databa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4800600" cy="604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90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SeaSonde Radial Web Server</a:t>
            </a:r>
            <a:endParaRPr lang="en-US" dirty="0"/>
          </a:p>
        </p:txBody>
      </p:sp>
      <p:pic>
        <p:nvPicPr>
          <p:cNvPr id="3" name="Picture 2" descr="Screen shot 2014-04-05 at 8.51.3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6" b="34127"/>
          <a:stretch/>
        </p:blipFill>
        <p:spPr>
          <a:xfrm>
            <a:off x="186873" y="1608667"/>
            <a:ext cx="5479295" cy="39793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415132"/>
              </p:ext>
            </p:extLst>
          </p:nvPr>
        </p:nvGraphicFramePr>
        <p:xfrm>
          <a:off x="5909732" y="1532468"/>
          <a:ext cx="3031068" cy="448056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515534"/>
                <a:gridCol w="1515534"/>
              </a:tblGrid>
              <a:tr h="37676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Type of Check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Number of Checks</a:t>
                      </a:r>
                      <a:endParaRPr lang="en-US" sz="2000" dirty="0"/>
                    </a:p>
                  </a:txBody>
                  <a:tcPr anchor="ctr"/>
                </a:tc>
              </a:tr>
              <a:tr h="37676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Computer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</a:t>
                      </a:r>
                      <a:endParaRPr lang="en-US" sz="2000" dirty="0"/>
                    </a:p>
                  </a:txBody>
                  <a:tcPr anchor="ctr"/>
                </a:tc>
              </a:tr>
              <a:tr h="37676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SeaSonde</a:t>
                      </a:r>
                      <a:r>
                        <a:rPr lang="en-US" sz="2000" baseline="0" dirty="0" smtClean="0"/>
                        <a:t> Application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</a:t>
                      </a:r>
                      <a:endParaRPr lang="en-US" sz="2000" dirty="0"/>
                    </a:p>
                  </a:txBody>
                  <a:tcPr anchor="ctr"/>
                </a:tc>
              </a:tr>
              <a:tr h="37676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Hardware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23</a:t>
                      </a:r>
                      <a:endParaRPr lang="en-US" sz="2000" dirty="0"/>
                    </a:p>
                  </a:txBody>
                  <a:tcPr anchor="ctr"/>
                </a:tc>
              </a:tr>
              <a:tr h="37676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Settings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</a:t>
                      </a:r>
                      <a:endParaRPr lang="en-US" sz="2000" dirty="0"/>
                    </a:p>
                  </a:txBody>
                  <a:tcPr anchor="ctr"/>
                </a:tc>
              </a:tr>
              <a:tr h="37676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Radial Data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</a:t>
                      </a:r>
                      <a:endParaRPr lang="en-US" sz="2000" dirty="0"/>
                    </a:p>
                  </a:txBody>
                  <a:tcPr anchor="ctr"/>
                </a:tc>
              </a:tr>
              <a:tr h="37676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Wave Data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anchor="ctr"/>
                </a:tc>
              </a:tr>
              <a:tr h="37676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Elliptical Data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 anchor="ctr"/>
                </a:tc>
              </a:tr>
              <a:tr h="37676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TOTAL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84</a:t>
                      </a:r>
                      <a:endParaRPr lang="en-US" sz="2000" b="1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0197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2-28 at 10.21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850900"/>
            <a:ext cx="7353300" cy="53336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Weekly Site Inspections – 17 Checks</a:t>
            </a:r>
            <a:endParaRPr lang="en-US" dirty="0"/>
          </a:p>
        </p:txBody>
      </p:sp>
      <p:pic>
        <p:nvPicPr>
          <p:cNvPr id="5" name="Picture 4" descr="pho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/>
          <a:stretch/>
        </p:blipFill>
        <p:spPr>
          <a:xfrm rot="5400000">
            <a:off x="4425810" y="1421838"/>
            <a:ext cx="4870026" cy="40583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726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DLIdeal_LOVE_2013_02_08_15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25" y="88900"/>
            <a:ext cx="7985385" cy="598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0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321" r="10345"/>
          <a:stretch/>
        </p:blipFill>
        <p:spPr>
          <a:xfrm>
            <a:off x="114300" y="1409700"/>
            <a:ext cx="4360332" cy="3924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198" r="9029"/>
          <a:stretch/>
        </p:blipFill>
        <p:spPr>
          <a:xfrm>
            <a:off x="4489058" y="1435100"/>
            <a:ext cx="4553341" cy="39814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24 Hour Radial Coverage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58900" y="5613400"/>
            <a:ext cx="6211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http://marine.rutgers.edu/~hroarty/maracoos/radial_coverage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84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 descr="13MHz_Radial_Plot_Colorb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3" t="4797" r="13625" b="5431"/>
          <a:stretch>
            <a:fillRect/>
          </a:stretch>
        </p:blipFill>
        <p:spPr bwMode="auto">
          <a:xfrm>
            <a:off x="3429000" y="457200"/>
            <a:ext cx="5535613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Box 18"/>
          <p:cNvSpPr txBox="1">
            <a:spLocks noChangeArrowheads="1"/>
          </p:cNvSpPr>
          <p:nvPr/>
        </p:nvSpPr>
        <p:spPr bwMode="auto">
          <a:xfrm>
            <a:off x="0" y="838200"/>
            <a:ext cx="32004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/>
              <a:t>Radial Average Bearing</a:t>
            </a:r>
          </a:p>
          <a:p>
            <a:pPr algn="ctr" eaLnBrk="1" hangingPunct="1"/>
            <a:endParaRPr lang="en-US" sz="2800" b="1" dirty="0"/>
          </a:p>
          <a:p>
            <a:pPr algn="ctr" eaLnBrk="1" hangingPunct="1"/>
            <a:r>
              <a:rPr lang="en-US" sz="2800" b="1" dirty="0"/>
              <a:t>AND</a:t>
            </a:r>
          </a:p>
          <a:p>
            <a:pPr algn="ctr" eaLnBrk="1" hangingPunct="1"/>
            <a:endParaRPr lang="en-US" sz="2800" b="1" dirty="0"/>
          </a:p>
          <a:p>
            <a:pPr algn="ctr" eaLnBrk="1" hangingPunct="1"/>
            <a:r>
              <a:rPr lang="en-US" sz="2800" b="1" dirty="0"/>
              <a:t>Comparison Between Measured and Ideal Radials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4533900" y="939800"/>
            <a:ext cx="1892300" cy="2933701"/>
          </a:xfrm>
          <a:prstGeom prst="line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>
            <a:off x="5562600" y="2387601"/>
            <a:ext cx="1308100" cy="927099"/>
          </a:xfrm>
          <a:prstGeom prst="line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40500" y="755134"/>
            <a:ext cx="1511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Shore Parallel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92900" y="3485635"/>
            <a:ext cx="1508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Shore Normal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9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600200"/>
            <a:ext cx="8813800" cy="4525963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Quality Control on the National Level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Mid Atlantic Structure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Radial Quality Assurance/Control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Total Quality Control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7593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BRMR_2012_RAB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5" b="6514"/>
          <a:stretch>
            <a:fillRect/>
          </a:stretch>
        </p:blipFill>
        <p:spPr bwMode="auto">
          <a:xfrm>
            <a:off x="2819400" y="1371600"/>
            <a:ext cx="6149975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" descr="BPU_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5817" r="23061" b="5592"/>
          <a:stretch>
            <a:fillRect/>
          </a:stretch>
        </p:blipFill>
        <p:spPr bwMode="auto">
          <a:xfrm>
            <a:off x="0" y="1524000"/>
            <a:ext cx="32639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47688" y="3587750"/>
            <a:ext cx="61595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rmAutofit fontScale="77500" lnSpcReduction="20000"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dirty="0" smtClean="0"/>
              <a:t>BRMR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1274763" y="3021013"/>
            <a:ext cx="493712" cy="81915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 flipV="1">
            <a:off x="779463" y="3840163"/>
            <a:ext cx="495300" cy="81915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>
            <a:off x="1274763" y="3840163"/>
            <a:ext cx="711200" cy="41275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808163" y="2952750"/>
            <a:ext cx="381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rmAutofit fontScale="70000" lnSpcReduction="20000"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dirty="0" smtClean="0">
                <a:solidFill>
                  <a:srgbClr val="FF6600"/>
                </a:solidFill>
              </a:rPr>
              <a:t>40°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992313" y="4252913"/>
            <a:ext cx="47307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rmAutofit fontScale="77500" lnSpcReduction="20000"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dirty="0" smtClean="0">
                <a:solidFill>
                  <a:srgbClr val="FF6600"/>
                </a:solidFill>
              </a:rPr>
              <a:t>130°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65175" y="4675188"/>
            <a:ext cx="4714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rmAutofit fontScale="70000" lnSpcReduction="20000"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dirty="0" smtClean="0">
                <a:solidFill>
                  <a:srgbClr val="FF6600"/>
                </a:solidFill>
              </a:rPr>
              <a:t>220°</a:t>
            </a:r>
          </a:p>
        </p:txBody>
      </p:sp>
      <p:sp>
        <p:nvSpPr>
          <p:cNvPr id="25603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latin typeface="Arial" charset="0"/>
              </a:rPr>
              <a:t>13 MHz BRMR </a:t>
            </a:r>
            <a:r>
              <a:rPr lang="en-US" dirty="0">
                <a:latin typeface="Arial" charset="0"/>
              </a:rPr>
              <a:t>Site</a:t>
            </a:r>
          </a:p>
        </p:txBody>
      </p:sp>
      <p:pic>
        <p:nvPicPr>
          <p:cNvPr id="14" name="Picture 5" descr="IMG_082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0" y="4191000"/>
            <a:ext cx="6248400" cy="833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IMG_082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82" y="307792"/>
            <a:ext cx="1480022" cy="19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03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>
                <a:latin typeface="Arial" charset="0"/>
              </a:rPr>
              <a:t>Antenna Problem at BRNT Site</a:t>
            </a:r>
          </a:p>
        </p:txBody>
      </p:sp>
      <p:pic>
        <p:nvPicPr>
          <p:cNvPr id="26626" name="Picture 2" descr="BRNT_2012_RAB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5" r="7852" b="6123"/>
          <a:stretch>
            <a:fillRect/>
          </a:stretch>
        </p:blipFill>
        <p:spPr bwMode="auto">
          <a:xfrm>
            <a:off x="3048000" y="1219200"/>
            <a:ext cx="554355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3430588" y="4002088"/>
            <a:ext cx="2308225" cy="3016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Replaced Antenna June 8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495800" y="4267200"/>
            <a:ext cx="101600" cy="4572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629" name="Picture 2" descr="BPU_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5817" r="23061" b="5592"/>
          <a:stretch>
            <a:fillRect/>
          </a:stretch>
        </p:blipFill>
        <p:spPr bwMode="auto">
          <a:xfrm>
            <a:off x="17463" y="1676400"/>
            <a:ext cx="2976562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Box 3"/>
          <p:cNvSpPr txBox="1">
            <a:spLocks noChangeArrowheads="1"/>
          </p:cNvSpPr>
          <p:nvPr/>
        </p:nvSpPr>
        <p:spPr bwMode="auto">
          <a:xfrm>
            <a:off x="533400" y="3200400"/>
            <a:ext cx="452438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BRNT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376363" y="2741613"/>
            <a:ext cx="450850" cy="746125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925513" y="3487738"/>
            <a:ext cx="450850" cy="747712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376363" y="3487738"/>
            <a:ext cx="649287" cy="377825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34" name="TextBox 10"/>
          <p:cNvSpPr txBox="1">
            <a:spLocks noChangeArrowheads="1"/>
          </p:cNvSpPr>
          <p:nvPr/>
        </p:nvSpPr>
        <p:spPr bwMode="auto">
          <a:xfrm>
            <a:off x="1863725" y="2679700"/>
            <a:ext cx="322263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6600"/>
                </a:solidFill>
              </a:rPr>
              <a:t>30°</a:t>
            </a:r>
          </a:p>
        </p:txBody>
      </p:sp>
      <p:sp>
        <p:nvSpPr>
          <p:cNvPr id="26635" name="TextBox 11"/>
          <p:cNvSpPr txBox="1">
            <a:spLocks noChangeArrowheads="1"/>
          </p:cNvSpPr>
          <p:nvPr/>
        </p:nvSpPr>
        <p:spPr bwMode="auto">
          <a:xfrm>
            <a:off x="2032000" y="3865563"/>
            <a:ext cx="3984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6600"/>
                </a:solidFill>
              </a:rPr>
              <a:t>120°</a:t>
            </a:r>
          </a:p>
        </p:txBody>
      </p:sp>
      <p:sp>
        <p:nvSpPr>
          <p:cNvPr id="26636" name="TextBox 12"/>
          <p:cNvSpPr txBox="1">
            <a:spLocks noChangeArrowheads="1"/>
          </p:cNvSpPr>
          <p:nvPr/>
        </p:nvSpPr>
        <p:spPr bwMode="auto">
          <a:xfrm>
            <a:off x="911225" y="4249738"/>
            <a:ext cx="4000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6600"/>
                </a:solidFill>
              </a:rPr>
              <a:t>210°</a:t>
            </a:r>
          </a:p>
        </p:txBody>
      </p:sp>
    </p:spTree>
    <p:extLst>
      <p:ext uri="{BB962C8B-B14F-4D97-AF65-F5344CB8AC3E}">
        <p14:creationId xmlns:p14="http://schemas.microsoft.com/office/powerpoint/2010/main" val="360747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 descr="13MHz_Radial_Plot_Colorb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23955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Box 18"/>
          <p:cNvSpPr txBox="1">
            <a:spLocks noChangeArrowheads="1"/>
          </p:cNvSpPr>
          <p:nvPr/>
        </p:nvSpPr>
        <p:spPr bwMode="auto">
          <a:xfrm>
            <a:off x="0" y="838200"/>
            <a:ext cx="3200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/>
              <a:t>Average Radial Velocity</a:t>
            </a:r>
          </a:p>
          <a:p>
            <a:pPr algn="ctr" eaLnBrk="1" hangingPunct="1"/>
            <a:endParaRPr lang="en-US" sz="2800" b="1" dirty="0"/>
          </a:p>
        </p:txBody>
      </p:sp>
      <p:sp>
        <p:nvSpPr>
          <p:cNvPr id="27651" name="TextBox 1"/>
          <p:cNvSpPr txBox="1">
            <a:spLocks noChangeArrowheads="1"/>
          </p:cNvSpPr>
          <p:nvPr/>
        </p:nvSpPr>
        <p:spPr bwMode="auto">
          <a:xfrm>
            <a:off x="304800" y="4343400"/>
            <a:ext cx="2509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RDLi_BRMR_2012_08_1300</a:t>
            </a:r>
          </a:p>
        </p:txBody>
      </p:sp>
      <p:sp>
        <p:nvSpPr>
          <p:cNvPr id="27652" name="TextBox 2"/>
          <p:cNvSpPr txBox="1">
            <a:spLocks noChangeArrowheads="1"/>
          </p:cNvSpPr>
          <p:nvPr/>
        </p:nvSpPr>
        <p:spPr bwMode="auto">
          <a:xfrm>
            <a:off x="914400" y="4724400"/>
            <a:ext cx="1393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/>
              <a:t>5 cm/s</a:t>
            </a:r>
          </a:p>
        </p:txBody>
      </p:sp>
      <p:pic>
        <p:nvPicPr>
          <p:cNvPr id="27653" name="Picture 8" descr="13MHz_Radial_Plot_Colorb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57400"/>
            <a:ext cx="23955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Box 9"/>
          <p:cNvSpPr txBox="1">
            <a:spLocks noChangeArrowheads="1"/>
          </p:cNvSpPr>
          <p:nvPr/>
        </p:nvSpPr>
        <p:spPr bwMode="auto">
          <a:xfrm>
            <a:off x="3048000" y="4343400"/>
            <a:ext cx="2509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RDLi_BRMR_2012_08_1400</a:t>
            </a:r>
          </a:p>
        </p:txBody>
      </p:sp>
      <p:sp>
        <p:nvSpPr>
          <p:cNvPr id="27655" name="TextBox 10"/>
          <p:cNvSpPr txBox="1">
            <a:spLocks noChangeArrowheads="1"/>
          </p:cNvSpPr>
          <p:nvPr/>
        </p:nvSpPr>
        <p:spPr bwMode="auto">
          <a:xfrm>
            <a:off x="3657600" y="4724400"/>
            <a:ext cx="1393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/>
              <a:t>7 cm/s</a:t>
            </a:r>
          </a:p>
        </p:txBody>
      </p:sp>
      <p:pic>
        <p:nvPicPr>
          <p:cNvPr id="27656" name="Picture 11" descr="13MHz_Radial_Plot_Colorb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57400"/>
            <a:ext cx="23955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TextBox 12"/>
          <p:cNvSpPr txBox="1">
            <a:spLocks noChangeArrowheads="1"/>
          </p:cNvSpPr>
          <p:nvPr/>
        </p:nvSpPr>
        <p:spPr bwMode="auto">
          <a:xfrm>
            <a:off x="5943600" y="4343400"/>
            <a:ext cx="2509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RDLi_BRMR_2012_08_1500</a:t>
            </a:r>
          </a:p>
        </p:txBody>
      </p:sp>
      <p:sp>
        <p:nvSpPr>
          <p:cNvPr id="27658" name="TextBox 13"/>
          <p:cNvSpPr txBox="1">
            <a:spLocks noChangeArrowheads="1"/>
          </p:cNvSpPr>
          <p:nvPr/>
        </p:nvSpPr>
        <p:spPr bwMode="auto">
          <a:xfrm>
            <a:off x="6553200" y="4724400"/>
            <a:ext cx="1620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/>
              <a:t>10 cm/s</a:t>
            </a:r>
          </a:p>
        </p:txBody>
      </p:sp>
    </p:spTree>
    <p:extLst>
      <p:ext uri="{BB962C8B-B14F-4D97-AF65-F5344CB8AC3E}">
        <p14:creationId xmlns:p14="http://schemas.microsoft.com/office/powerpoint/2010/main" val="258653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g_Rad_Vel_3hr_20121119_201211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-2894"/>
            <a:ext cx="8226410" cy="616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0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g_Rad_Vel_fft_RDLi_20140321_2014032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3"/>
          <a:stretch/>
        </p:blipFill>
        <p:spPr>
          <a:xfrm>
            <a:off x="401980" y="-1"/>
            <a:ext cx="8340040" cy="596900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4654550" y="469901"/>
            <a:ext cx="0" cy="511809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1447800" y="2165871"/>
            <a:ext cx="6489700" cy="35466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41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" t="3181" r="8035" b="5479"/>
          <a:stretch/>
        </p:blipFill>
        <p:spPr bwMode="auto">
          <a:xfrm>
            <a:off x="242782" y="224366"/>
            <a:ext cx="7004684" cy="56128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09640" y="5930900"/>
            <a:ext cx="400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Evans et al. (2013) OCEANS’13 San Diego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242" y="3674532"/>
            <a:ext cx="1857023" cy="1392767"/>
          </a:xfrm>
          <a:prstGeom prst="rect">
            <a:avLst/>
          </a:prstGeom>
          <a:ln w="12700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531" y="450850"/>
            <a:ext cx="1594814" cy="22076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-1117599" y="1333576"/>
            <a:ext cx="30364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Average Radial Velocity (cm/s)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505922" y="4330778"/>
            <a:ext cx="16859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Water Level (m)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935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ecision 1"/>
          <p:cNvSpPr/>
          <p:nvPr/>
        </p:nvSpPr>
        <p:spPr>
          <a:xfrm>
            <a:off x="1416050" y="1520372"/>
            <a:ext cx="1231900" cy="1041400"/>
          </a:xfrm>
          <a:prstGeom prst="flowChartDecisio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rocess 2"/>
          <p:cNvSpPr/>
          <p:nvPr/>
        </p:nvSpPr>
        <p:spPr>
          <a:xfrm>
            <a:off x="1473200" y="381000"/>
            <a:ext cx="1117600" cy="812800"/>
          </a:xfrm>
          <a:prstGeom prst="flowChartProcess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22641" y="3048000"/>
            <a:ext cx="5224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Radial Bearing Steady and Shore Normal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622641" y="1854200"/>
            <a:ext cx="3900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24 hour Radial Coverage Test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622641" y="495300"/>
            <a:ext cx="2682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Load the Radial File</a:t>
            </a:r>
            <a:endParaRPr lang="en-US" sz="2400" dirty="0"/>
          </a:p>
        </p:txBody>
      </p:sp>
      <p:sp>
        <p:nvSpPr>
          <p:cNvPr id="7" name="Decision 6"/>
          <p:cNvSpPr/>
          <p:nvPr/>
        </p:nvSpPr>
        <p:spPr>
          <a:xfrm>
            <a:off x="1416050" y="2951844"/>
            <a:ext cx="1231900" cy="1041400"/>
          </a:xfrm>
          <a:prstGeom prst="flowChartDecisio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22641" y="4533900"/>
            <a:ext cx="6400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Average Radial Velocity M2 Peak and Power Level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724241" y="5638800"/>
            <a:ext cx="5400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Radial Site Is Cleared for Total Generation </a:t>
            </a:r>
            <a:endParaRPr lang="en-US" sz="2400" dirty="0"/>
          </a:p>
        </p:txBody>
      </p:sp>
      <p:sp>
        <p:nvSpPr>
          <p:cNvPr id="10" name="Summing Junction 9"/>
          <p:cNvSpPr/>
          <p:nvPr/>
        </p:nvSpPr>
        <p:spPr>
          <a:xfrm>
            <a:off x="330200" y="1841500"/>
            <a:ext cx="406400" cy="355600"/>
          </a:xfrm>
          <a:prstGeom prst="flowChartSummingJunctio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/>
          <p:cNvCxnSpPr>
            <a:stCxn id="3" idx="2"/>
            <a:endCxn id="2" idx="0"/>
          </p:cNvCxnSpPr>
          <p:nvPr/>
        </p:nvCxnSpPr>
        <p:spPr>
          <a:xfrm>
            <a:off x="2032000" y="1193800"/>
            <a:ext cx="0" cy="326572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" idx="2"/>
            <a:endCxn id="7" idx="0"/>
          </p:cNvCxnSpPr>
          <p:nvPr/>
        </p:nvCxnSpPr>
        <p:spPr>
          <a:xfrm>
            <a:off x="2032000" y="2561772"/>
            <a:ext cx="0" cy="390072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2"/>
            <a:endCxn id="21" idx="0"/>
          </p:cNvCxnSpPr>
          <p:nvPr/>
        </p:nvCxnSpPr>
        <p:spPr>
          <a:xfrm>
            <a:off x="2032000" y="3993244"/>
            <a:ext cx="0" cy="301172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022475" y="4169230"/>
            <a:ext cx="19050" cy="381000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1" idx="2"/>
            <a:endCxn id="23" idx="0"/>
          </p:cNvCxnSpPr>
          <p:nvPr/>
        </p:nvCxnSpPr>
        <p:spPr>
          <a:xfrm>
            <a:off x="2032000" y="5335816"/>
            <a:ext cx="0" cy="302984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Decision 20"/>
          <p:cNvSpPr/>
          <p:nvPr/>
        </p:nvSpPr>
        <p:spPr>
          <a:xfrm>
            <a:off x="1416050" y="4294416"/>
            <a:ext cx="1231900" cy="1041400"/>
          </a:xfrm>
          <a:prstGeom prst="flowChartDecisio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rminator 22"/>
          <p:cNvSpPr/>
          <p:nvPr/>
        </p:nvSpPr>
        <p:spPr>
          <a:xfrm>
            <a:off x="1270000" y="5638800"/>
            <a:ext cx="1524000" cy="508000"/>
          </a:xfrm>
          <a:prstGeom prst="flowChartTerminator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Arrow Connector 35"/>
          <p:cNvCxnSpPr>
            <a:stCxn id="2" idx="1"/>
            <a:endCxn id="10" idx="6"/>
          </p:cNvCxnSpPr>
          <p:nvPr/>
        </p:nvCxnSpPr>
        <p:spPr>
          <a:xfrm flipH="1" flipV="1">
            <a:off x="736600" y="2019300"/>
            <a:ext cx="679450" cy="21772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Summing Junction 40"/>
          <p:cNvSpPr/>
          <p:nvPr/>
        </p:nvSpPr>
        <p:spPr>
          <a:xfrm>
            <a:off x="330200" y="3276600"/>
            <a:ext cx="406400" cy="355600"/>
          </a:xfrm>
          <a:prstGeom prst="flowChartSummingJunctio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Arrow Connector 41"/>
          <p:cNvCxnSpPr>
            <a:endCxn id="41" idx="6"/>
          </p:cNvCxnSpPr>
          <p:nvPr/>
        </p:nvCxnSpPr>
        <p:spPr>
          <a:xfrm flipH="1" flipV="1">
            <a:off x="736600" y="3454400"/>
            <a:ext cx="679450" cy="21772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umming Junction 42"/>
          <p:cNvSpPr/>
          <p:nvPr/>
        </p:nvSpPr>
        <p:spPr>
          <a:xfrm>
            <a:off x="355600" y="4610100"/>
            <a:ext cx="406400" cy="355600"/>
          </a:xfrm>
          <a:prstGeom prst="flowChartSummingJunctio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4" name="Straight Arrow Connector 43"/>
          <p:cNvCxnSpPr>
            <a:endCxn id="43" idx="6"/>
          </p:cNvCxnSpPr>
          <p:nvPr/>
        </p:nvCxnSpPr>
        <p:spPr>
          <a:xfrm flipH="1" flipV="1">
            <a:off x="762000" y="4787900"/>
            <a:ext cx="679450" cy="21772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27100" y="1612900"/>
            <a:ext cx="45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939800" y="4368800"/>
            <a:ext cx="45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965200" y="3009900"/>
            <a:ext cx="45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2133600" y="25400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2197100" y="52451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2209800" y="39497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sp>
        <p:nvSpPr>
          <p:cNvPr id="51" name="Title 50"/>
          <p:cNvSpPr>
            <a:spLocks noGrp="1"/>
          </p:cNvSpPr>
          <p:nvPr>
            <p:ph type="title"/>
          </p:nvPr>
        </p:nvSpPr>
        <p:spPr>
          <a:xfrm>
            <a:off x="5232400" y="274638"/>
            <a:ext cx="3810000" cy="1143000"/>
          </a:xfrm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Radial Inspection Algorithm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24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4. Total quality control</a:t>
            </a:r>
            <a:endParaRPr lang="en-US" dirty="0"/>
          </a:p>
        </p:txBody>
      </p:sp>
      <p:sp>
        <p:nvSpPr>
          <p:cNvPr id="30722" name="Text Placeholder 3"/>
          <p:cNvSpPr>
            <a:spLocks noGrp="1"/>
          </p:cNvSpPr>
          <p:nvPr>
            <p:ph type="body" idx="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42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460" y="1358900"/>
            <a:ext cx="4320540" cy="480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5700"/>
            <a:ext cx="4914900" cy="47950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96838"/>
            <a:ext cx="8229600" cy="1143000"/>
          </a:xfrm>
        </p:spPr>
        <p:txBody>
          <a:bodyPr/>
          <a:lstStyle/>
          <a:p>
            <a:r>
              <a:rPr lang="en-US" dirty="0" smtClean="0"/>
              <a:t>24 Hour Coverage and Mean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92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sequenc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48300" y="6300232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Kohut et al. (2012) Ocean Dynamics</a:t>
            </a:r>
            <a:endParaRPr lang="en-US" dirty="0"/>
          </a:p>
        </p:txBody>
      </p:sp>
      <p:pic>
        <p:nvPicPr>
          <p:cNvPr id="4" name="Picture 3" descr="MetOcean_SLDM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" y="901700"/>
            <a:ext cx="1943100" cy="213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0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4406900"/>
            <a:ext cx="8113713" cy="1362075"/>
          </a:xfrm>
        </p:spPr>
        <p:txBody>
          <a:bodyPr/>
          <a:lstStyle/>
          <a:p>
            <a:r>
              <a:rPr lang="en-US" dirty="0"/>
              <a:t>1</a:t>
            </a:r>
            <a:r>
              <a:rPr lang="en-US" dirty="0" smtClean="0"/>
              <a:t>. Quality control on the 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national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53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an_95th_separation_plot_UWLS_OI_v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4"/>
          <a:stretch/>
        </p:blipFill>
        <p:spPr>
          <a:xfrm>
            <a:off x="139699" y="0"/>
            <a:ext cx="8799403" cy="6210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34300" y="342901"/>
            <a:ext cx="14097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Persistence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13700" y="1529835"/>
            <a:ext cx="7620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UWLS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66100" y="2406135"/>
            <a:ext cx="7620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8600" y="2999268"/>
            <a:ext cx="14097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Persistence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8000" y="3336334"/>
            <a:ext cx="7620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UWLS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78300" y="3856002"/>
            <a:ext cx="7620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8161" y="389067"/>
            <a:ext cx="3159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Mean Separation</a:t>
            </a:r>
          </a:p>
          <a:p>
            <a:r>
              <a:rPr lang="en-US" dirty="0" smtClean="0"/>
              <a:t>Centroid of Particles and Drifter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80000" y="342901"/>
            <a:ext cx="3159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95</a:t>
            </a:r>
            <a:r>
              <a:rPr lang="en-US" baseline="30000" dirty="0" smtClean="0"/>
              <a:t>th</a:t>
            </a:r>
            <a:r>
              <a:rPr lang="en-US" dirty="0" smtClean="0"/>
              <a:t> Percentile Separation</a:t>
            </a:r>
          </a:p>
          <a:p>
            <a:r>
              <a:rPr lang="en-US" dirty="0" smtClean="0"/>
              <a:t>Centroid of Particles and Drifter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48300" y="5930900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Kohut et al. (2012) Ocean Dynamics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1253067" y="4661237"/>
            <a:ext cx="3031066" cy="842096"/>
          </a:xfrm>
          <a:custGeom>
            <a:avLst/>
            <a:gdLst>
              <a:gd name="connsiteX0" fmla="*/ 0 w 3031066"/>
              <a:gd name="connsiteY0" fmla="*/ 842096 h 842096"/>
              <a:gd name="connsiteX1" fmla="*/ 84666 w 3031066"/>
              <a:gd name="connsiteY1" fmla="*/ 791296 h 842096"/>
              <a:gd name="connsiteX2" fmla="*/ 101600 w 3031066"/>
              <a:gd name="connsiteY2" fmla="*/ 723563 h 842096"/>
              <a:gd name="connsiteX3" fmla="*/ 152400 w 3031066"/>
              <a:gd name="connsiteY3" fmla="*/ 689696 h 842096"/>
              <a:gd name="connsiteX4" fmla="*/ 203200 w 3031066"/>
              <a:gd name="connsiteY4" fmla="*/ 638896 h 842096"/>
              <a:gd name="connsiteX5" fmla="*/ 254000 w 3031066"/>
              <a:gd name="connsiteY5" fmla="*/ 621963 h 842096"/>
              <a:gd name="connsiteX6" fmla="*/ 491066 w 3031066"/>
              <a:gd name="connsiteY6" fmla="*/ 571163 h 842096"/>
              <a:gd name="connsiteX7" fmla="*/ 541866 w 3031066"/>
              <a:gd name="connsiteY7" fmla="*/ 554230 h 842096"/>
              <a:gd name="connsiteX8" fmla="*/ 728133 w 3031066"/>
              <a:gd name="connsiteY8" fmla="*/ 503430 h 842096"/>
              <a:gd name="connsiteX9" fmla="*/ 778933 w 3031066"/>
              <a:gd name="connsiteY9" fmla="*/ 486496 h 842096"/>
              <a:gd name="connsiteX10" fmla="*/ 829733 w 3031066"/>
              <a:gd name="connsiteY10" fmla="*/ 469563 h 842096"/>
              <a:gd name="connsiteX11" fmla="*/ 931333 w 3031066"/>
              <a:gd name="connsiteY11" fmla="*/ 418763 h 842096"/>
              <a:gd name="connsiteX12" fmla="*/ 1049866 w 3031066"/>
              <a:gd name="connsiteY12" fmla="*/ 367963 h 842096"/>
              <a:gd name="connsiteX13" fmla="*/ 1388533 w 3031066"/>
              <a:gd name="connsiteY13" fmla="*/ 317163 h 842096"/>
              <a:gd name="connsiteX14" fmla="*/ 1490133 w 3031066"/>
              <a:gd name="connsiteY14" fmla="*/ 300230 h 842096"/>
              <a:gd name="connsiteX15" fmla="*/ 1659466 w 3031066"/>
              <a:gd name="connsiteY15" fmla="*/ 249430 h 842096"/>
              <a:gd name="connsiteX16" fmla="*/ 1845733 w 3031066"/>
              <a:gd name="connsiteY16" fmla="*/ 198630 h 842096"/>
              <a:gd name="connsiteX17" fmla="*/ 1913466 w 3031066"/>
              <a:gd name="connsiteY17" fmla="*/ 181696 h 842096"/>
              <a:gd name="connsiteX18" fmla="*/ 2065866 w 3031066"/>
              <a:gd name="connsiteY18" fmla="*/ 130896 h 842096"/>
              <a:gd name="connsiteX19" fmla="*/ 2133600 w 3031066"/>
              <a:gd name="connsiteY19" fmla="*/ 97030 h 842096"/>
              <a:gd name="connsiteX20" fmla="*/ 2218266 w 3031066"/>
              <a:gd name="connsiteY20" fmla="*/ 80096 h 842096"/>
              <a:gd name="connsiteX21" fmla="*/ 2506133 w 3031066"/>
              <a:gd name="connsiteY21" fmla="*/ 29296 h 842096"/>
              <a:gd name="connsiteX22" fmla="*/ 3031066 w 3031066"/>
              <a:gd name="connsiteY22" fmla="*/ 12363 h 842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031066" h="842096">
                <a:moveTo>
                  <a:pt x="0" y="842096"/>
                </a:moveTo>
                <a:cubicBezTo>
                  <a:pt x="28222" y="825163"/>
                  <a:pt x="63247" y="816285"/>
                  <a:pt x="84666" y="791296"/>
                </a:cubicBezTo>
                <a:cubicBezTo>
                  <a:pt x="99812" y="773626"/>
                  <a:pt x="88691" y="742927"/>
                  <a:pt x="101600" y="723563"/>
                </a:cubicBezTo>
                <a:cubicBezTo>
                  <a:pt x="112889" y="706630"/>
                  <a:pt x="136766" y="702725"/>
                  <a:pt x="152400" y="689696"/>
                </a:cubicBezTo>
                <a:cubicBezTo>
                  <a:pt x="170797" y="674365"/>
                  <a:pt x="183275" y="652180"/>
                  <a:pt x="203200" y="638896"/>
                </a:cubicBezTo>
                <a:cubicBezTo>
                  <a:pt x="218052" y="628995"/>
                  <a:pt x="236780" y="626659"/>
                  <a:pt x="254000" y="621963"/>
                </a:cubicBezTo>
                <a:cubicBezTo>
                  <a:pt x="566790" y="536656"/>
                  <a:pt x="237322" y="627549"/>
                  <a:pt x="491066" y="571163"/>
                </a:cubicBezTo>
                <a:cubicBezTo>
                  <a:pt x="508490" y="567291"/>
                  <a:pt x="524550" y="558559"/>
                  <a:pt x="541866" y="554230"/>
                </a:cubicBezTo>
                <a:cubicBezTo>
                  <a:pt x="733327" y="506364"/>
                  <a:pt x="510186" y="576079"/>
                  <a:pt x="728133" y="503430"/>
                </a:cubicBezTo>
                <a:lnTo>
                  <a:pt x="778933" y="486496"/>
                </a:lnTo>
                <a:lnTo>
                  <a:pt x="829733" y="469563"/>
                </a:lnTo>
                <a:cubicBezTo>
                  <a:pt x="927360" y="404478"/>
                  <a:pt x="833181" y="460828"/>
                  <a:pt x="931333" y="418763"/>
                </a:cubicBezTo>
                <a:cubicBezTo>
                  <a:pt x="1021646" y="380057"/>
                  <a:pt x="970441" y="390655"/>
                  <a:pt x="1049866" y="367963"/>
                </a:cubicBezTo>
                <a:cubicBezTo>
                  <a:pt x="1185398" y="329241"/>
                  <a:pt x="1174671" y="352806"/>
                  <a:pt x="1388533" y="317163"/>
                </a:cubicBezTo>
                <a:lnTo>
                  <a:pt x="1490133" y="300230"/>
                </a:lnTo>
                <a:cubicBezTo>
                  <a:pt x="1582801" y="238451"/>
                  <a:pt x="1503804" y="280562"/>
                  <a:pt x="1659466" y="249430"/>
                </a:cubicBezTo>
                <a:cubicBezTo>
                  <a:pt x="1860657" y="209192"/>
                  <a:pt x="1732213" y="231065"/>
                  <a:pt x="1845733" y="198630"/>
                </a:cubicBezTo>
                <a:cubicBezTo>
                  <a:pt x="1868110" y="192236"/>
                  <a:pt x="1890888" y="187341"/>
                  <a:pt x="1913466" y="181696"/>
                </a:cubicBezTo>
                <a:cubicBezTo>
                  <a:pt x="2019059" y="111302"/>
                  <a:pt x="1899948" y="180671"/>
                  <a:pt x="2065866" y="130896"/>
                </a:cubicBezTo>
                <a:cubicBezTo>
                  <a:pt x="2090044" y="123643"/>
                  <a:pt x="2109653" y="105012"/>
                  <a:pt x="2133600" y="97030"/>
                </a:cubicBezTo>
                <a:cubicBezTo>
                  <a:pt x="2160904" y="87929"/>
                  <a:pt x="2190222" y="86568"/>
                  <a:pt x="2218266" y="80096"/>
                </a:cubicBezTo>
                <a:cubicBezTo>
                  <a:pt x="2433052" y="30530"/>
                  <a:pt x="2274822" y="54998"/>
                  <a:pt x="2506133" y="29296"/>
                </a:cubicBezTo>
                <a:cubicBezTo>
                  <a:pt x="2721716" y="-24599"/>
                  <a:pt x="2550593" y="12363"/>
                  <a:pt x="3031066" y="12363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5164667" y="3623733"/>
            <a:ext cx="2963333" cy="1879600"/>
          </a:xfrm>
          <a:custGeom>
            <a:avLst/>
            <a:gdLst>
              <a:gd name="connsiteX0" fmla="*/ 0 w 2963333"/>
              <a:gd name="connsiteY0" fmla="*/ 1879600 h 1879600"/>
              <a:gd name="connsiteX1" fmla="*/ 118533 w 2963333"/>
              <a:gd name="connsiteY1" fmla="*/ 1794934 h 1879600"/>
              <a:gd name="connsiteX2" fmla="*/ 169333 w 2963333"/>
              <a:gd name="connsiteY2" fmla="*/ 1727200 h 1879600"/>
              <a:gd name="connsiteX3" fmla="*/ 304800 w 2963333"/>
              <a:gd name="connsiteY3" fmla="*/ 1625600 h 1879600"/>
              <a:gd name="connsiteX4" fmla="*/ 389466 w 2963333"/>
              <a:gd name="connsiteY4" fmla="*/ 1524000 h 1879600"/>
              <a:gd name="connsiteX5" fmla="*/ 423333 w 2963333"/>
              <a:gd name="connsiteY5" fmla="*/ 1473200 h 1879600"/>
              <a:gd name="connsiteX6" fmla="*/ 474133 w 2963333"/>
              <a:gd name="connsiteY6" fmla="*/ 1405467 h 1879600"/>
              <a:gd name="connsiteX7" fmla="*/ 508000 w 2963333"/>
              <a:gd name="connsiteY7" fmla="*/ 1354667 h 1879600"/>
              <a:gd name="connsiteX8" fmla="*/ 558800 w 2963333"/>
              <a:gd name="connsiteY8" fmla="*/ 1320800 h 1879600"/>
              <a:gd name="connsiteX9" fmla="*/ 677333 w 2963333"/>
              <a:gd name="connsiteY9" fmla="*/ 1202267 h 1879600"/>
              <a:gd name="connsiteX10" fmla="*/ 762000 w 2963333"/>
              <a:gd name="connsiteY10" fmla="*/ 1134534 h 1879600"/>
              <a:gd name="connsiteX11" fmla="*/ 846666 w 2963333"/>
              <a:gd name="connsiteY11" fmla="*/ 1083734 h 1879600"/>
              <a:gd name="connsiteX12" fmla="*/ 897466 w 2963333"/>
              <a:gd name="connsiteY12" fmla="*/ 1032934 h 1879600"/>
              <a:gd name="connsiteX13" fmla="*/ 948266 w 2963333"/>
              <a:gd name="connsiteY13" fmla="*/ 1016000 h 1879600"/>
              <a:gd name="connsiteX14" fmla="*/ 999066 w 2963333"/>
              <a:gd name="connsiteY14" fmla="*/ 982134 h 1879600"/>
              <a:gd name="connsiteX15" fmla="*/ 1066800 w 2963333"/>
              <a:gd name="connsiteY15" fmla="*/ 948267 h 1879600"/>
              <a:gd name="connsiteX16" fmla="*/ 1134533 w 2963333"/>
              <a:gd name="connsiteY16" fmla="*/ 880534 h 1879600"/>
              <a:gd name="connsiteX17" fmla="*/ 1185333 w 2963333"/>
              <a:gd name="connsiteY17" fmla="*/ 846667 h 1879600"/>
              <a:gd name="connsiteX18" fmla="*/ 1337733 w 2963333"/>
              <a:gd name="connsiteY18" fmla="*/ 728134 h 1879600"/>
              <a:gd name="connsiteX19" fmla="*/ 1456266 w 2963333"/>
              <a:gd name="connsiteY19" fmla="*/ 660400 h 1879600"/>
              <a:gd name="connsiteX20" fmla="*/ 1507066 w 2963333"/>
              <a:gd name="connsiteY20" fmla="*/ 609600 h 1879600"/>
              <a:gd name="connsiteX21" fmla="*/ 1557866 w 2963333"/>
              <a:gd name="connsiteY21" fmla="*/ 575734 h 1879600"/>
              <a:gd name="connsiteX22" fmla="*/ 1625600 w 2963333"/>
              <a:gd name="connsiteY22" fmla="*/ 524934 h 1879600"/>
              <a:gd name="connsiteX23" fmla="*/ 1727200 w 2963333"/>
              <a:gd name="connsiteY23" fmla="*/ 440267 h 1879600"/>
              <a:gd name="connsiteX24" fmla="*/ 1778000 w 2963333"/>
              <a:gd name="connsiteY24" fmla="*/ 423334 h 1879600"/>
              <a:gd name="connsiteX25" fmla="*/ 1845733 w 2963333"/>
              <a:gd name="connsiteY25" fmla="*/ 389467 h 1879600"/>
              <a:gd name="connsiteX26" fmla="*/ 1896533 w 2963333"/>
              <a:gd name="connsiteY26" fmla="*/ 372534 h 1879600"/>
              <a:gd name="connsiteX27" fmla="*/ 1964266 w 2963333"/>
              <a:gd name="connsiteY27" fmla="*/ 338667 h 1879600"/>
              <a:gd name="connsiteX28" fmla="*/ 2218266 w 2963333"/>
              <a:gd name="connsiteY28" fmla="*/ 287867 h 1879600"/>
              <a:gd name="connsiteX29" fmla="*/ 2269066 w 2963333"/>
              <a:gd name="connsiteY29" fmla="*/ 270934 h 1879600"/>
              <a:gd name="connsiteX30" fmla="*/ 2370666 w 2963333"/>
              <a:gd name="connsiteY30" fmla="*/ 254000 h 1879600"/>
              <a:gd name="connsiteX31" fmla="*/ 2438400 w 2963333"/>
              <a:gd name="connsiteY31" fmla="*/ 237067 h 1879600"/>
              <a:gd name="connsiteX32" fmla="*/ 2590800 w 2963333"/>
              <a:gd name="connsiteY32" fmla="*/ 152400 h 1879600"/>
              <a:gd name="connsiteX33" fmla="*/ 2777066 w 2963333"/>
              <a:gd name="connsiteY33" fmla="*/ 67734 h 1879600"/>
              <a:gd name="connsiteX34" fmla="*/ 2827866 w 2963333"/>
              <a:gd name="connsiteY34" fmla="*/ 50800 h 1879600"/>
              <a:gd name="connsiteX35" fmla="*/ 2895600 w 2963333"/>
              <a:gd name="connsiteY35" fmla="*/ 16934 h 1879600"/>
              <a:gd name="connsiteX36" fmla="*/ 2963333 w 2963333"/>
              <a:gd name="connsiteY36" fmla="*/ 0 h 18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63333" h="1879600">
                <a:moveTo>
                  <a:pt x="0" y="1879600"/>
                </a:moveTo>
                <a:cubicBezTo>
                  <a:pt x="39511" y="1851378"/>
                  <a:pt x="82442" y="1827416"/>
                  <a:pt x="118533" y="1794934"/>
                </a:cubicBezTo>
                <a:cubicBezTo>
                  <a:pt x="139511" y="1776054"/>
                  <a:pt x="148450" y="1746184"/>
                  <a:pt x="169333" y="1727200"/>
                </a:cubicBezTo>
                <a:cubicBezTo>
                  <a:pt x="211099" y="1689231"/>
                  <a:pt x="304800" y="1625600"/>
                  <a:pt x="304800" y="1625600"/>
                </a:cubicBezTo>
                <a:cubicBezTo>
                  <a:pt x="388878" y="1499480"/>
                  <a:pt x="280821" y="1654373"/>
                  <a:pt x="389466" y="1524000"/>
                </a:cubicBezTo>
                <a:cubicBezTo>
                  <a:pt x="402495" y="1508366"/>
                  <a:pt x="411504" y="1489761"/>
                  <a:pt x="423333" y="1473200"/>
                </a:cubicBezTo>
                <a:cubicBezTo>
                  <a:pt x="439737" y="1450235"/>
                  <a:pt x="457729" y="1428432"/>
                  <a:pt x="474133" y="1405467"/>
                </a:cubicBezTo>
                <a:cubicBezTo>
                  <a:pt x="485962" y="1388906"/>
                  <a:pt x="493609" y="1369058"/>
                  <a:pt x="508000" y="1354667"/>
                </a:cubicBezTo>
                <a:cubicBezTo>
                  <a:pt x="522391" y="1340276"/>
                  <a:pt x="541867" y="1332089"/>
                  <a:pt x="558800" y="1320800"/>
                </a:cubicBezTo>
                <a:cubicBezTo>
                  <a:pt x="636434" y="1204348"/>
                  <a:pt x="587919" y="1232071"/>
                  <a:pt x="677333" y="1202267"/>
                </a:cubicBezTo>
                <a:cubicBezTo>
                  <a:pt x="705555" y="1179689"/>
                  <a:pt x="732391" y="1155260"/>
                  <a:pt x="762000" y="1134534"/>
                </a:cubicBezTo>
                <a:cubicBezTo>
                  <a:pt x="788963" y="1115660"/>
                  <a:pt x="820336" y="1103481"/>
                  <a:pt x="846666" y="1083734"/>
                </a:cubicBezTo>
                <a:cubicBezTo>
                  <a:pt x="865824" y="1069366"/>
                  <a:pt x="877541" y="1046218"/>
                  <a:pt x="897466" y="1032934"/>
                </a:cubicBezTo>
                <a:cubicBezTo>
                  <a:pt x="912318" y="1023033"/>
                  <a:pt x="932301" y="1023982"/>
                  <a:pt x="948266" y="1016000"/>
                </a:cubicBezTo>
                <a:cubicBezTo>
                  <a:pt x="966469" y="1006899"/>
                  <a:pt x="981396" y="992231"/>
                  <a:pt x="999066" y="982134"/>
                </a:cubicBezTo>
                <a:cubicBezTo>
                  <a:pt x="1020983" y="969610"/>
                  <a:pt x="1046606" y="963413"/>
                  <a:pt x="1066800" y="948267"/>
                </a:cubicBezTo>
                <a:cubicBezTo>
                  <a:pt x="1092344" y="929109"/>
                  <a:pt x="1110290" y="901314"/>
                  <a:pt x="1134533" y="880534"/>
                </a:cubicBezTo>
                <a:cubicBezTo>
                  <a:pt x="1149985" y="867289"/>
                  <a:pt x="1169052" y="858878"/>
                  <a:pt x="1185333" y="846667"/>
                </a:cubicBezTo>
                <a:cubicBezTo>
                  <a:pt x="1236818" y="808053"/>
                  <a:pt x="1286722" y="767373"/>
                  <a:pt x="1337733" y="728134"/>
                </a:cubicBezTo>
                <a:cubicBezTo>
                  <a:pt x="1416128" y="667830"/>
                  <a:pt x="1380980" y="685496"/>
                  <a:pt x="1456266" y="660400"/>
                </a:cubicBezTo>
                <a:cubicBezTo>
                  <a:pt x="1473199" y="643467"/>
                  <a:pt x="1488669" y="624931"/>
                  <a:pt x="1507066" y="609600"/>
                </a:cubicBezTo>
                <a:cubicBezTo>
                  <a:pt x="1522700" y="596572"/>
                  <a:pt x="1541305" y="587563"/>
                  <a:pt x="1557866" y="575734"/>
                </a:cubicBezTo>
                <a:cubicBezTo>
                  <a:pt x="1580832" y="559330"/>
                  <a:pt x="1604172" y="543301"/>
                  <a:pt x="1625600" y="524934"/>
                </a:cubicBezTo>
                <a:cubicBezTo>
                  <a:pt x="1678029" y="479995"/>
                  <a:pt x="1667320" y="470207"/>
                  <a:pt x="1727200" y="440267"/>
                </a:cubicBezTo>
                <a:cubicBezTo>
                  <a:pt x="1743165" y="432285"/>
                  <a:pt x="1761594" y="430365"/>
                  <a:pt x="1778000" y="423334"/>
                </a:cubicBezTo>
                <a:cubicBezTo>
                  <a:pt x="1801202" y="413390"/>
                  <a:pt x="1822531" y="399411"/>
                  <a:pt x="1845733" y="389467"/>
                </a:cubicBezTo>
                <a:cubicBezTo>
                  <a:pt x="1862139" y="382436"/>
                  <a:pt x="1880127" y="379565"/>
                  <a:pt x="1896533" y="372534"/>
                </a:cubicBezTo>
                <a:cubicBezTo>
                  <a:pt x="1919735" y="362590"/>
                  <a:pt x="1940319" y="346650"/>
                  <a:pt x="1964266" y="338667"/>
                </a:cubicBezTo>
                <a:cubicBezTo>
                  <a:pt x="2062247" y="306006"/>
                  <a:pt x="2119001" y="302047"/>
                  <a:pt x="2218266" y="287867"/>
                </a:cubicBezTo>
                <a:cubicBezTo>
                  <a:pt x="2235199" y="282223"/>
                  <a:pt x="2251642" y="274806"/>
                  <a:pt x="2269066" y="270934"/>
                </a:cubicBezTo>
                <a:cubicBezTo>
                  <a:pt x="2302582" y="263486"/>
                  <a:pt x="2336999" y="260733"/>
                  <a:pt x="2370666" y="254000"/>
                </a:cubicBezTo>
                <a:cubicBezTo>
                  <a:pt x="2393487" y="249436"/>
                  <a:pt x="2415822" y="242711"/>
                  <a:pt x="2438400" y="237067"/>
                </a:cubicBezTo>
                <a:cubicBezTo>
                  <a:pt x="2633431" y="139550"/>
                  <a:pt x="2356892" y="279986"/>
                  <a:pt x="2590800" y="152400"/>
                </a:cubicBezTo>
                <a:cubicBezTo>
                  <a:pt x="2663358" y="112823"/>
                  <a:pt x="2702383" y="95740"/>
                  <a:pt x="2777066" y="67734"/>
                </a:cubicBezTo>
                <a:cubicBezTo>
                  <a:pt x="2793779" y="61467"/>
                  <a:pt x="2811460" y="57831"/>
                  <a:pt x="2827866" y="50800"/>
                </a:cubicBezTo>
                <a:cubicBezTo>
                  <a:pt x="2851068" y="40856"/>
                  <a:pt x="2871964" y="25797"/>
                  <a:pt x="2895600" y="16934"/>
                </a:cubicBezTo>
                <a:cubicBezTo>
                  <a:pt x="2917391" y="8762"/>
                  <a:pt x="2963333" y="0"/>
                  <a:pt x="2963333" y="0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4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209356886_4c69c3222f_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6084" b="26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65400" y="274638"/>
            <a:ext cx="61214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74900" y="1109133"/>
            <a:ext cx="6769100" cy="4525963"/>
          </a:xfrm>
        </p:spPr>
        <p:txBody>
          <a:bodyPr/>
          <a:lstStyle/>
          <a:p>
            <a:r>
              <a:rPr lang="en-US" dirty="0" smtClean="0"/>
              <a:t>Technicians are the first layer of QC</a:t>
            </a:r>
          </a:p>
          <a:p>
            <a:r>
              <a:rPr lang="en-US" dirty="0" smtClean="0"/>
              <a:t>Algorithms are the second layer</a:t>
            </a:r>
          </a:p>
          <a:p>
            <a:r>
              <a:rPr lang="en-US" dirty="0" smtClean="0"/>
              <a:t>Inspecting total vectors are the third layer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DH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442" y="5638800"/>
            <a:ext cx="1429965" cy="1371600"/>
          </a:xfrm>
          <a:prstGeom prst="rect">
            <a:avLst/>
          </a:prstGeom>
        </p:spPr>
      </p:pic>
      <p:pic>
        <p:nvPicPr>
          <p:cNvPr id="3" name="Picture 2" descr="NOAA_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636" y="5777204"/>
            <a:ext cx="1126787" cy="1080796"/>
          </a:xfrm>
          <a:prstGeom prst="rect">
            <a:avLst/>
          </a:prstGeom>
        </p:spPr>
      </p:pic>
      <p:pic>
        <p:nvPicPr>
          <p:cNvPr id="7" name="Picture 6" descr="csr_logo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612" y="5777309"/>
            <a:ext cx="1070642" cy="1042591"/>
          </a:xfrm>
          <a:prstGeom prst="rect">
            <a:avLst/>
          </a:prstGeom>
        </p:spPr>
      </p:pic>
      <p:pic>
        <p:nvPicPr>
          <p:cNvPr id="9" name="Picture 8" descr="MARACOOS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9800"/>
            <a:ext cx="3387047" cy="584200"/>
          </a:xfrm>
          <a:prstGeom prst="rect">
            <a:avLst/>
          </a:prstGeom>
        </p:spPr>
      </p:pic>
      <p:pic>
        <p:nvPicPr>
          <p:cNvPr id="12" name="Picture 11" descr="swisschees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666" y="2878667"/>
            <a:ext cx="6248400" cy="1981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14800" y="4842933"/>
            <a:ext cx="3640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Swiss Cheese Model for Risk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45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26 US IOOS core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900" y="1600200"/>
            <a:ext cx="4279900" cy="4525963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Acidity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Bathymetry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Bottom Character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Colored </a:t>
            </a:r>
            <a:r>
              <a:rPr lang="en-US" dirty="0"/>
              <a:t>Dissolved Organic </a:t>
            </a:r>
            <a:r>
              <a:rPr lang="en-US" dirty="0" smtClean="0"/>
              <a:t>Matter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Contaminants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Dissolved Nutrients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Dissolved Oxygen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Fish Abundance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Fish Species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Heat Flux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Ice Distribution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Ocean Color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Optical Properties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 startAt="14"/>
            </a:pPr>
            <a:r>
              <a:rPr lang="en-US" dirty="0"/>
              <a:t>Partial Pressure of </a:t>
            </a:r>
            <a:r>
              <a:rPr lang="en-US" dirty="0" smtClean="0"/>
              <a:t>CO2</a:t>
            </a:r>
            <a:endParaRPr lang="en-US" dirty="0"/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Pathogens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Phytoplankton Species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Salinity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Sea Level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Stream Flow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Surface Currents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Surface Waves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Temperature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Total </a:t>
            </a:r>
            <a:r>
              <a:rPr lang="en-US" dirty="0"/>
              <a:t>Suspended </a:t>
            </a:r>
            <a:r>
              <a:rPr lang="en-US" dirty="0" smtClean="0"/>
              <a:t>Matter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Wind </a:t>
            </a:r>
            <a:r>
              <a:rPr lang="en-US" dirty="0"/>
              <a:t>Speed and </a:t>
            </a:r>
            <a:r>
              <a:rPr lang="en-US" dirty="0" smtClean="0"/>
              <a:t>Direction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Zooplankton Abundance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Zooplankton </a:t>
            </a:r>
            <a:r>
              <a:rPr lang="en-US" dirty="0"/>
              <a:t>Species.</a:t>
            </a:r>
          </a:p>
          <a:p>
            <a:pPr marL="514350" indent="-514350">
              <a:buFont typeface="+mj-lt"/>
              <a:buAutoNum type="arabicPeriod" startAt="14"/>
            </a:pPr>
            <a:endParaRPr lang="en-US" dirty="0"/>
          </a:p>
          <a:p>
            <a:pPr marL="514350" indent="-514350">
              <a:buFont typeface="+mj-lt"/>
              <a:buAutoNum type="arabicPeriod" startAt="14"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0" y="2819400"/>
            <a:ext cx="2438400" cy="3175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0" y="3429000"/>
            <a:ext cx="2438400" cy="3175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72000" y="3721100"/>
            <a:ext cx="2438400" cy="3175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0" y="4622800"/>
            <a:ext cx="3479800" cy="3175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97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5381"/>
          <a:stretch/>
        </p:blipFill>
        <p:spPr>
          <a:xfrm>
            <a:off x="0" y="495300"/>
            <a:ext cx="4978400" cy="86672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19600" cy="4525963"/>
          </a:xfrm>
        </p:spPr>
        <p:txBody>
          <a:bodyPr/>
          <a:lstStyle/>
          <a:p>
            <a:r>
              <a:rPr lang="en-US" dirty="0" smtClean="0"/>
              <a:t>I		2003 Stennis, MS</a:t>
            </a:r>
          </a:p>
          <a:p>
            <a:r>
              <a:rPr lang="en-US" dirty="0" smtClean="0"/>
              <a:t>II	2005 Norfolk, VA</a:t>
            </a:r>
          </a:p>
          <a:p>
            <a:r>
              <a:rPr lang="en-US" dirty="0" smtClean="0"/>
              <a:t>III	2005 La Jolla, CA</a:t>
            </a:r>
          </a:p>
          <a:p>
            <a:r>
              <a:rPr lang="en-US" dirty="0" smtClean="0"/>
              <a:t>IV	2006 Woods Hole, MA</a:t>
            </a:r>
          </a:p>
          <a:p>
            <a:r>
              <a:rPr lang="en-US" dirty="0" smtClean="0"/>
              <a:t>V	2009 Atlanta, GA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46600" y="2332037"/>
            <a:ext cx="4597400" cy="4525963"/>
          </a:xfrm>
        </p:spPr>
        <p:txBody>
          <a:bodyPr/>
          <a:lstStyle/>
          <a:p>
            <a:r>
              <a:rPr lang="en-US" dirty="0" smtClean="0"/>
              <a:t>I 	2005 </a:t>
            </a:r>
            <a:r>
              <a:rPr lang="en-US" dirty="0"/>
              <a:t> </a:t>
            </a:r>
            <a:r>
              <a:rPr lang="en-US" dirty="0" smtClean="0"/>
              <a:t>Miami, FL</a:t>
            </a:r>
          </a:p>
          <a:p>
            <a:r>
              <a:rPr lang="en-US" dirty="0" smtClean="0"/>
              <a:t>II	2006 </a:t>
            </a:r>
            <a:r>
              <a:rPr lang="en-US" dirty="0"/>
              <a:t> </a:t>
            </a:r>
            <a:r>
              <a:rPr lang="en-US" dirty="0" smtClean="0"/>
              <a:t>Charleston, SC</a:t>
            </a:r>
          </a:p>
          <a:p>
            <a:r>
              <a:rPr lang="en-US" dirty="0" smtClean="0"/>
              <a:t>III	2007 La Jolla, CA</a:t>
            </a:r>
          </a:p>
          <a:p>
            <a:r>
              <a:rPr lang="en-US" dirty="0" smtClean="0"/>
              <a:t>IV	2009 Norfolk, VA</a:t>
            </a:r>
          </a:p>
          <a:p>
            <a:r>
              <a:rPr lang="en-US" dirty="0" smtClean="0"/>
              <a:t>V	2011 Santa Cruz, CA</a:t>
            </a:r>
          </a:p>
          <a:p>
            <a:r>
              <a:rPr lang="en-US" dirty="0" smtClean="0"/>
              <a:t>VI	2012 St. Petersburg, FL</a:t>
            </a:r>
          </a:p>
          <a:p>
            <a:r>
              <a:rPr lang="en-US" dirty="0" smtClean="0"/>
              <a:t>VII	2014 San Francisco, CA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00" y="228600"/>
            <a:ext cx="2654300" cy="145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635000"/>
            <a:ext cx="4156364" cy="53721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 descr="Screen shot 2014-03-04 at 12.51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45" y="622300"/>
            <a:ext cx="4258565" cy="5486400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5" name="Straight Connector 4"/>
          <p:cNvCxnSpPr/>
          <p:nvPr/>
        </p:nvCxnSpPr>
        <p:spPr>
          <a:xfrm>
            <a:off x="5118100" y="2895600"/>
            <a:ext cx="144780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23900" y="2870200"/>
            <a:ext cx="195580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46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967" y="0"/>
            <a:ext cx="4829985" cy="631613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3200" y="274638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EUROGOOS QC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3205" y="1600200"/>
            <a:ext cx="8229600" cy="4525963"/>
          </a:xfrm>
        </p:spPr>
        <p:txBody>
          <a:bodyPr/>
          <a:lstStyle/>
          <a:p>
            <a:r>
              <a:rPr lang="en-US" dirty="0" smtClean="0"/>
              <a:t>Temperature</a:t>
            </a:r>
          </a:p>
          <a:p>
            <a:r>
              <a:rPr lang="en-US" dirty="0" smtClean="0"/>
              <a:t>Salinity</a:t>
            </a:r>
          </a:p>
          <a:p>
            <a:r>
              <a:rPr lang="en-US" dirty="0" smtClean="0"/>
              <a:t>Currents (Moorings)</a:t>
            </a:r>
          </a:p>
          <a:p>
            <a:r>
              <a:rPr lang="en-US" dirty="0" smtClean="0"/>
              <a:t>Currents (Drifters)</a:t>
            </a:r>
          </a:p>
          <a:p>
            <a:r>
              <a:rPr lang="en-US" dirty="0" smtClean="0"/>
              <a:t>Sea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914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04 at 1.54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457200"/>
            <a:ext cx="4103654" cy="533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Screen shot 2014-03-04 at 1.55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028" y="1841500"/>
            <a:ext cx="5762372" cy="24238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683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4406900"/>
            <a:ext cx="8113713" cy="1362075"/>
          </a:xfrm>
        </p:spPr>
        <p:txBody>
          <a:bodyPr/>
          <a:lstStyle/>
          <a:p>
            <a:r>
              <a:rPr lang="en-US" dirty="0" smtClean="0"/>
              <a:t>2. MARACOOS HF Radar Network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44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5268</TotalTime>
  <Words>564</Words>
  <Application>Microsoft Macintosh PowerPoint</Application>
  <PresentationFormat>On-screen Show (4:3)</PresentationFormat>
  <Paragraphs>196</Paragraphs>
  <Slides>31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Quality Control for a Network of High Frequency Radars </vt:lpstr>
      <vt:lpstr>Outline</vt:lpstr>
      <vt:lpstr>1. Quality control on the    national level</vt:lpstr>
      <vt:lpstr>26 US IOOS core variables</vt:lpstr>
      <vt:lpstr>PowerPoint Presentation</vt:lpstr>
      <vt:lpstr>PowerPoint Presentation</vt:lpstr>
      <vt:lpstr>EUROGOOS QC</vt:lpstr>
      <vt:lpstr>PowerPoint Presentation</vt:lpstr>
      <vt:lpstr>2. MARACOOS HF Radar Network</vt:lpstr>
      <vt:lpstr>PowerPoint Presentation</vt:lpstr>
      <vt:lpstr>MARACOOS HF RADAR NETWORK</vt:lpstr>
      <vt:lpstr>Management</vt:lpstr>
      <vt:lpstr>3. Radial Quality control</vt:lpstr>
      <vt:lpstr>Radial Database</vt:lpstr>
      <vt:lpstr>SeaSonde Radial Web Server</vt:lpstr>
      <vt:lpstr>Weekly Site Inspections – 17 Checks</vt:lpstr>
      <vt:lpstr>PowerPoint Presentation</vt:lpstr>
      <vt:lpstr>24 Hour Radial Coverage</vt:lpstr>
      <vt:lpstr>PowerPoint Presentation</vt:lpstr>
      <vt:lpstr>13 MHz BRMR Site</vt:lpstr>
      <vt:lpstr>Antenna Problem at BRNT Site</vt:lpstr>
      <vt:lpstr>PowerPoint Presentation</vt:lpstr>
      <vt:lpstr>PowerPoint Presentation</vt:lpstr>
      <vt:lpstr>PowerPoint Presentation</vt:lpstr>
      <vt:lpstr>PowerPoint Presentation</vt:lpstr>
      <vt:lpstr>Radial Inspection Algorithm</vt:lpstr>
      <vt:lpstr>4. Total quality control</vt:lpstr>
      <vt:lpstr>24 Hour Coverage and Mean</vt:lpstr>
      <vt:lpstr>PowerPoint Presentation</vt:lpstr>
      <vt:lpstr>PowerPoint Presentation</vt:lpstr>
      <vt:lpstr>Conclusions</vt:lpstr>
    </vt:vector>
  </TitlesOfParts>
  <Manager/>
  <Company>Rutgers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Hugh Roarty</dc:creator>
  <cp:keywords/>
  <dc:description/>
  <cp:lastModifiedBy>Hugh Roarty</cp:lastModifiedBy>
  <cp:revision>127</cp:revision>
  <cp:lastPrinted>2012-10-09T20:55:45Z</cp:lastPrinted>
  <dcterms:created xsi:type="dcterms:W3CDTF">2012-04-04T09:05:08Z</dcterms:created>
  <dcterms:modified xsi:type="dcterms:W3CDTF">2014-04-09T07:13:40Z</dcterms:modified>
  <cp:category/>
</cp:coreProperties>
</file>