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38404800" cy="32918400"/>
  <p:notesSz cx="6858000" cy="9144000"/>
  <p:defaultTextStyle>
    <a:defPPr>
      <a:defRPr lang="en-US"/>
    </a:defPPr>
    <a:lvl1pPr marL="0" algn="l" defTabSz="1919934" rtl="0" eaLnBrk="1" latinLnBrk="0" hangingPunct="1">
      <a:defRPr sz="7500" kern="1200">
        <a:solidFill>
          <a:schemeClr val="tx1"/>
        </a:solidFill>
        <a:latin typeface="+mn-lt"/>
        <a:ea typeface="+mn-ea"/>
        <a:cs typeface="+mn-cs"/>
      </a:defRPr>
    </a:lvl1pPr>
    <a:lvl2pPr marL="1919934" algn="l" defTabSz="1919934" rtl="0" eaLnBrk="1" latinLnBrk="0" hangingPunct="1">
      <a:defRPr sz="7500" kern="1200">
        <a:solidFill>
          <a:schemeClr val="tx1"/>
        </a:solidFill>
        <a:latin typeface="+mn-lt"/>
        <a:ea typeface="+mn-ea"/>
        <a:cs typeface="+mn-cs"/>
      </a:defRPr>
    </a:lvl2pPr>
    <a:lvl3pPr marL="3839867" algn="l" defTabSz="1919934" rtl="0" eaLnBrk="1" latinLnBrk="0" hangingPunct="1">
      <a:defRPr sz="7500" kern="1200">
        <a:solidFill>
          <a:schemeClr val="tx1"/>
        </a:solidFill>
        <a:latin typeface="+mn-lt"/>
        <a:ea typeface="+mn-ea"/>
        <a:cs typeface="+mn-cs"/>
      </a:defRPr>
    </a:lvl3pPr>
    <a:lvl4pPr marL="5759800" algn="l" defTabSz="1919934" rtl="0" eaLnBrk="1" latinLnBrk="0" hangingPunct="1">
      <a:defRPr sz="7500" kern="1200">
        <a:solidFill>
          <a:schemeClr val="tx1"/>
        </a:solidFill>
        <a:latin typeface="+mn-lt"/>
        <a:ea typeface="+mn-ea"/>
        <a:cs typeface="+mn-cs"/>
      </a:defRPr>
    </a:lvl4pPr>
    <a:lvl5pPr marL="7679730" algn="l" defTabSz="1919934" rtl="0" eaLnBrk="1" latinLnBrk="0" hangingPunct="1">
      <a:defRPr sz="7500" kern="1200">
        <a:solidFill>
          <a:schemeClr val="tx1"/>
        </a:solidFill>
        <a:latin typeface="+mn-lt"/>
        <a:ea typeface="+mn-ea"/>
        <a:cs typeface="+mn-cs"/>
      </a:defRPr>
    </a:lvl5pPr>
    <a:lvl6pPr marL="9599663" algn="l" defTabSz="1919934" rtl="0" eaLnBrk="1" latinLnBrk="0" hangingPunct="1">
      <a:defRPr sz="7500" kern="1200">
        <a:solidFill>
          <a:schemeClr val="tx1"/>
        </a:solidFill>
        <a:latin typeface="+mn-lt"/>
        <a:ea typeface="+mn-ea"/>
        <a:cs typeface="+mn-cs"/>
      </a:defRPr>
    </a:lvl6pPr>
    <a:lvl7pPr marL="11519596" algn="l" defTabSz="1919934" rtl="0" eaLnBrk="1" latinLnBrk="0" hangingPunct="1">
      <a:defRPr sz="7500" kern="1200">
        <a:solidFill>
          <a:schemeClr val="tx1"/>
        </a:solidFill>
        <a:latin typeface="+mn-lt"/>
        <a:ea typeface="+mn-ea"/>
        <a:cs typeface="+mn-cs"/>
      </a:defRPr>
    </a:lvl7pPr>
    <a:lvl8pPr marL="13439529" algn="l" defTabSz="1919934" rtl="0" eaLnBrk="1" latinLnBrk="0" hangingPunct="1">
      <a:defRPr sz="7500" kern="1200">
        <a:solidFill>
          <a:schemeClr val="tx1"/>
        </a:solidFill>
        <a:latin typeface="+mn-lt"/>
        <a:ea typeface="+mn-ea"/>
        <a:cs typeface="+mn-cs"/>
      </a:defRPr>
    </a:lvl8pPr>
    <a:lvl9pPr marL="15359463" algn="l" defTabSz="1919934" rtl="0" eaLnBrk="1" latinLnBrk="0" hangingPunct="1">
      <a:defRPr sz="7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FEFF"/>
    <a:srgbClr val="F200EA"/>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8" d="100"/>
          <a:sy n="108" d="100"/>
        </p:scale>
        <p:origin x="13096" y="16080"/>
      </p:cViewPr>
      <p:guideLst>
        <p:guide orient="horz" pos="10368"/>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D00EF0-3A55-C046-B5EA-32B97E6FCF9C}" type="datetimeFigureOut">
              <a:rPr lang="en-US" smtClean="0"/>
              <a:t>3/17/14</a:t>
            </a:fld>
            <a:endParaRPr lang="en-US"/>
          </a:p>
        </p:txBody>
      </p:sp>
      <p:sp>
        <p:nvSpPr>
          <p:cNvPr id="4" name="Slide Image Placeholder 3"/>
          <p:cNvSpPr>
            <a:spLocks noGrp="1" noRot="1" noChangeAspect="1"/>
          </p:cNvSpPr>
          <p:nvPr>
            <p:ph type="sldImg" idx="2"/>
          </p:nvPr>
        </p:nvSpPr>
        <p:spPr>
          <a:xfrm>
            <a:off x="1428750" y="685800"/>
            <a:ext cx="4000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0DE89-15EB-8846-A1DE-17699C956CEF}" type="slidenum">
              <a:rPr lang="en-US" smtClean="0"/>
              <a:t>‹#›</a:t>
            </a:fld>
            <a:endParaRPr lang="en-US"/>
          </a:p>
        </p:txBody>
      </p:sp>
    </p:spTree>
    <p:extLst>
      <p:ext uri="{BB962C8B-B14F-4D97-AF65-F5344CB8AC3E}">
        <p14:creationId xmlns:p14="http://schemas.microsoft.com/office/powerpoint/2010/main" val="4247371390"/>
      </p:ext>
    </p:extLst>
  </p:cSld>
  <p:clrMap bg1="lt1" tx1="dk1" bg2="lt2" tx2="dk2" accent1="accent1" accent2="accent2" accent3="accent3" accent4="accent4" accent5="accent5" accent6="accent6" hlink="hlink" folHlink="folHlink"/>
  <p:notesStyle>
    <a:lvl1pPr marL="0" algn="l" defTabSz="400050" rtl="0" eaLnBrk="1" latinLnBrk="0" hangingPunct="1">
      <a:defRPr sz="1100" kern="1200">
        <a:solidFill>
          <a:schemeClr val="tx1"/>
        </a:solidFill>
        <a:latin typeface="+mn-lt"/>
        <a:ea typeface="+mn-ea"/>
        <a:cs typeface="+mn-cs"/>
      </a:defRPr>
    </a:lvl1pPr>
    <a:lvl2pPr marL="400050" algn="l" defTabSz="400050" rtl="0" eaLnBrk="1" latinLnBrk="0" hangingPunct="1">
      <a:defRPr sz="1100" kern="1200">
        <a:solidFill>
          <a:schemeClr val="tx1"/>
        </a:solidFill>
        <a:latin typeface="+mn-lt"/>
        <a:ea typeface="+mn-ea"/>
        <a:cs typeface="+mn-cs"/>
      </a:defRPr>
    </a:lvl2pPr>
    <a:lvl3pPr marL="800100" algn="l" defTabSz="400050" rtl="0" eaLnBrk="1" latinLnBrk="0" hangingPunct="1">
      <a:defRPr sz="1100" kern="1200">
        <a:solidFill>
          <a:schemeClr val="tx1"/>
        </a:solidFill>
        <a:latin typeface="+mn-lt"/>
        <a:ea typeface="+mn-ea"/>
        <a:cs typeface="+mn-cs"/>
      </a:defRPr>
    </a:lvl3pPr>
    <a:lvl4pPr marL="1200150" algn="l" defTabSz="400050" rtl="0" eaLnBrk="1" latinLnBrk="0" hangingPunct="1">
      <a:defRPr sz="1100" kern="1200">
        <a:solidFill>
          <a:schemeClr val="tx1"/>
        </a:solidFill>
        <a:latin typeface="+mn-lt"/>
        <a:ea typeface="+mn-ea"/>
        <a:cs typeface="+mn-cs"/>
      </a:defRPr>
    </a:lvl4pPr>
    <a:lvl5pPr marL="1600200" algn="l" defTabSz="400050" rtl="0" eaLnBrk="1" latinLnBrk="0" hangingPunct="1">
      <a:defRPr sz="1100" kern="1200">
        <a:solidFill>
          <a:schemeClr val="tx1"/>
        </a:solidFill>
        <a:latin typeface="+mn-lt"/>
        <a:ea typeface="+mn-ea"/>
        <a:cs typeface="+mn-cs"/>
      </a:defRPr>
    </a:lvl5pPr>
    <a:lvl6pPr marL="2000250" algn="l" defTabSz="400050" rtl="0" eaLnBrk="1" latinLnBrk="0" hangingPunct="1">
      <a:defRPr sz="1100" kern="1200">
        <a:solidFill>
          <a:schemeClr val="tx1"/>
        </a:solidFill>
        <a:latin typeface="+mn-lt"/>
        <a:ea typeface="+mn-ea"/>
        <a:cs typeface="+mn-cs"/>
      </a:defRPr>
    </a:lvl6pPr>
    <a:lvl7pPr marL="2400300" algn="l" defTabSz="400050" rtl="0" eaLnBrk="1" latinLnBrk="0" hangingPunct="1">
      <a:defRPr sz="1100" kern="1200">
        <a:solidFill>
          <a:schemeClr val="tx1"/>
        </a:solidFill>
        <a:latin typeface="+mn-lt"/>
        <a:ea typeface="+mn-ea"/>
        <a:cs typeface="+mn-cs"/>
      </a:defRPr>
    </a:lvl7pPr>
    <a:lvl8pPr marL="2800350" algn="l" defTabSz="400050" rtl="0" eaLnBrk="1" latinLnBrk="0" hangingPunct="1">
      <a:defRPr sz="1100" kern="1200">
        <a:solidFill>
          <a:schemeClr val="tx1"/>
        </a:solidFill>
        <a:latin typeface="+mn-lt"/>
        <a:ea typeface="+mn-ea"/>
        <a:cs typeface="+mn-cs"/>
      </a:defRPr>
    </a:lvl8pPr>
    <a:lvl9pPr marL="3200400" algn="l" defTabSz="40005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685800"/>
            <a:ext cx="4000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0DE89-15EB-8846-A1DE-17699C956CEF}" type="slidenum">
              <a:rPr lang="en-US" smtClean="0"/>
              <a:t>1</a:t>
            </a:fld>
            <a:endParaRPr lang="en-US"/>
          </a:p>
        </p:txBody>
      </p:sp>
    </p:spTree>
    <p:extLst>
      <p:ext uri="{BB962C8B-B14F-4D97-AF65-F5344CB8AC3E}">
        <p14:creationId xmlns:p14="http://schemas.microsoft.com/office/powerpoint/2010/main" val="359587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3"/>
            <a:ext cx="32644080" cy="7056119"/>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1919934" indent="0" algn="ctr">
              <a:buNone/>
              <a:defRPr>
                <a:solidFill>
                  <a:schemeClr val="tx1">
                    <a:tint val="75000"/>
                  </a:schemeClr>
                </a:solidFill>
              </a:defRPr>
            </a:lvl2pPr>
            <a:lvl3pPr marL="3839867" indent="0" algn="ctr">
              <a:buNone/>
              <a:defRPr>
                <a:solidFill>
                  <a:schemeClr val="tx1">
                    <a:tint val="75000"/>
                  </a:schemeClr>
                </a:solidFill>
              </a:defRPr>
            </a:lvl3pPr>
            <a:lvl4pPr marL="5759800" indent="0" algn="ctr">
              <a:buNone/>
              <a:defRPr>
                <a:solidFill>
                  <a:schemeClr val="tx1">
                    <a:tint val="75000"/>
                  </a:schemeClr>
                </a:solidFill>
              </a:defRPr>
            </a:lvl4pPr>
            <a:lvl5pPr marL="7679730" indent="0" algn="ctr">
              <a:buNone/>
              <a:defRPr>
                <a:solidFill>
                  <a:schemeClr val="tx1">
                    <a:tint val="75000"/>
                  </a:schemeClr>
                </a:solidFill>
              </a:defRPr>
            </a:lvl5pPr>
            <a:lvl6pPr marL="9599663" indent="0" algn="ctr">
              <a:buNone/>
              <a:defRPr>
                <a:solidFill>
                  <a:schemeClr val="tx1">
                    <a:tint val="75000"/>
                  </a:schemeClr>
                </a:solidFill>
              </a:defRPr>
            </a:lvl6pPr>
            <a:lvl7pPr marL="11519596" indent="0" algn="ctr">
              <a:buNone/>
              <a:defRPr>
                <a:solidFill>
                  <a:schemeClr val="tx1">
                    <a:tint val="75000"/>
                  </a:schemeClr>
                </a:solidFill>
              </a:defRPr>
            </a:lvl7pPr>
            <a:lvl8pPr marL="13439529" indent="0" algn="ctr">
              <a:buNone/>
              <a:defRPr>
                <a:solidFill>
                  <a:schemeClr val="tx1">
                    <a:tint val="75000"/>
                  </a:schemeClr>
                </a:solidFill>
              </a:defRPr>
            </a:lvl8pPr>
            <a:lvl9pPr marL="153594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E4413-2B06-204A-98BE-0E34930E0457}" type="datetimeFigureOut">
              <a:rPr lang="en-US" smtClean="0"/>
              <a:t>3/17/14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428233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E4413-2B06-204A-98BE-0E34930E0457}" type="datetimeFigureOut">
              <a:rPr lang="en-US" smtClean="0"/>
              <a:t>3/17/14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120289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044" y="6324599"/>
            <a:ext cx="41478517"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14489" y="6324599"/>
            <a:ext cx="123795476"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E4413-2B06-204A-98BE-0E34930E0457}" type="datetimeFigureOut">
              <a:rPr lang="en-US" smtClean="0"/>
              <a:t>3/17/14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113129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E4413-2B06-204A-98BE-0E34930E0457}" type="datetimeFigureOut">
              <a:rPr lang="en-US" smtClean="0"/>
              <a:t>3/17/14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78151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6" y="21153122"/>
            <a:ext cx="32644080" cy="6537960"/>
          </a:xfrm>
        </p:spPr>
        <p:txBody>
          <a:bodyPr anchor="t"/>
          <a:lstStyle>
            <a:lvl1pPr algn="l">
              <a:defRPr sz="168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6" y="13952227"/>
            <a:ext cx="32644080" cy="7200896"/>
          </a:xfrm>
        </p:spPr>
        <p:txBody>
          <a:bodyPr anchor="b"/>
          <a:lstStyle>
            <a:lvl1pPr marL="0" indent="0">
              <a:buNone/>
              <a:defRPr sz="8400">
                <a:solidFill>
                  <a:schemeClr val="tx1">
                    <a:tint val="75000"/>
                  </a:schemeClr>
                </a:solidFill>
              </a:defRPr>
            </a:lvl1pPr>
            <a:lvl2pPr marL="1919934" indent="0">
              <a:buNone/>
              <a:defRPr sz="7500">
                <a:solidFill>
                  <a:schemeClr val="tx1">
                    <a:tint val="75000"/>
                  </a:schemeClr>
                </a:solidFill>
              </a:defRPr>
            </a:lvl2pPr>
            <a:lvl3pPr marL="3839867" indent="0">
              <a:buNone/>
              <a:defRPr sz="6700">
                <a:solidFill>
                  <a:schemeClr val="tx1">
                    <a:tint val="75000"/>
                  </a:schemeClr>
                </a:solidFill>
              </a:defRPr>
            </a:lvl3pPr>
            <a:lvl4pPr marL="5759800" indent="0">
              <a:buNone/>
              <a:defRPr sz="5900">
                <a:solidFill>
                  <a:schemeClr val="tx1">
                    <a:tint val="75000"/>
                  </a:schemeClr>
                </a:solidFill>
              </a:defRPr>
            </a:lvl4pPr>
            <a:lvl5pPr marL="7679730" indent="0">
              <a:buNone/>
              <a:defRPr sz="5900">
                <a:solidFill>
                  <a:schemeClr val="tx1">
                    <a:tint val="75000"/>
                  </a:schemeClr>
                </a:solidFill>
              </a:defRPr>
            </a:lvl5pPr>
            <a:lvl6pPr marL="9599663" indent="0">
              <a:buNone/>
              <a:defRPr sz="5900">
                <a:solidFill>
                  <a:schemeClr val="tx1">
                    <a:tint val="75000"/>
                  </a:schemeClr>
                </a:solidFill>
              </a:defRPr>
            </a:lvl6pPr>
            <a:lvl7pPr marL="11519596" indent="0">
              <a:buNone/>
              <a:defRPr sz="5900">
                <a:solidFill>
                  <a:schemeClr val="tx1">
                    <a:tint val="75000"/>
                  </a:schemeClr>
                </a:solidFill>
              </a:defRPr>
            </a:lvl7pPr>
            <a:lvl8pPr marL="13439529" indent="0">
              <a:buNone/>
              <a:defRPr sz="5900">
                <a:solidFill>
                  <a:schemeClr val="tx1">
                    <a:tint val="75000"/>
                  </a:schemeClr>
                </a:solidFill>
              </a:defRPr>
            </a:lvl8pPr>
            <a:lvl9pPr marL="15359463" indent="0">
              <a:buNone/>
              <a:defRPr sz="5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E4413-2B06-204A-98BE-0E34930E0457}" type="datetimeFigureOut">
              <a:rPr lang="en-US" smtClean="0"/>
              <a:t>3/17/14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11860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14488" y="36865559"/>
            <a:ext cx="82636993" cy="104279702"/>
          </a:xfrm>
        </p:spPr>
        <p:txBody>
          <a:bodyPr/>
          <a:lstStyle>
            <a:lvl1pPr>
              <a:defRPr sz="11700"/>
            </a:lvl1pPr>
            <a:lvl2pPr>
              <a:defRPr sz="101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491561" y="36865559"/>
            <a:ext cx="82636993" cy="104279702"/>
          </a:xfrm>
        </p:spPr>
        <p:txBody>
          <a:bodyPr/>
          <a:lstStyle>
            <a:lvl1pPr>
              <a:defRPr sz="11700"/>
            </a:lvl1pPr>
            <a:lvl2pPr>
              <a:defRPr sz="101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E4413-2B06-204A-98BE-0E34930E0457}" type="datetimeFigureOut">
              <a:rPr lang="en-US" smtClean="0"/>
              <a:t>3/17/14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44025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318262"/>
            <a:ext cx="3456432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4" y="7368541"/>
            <a:ext cx="16968789" cy="3070858"/>
          </a:xfrm>
        </p:spPr>
        <p:txBody>
          <a:bodyPr anchor="b"/>
          <a:lstStyle>
            <a:lvl1pPr marL="0" indent="0">
              <a:buNone/>
              <a:defRPr sz="10100" b="1"/>
            </a:lvl1pPr>
            <a:lvl2pPr marL="1919934" indent="0">
              <a:buNone/>
              <a:defRPr sz="8400" b="1"/>
            </a:lvl2pPr>
            <a:lvl3pPr marL="3839867" indent="0">
              <a:buNone/>
              <a:defRPr sz="7500" b="1"/>
            </a:lvl3pPr>
            <a:lvl4pPr marL="5759800" indent="0">
              <a:buNone/>
              <a:defRPr sz="6700" b="1"/>
            </a:lvl4pPr>
            <a:lvl5pPr marL="7679730" indent="0">
              <a:buNone/>
              <a:defRPr sz="6700" b="1"/>
            </a:lvl5pPr>
            <a:lvl6pPr marL="9599663" indent="0">
              <a:buNone/>
              <a:defRPr sz="6700" b="1"/>
            </a:lvl6pPr>
            <a:lvl7pPr marL="11519596" indent="0">
              <a:buNone/>
              <a:defRPr sz="6700" b="1"/>
            </a:lvl7pPr>
            <a:lvl8pPr marL="13439529" indent="0">
              <a:buNone/>
              <a:defRPr sz="6700" b="1"/>
            </a:lvl8pPr>
            <a:lvl9pPr marL="15359463" indent="0">
              <a:buNone/>
              <a:defRPr sz="6700" b="1"/>
            </a:lvl9pPr>
          </a:lstStyle>
          <a:p>
            <a:pPr lvl="0"/>
            <a:r>
              <a:rPr lang="en-US" smtClean="0"/>
              <a:t>Click to edit Master text styles</a:t>
            </a:r>
          </a:p>
        </p:txBody>
      </p:sp>
      <p:sp>
        <p:nvSpPr>
          <p:cNvPr id="4" name="Content Placeholder 3"/>
          <p:cNvSpPr>
            <a:spLocks noGrp="1"/>
          </p:cNvSpPr>
          <p:nvPr>
            <p:ph sz="half" idx="2"/>
          </p:nvPr>
        </p:nvSpPr>
        <p:spPr>
          <a:xfrm>
            <a:off x="1920244" y="10439399"/>
            <a:ext cx="16968789" cy="18966182"/>
          </a:xfrm>
        </p:spPr>
        <p:txBody>
          <a:bodyPr/>
          <a:lstStyle>
            <a:lvl1pPr>
              <a:defRPr sz="10100"/>
            </a:lvl1pPr>
            <a:lvl2pPr>
              <a:defRPr sz="8400"/>
            </a:lvl2pPr>
            <a:lvl3pPr>
              <a:defRPr sz="75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11" y="7368541"/>
            <a:ext cx="16975453" cy="3070858"/>
          </a:xfrm>
        </p:spPr>
        <p:txBody>
          <a:bodyPr anchor="b"/>
          <a:lstStyle>
            <a:lvl1pPr marL="0" indent="0">
              <a:buNone/>
              <a:defRPr sz="10100" b="1"/>
            </a:lvl1pPr>
            <a:lvl2pPr marL="1919934" indent="0">
              <a:buNone/>
              <a:defRPr sz="8400" b="1"/>
            </a:lvl2pPr>
            <a:lvl3pPr marL="3839867" indent="0">
              <a:buNone/>
              <a:defRPr sz="7500" b="1"/>
            </a:lvl3pPr>
            <a:lvl4pPr marL="5759800" indent="0">
              <a:buNone/>
              <a:defRPr sz="6700" b="1"/>
            </a:lvl4pPr>
            <a:lvl5pPr marL="7679730" indent="0">
              <a:buNone/>
              <a:defRPr sz="6700" b="1"/>
            </a:lvl5pPr>
            <a:lvl6pPr marL="9599663" indent="0">
              <a:buNone/>
              <a:defRPr sz="6700" b="1"/>
            </a:lvl6pPr>
            <a:lvl7pPr marL="11519596" indent="0">
              <a:buNone/>
              <a:defRPr sz="6700" b="1"/>
            </a:lvl7pPr>
            <a:lvl8pPr marL="13439529" indent="0">
              <a:buNone/>
              <a:defRPr sz="6700" b="1"/>
            </a:lvl8pPr>
            <a:lvl9pPr marL="15359463" indent="0">
              <a:buNone/>
              <a:defRPr sz="6700" b="1"/>
            </a:lvl9pPr>
          </a:lstStyle>
          <a:p>
            <a:pPr lvl="0"/>
            <a:r>
              <a:rPr lang="en-US" smtClean="0"/>
              <a:t>Click to edit Master text styles</a:t>
            </a:r>
          </a:p>
        </p:txBody>
      </p:sp>
      <p:sp>
        <p:nvSpPr>
          <p:cNvPr id="6" name="Content Placeholder 5"/>
          <p:cNvSpPr>
            <a:spLocks noGrp="1"/>
          </p:cNvSpPr>
          <p:nvPr>
            <p:ph sz="quarter" idx="4"/>
          </p:nvPr>
        </p:nvSpPr>
        <p:spPr>
          <a:xfrm>
            <a:off x="19509111" y="10439399"/>
            <a:ext cx="16975453" cy="18966182"/>
          </a:xfrm>
        </p:spPr>
        <p:txBody>
          <a:bodyPr/>
          <a:lstStyle>
            <a:lvl1pPr>
              <a:defRPr sz="10100"/>
            </a:lvl1pPr>
            <a:lvl2pPr>
              <a:defRPr sz="8400"/>
            </a:lvl2pPr>
            <a:lvl3pPr>
              <a:defRPr sz="75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E4413-2B06-204A-98BE-0E34930E0457}" type="datetimeFigureOut">
              <a:rPr lang="en-US" smtClean="0"/>
              <a:t>3/17/14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12625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E4413-2B06-204A-98BE-0E34930E0457}" type="datetimeFigureOut">
              <a:rPr lang="en-US" smtClean="0"/>
              <a:t>3/17/14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336829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E4413-2B06-204A-98BE-0E34930E0457}" type="datetimeFigureOut">
              <a:rPr lang="en-US" smtClean="0"/>
              <a:t>3/17/14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397532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310641"/>
            <a:ext cx="12634916" cy="5577840"/>
          </a:xfrm>
        </p:spPr>
        <p:txBody>
          <a:bodyPr anchor="b"/>
          <a:lstStyle>
            <a:lvl1pPr algn="l">
              <a:defRPr sz="8400" b="1"/>
            </a:lvl1pPr>
          </a:lstStyle>
          <a:p>
            <a:r>
              <a:rPr lang="en-US" smtClean="0"/>
              <a:t>Click to edit Master title style</a:t>
            </a:r>
            <a:endParaRPr lang="en-US"/>
          </a:p>
        </p:txBody>
      </p:sp>
      <p:sp>
        <p:nvSpPr>
          <p:cNvPr id="3" name="Content Placeholder 2"/>
          <p:cNvSpPr>
            <a:spLocks noGrp="1"/>
          </p:cNvSpPr>
          <p:nvPr>
            <p:ph idx="1"/>
          </p:nvPr>
        </p:nvSpPr>
        <p:spPr>
          <a:xfrm>
            <a:off x="15015211" y="1310643"/>
            <a:ext cx="21469353" cy="28094944"/>
          </a:xfrm>
        </p:spPr>
        <p:txBody>
          <a:bodyPr/>
          <a:lstStyle>
            <a:lvl1pPr>
              <a:defRPr sz="13500"/>
            </a:lvl1pPr>
            <a:lvl2pPr>
              <a:defRPr sz="11700"/>
            </a:lvl2pPr>
            <a:lvl3pPr>
              <a:defRPr sz="101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6888483"/>
            <a:ext cx="12634916" cy="22517104"/>
          </a:xfrm>
        </p:spPr>
        <p:txBody>
          <a:bodyPr/>
          <a:lstStyle>
            <a:lvl1pPr marL="0" indent="0">
              <a:buNone/>
              <a:defRPr sz="5900"/>
            </a:lvl1pPr>
            <a:lvl2pPr marL="1919934" indent="0">
              <a:buNone/>
              <a:defRPr sz="5100"/>
            </a:lvl2pPr>
            <a:lvl3pPr marL="3839867" indent="0">
              <a:buNone/>
              <a:defRPr sz="4200"/>
            </a:lvl3pPr>
            <a:lvl4pPr marL="5759800" indent="0">
              <a:buNone/>
              <a:defRPr sz="3800"/>
            </a:lvl4pPr>
            <a:lvl5pPr marL="7679730" indent="0">
              <a:buNone/>
              <a:defRPr sz="3800"/>
            </a:lvl5pPr>
            <a:lvl6pPr marL="9599663" indent="0">
              <a:buNone/>
              <a:defRPr sz="3800"/>
            </a:lvl6pPr>
            <a:lvl7pPr marL="11519596" indent="0">
              <a:buNone/>
              <a:defRPr sz="3800"/>
            </a:lvl7pPr>
            <a:lvl8pPr marL="13439529" indent="0">
              <a:buNone/>
              <a:defRPr sz="3800"/>
            </a:lvl8pPr>
            <a:lvl9pPr marL="15359463"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E4413-2B06-204A-98BE-0E34930E0457}" type="datetimeFigureOut">
              <a:rPr lang="en-US" smtClean="0"/>
              <a:t>3/17/14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230525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23042883"/>
            <a:ext cx="23042880" cy="2720344"/>
          </a:xfrm>
        </p:spPr>
        <p:txBody>
          <a:bodyPr anchor="b"/>
          <a:lstStyle>
            <a:lvl1pPr algn="l">
              <a:defRPr sz="8400" b="1"/>
            </a:lvl1pPr>
          </a:lstStyle>
          <a:p>
            <a:r>
              <a:rPr lang="en-US" smtClean="0"/>
              <a:t>Click to edit Master title style</a:t>
            </a:r>
            <a:endParaRPr lang="en-US"/>
          </a:p>
        </p:txBody>
      </p:sp>
      <p:sp>
        <p:nvSpPr>
          <p:cNvPr id="3" name="Picture Placeholder 2"/>
          <p:cNvSpPr>
            <a:spLocks noGrp="1"/>
          </p:cNvSpPr>
          <p:nvPr>
            <p:ph type="pic" idx="1"/>
          </p:nvPr>
        </p:nvSpPr>
        <p:spPr>
          <a:xfrm>
            <a:off x="7527609" y="2941319"/>
            <a:ext cx="23042880" cy="19751040"/>
          </a:xfrm>
        </p:spPr>
        <p:txBody>
          <a:bodyPr/>
          <a:lstStyle>
            <a:lvl1pPr marL="0" indent="0">
              <a:buNone/>
              <a:defRPr sz="13500"/>
            </a:lvl1pPr>
            <a:lvl2pPr marL="1919934" indent="0">
              <a:buNone/>
              <a:defRPr sz="11700"/>
            </a:lvl2pPr>
            <a:lvl3pPr marL="3839867" indent="0">
              <a:buNone/>
              <a:defRPr sz="10100"/>
            </a:lvl3pPr>
            <a:lvl4pPr marL="5759800" indent="0">
              <a:buNone/>
              <a:defRPr sz="8400"/>
            </a:lvl4pPr>
            <a:lvl5pPr marL="7679730" indent="0">
              <a:buNone/>
              <a:defRPr sz="8400"/>
            </a:lvl5pPr>
            <a:lvl6pPr marL="9599663" indent="0">
              <a:buNone/>
              <a:defRPr sz="8400"/>
            </a:lvl6pPr>
            <a:lvl7pPr marL="11519596" indent="0">
              <a:buNone/>
              <a:defRPr sz="8400"/>
            </a:lvl7pPr>
            <a:lvl8pPr marL="13439529" indent="0">
              <a:buNone/>
              <a:defRPr sz="8400"/>
            </a:lvl8pPr>
            <a:lvl9pPr marL="15359463" indent="0">
              <a:buNone/>
              <a:defRPr sz="8400"/>
            </a:lvl9pPr>
          </a:lstStyle>
          <a:p>
            <a:endParaRPr lang="en-US"/>
          </a:p>
        </p:txBody>
      </p:sp>
      <p:sp>
        <p:nvSpPr>
          <p:cNvPr id="4" name="Text Placeholder 3"/>
          <p:cNvSpPr>
            <a:spLocks noGrp="1"/>
          </p:cNvSpPr>
          <p:nvPr>
            <p:ph type="body" sz="half" idx="2"/>
          </p:nvPr>
        </p:nvSpPr>
        <p:spPr>
          <a:xfrm>
            <a:off x="7527609" y="25763227"/>
            <a:ext cx="23042880" cy="3863336"/>
          </a:xfrm>
        </p:spPr>
        <p:txBody>
          <a:bodyPr/>
          <a:lstStyle>
            <a:lvl1pPr marL="0" indent="0">
              <a:buNone/>
              <a:defRPr sz="5900"/>
            </a:lvl1pPr>
            <a:lvl2pPr marL="1919934" indent="0">
              <a:buNone/>
              <a:defRPr sz="5100"/>
            </a:lvl2pPr>
            <a:lvl3pPr marL="3839867" indent="0">
              <a:buNone/>
              <a:defRPr sz="4200"/>
            </a:lvl3pPr>
            <a:lvl4pPr marL="5759800" indent="0">
              <a:buNone/>
              <a:defRPr sz="3800"/>
            </a:lvl4pPr>
            <a:lvl5pPr marL="7679730" indent="0">
              <a:buNone/>
              <a:defRPr sz="3800"/>
            </a:lvl5pPr>
            <a:lvl6pPr marL="9599663" indent="0">
              <a:buNone/>
              <a:defRPr sz="3800"/>
            </a:lvl6pPr>
            <a:lvl7pPr marL="11519596" indent="0">
              <a:buNone/>
              <a:defRPr sz="3800"/>
            </a:lvl7pPr>
            <a:lvl8pPr marL="13439529" indent="0">
              <a:buNone/>
              <a:defRPr sz="3800"/>
            </a:lvl8pPr>
            <a:lvl9pPr marL="15359463"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E4413-2B06-204A-98BE-0E34930E0457}" type="datetimeFigureOut">
              <a:rPr lang="en-US" smtClean="0"/>
              <a:t>3/17/14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4183055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318262"/>
            <a:ext cx="34564320" cy="5486400"/>
          </a:xfrm>
          <a:prstGeom prst="rect">
            <a:avLst/>
          </a:prstGeom>
        </p:spPr>
        <p:txBody>
          <a:bodyPr vert="horz" lIns="383985" tIns="191994" rIns="383985" bIns="1919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7680967"/>
            <a:ext cx="34564320" cy="21724621"/>
          </a:xfrm>
          <a:prstGeom prst="rect">
            <a:avLst/>
          </a:prstGeom>
        </p:spPr>
        <p:txBody>
          <a:bodyPr vert="horz" lIns="383985" tIns="191994" rIns="383985" bIns="1919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0510485"/>
            <a:ext cx="8961120" cy="1752599"/>
          </a:xfrm>
          <a:prstGeom prst="rect">
            <a:avLst/>
          </a:prstGeom>
        </p:spPr>
        <p:txBody>
          <a:bodyPr vert="horz" lIns="383985" tIns="191994" rIns="383985" bIns="191994" rtlCol="0" anchor="ctr"/>
          <a:lstStyle>
            <a:lvl1pPr algn="l">
              <a:defRPr sz="5100">
                <a:solidFill>
                  <a:schemeClr val="tx1">
                    <a:tint val="75000"/>
                  </a:schemeClr>
                </a:solidFill>
              </a:defRPr>
            </a:lvl1pPr>
          </a:lstStyle>
          <a:p>
            <a:fld id="{C2AE4413-2B06-204A-98BE-0E34930E0457}" type="datetimeFigureOut">
              <a:rPr lang="en-US" smtClean="0"/>
              <a:t>3/17/14</a:t>
            </a:fld>
            <a:endParaRPr lang="en-US"/>
          </a:p>
        </p:txBody>
      </p:sp>
      <p:sp>
        <p:nvSpPr>
          <p:cNvPr id="5" name="Footer Placeholder 4"/>
          <p:cNvSpPr>
            <a:spLocks noGrp="1"/>
          </p:cNvSpPr>
          <p:nvPr>
            <p:ph type="ftr" sz="quarter" idx="3"/>
          </p:nvPr>
        </p:nvSpPr>
        <p:spPr>
          <a:xfrm>
            <a:off x="13121640" y="30510485"/>
            <a:ext cx="12161520" cy="1752599"/>
          </a:xfrm>
          <a:prstGeom prst="rect">
            <a:avLst/>
          </a:prstGeom>
        </p:spPr>
        <p:txBody>
          <a:bodyPr vert="horz" lIns="383985" tIns="191994" rIns="383985" bIns="191994" rtlCol="0" anchor="ctr"/>
          <a:lstStyle>
            <a:lvl1pPr algn="ctr">
              <a:defRPr sz="5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0510485"/>
            <a:ext cx="8961120" cy="1752599"/>
          </a:xfrm>
          <a:prstGeom prst="rect">
            <a:avLst/>
          </a:prstGeom>
        </p:spPr>
        <p:txBody>
          <a:bodyPr vert="horz" lIns="383985" tIns="191994" rIns="383985" bIns="191994" rtlCol="0" anchor="ctr"/>
          <a:lstStyle>
            <a:lvl1pPr algn="r">
              <a:defRPr sz="5100">
                <a:solidFill>
                  <a:schemeClr val="tx1">
                    <a:tint val="75000"/>
                  </a:schemeClr>
                </a:solidFill>
              </a:defRPr>
            </a:lvl1pPr>
          </a:lstStyle>
          <a:p>
            <a:fld id="{8C78774E-35FD-5542-87A1-61EDE561DC96}" type="slidenum">
              <a:rPr lang="en-US" smtClean="0"/>
              <a:t>‹#›</a:t>
            </a:fld>
            <a:endParaRPr lang="en-US"/>
          </a:p>
        </p:txBody>
      </p:sp>
    </p:spTree>
    <p:extLst>
      <p:ext uri="{BB962C8B-B14F-4D97-AF65-F5344CB8AC3E}">
        <p14:creationId xmlns:p14="http://schemas.microsoft.com/office/powerpoint/2010/main" val="180265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19934" rtl="0" eaLnBrk="1" latinLnBrk="0" hangingPunct="1">
        <a:spcBef>
          <a:spcPct val="0"/>
        </a:spcBef>
        <a:buNone/>
        <a:defRPr sz="18500" kern="1200">
          <a:solidFill>
            <a:schemeClr val="tx1"/>
          </a:solidFill>
          <a:latin typeface="+mj-lt"/>
          <a:ea typeface="+mj-ea"/>
          <a:cs typeface="+mj-cs"/>
        </a:defRPr>
      </a:lvl1pPr>
    </p:titleStyle>
    <p:bodyStyle>
      <a:lvl1pPr marL="1439949" indent="-1439949" algn="l" defTabSz="1919934" rtl="0" eaLnBrk="1" latinLnBrk="0" hangingPunct="1">
        <a:spcBef>
          <a:spcPct val="20000"/>
        </a:spcBef>
        <a:buFont typeface="Arial"/>
        <a:buChar char="•"/>
        <a:defRPr sz="13500" kern="1200">
          <a:solidFill>
            <a:schemeClr val="tx1"/>
          </a:solidFill>
          <a:latin typeface="+mn-lt"/>
          <a:ea typeface="+mn-ea"/>
          <a:cs typeface="+mn-cs"/>
        </a:defRPr>
      </a:lvl1pPr>
      <a:lvl2pPr marL="3119890" indent="-1199957" algn="l" defTabSz="1919934" rtl="0" eaLnBrk="1" latinLnBrk="0" hangingPunct="1">
        <a:spcBef>
          <a:spcPct val="20000"/>
        </a:spcBef>
        <a:buFont typeface="Arial"/>
        <a:buChar char="–"/>
        <a:defRPr sz="11700" kern="1200">
          <a:solidFill>
            <a:schemeClr val="tx1"/>
          </a:solidFill>
          <a:latin typeface="+mn-lt"/>
          <a:ea typeface="+mn-ea"/>
          <a:cs typeface="+mn-cs"/>
        </a:defRPr>
      </a:lvl2pPr>
      <a:lvl3pPr marL="4799832" indent="-959964" algn="l" defTabSz="1919934" rtl="0" eaLnBrk="1" latinLnBrk="0" hangingPunct="1">
        <a:spcBef>
          <a:spcPct val="20000"/>
        </a:spcBef>
        <a:buFont typeface="Arial"/>
        <a:buChar char="•"/>
        <a:defRPr sz="10100" kern="1200">
          <a:solidFill>
            <a:schemeClr val="tx1"/>
          </a:solidFill>
          <a:latin typeface="+mn-lt"/>
          <a:ea typeface="+mn-ea"/>
          <a:cs typeface="+mn-cs"/>
        </a:defRPr>
      </a:lvl3pPr>
      <a:lvl4pPr marL="6719765" indent="-959964" algn="l" defTabSz="1919934" rtl="0" eaLnBrk="1" latinLnBrk="0" hangingPunct="1">
        <a:spcBef>
          <a:spcPct val="20000"/>
        </a:spcBef>
        <a:buFont typeface="Arial"/>
        <a:buChar char="–"/>
        <a:defRPr sz="8400" kern="1200">
          <a:solidFill>
            <a:schemeClr val="tx1"/>
          </a:solidFill>
          <a:latin typeface="+mn-lt"/>
          <a:ea typeface="+mn-ea"/>
          <a:cs typeface="+mn-cs"/>
        </a:defRPr>
      </a:lvl4pPr>
      <a:lvl5pPr marL="8639698" indent="-959964" algn="l" defTabSz="1919934" rtl="0" eaLnBrk="1" latinLnBrk="0" hangingPunct="1">
        <a:spcBef>
          <a:spcPct val="20000"/>
        </a:spcBef>
        <a:buFont typeface="Arial"/>
        <a:buChar char="»"/>
        <a:defRPr sz="8400" kern="1200">
          <a:solidFill>
            <a:schemeClr val="tx1"/>
          </a:solidFill>
          <a:latin typeface="+mn-lt"/>
          <a:ea typeface="+mn-ea"/>
          <a:cs typeface="+mn-cs"/>
        </a:defRPr>
      </a:lvl5pPr>
      <a:lvl6pPr marL="10559631" indent="-959964" algn="l" defTabSz="1919934" rtl="0" eaLnBrk="1" latinLnBrk="0" hangingPunct="1">
        <a:spcBef>
          <a:spcPct val="20000"/>
        </a:spcBef>
        <a:buFont typeface="Arial"/>
        <a:buChar char="•"/>
        <a:defRPr sz="8400" kern="1200">
          <a:solidFill>
            <a:schemeClr val="tx1"/>
          </a:solidFill>
          <a:latin typeface="+mn-lt"/>
          <a:ea typeface="+mn-ea"/>
          <a:cs typeface="+mn-cs"/>
        </a:defRPr>
      </a:lvl6pPr>
      <a:lvl7pPr marL="12479565" indent="-959964" algn="l" defTabSz="1919934" rtl="0" eaLnBrk="1" latinLnBrk="0" hangingPunct="1">
        <a:spcBef>
          <a:spcPct val="20000"/>
        </a:spcBef>
        <a:buFont typeface="Arial"/>
        <a:buChar char="•"/>
        <a:defRPr sz="8400" kern="1200">
          <a:solidFill>
            <a:schemeClr val="tx1"/>
          </a:solidFill>
          <a:latin typeface="+mn-lt"/>
          <a:ea typeface="+mn-ea"/>
          <a:cs typeface="+mn-cs"/>
        </a:defRPr>
      </a:lvl7pPr>
      <a:lvl8pPr marL="14399494" indent="-959964" algn="l" defTabSz="1919934" rtl="0" eaLnBrk="1" latinLnBrk="0" hangingPunct="1">
        <a:spcBef>
          <a:spcPct val="20000"/>
        </a:spcBef>
        <a:buFont typeface="Arial"/>
        <a:buChar char="•"/>
        <a:defRPr sz="8400" kern="1200">
          <a:solidFill>
            <a:schemeClr val="tx1"/>
          </a:solidFill>
          <a:latin typeface="+mn-lt"/>
          <a:ea typeface="+mn-ea"/>
          <a:cs typeface="+mn-cs"/>
        </a:defRPr>
      </a:lvl8pPr>
      <a:lvl9pPr marL="16319427" indent="-959964" algn="l" defTabSz="1919934" rtl="0" eaLnBrk="1" latinLnBrk="0" hangingPunct="1">
        <a:spcBef>
          <a:spcPct val="20000"/>
        </a:spcBef>
        <a:buFont typeface="Arial"/>
        <a:buChar char="•"/>
        <a:defRPr sz="8400" kern="1200">
          <a:solidFill>
            <a:schemeClr val="tx1"/>
          </a:solidFill>
          <a:latin typeface="+mn-lt"/>
          <a:ea typeface="+mn-ea"/>
          <a:cs typeface="+mn-cs"/>
        </a:defRPr>
      </a:lvl9pPr>
    </p:bodyStyle>
    <p:otherStyle>
      <a:defPPr>
        <a:defRPr lang="en-US"/>
      </a:defPPr>
      <a:lvl1pPr marL="0" algn="l" defTabSz="1919934" rtl="0" eaLnBrk="1" latinLnBrk="0" hangingPunct="1">
        <a:defRPr sz="7500" kern="1200">
          <a:solidFill>
            <a:schemeClr val="tx1"/>
          </a:solidFill>
          <a:latin typeface="+mn-lt"/>
          <a:ea typeface="+mn-ea"/>
          <a:cs typeface="+mn-cs"/>
        </a:defRPr>
      </a:lvl1pPr>
      <a:lvl2pPr marL="1919934" algn="l" defTabSz="1919934" rtl="0" eaLnBrk="1" latinLnBrk="0" hangingPunct="1">
        <a:defRPr sz="7500" kern="1200">
          <a:solidFill>
            <a:schemeClr val="tx1"/>
          </a:solidFill>
          <a:latin typeface="+mn-lt"/>
          <a:ea typeface="+mn-ea"/>
          <a:cs typeface="+mn-cs"/>
        </a:defRPr>
      </a:lvl2pPr>
      <a:lvl3pPr marL="3839867" algn="l" defTabSz="1919934" rtl="0" eaLnBrk="1" latinLnBrk="0" hangingPunct="1">
        <a:defRPr sz="7500" kern="1200">
          <a:solidFill>
            <a:schemeClr val="tx1"/>
          </a:solidFill>
          <a:latin typeface="+mn-lt"/>
          <a:ea typeface="+mn-ea"/>
          <a:cs typeface="+mn-cs"/>
        </a:defRPr>
      </a:lvl3pPr>
      <a:lvl4pPr marL="5759800" algn="l" defTabSz="1919934" rtl="0" eaLnBrk="1" latinLnBrk="0" hangingPunct="1">
        <a:defRPr sz="7500" kern="1200">
          <a:solidFill>
            <a:schemeClr val="tx1"/>
          </a:solidFill>
          <a:latin typeface="+mn-lt"/>
          <a:ea typeface="+mn-ea"/>
          <a:cs typeface="+mn-cs"/>
        </a:defRPr>
      </a:lvl4pPr>
      <a:lvl5pPr marL="7679730" algn="l" defTabSz="1919934" rtl="0" eaLnBrk="1" latinLnBrk="0" hangingPunct="1">
        <a:defRPr sz="7500" kern="1200">
          <a:solidFill>
            <a:schemeClr val="tx1"/>
          </a:solidFill>
          <a:latin typeface="+mn-lt"/>
          <a:ea typeface="+mn-ea"/>
          <a:cs typeface="+mn-cs"/>
        </a:defRPr>
      </a:lvl5pPr>
      <a:lvl6pPr marL="9599663" algn="l" defTabSz="1919934" rtl="0" eaLnBrk="1" latinLnBrk="0" hangingPunct="1">
        <a:defRPr sz="7500" kern="1200">
          <a:solidFill>
            <a:schemeClr val="tx1"/>
          </a:solidFill>
          <a:latin typeface="+mn-lt"/>
          <a:ea typeface="+mn-ea"/>
          <a:cs typeface="+mn-cs"/>
        </a:defRPr>
      </a:lvl6pPr>
      <a:lvl7pPr marL="11519596" algn="l" defTabSz="1919934" rtl="0" eaLnBrk="1" latinLnBrk="0" hangingPunct="1">
        <a:defRPr sz="7500" kern="1200">
          <a:solidFill>
            <a:schemeClr val="tx1"/>
          </a:solidFill>
          <a:latin typeface="+mn-lt"/>
          <a:ea typeface="+mn-ea"/>
          <a:cs typeface="+mn-cs"/>
        </a:defRPr>
      </a:lvl7pPr>
      <a:lvl8pPr marL="13439529" algn="l" defTabSz="1919934" rtl="0" eaLnBrk="1" latinLnBrk="0" hangingPunct="1">
        <a:defRPr sz="7500" kern="1200">
          <a:solidFill>
            <a:schemeClr val="tx1"/>
          </a:solidFill>
          <a:latin typeface="+mn-lt"/>
          <a:ea typeface="+mn-ea"/>
          <a:cs typeface="+mn-cs"/>
        </a:defRPr>
      </a:lvl8pPr>
      <a:lvl9pPr marL="15359463" algn="l" defTabSz="1919934"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jpg"/><Relationship Id="rId15" Type="http://schemas.openxmlformats.org/officeDocument/2006/relationships/image" Target="../media/image13.jp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a:off x="19335326" y="8091228"/>
            <a:ext cx="9228447" cy="5486400"/>
            <a:chOff x="19335326" y="8457170"/>
            <a:chExt cx="9228447" cy="5486400"/>
          </a:xfrm>
        </p:grpSpPr>
        <p:pic>
          <p:nvPicPr>
            <p:cNvPr id="79" name="Picture 78" descr="climat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5326" y="8457170"/>
              <a:ext cx="9194132" cy="5486400"/>
            </a:xfrm>
            <a:prstGeom prst="rect">
              <a:avLst/>
            </a:prstGeom>
            <a:ln>
              <a:solidFill>
                <a:srgbClr val="000000"/>
              </a:solidFill>
            </a:ln>
          </p:spPr>
        </p:pic>
        <p:sp>
          <p:nvSpPr>
            <p:cNvPr id="34" name="TextBox 33"/>
            <p:cNvSpPr txBox="1"/>
            <p:nvPr/>
          </p:nvSpPr>
          <p:spPr>
            <a:xfrm rot="16200000">
              <a:off x="19347748" y="12062797"/>
              <a:ext cx="757658" cy="632586"/>
            </a:xfrm>
            <a:prstGeom prst="rect">
              <a:avLst/>
            </a:prstGeom>
            <a:noFill/>
            <a:ln>
              <a:noFill/>
            </a:ln>
          </p:spPr>
          <p:txBody>
            <a:bodyPr wrap="none" rtlCol="0">
              <a:spAutoFit/>
            </a:bodyPr>
            <a:lstStyle/>
            <a:p>
              <a:r>
                <a:rPr lang="en-US" sz="2400" dirty="0">
                  <a:solidFill>
                    <a:schemeClr val="accent4">
                      <a:lumMod val="50000"/>
                    </a:schemeClr>
                  </a:solidFill>
                  <a:latin typeface="Times New Roman"/>
                  <a:cs typeface="Times New Roman"/>
                  <a:sym typeface="Zapf Dingbats"/>
                </a:rPr>
                <a:t>+</a:t>
              </a:r>
              <a:r>
                <a:rPr lang="en-US" sz="2400" dirty="0" smtClean="0">
                  <a:solidFill>
                    <a:schemeClr val="accent4">
                      <a:lumMod val="50000"/>
                    </a:schemeClr>
                  </a:solidFill>
                  <a:latin typeface="Times New Roman"/>
                  <a:cs typeface="Times New Roman"/>
                  <a:sym typeface="Zapf Dingbats"/>
                </a:rPr>
                <a:t>t</a:t>
              </a:r>
              <a:r>
                <a:rPr lang="en-US" sz="2400" dirty="0" smtClean="0">
                  <a:solidFill>
                    <a:schemeClr val="accent4">
                      <a:lumMod val="50000"/>
                    </a:schemeClr>
                  </a:solidFill>
                  <a:latin typeface="Zapf Dingbats"/>
                  <a:ea typeface="Zapf Dingbats"/>
                  <a:cs typeface="Zapf Dingbats"/>
                  <a:sym typeface="Zapf Dingbats"/>
                </a:rPr>
                <a:t>★</a:t>
              </a:r>
              <a:endParaRPr lang="en-US" sz="2400" dirty="0">
                <a:solidFill>
                  <a:schemeClr val="accent4">
                    <a:lumMod val="50000"/>
                  </a:schemeClr>
                </a:solidFill>
                <a:latin typeface="Times New Roman"/>
                <a:cs typeface="Times New Roman"/>
              </a:endParaRPr>
            </a:p>
          </p:txBody>
        </p:sp>
        <p:sp>
          <p:nvSpPr>
            <p:cNvPr id="94" name="TextBox 93"/>
            <p:cNvSpPr txBox="1"/>
            <p:nvPr/>
          </p:nvSpPr>
          <p:spPr>
            <a:xfrm rot="5400000">
              <a:off x="28041934" y="9476896"/>
              <a:ext cx="411092" cy="632586"/>
            </a:xfrm>
            <a:prstGeom prst="rect">
              <a:avLst/>
            </a:prstGeom>
            <a:noFill/>
            <a:ln>
              <a:noFill/>
            </a:ln>
          </p:spPr>
          <p:txBody>
            <a:bodyPr wrap="none" rtlCol="0">
              <a:spAutoFit/>
            </a:bodyPr>
            <a:lstStyle/>
            <a:p>
              <a:r>
                <a:rPr lang="en-US" sz="2400" dirty="0">
                  <a:solidFill>
                    <a:schemeClr val="accent6">
                      <a:lumMod val="50000"/>
                    </a:schemeClr>
                  </a:solidFill>
                  <a:latin typeface="Times New Roman"/>
                  <a:cs typeface="Times New Roman"/>
                </a:rPr>
                <a:t>-</a:t>
              </a:r>
              <a:r>
                <a:rPr lang="en-US" sz="2400" dirty="0" smtClean="0">
                  <a:solidFill>
                    <a:schemeClr val="accent6">
                      <a:lumMod val="50000"/>
                    </a:schemeClr>
                  </a:solidFill>
                  <a:latin typeface="Times New Roman"/>
                  <a:cs typeface="Times New Roman"/>
                </a:rPr>
                <a:t>t</a:t>
              </a:r>
              <a:endParaRPr lang="en-US" sz="2400" dirty="0">
                <a:solidFill>
                  <a:schemeClr val="accent6">
                    <a:lumMod val="50000"/>
                  </a:schemeClr>
                </a:solidFill>
                <a:latin typeface="Times New Roman"/>
                <a:cs typeface="Times New Roman"/>
              </a:endParaRPr>
            </a:p>
          </p:txBody>
        </p:sp>
      </p:grpSp>
      <p:cxnSp>
        <p:nvCxnSpPr>
          <p:cNvPr id="12" name="Straight Connector 11"/>
          <p:cNvCxnSpPr/>
          <p:nvPr/>
        </p:nvCxnSpPr>
        <p:spPr>
          <a:xfrm>
            <a:off x="255833" y="4181376"/>
            <a:ext cx="37893137" cy="0"/>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601200" y="4636181"/>
            <a:ext cx="0" cy="27188143"/>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9202400" y="4636181"/>
            <a:ext cx="0" cy="27188143"/>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8740180" y="4636181"/>
            <a:ext cx="0" cy="27188143"/>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328934" y="226787"/>
            <a:ext cx="37820035" cy="2081339"/>
          </a:xfrm>
          <a:prstGeom prst="rect">
            <a:avLst/>
          </a:prstGeom>
        </p:spPr>
        <p:txBody>
          <a:bodyPr wrap="square" lIns="80010" tIns="40005" rIns="80010" bIns="40005">
            <a:spAutoFit/>
          </a:bodyPr>
          <a:lstStyle/>
          <a:p>
            <a:pPr algn="ctr"/>
            <a:r>
              <a:rPr lang="en-US" sz="6500" b="1" dirty="0">
                <a:solidFill>
                  <a:srgbClr val="800000"/>
                </a:solidFill>
                <a:latin typeface="Times New Roman"/>
                <a:cs typeface="Times New Roman"/>
              </a:rPr>
              <a:t>VARIABILITY IN THERMAL HABITAT DYNAMICS FOR A PELAGIC FORAGE FISH ESTIMATED BY COUPLING A THERMAL NICHE MODEL TO A HYDRODYNAMIC OCEAN MODEL</a:t>
            </a:r>
          </a:p>
        </p:txBody>
      </p:sp>
      <p:sp>
        <p:nvSpPr>
          <p:cNvPr id="75" name="Rectangle 74"/>
          <p:cNvSpPr/>
          <p:nvPr/>
        </p:nvSpPr>
        <p:spPr>
          <a:xfrm>
            <a:off x="2081819" y="2677641"/>
            <a:ext cx="34241162" cy="2004395"/>
          </a:xfrm>
          <a:prstGeom prst="rect">
            <a:avLst/>
          </a:prstGeom>
        </p:spPr>
        <p:txBody>
          <a:bodyPr wrap="square" lIns="80010" tIns="40005" rIns="80010" bIns="40005">
            <a:spAutoFit/>
          </a:bodyPr>
          <a:lstStyle/>
          <a:p>
            <a:pPr algn="ctr"/>
            <a:r>
              <a:rPr lang="en-US" sz="4700" dirty="0" smtClean="0">
                <a:latin typeface="Times New Roman"/>
                <a:cs typeface="Times New Roman"/>
              </a:rPr>
              <a:t>Laura Palamara</a:t>
            </a:r>
            <a:r>
              <a:rPr lang="en-US" sz="4700" baseline="30000" dirty="0" smtClean="0">
                <a:latin typeface="Times New Roman"/>
                <a:cs typeface="Times New Roman"/>
              </a:rPr>
              <a:t>1</a:t>
            </a:r>
            <a:r>
              <a:rPr lang="en-US" sz="4700" dirty="0" smtClean="0">
                <a:latin typeface="Times New Roman"/>
                <a:cs typeface="Times New Roman"/>
              </a:rPr>
              <a:t>, John Manderson</a:t>
            </a:r>
            <a:r>
              <a:rPr lang="en-US" sz="4700" baseline="30000" dirty="0" smtClean="0">
                <a:latin typeface="Times New Roman"/>
                <a:cs typeface="Times New Roman"/>
              </a:rPr>
              <a:t>2</a:t>
            </a:r>
            <a:r>
              <a:rPr lang="en-US" sz="4700" dirty="0" smtClean="0">
                <a:latin typeface="Times New Roman"/>
                <a:cs typeface="Times New Roman"/>
              </a:rPr>
              <a:t>, Josh Kohut</a:t>
            </a:r>
            <a:r>
              <a:rPr lang="en-US" sz="4700" baseline="30000" dirty="0" smtClean="0">
                <a:latin typeface="Times New Roman"/>
                <a:cs typeface="Times New Roman"/>
              </a:rPr>
              <a:t>1</a:t>
            </a:r>
            <a:r>
              <a:rPr lang="en-US" sz="4700" dirty="0" smtClean="0">
                <a:latin typeface="Times New Roman"/>
                <a:cs typeface="Times New Roman"/>
              </a:rPr>
              <a:t>, Enrique Curchitser</a:t>
            </a:r>
            <a:r>
              <a:rPr lang="en-US" sz="4700" baseline="30000" dirty="0" smtClean="0">
                <a:latin typeface="Times New Roman"/>
                <a:cs typeface="Times New Roman"/>
              </a:rPr>
              <a:t>1</a:t>
            </a:r>
            <a:r>
              <a:rPr lang="en-US" sz="4700" dirty="0" smtClean="0">
                <a:latin typeface="Times New Roman"/>
                <a:cs typeface="Times New Roman"/>
              </a:rPr>
              <a:t>, </a:t>
            </a:r>
            <a:r>
              <a:rPr lang="en-US" sz="4700" dirty="0" err="1" smtClean="0">
                <a:latin typeface="Times New Roman"/>
                <a:cs typeface="Times New Roman"/>
              </a:rPr>
              <a:t>Dujuan</a:t>
            </a:r>
            <a:r>
              <a:rPr lang="en-US" sz="4700" dirty="0" smtClean="0">
                <a:latin typeface="Times New Roman"/>
                <a:cs typeface="Times New Roman"/>
              </a:rPr>
              <a:t> Kang</a:t>
            </a:r>
            <a:r>
              <a:rPr lang="en-US" sz="4700" baseline="30000" dirty="0" smtClean="0">
                <a:latin typeface="Times New Roman"/>
                <a:cs typeface="Times New Roman"/>
              </a:rPr>
              <a:t>1</a:t>
            </a:r>
            <a:r>
              <a:rPr lang="en-US" sz="4700" dirty="0" smtClean="0">
                <a:latin typeface="Times New Roman"/>
                <a:cs typeface="Times New Roman"/>
              </a:rPr>
              <a:t>, Howard Townsend</a:t>
            </a:r>
            <a:r>
              <a:rPr lang="en-US" sz="4700" baseline="30000" dirty="0" smtClean="0">
                <a:latin typeface="Times New Roman"/>
                <a:cs typeface="Times New Roman"/>
              </a:rPr>
              <a:t>2</a:t>
            </a:r>
            <a:endParaRPr lang="en-US" sz="4700" baseline="30000" dirty="0">
              <a:latin typeface="Times New Roman"/>
              <a:cs typeface="Times New Roman"/>
            </a:endParaRPr>
          </a:p>
          <a:p>
            <a:pPr algn="ctr"/>
            <a:r>
              <a:rPr lang="en-US" sz="3900" baseline="30000" dirty="0">
                <a:latin typeface="Times New Roman"/>
                <a:cs typeface="Times New Roman"/>
              </a:rPr>
              <a:t>1</a:t>
            </a:r>
            <a:r>
              <a:rPr lang="en-US" sz="3900" dirty="0">
                <a:latin typeface="Times New Roman"/>
                <a:cs typeface="Times New Roman"/>
              </a:rPr>
              <a:t>Institute of Marine and Coastal Sciences, Rutgers University    </a:t>
            </a:r>
            <a:r>
              <a:rPr lang="en-US" sz="3900" baseline="30000" dirty="0" smtClean="0">
                <a:latin typeface="Times New Roman"/>
                <a:cs typeface="Times New Roman"/>
              </a:rPr>
              <a:t>2</a:t>
            </a:r>
            <a:r>
              <a:rPr lang="en-US" sz="3900" dirty="0" smtClean="0">
                <a:latin typeface="Times New Roman"/>
                <a:cs typeface="Times New Roman"/>
              </a:rPr>
              <a:t>NOAA National Marine Fisheries Service</a:t>
            </a:r>
            <a:endParaRPr lang="en-US" sz="3900" dirty="0">
              <a:latin typeface="Times New Roman"/>
              <a:cs typeface="Times New Roman"/>
            </a:endParaRPr>
          </a:p>
          <a:p>
            <a:pPr algn="ctr"/>
            <a:r>
              <a:rPr lang="en-US" sz="3900" dirty="0">
                <a:latin typeface="Times New Roman"/>
                <a:cs typeface="Times New Roman"/>
              </a:rPr>
              <a:t> </a:t>
            </a:r>
          </a:p>
        </p:txBody>
      </p:sp>
      <p:pic>
        <p:nvPicPr>
          <p:cNvPr id="192" name="Picture 191" descr="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34" y="13288477"/>
            <a:ext cx="3673423" cy="2159074"/>
          </a:xfrm>
          <a:prstGeom prst="rect">
            <a:avLst/>
          </a:prstGeom>
          <a:ln>
            <a:solidFill>
              <a:schemeClr val="tx1"/>
            </a:solidFill>
          </a:ln>
        </p:spPr>
      </p:pic>
      <p:grpSp>
        <p:nvGrpSpPr>
          <p:cNvPr id="2" name="Group 1"/>
          <p:cNvGrpSpPr/>
          <p:nvPr/>
        </p:nvGrpSpPr>
        <p:grpSpPr>
          <a:xfrm>
            <a:off x="4365466" y="7642635"/>
            <a:ext cx="5065158" cy="4292341"/>
            <a:chOff x="455172" y="14302999"/>
            <a:chExt cx="5065158" cy="4292341"/>
          </a:xfrm>
        </p:grpSpPr>
        <p:pic>
          <p:nvPicPr>
            <p:cNvPr id="209" name="Picture 208" descr="seasonalvariabilit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172" y="14302999"/>
              <a:ext cx="5065158" cy="4292341"/>
            </a:xfrm>
            <a:prstGeom prst="rect">
              <a:avLst/>
            </a:prstGeom>
          </p:spPr>
        </p:pic>
        <p:sp>
          <p:nvSpPr>
            <p:cNvPr id="210" name="Rectangle 209"/>
            <p:cNvSpPr/>
            <p:nvPr/>
          </p:nvSpPr>
          <p:spPr>
            <a:xfrm>
              <a:off x="2187872" y="14820873"/>
              <a:ext cx="848292" cy="1018959"/>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pic>
        <p:nvPicPr>
          <p:cNvPr id="53" name="Picture 52" descr="noaa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08819" y="1345357"/>
            <a:ext cx="1740228" cy="1743173"/>
          </a:xfrm>
          <a:prstGeom prst="rect">
            <a:avLst/>
          </a:prstGeom>
        </p:spPr>
      </p:pic>
      <p:sp>
        <p:nvSpPr>
          <p:cNvPr id="56" name="TextBox 55"/>
          <p:cNvSpPr txBox="1"/>
          <p:nvPr/>
        </p:nvSpPr>
        <p:spPr>
          <a:xfrm>
            <a:off x="610208" y="2666517"/>
            <a:ext cx="5363582" cy="1323439"/>
          </a:xfrm>
          <a:prstGeom prst="rect">
            <a:avLst/>
          </a:prstGeom>
          <a:solidFill>
            <a:schemeClr val="bg1"/>
          </a:solidFill>
          <a:ln>
            <a:solidFill>
              <a:srgbClr val="000000"/>
            </a:solidFill>
          </a:ln>
        </p:spPr>
        <p:txBody>
          <a:bodyPr wrap="square" rtlCol="0" anchor="ctr" anchorCtr="0">
            <a:spAutoFit/>
          </a:bodyPr>
          <a:lstStyle/>
          <a:p>
            <a:pPr algn="ctr"/>
            <a:r>
              <a:rPr lang="en-US" sz="8000" dirty="0" err="1" smtClean="0">
                <a:latin typeface="Times New Roman"/>
                <a:cs typeface="Times New Roman"/>
              </a:rPr>
              <a:t>Open</a:t>
            </a:r>
            <a:r>
              <a:rPr lang="en-US" sz="8000" dirty="0" err="1" smtClean="0">
                <a:solidFill>
                  <a:srgbClr val="000090"/>
                </a:solidFill>
                <a:latin typeface="Times New Roman"/>
                <a:cs typeface="Times New Roman"/>
              </a:rPr>
              <a:t>Ocean</a:t>
            </a:r>
            <a:endParaRPr lang="en-US" sz="8000" dirty="0" smtClean="0">
              <a:latin typeface="Times New Roman"/>
              <a:cs typeface="Times New Roman"/>
            </a:endParaRPr>
          </a:p>
        </p:txBody>
      </p:sp>
      <p:pic>
        <p:nvPicPr>
          <p:cNvPr id="73" name="Picture 2" descr="E:\MARACOOS_logo_300dpi_transparent.png"/>
          <p:cNvPicPr>
            <a:picLocks noChangeAspect="1" noChangeArrowheads="1"/>
          </p:cNvPicPr>
          <p:nvPr/>
        </p:nvPicPr>
        <p:blipFill>
          <a:blip r:embed="rId7"/>
          <a:srcRect/>
          <a:stretch>
            <a:fillRect/>
          </a:stretch>
        </p:blipFill>
        <p:spPr bwMode="auto">
          <a:xfrm>
            <a:off x="32489537" y="2412476"/>
            <a:ext cx="3549279" cy="676054"/>
          </a:xfrm>
          <a:prstGeom prst="rect">
            <a:avLst/>
          </a:prstGeom>
          <a:solidFill>
            <a:schemeClr val="bg1"/>
          </a:solidFill>
          <a:ln w="9525">
            <a:noFill/>
            <a:miter lim="800000"/>
            <a:headEnd/>
            <a:tailEnd/>
          </a:ln>
        </p:spPr>
      </p:pic>
      <p:sp>
        <p:nvSpPr>
          <p:cNvPr id="7" name="TextBox 6"/>
          <p:cNvSpPr txBox="1"/>
          <p:nvPr/>
        </p:nvSpPr>
        <p:spPr>
          <a:xfrm>
            <a:off x="255833" y="4318666"/>
            <a:ext cx="9174791" cy="2554546"/>
          </a:xfrm>
          <a:prstGeom prst="rect">
            <a:avLst/>
          </a:prstGeom>
          <a:noFill/>
        </p:spPr>
        <p:txBody>
          <a:bodyPr wrap="square" rtlCol="0">
            <a:spAutoFit/>
          </a:bodyPr>
          <a:lstStyle/>
          <a:p>
            <a:pPr algn="ctr"/>
            <a:r>
              <a:rPr lang="en-US" sz="4000" b="1" dirty="0" smtClean="0">
                <a:solidFill>
                  <a:srgbClr val="800000"/>
                </a:solidFill>
                <a:latin typeface="Times New Roman"/>
                <a:cs typeface="Times New Roman"/>
              </a:rPr>
              <a:t>OVERVIEW</a:t>
            </a:r>
          </a:p>
          <a:p>
            <a:pPr algn="ctr"/>
            <a:endParaRPr lang="en-US" sz="2400" b="1" dirty="0" smtClean="0">
              <a:solidFill>
                <a:srgbClr val="800000"/>
              </a:solidFill>
              <a:latin typeface="Times New Roman"/>
              <a:cs typeface="Times New Roman"/>
            </a:endParaRPr>
          </a:p>
          <a:p>
            <a:pPr algn="just"/>
            <a:r>
              <a:rPr lang="en-US" sz="2400" dirty="0" smtClean="0">
                <a:latin typeface="Times New Roman"/>
                <a:cs typeface="Times New Roman"/>
              </a:rPr>
              <a:t>Ocean </a:t>
            </a:r>
            <a:r>
              <a:rPr lang="en-US" sz="2400" dirty="0">
                <a:latin typeface="Times New Roman"/>
                <a:cs typeface="Times New Roman"/>
              </a:rPr>
              <a:t>ecology is often treated similar to landscape ecology, where </a:t>
            </a:r>
            <a:r>
              <a:rPr lang="en-US" sz="2400" dirty="0" smtClean="0">
                <a:latin typeface="Times New Roman"/>
                <a:cs typeface="Times New Roman"/>
              </a:rPr>
              <a:t>animals have </a:t>
            </a:r>
            <a:r>
              <a:rPr lang="en-US" sz="2400" dirty="0">
                <a:latin typeface="Times New Roman"/>
                <a:cs typeface="Times New Roman"/>
              </a:rPr>
              <a:t>physiologies that are fairly decoupled from the atmosphere. In contrast, the growth, survival, and reproduction of marine fish are highly dependent on the temperature of the surrounding </a:t>
            </a:r>
            <a:r>
              <a:rPr lang="en-US" sz="2400" dirty="0" smtClean="0">
                <a:latin typeface="Times New Roman"/>
                <a:cs typeface="Times New Roman"/>
              </a:rPr>
              <a:t>fluid.</a:t>
            </a:r>
            <a:endParaRPr lang="en-US" sz="2400" dirty="0">
              <a:latin typeface="Times New Roman"/>
              <a:cs typeface="Times New Roman"/>
            </a:endParaRPr>
          </a:p>
        </p:txBody>
      </p:sp>
      <p:sp>
        <p:nvSpPr>
          <p:cNvPr id="8" name="TextBox 7"/>
          <p:cNvSpPr txBox="1"/>
          <p:nvPr/>
        </p:nvSpPr>
        <p:spPr>
          <a:xfrm>
            <a:off x="255833" y="7248038"/>
            <a:ext cx="4023717" cy="5570755"/>
          </a:xfrm>
          <a:prstGeom prst="rect">
            <a:avLst/>
          </a:prstGeom>
          <a:noFill/>
        </p:spPr>
        <p:txBody>
          <a:bodyPr wrap="square" rtlCol="0">
            <a:spAutoFit/>
          </a:bodyPr>
          <a:lstStyle/>
          <a:p>
            <a:pPr algn="just">
              <a:spcAft>
                <a:spcPts val="800"/>
              </a:spcAft>
            </a:pPr>
            <a:r>
              <a:rPr lang="en-US" sz="2400" dirty="0">
                <a:latin typeface="Times New Roman"/>
                <a:cs typeface="Times New Roman"/>
              </a:rPr>
              <a:t>In temperate regions such as the Mid-Atlantic Bight (MAB), USA, ocean temperature is extremely dynamic in both time and </a:t>
            </a:r>
            <a:r>
              <a:rPr lang="en-US" sz="2400" dirty="0" smtClean="0">
                <a:latin typeface="Times New Roman"/>
                <a:cs typeface="Times New Roman"/>
              </a:rPr>
              <a:t>space. </a:t>
            </a:r>
            <a:endParaRPr lang="en-US" sz="2400" dirty="0">
              <a:latin typeface="Times New Roman"/>
              <a:cs typeface="Times New Roman"/>
            </a:endParaRPr>
          </a:p>
          <a:p>
            <a:pPr marL="347472" lvl="0" indent="-347472" algn="just">
              <a:spcAft>
                <a:spcPts val="800"/>
              </a:spcAft>
              <a:buFont typeface="Arial"/>
              <a:buChar char="•"/>
            </a:pPr>
            <a:r>
              <a:rPr lang="en-US" sz="2400" dirty="0" smtClean="0">
                <a:latin typeface="Times New Roman"/>
                <a:cs typeface="Times New Roman"/>
              </a:rPr>
              <a:t>some </a:t>
            </a:r>
            <a:r>
              <a:rPr lang="en-US" sz="2400" dirty="0">
                <a:latin typeface="Times New Roman"/>
                <a:cs typeface="Times New Roman"/>
              </a:rPr>
              <a:t>of the largest seasonal temperature changes in the world</a:t>
            </a:r>
          </a:p>
          <a:p>
            <a:pPr marL="347472" lvl="0" indent="-347472" algn="just">
              <a:spcAft>
                <a:spcPts val="800"/>
              </a:spcAft>
              <a:buFont typeface="Arial"/>
              <a:buChar char="•"/>
            </a:pPr>
            <a:r>
              <a:rPr lang="en-US" sz="2400" dirty="0">
                <a:latin typeface="Times New Roman"/>
                <a:cs typeface="Times New Roman"/>
              </a:rPr>
              <a:t>strong </a:t>
            </a:r>
            <a:r>
              <a:rPr lang="en-US" sz="2400" dirty="0" err="1">
                <a:latin typeface="Times New Roman"/>
                <a:cs typeface="Times New Roman"/>
              </a:rPr>
              <a:t>interannual</a:t>
            </a:r>
            <a:r>
              <a:rPr lang="en-US" sz="2400" dirty="0">
                <a:latin typeface="Times New Roman"/>
                <a:cs typeface="Times New Roman"/>
              </a:rPr>
              <a:t> variability </a:t>
            </a:r>
            <a:r>
              <a:rPr lang="en-US" sz="2400" dirty="0" smtClean="0">
                <a:latin typeface="Times New Roman"/>
                <a:cs typeface="Times New Roman"/>
              </a:rPr>
              <a:t>and long</a:t>
            </a:r>
            <a:r>
              <a:rPr lang="en-US" sz="2400" dirty="0">
                <a:latin typeface="Times New Roman"/>
                <a:cs typeface="Times New Roman"/>
              </a:rPr>
              <a:t>-term shifts due to climate change</a:t>
            </a:r>
          </a:p>
          <a:p>
            <a:pPr marL="347472" lvl="0" indent="-347472" algn="just">
              <a:spcAft>
                <a:spcPts val="800"/>
              </a:spcAft>
              <a:buFont typeface="Arial"/>
              <a:buChar char="•"/>
            </a:pPr>
            <a:r>
              <a:rPr lang="en-US" sz="2400" dirty="0">
                <a:latin typeface="Times New Roman"/>
                <a:cs typeface="Times New Roman"/>
              </a:rPr>
              <a:t>many migratory species that move with water </a:t>
            </a:r>
            <a:r>
              <a:rPr lang="en-US" sz="2400" dirty="0" smtClean="0">
                <a:latin typeface="Times New Roman"/>
                <a:cs typeface="Times New Roman"/>
              </a:rPr>
              <a:t>of </a:t>
            </a:r>
            <a:r>
              <a:rPr lang="en-US" sz="2400" dirty="0">
                <a:latin typeface="Times New Roman"/>
                <a:cs typeface="Times New Roman"/>
              </a:rPr>
              <a:t>optimal </a:t>
            </a:r>
            <a:r>
              <a:rPr lang="en-US" sz="2400" dirty="0" smtClean="0">
                <a:latin typeface="Times New Roman"/>
                <a:cs typeface="Times New Roman"/>
              </a:rPr>
              <a:t>temperature</a:t>
            </a:r>
            <a:endParaRPr lang="en-US" sz="2400" dirty="0">
              <a:latin typeface="Times New Roman"/>
              <a:cs typeface="Times New Roman"/>
            </a:endParaRPr>
          </a:p>
        </p:txBody>
      </p:sp>
      <p:sp>
        <p:nvSpPr>
          <p:cNvPr id="10" name="TextBox 9"/>
          <p:cNvSpPr txBox="1"/>
          <p:nvPr/>
        </p:nvSpPr>
        <p:spPr>
          <a:xfrm>
            <a:off x="4340066" y="12548562"/>
            <a:ext cx="4916538" cy="4093428"/>
          </a:xfrm>
          <a:prstGeom prst="rect">
            <a:avLst/>
          </a:prstGeom>
          <a:noFill/>
        </p:spPr>
        <p:txBody>
          <a:bodyPr wrap="square" rtlCol="0">
            <a:spAutoFit/>
          </a:bodyPr>
          <a:lstStyle/>
          <a:p>
            <a:pPr algn="just">
              <a:spcAft>
                <a:spcPts val="800"/>
              </a:spcAft>
            </a:pPr>
            <a:r>
              <a:rPr lang="en-US" sz="2400" dirty="0">
                <a:solidFill>
                  <a:srgbClr val="000000"/>
                </a:solidFill>
                <a:latin typeface="Times New Roman"/>
                <a:cs typeface="Times New Roman"/>
              </a:rPr>
              <a:t>We used butterfish (</a:t>
            </a:r>
            <a:r>
              <a:rPr lang="en-US" sz="2400" i="1" dirty="0" err="1">
                <a:solidFill>
                  <a:srgbClr val="000000"/>
                </a:solidFill>
                <a:latin typeface="Times New Roman"/>
                <a:cs typeface="Times New Roman"/>
              </a:rPr>
              <a:t>Peprilus</a:t>
            </a:r>
            <a:r>
              <a:rPr lang="en-US" sz="2400" i="1" dirty="0">
                <a:solidFill>
                  <a:srgbClr val="000000"/>
                </a:solidFill>
                <a:latin typeface="Times New Roman"/>
                <a:cs typeface="Times New Roman"/>
              </a:rPr>
              <a:t> </a:t>
            </a:r>
            <a:r>
              <a:rPr lang="en-US" sz="2400" i="1" dirty="0" err="1" smtClean="0">
                <a:solidFill>
                  <a:srgbClr val="000000"/>
                </a:solidFill>
                <a:latin typeface="Times New Roman"/>
                <a:cs typeface="Times New Roman"/>
              </a:rPr>
              <a:t>triacanthus</a:t>
            </a:r>
            <a:r>
              <a:rPr lang="en-US" sz="2400" dirty="0" smtClean="0">
                <a:solidFill>
                  <a:srgbClr val="000000"/>
                </a:solidFill>
                <a:latin typeface="Times New Roman"/>
                <a:cs typeface="Times New Roman"/>
              </a:rPr>
              <a:t>)</a:t>
            </a:r>
            <a:r>
              <a:rPr lang="en-US" sz="2400" dirty="0">
                <a:solidFill>
                  <a:srgbClr val="000000"/>
                </a:solidFill>
                <a:latin typeface="Times New Roman"/>
                <a:cs typeface="Times New Roman"/>
              </a:rPr>
              <a:t>, a mobile pelagic forage fish in the </a:t>
            </a:r>
            <a:r>
              <a:rPr lang="en-US" sz="2400" dirty="0" smtClean="0">
                <a:solidFill>
                  <a:srgbClr val="000000"/>
                </a:solidFill>
                <a:latin typeface="Times New Roman"/>
                <a:cs typeface="Times New Roman"/>
              </a:rPr>
              <a:t>MAB, </a:t>
            </a:r>
            <a:r>
              <a:rPr lang="en-US" sz="2400" dirty="0">
                <a:solidFill>
                  <a:srgbClr val="000000"/>
                </a:solidFill>
                <a:latin typeface="Times New Roman"/>
                <a:cs typeface="Times New Roman"/>
              </a:rPr>
              <a:t>as a test species to study thermal habitat dynamics on the seafloor over a 50-year period. </a:t>
            </a:r>
          </a:p>
          <a:p>
            <a:pPr marL="347472" lvl="0" indent="-347472" algn="just">
              <a:spcAft>
                <a:spcPts val="800"/>
              </a:spcAft>
              <a:buFont typeface="Arial"/>
              <a:buChar char="•"/>
            </a:pPr>
            <a:r>
              <a:rPr lang="en-US" sz="2400" dirty="0" smtClean="0">
                <a:solidFill>
                  <a:srgbClr val="000000"/>
                </a:solidFill>
                <a:latin typeface="Times New Roman"/>
                <a:cs typeface="Times New Roman"/>
              </a:rPr>
              <a:t>economically and ecologically </a:t>
            </a:r>
            <a:r>
              <a:rPr lang="en-US" sz="2400" dirty="0">
                <a:solidFill>
                  <a:srgbClr val="000000"/>
                </a:solidFill>
                <a:latin typeface="Times New Roman"/>
                <a:cs typeface="Times New Roman"/>
              </a:rPr>
              <a:t>important</a:t>
            </a:r>
          </a:p>
          <a:p>
            <a:pPr marL="347472" lvl="0" indent="-347472" algn="just">
              <a:spcAft>
                <a:spcPts val="800"/>
              </a:spcAft>
              <a:buFont typeface="Arial"/>
              <a:buChar char="•"/>
            </a:pPr>
            <a:r>
              <a:rPr lang="en-US" sz="2400" dirty="0">
                <a:solidFill>
                  <a:srgbClr val="000000"/>
                </a:solidFill>
                <a:latin typeface="Times New Roman"/>
                <a:cs typeface="Times New Roman"/>
              </a:rPr>
              <a:t>target for a directed fishery</a:t>
            </a:r>
          </a:p>
          <a:p>
            <a:pPr marL="347472" lvl="0" indent="-347472" algn="just">
              <a:spcAft>
                <a:spcPts val="800"/>
              </a:spcAft>
              <a:buFont typeface="Arial"/>
              <a:buChar char="•"/>
            </a:pPr>
            <a:r>
              <a:rPr lang="en-US" sz="2400" dirty="0">
                <a:solidFill>
                  <a:srgbClr val="000000"/>
                </a:solidFill>
                <a:latin typeface="Times New Roman"/>
                <a:cs typeface="Times New Roman"/>
              </a:rPr>
              <a:t>by-catch in the </a:t>
            </a:r>
            <a:r>
              <a:rPr lang="en-US" sz="2400" dirty="0" err="1">
                <a:solidFill>
                  <a:srgbClr val="000000"/>
                </a:solidFill>
                <a:latin typeface="Times New Roman"/>
                <a:cs typeface="Times New Roman"/>
              </a:rPr>
              <a:t>longfin</a:t>
            </a:r>
            <a:r>
              <a:rPr lang="en-US" sz="2400" dirty="0">
                <a:solidFill>
                  <a:srgbClr val="000000"/>
                </a:solidFill>
                <a:latin typeface="Times New Roman"/>
                <a:cs typeface="Times New Roman"/>
              </a:rPr>
              <a:t> squid fishery </a:t>
            </a:r>
          </a:p>
        </p:txBody>
      </p:sp>
      <p:sp>
        <p:nvSpPr>
          <p:cNvPr id="11" name="TextBox 10"/>
          <p:cNvSpPr txBox="1"/>
          <p:nvPr/>
        </p:nvSpPr>
        <p:spPr>
          <a:xfrm>
            <a:off x="231528" y="28741616"/>
            <a:ext cx="8953070" cy="3662541"/>
          </a:xfrm>
          <a:prstGeom prst="rect">
            <a:avLst/>
          </a:prstGeom>
          <a:noFill/>
        </p:spPr>
        <p:txBody>
          <a:bodyPr wrap="square" rtlCol="0">
            <a:spAutoFit/>
          </a:bodyPr>
          <a:lstStyle/>
          <a:p>
            <a:pPr marL="347472" lvl="0" indent="-347472" algn="just">
              <a:spcAft>
                <a:spcPts val="2400"/>
              </a:spcAft>
              <a:buFont typeface="Arial"/>
              <a:buChar char="•"/>
            </a:pPr>
            <a:r>
              <a:rPr lang="en-US" sz="2400" dirty="0" smtClean="0">
                <a:solidFill>
                  <a:srgbClr val="000000"/>
                </a:solidFill>
                <a:latin typeface="Times New Roman"/>
                <a:cs typeface="Times New Roman"/>
              </a:rPr>
              <a:t>We developed a thermal niche model using a nonlinear extension of the Boltzmann-Arrhenius model of temperature dependence.</a:t>
            </a:r>
            <a:endParaRPr lang="en-US" sz="1800" dirty="0" smtClean="0">
              <a:solidFill>
                <a:srgbClr val="000000"/>
              </a:solidFill>
              <a:latin typeface="Times New Roman"/>
              <a:cs typeface="Times New Roman"/>
            </a:endParaRPr>
          </a:p>
          <a:p>
            <a:pPr marL="347472" lvl="0" indent="-347472" algn="just">
              <a:spcAft>
                <a:spcPts val="2400"/>
              </a:spcAft>
              <a:buFont typeface="Arial"/>
              <a:buChar char="•"/>
            </a:pPr>
            <a:r>
              <a:rPr lang="en-US" sz="2400" dirty="0" smtClean="0">
                <a:solidFill>
                  <a:srgbClr val="000000"/>
                </a:solidFill>
                <a:latin typeface="Times New Roman"/>
                <a:cs typeface="Times New Roman"/>
              </a:rPr>
              <a:t>Model parameters were estimated using National Marine Fisheries Service (NMFS) bottom trawl collections and temperatures and maximum likelihood estimation. Peak suitability was at </a:t>
            </a:r>
            <a:r>
              <a:rPr lang="en-US" sz="2400" dirty="0">
                <a:solidFill>
                  <a:srgbClr val="000000"/>
                </a:solidFill>
                <a:latin typeface="Times New Roman"/>
                <a:cs typeface="Times New Roman"/>
              </a:rPr>
              <a:t>19.2°</a:t>
            </a:r>
            <a:r>
              <a:rPr lang="en-US" sz="2400" dirty="0" smtClean="0">
                <a:solidFill>
                  <a:srgbClr val="000000"/>
                </a:solidFill>
                <a:latin typeface="Times New Roman"/>
                <a:cs typeface="Times New Roman"/>
              </a:rPr>
              <a:t>C.</a:t>
            </a:r>
            <a:endParaRPr lang="en-US" sz="1800" dirty="0" smtClean="0">
              <a:solidFill>
                <a:srgbClr val="000000"/>
              </a:solidFill>
              <a:latin typeface="Times New Roman"/>
              <a:cs typeface="Times New Roman"/>
            </a:endParaRPr>
          </a:p>
          <a:p>
            <a:pPr marL="347472" lvl="0" indent="-347472" algn="just">
              <a:spcAft>
                <a:spcPts val="2400"/>
              </a:spcAft>
              <a:buFont typeface="Arial"/>
              <a:buChar char="•"/>
            </a:pPr>
            <a:r>
              <a:rPr lang="en-US" sz="2400" dirty="0" smtClean="0">
                <a:solidFill>
                  <a:srgbClr val="000000"/>
                </a:solidFill>
                <a:latin typeface="Times New Roman"/>
                <a:cs typeface="Times New Roman"/>
              </a:rPr>
              <a:t>We coupled the thermal niche model to simulated bottom temperatures from a Regional Ocean Modeling System (ROMS) model to get daily estimated bottom habitat suitability.</a:t>
            </a:r>
          </a:p>
        </p:txBody>
      </p:sp>
      <p:pic>
        <p:nvPicPr>
          <p:cNvPr id="25" name="Picture 24" descr="bt19860920.png"/>
          <p:cNvPicPr>
            <a:picLocks noChangeAspect="1"/>
          </p:cNvPicPr>
          <p:nvPr/>
        </p:nvPicPr>
        <p:blipFill rotWithShape="1">
          <a:blip r:embed="rId8">
            <a:extLst>
              <a:ext uri="{28A0092B-C50C-407E-A947-70E740481C1C}">
                <a14:useLocalDpi xmlns:a14="http://schemas.microsoft.com/office/drawing/2010/main" val="0"/>
              </a:ext>
            </a:extLst>
          </a:blip>
          <a:srcRect l="12010" t="4404" r="9963" b="5727"/>
          <a:stretch/>
        </p:blipFill>
        <p:spPr>
          <a:xfrm>
            <a:off x="5076923" y="17998202"/>
            <a:ext cx="4234685" cy="3657600"/>
          </a:xfrm>
          <a:prstGeom prst="rect">
            <a:avLst/>
          </a:prstGeom>
        </p:spPr>
      </p:pic>
      <p:pic>
        <p:nvPicPr>
          <p:cNvPr id="26" name="Picture 25" descr="baresponse.png"/>
          <p:cNvPicPr>
            <a:picLocks noChangeAspect="1"/>
          </p:cNvPicPr>
          <p:nvPr/>
        </p:nvPicPr>
        <p:blipFill rotWithShape="1">
          <a:blip r:embed="rId9">
            <a:extLst>
              <a:ext uri="{28A0092B-C50C-407E-A947-70E740481C1C}">
                <a14:useLocalDpi xmlns:a14="http://schemas.microsoft.com/office/drawing/2010/main" val="0"/>
              </a:ext>
            </a:extLst>
          </a:blip>
          <a:srcRect l="11914" t="1812" r="8768" b="2996"/>
          <a:stretch/>
        </p:blipFill>
        <p:spPr>
          <a:xfrm>
            <a:off x="328934" y="17998202"/>
            <a:ext cx="4064120" cy="3657600"/>
          </a:xfrm>
          <a:prstGeom prst="rect">
            <a:avLst/>
          </a:prstGeom>
        </p:spPr>
      </p:pic>
      <p:pic>
        <p:nvPicPr>
          <p:cNvPr id="27" name="Picture 26" descr="hab19860920.png"/>
          <p:cNvPicPr>
            <a:picLocks noChangeAspect="1"/>
          </p:cNvPicPr>
          <p:nvPr/>
        </p:nvPicPr>
        <p:blipFill rotWithShape="1">
          <a:blip r:embed="rId10">
            <a:extLst>
              <a:ext uri="{28A0092B-C50C-407E-A947-70E740481C1C}">
                <a14:useLocalDpi xmlns:a14="http://schemas.microsoft.com/office/drawing/2010/main" val="0"/>
              </a:ext>
            </a:extLst>
          </a:blip>
          <a:srcRect l="11986" t="4385" r="9989" b="5717"/>
          <a:stretch/>
        </p:blipFill>
        <p:spPr>
          <a:xfrm>
            <a:off x="1119344" y="22267326"/>
            <a:ext cx="7404891" cy="6397826"/>
          </a:xfrm>
          <a:prstGeom prst="rect">
            <a:avLst/>
          </a:prstGeom>
          <a:ln>
            <a:solidFill>
              <a:srgbClr val="000000"/>
            </a:solidFill>
          </a:ln>
        </p:spPr>
      </p:pic>
      <p:sp>
        <p:nvSpPr>
          <p:cNvPr id="28" name="TextBox 27"/>
          <p:cNvSpPr txBox="1"/>
          <p:nvPr/>
        </p:nvSpPr>
        <p:spPr>
          <a:xfrm>
            <a:off x="728478" y="18063183"/>
            <a:ext cx="1850291" cy="1015663"/>
          </a:xfrm>
          <a:prstGeom prst="rect">
            <a:avLst/>
          </a:prstGeom>
          <a:noFill/>
          <a:ln w="3175" cmpd="sng">
            <a:noFill/>
          </a:ln>
        </p:spPr>
        <p:txBody>
          <a:bodyPr wrap="square" rtlCol="0">
            <a:spAutoFit/>
          </a:bodyPr>
          <a:lstStyle/>
          <a:p>
            <a:r>
              <a:rPr lang="en-US" sz="2000" dirty="0">
                <a:latin typeface="Times New Roman"/>
                <a:cs typeface="Times New Roman"/>
              </a:rPr>
              <a:t>Boltzmann-</a:t>
            </a:r>
            <a:r>
              <a:rPr lang="en-US" sz="2000" dirty="0" smtClean="0">
                <a:latin typeface="Times New Roman"/>
                <a:cs typeface="Times New Roman"/>
              </a:rPr>
              <a:t>Arrhenius  Function</a:t>
            </a:r>
          </a:p>
        </p:txBody>
      </p:sp>
      <p:sp>
        <p:nvSpPr>
          <p:cNvPr id="29" name="TextBox 28"/>
          <p:cNvSpPr txBox="1"/>
          <p:nvPr/>
        </p:nvSpPr>
        <p:spPr>
          <a:xfrm>
            <a:off x="5369718" y="18138519"/>
            <a:ext cx="2004523" cy="707886"/>
          </a:xfrm>
          <a:prstGeom prst="rect">
            <a:avLst/>
          </a:prstGeom>
          <a:noFill/>
          <a:ln w="3175" cmpd="sng">
            <a:noFill/>
          </a:ln>
        </p:spPr>
        <p:txBody>
          <a:bodyPr wrap="square" rtlCol="0">
            <a:spAutoFit/>
          </a:bodyPr>
          <a:lstStyle/>
          <a:p>
            <a:r>
              <a:rPr lang="en-US" sz="2000" dirty="0" smtClean="0">
                <a:latin typeface="Times New Roman"/>
                <a:cs typeface="Times New Roman"/>
              </a:rPr>
              <a:t>ROMS Physical Model</a:t>
            </a:r>
            <a:endParaRPr lang="en-US" sz="2000" dirty="0">
              <a:latin typeface="Times New Roman"/>
              <a:cs typeface="Times New Roman"/>
            </a:endParaRPr>
          </a:p>
        </p:txBody>
      </p:sp>
      <p:sp>
        <p:nvSpPr>
          <p:cNvPr id="30" name="TextBox 29"/>
          <p:cNvSpPr txBox="1"/>
          <p:nvPr/>
        </p:nvSpPr>
        <p:spPr>
          <a:xfrm>
            <a:off x="1608667" y="22391606"/>
            <a:ext cx="4044650" cy="954107"/>
          </a:xfrm>
          <a:prstGeom prst="rect">
            <a:avLst/>
          </a:prstGeom>
          <a:noFill/>
          <a:ln w="3175" cmpd="sng">
            <a:noFill/>
          </a:ln>
        </p:spPr>
        <p:txBody>
          <a:bodyPr wrap="square" rtlCol="0">
            <a:spAutoFit/>
          </a:bodyPr>
          <a:lstStyle/>
          <a:p>
            <a:r>
              <a:rPr lang="en-US" sz="2800" b="1" dirty="0" smtClean="0">
                <a:latin typeface="Times New Roman"/>
                <a:cs typeface="Times New Roman"/>
              </a:rPr>
              <a:t>Estimated Bottom Habitat Suitability</a:t>
            </a:r>
            <a:endParaRPr lang="en-US" sz="2800" b="1" dirty="0">
              <a:latin typeface="Times New Roman"/>
              <a:cs typeface="Times New Roman"/>
            </a:endParaRPr>
          </a:p>
        </p:txBody>
      </p:sp>
      <p:sp>
        <p:nvSpPr>
          <p:cNvPr id="13" name="TextBox 12"/>
          <p:cNvSpPr txBox="1"/>
          <p:nvPr/>
        </p:nvSpPr>
        <p:spPr>
          <a:xfrm>
            <a:off x="4345503" y="19078846"/>
            <a:ext cx="727088" cy="1246495"/>
          </a:xfrm>
          <a:prstGeom prst="rect">
            <a:avLst/>
          </a:prstGeom>
          <a:noFill/>
        </p:spPr>
        <p:txBody>
          <a:bodyPr wrap="none" rtlCol="0">
            <a:spAutoFit/>
          </a:bodyPr>
          <a:lstStyle/>
          <a:p>
            <a:r>
              <a:rPr lang="en-US" b="1" dirty="0" smtClean="0">
                <a:latin typeface="Times New Roman"/>
                <a:cs typeface="Times New Roman"/>
              </a:rPr>
              <a:t>+</a:t>
            </a:r>
            <a:endParaRPr lang="en-US" b="1" dirty="0">
              <a:latin typeface="Times New Roman"/>
              <a:cs typeface="Times New Roman"/>
            </a:endParaRPr>
          </a:p>
        </p:txBody>
      </p:sp>
      <p:sp>
        <p:nvSpPr>
          <p:cNvPr id="15" name="TextBox 14"/>
          <p:cNvSpPr txBox="1"/>
          <p:nvPr/>
        </p:nvSpPr>
        <p:spPr>
          <a:xfrm>
            <a:off x="9601200" y="4318666"/>
            <a:ext cx="9601200" cy="2708434"/>
          </a:xfrm>
          <a:prstGeom prst="rect">
            <a:avLst/>
          </a:prstGeom>
          <a:noFill/>
        </p:spPr>
        <p:txBody>
          <a:bodyPr wrap="square" rtlCol="0">
            <a:spAutoFit/>
          </a:bodyPr>
          <a:lstStyle/>
          <a:p>
            <a:pPr algn="ctr"/>
            <a:r>
              <a:rPr lang="en-US" sz="4000" b="1" dirty="0" smtClean="0">
                <a:solidFill>
                  <a:srgbClr val="800000"/>
                </a:solidFill>
                <a:latin typeface="Times New Roman"/>
                <a:cs typeface="Times New Roman"/>
              </a:rPr>
              <a:t>SPATIAL VARIABILITY</a:t>
            </a:r>
          </a:p>
          <a:p>
            <a:pPr algn="ctr"/>
            <a:endParaRPr lang="en-US" sz="1000" b="1" dirty="0" smtClean="0">
              <a:solidFill>
                <a:srgbClr val="800000"/>
              </a:solidFill>
              <a:latin typeface="Times New Roman"/>
              <a:cs typeface="Times New Roman"/>
            </a:endParaRPr>
          </a:p>
          <a:p>
            <a:pPr algn="just"/>
            <a:r>
              <a:rPr lang="en-US" sz="2400" dirty="0" smtClean="0">
                <a:latin typeface="Times New Roman"/>
                <a:cs typeface="Times New Roman"/>
              </a:rPr>
              <a:t>We </a:t>
            </a:r>
            <a:r>
              <a:rPr lang="en-US" sz="2400" dirty="0">
                <a:latin typeface="Times New Roman"/>
                <a:cs typeface="Times New Roman"/>
              </a:rPr>
              <a:t>used empirical orthogonal functions (EOFs) to determine major modes of </a:t>
            </a:r>
            <a:r>
              <a:rPr lang="en-US" sz="2400" dirty="0" smtClean="0">
                <a:latin typeface="Times New Roman"/>
                <a:cs typeface="Times New Roman"/>
              </a:rPr>
              <a:t>spatial (EOF, figures below) </a:t>
            </a:r>
            <a:r>
              <a:rPr lang="en-US" sz="2400" dirty="0">
                <a:latin typeface="Times New Roman"/>
                <a:cs typeface="Times New Roman"/>
              </a:rPr>
              <a:t>and temporal </a:t>
            </a:r>
            <a:r>
              <a:rPr lang="en-US" sz="2400" dirty="0" smtClean="0">
                <a:latin typeface="Times New Roman"/>
                <a:cs typeface="Times New Roman"/>
              </a:rPr>
              <a:t>(principal component/PC, figure insets) variability </a:t>
            </a:r>
            <a:r>
              <a:rPr lang="en-US" sz="2400" dirty="0">
                <a:latin typeface="Times New Roman"/>
                <a:cs typeface="Times New Roman"/>
              </a:rPr>
              <a:t>in MAB butterfish </a:t>
            </a:r>
            <a:r>
              <a:rPr lang="en-US" sz="2400" dirty="0" smtClean="0">
                <a:latin typeface="Times New Roman"/>
                <a:cs typeface="Times New Roman"/>
              </a:rPr>
              <a:t>simulated bottom </a:t>
            </a:r>
            <a:r>
              <a:rPr lang="en-US" sz="2400" dirty="0">
                <a:latin typeface="Times New Roman"/>
                <a:cs typeface="Times New Roman"/>
              </a:rPr>
              <a:t>thermal </a:t>
            </a:r>
            <a:r>
              <a:rPr lang="en-US" sz="2400" dirty="0" smtClean="0">
                <a:latin typeface="Times New Roman"/>
                <a:cs typeface="Times New Roman"/>
              </a:rPr>
              <a:t>habitat. </a:t>
            </a:r>
            <a:r>
              <a:rPr lang="en-US" sz="2400" dirty="0">
                <a:latin typeface="Times New Roman"/>
                <a:cs typeface="Times New Roman"/>
              </a:rPr>
              <a:t>The first three modes of variability explained 81.7% of the total variance in habitat. </a:t>
            </a:r>
          </a:p>
        </p:txBody>
      </p:sp>
      <p:sp>
        <p:nvSpPr>
          <p:cNvPr id="71" name="TextBox 70"/>
          <p:cNvSpPr txBox="1"/>
          <p:nvPr/>
        </p:nvSpPr>
        <p:spPr>
          <a:xfrm>
            <a:off x="19301618" y="4318666"/>
            <a:ext cx="9349733" cy="3077766"/>
          </a:xfrm>
          <a:prstGeom prst="rect">
            <a:avLst/>
          </a:prstGeom>
          <a:noFill/>
        </p:spPr>
        <p:txBody>
          <a:bodyPr wrap="square" rtlCol="0">
            <a:spAutoFit/>
          </a:bodyPr>
          <a:lstStyle/>
          <a:p>
            <a:pPr algn="ctr"/>
            <a:r>
              <a:rPr lang="en-US" sz="4000" b="1" dirty="0" smtClean="0">
                <a:solidFill>
                  <a:srgbClr val="800000"/>
                </a:solidFill>
                <a:latin typeface="Times New Roman"/>
                <a:cs typeface="Times New Roman"/>
              </a:rPr>
              <a:t>TEMPORAL VARIABILITY</a:t>
            </a:r>
          </a:p>
          <a:p>
            <a:pPr algn="ctr"/>
            <a:endParaRPr lang="en-US" sz="1000" b="1" dirty="0" smtClean="0">
              <a:solidFill>
                <a:srgbClr val="800000"/>
              </a:solidFill>
              <a:latin typeface="Times New Roman"/>
              <a:cs typeface="Times New Roman"/>
            </a:endParaRPr>
          </a:p>
          <a:p>
            <a:pPr algn="just"/>
            <a:r>
              <a:rPr lang="en-US" sz="2400" dirty="0">
                <a:latin typeface="Times New Roman"/>
                <a:cs typeface="Times New Roman"/>
              </a:rPr>
              <a:t>We analyzed </a:t>
            </a:r>
            <a:r>
              <a:rPr lang="en-US" sz="2400" dirty="0" err="1">
                <a:latin typeface="Times New Roman"/>
                <a:cs typeface="Times New Roman"/>
              </a:rPr>
              <a:t>interannual</a:t>
            </a:r>
            <a:r>
              <a:rPr lang="en-US" sz="2400" dirty="0">
                <a:latin typeface="Times New Roman"/>
                <a:cs typeface="Times New Roman"/>
              </a:rPr>
              <a:t> variability and climate trends in habitat suitability by looking at the timing and strength of the peaks and troughs in the annual cycles of the first three modes. Figures show timing and magnitude of peaks and troughs from 1958-2007 with dashed best-fit lines showing long-term trends, ‘+t’ and ‘-t’ indicating positive or negative trends, and ‘</a:t>
            </a:r>
            <a:r>
              <a:rPr lang="en-US" sz="2400" dirty="0">
                <a:latin typeface="Times New Roman"/>
                <a:ea typeface="Zapf Dingbats"/>
                <a:cs typeface="Times New Roman"/>
                <a:sym typeface="Zapf Dingbats"/>
              </a:rPr>
              <a:t>★’ </a:t>
            </a:r>
            <a:r>
              <a:rPr lang="en-US" sz="2400" dirty="0">
                <a:latin typeface="Times New Roman"/>
                <a:cs typeface="Times New Roman"/>
              </a:rPr>
              <a:t> indicating strong trends</a:t>
            </a:r>
            <a:r>
              <a:rPr lang="en-US" sz="2400" dirty="0" smtClean="0">
                <a:latin typeface="Times New Roman"/>
                <a:cs typeface="Times New Roman"/>
              </a:rPr>
              <a:t>.</a:t>
            </a:r>
            <a:endParaRPr lang="en-US" sz="2400" dirty="0">
              <a:latin typeface="Times New Roman"/>
              <a:cs typeface="Times New Roman"/>
            </a:endParaRPr>
          </a:p>
        </p:txBody>
      </p:sp>
      <p:sp>
        <p:nvSpPr>
          <p:cNvPr id="88" name="TextBox 87"/>
          <p:cNvSpPr txBox="1"/>
          <p:nvPr/>
        </p:nvSpPr>
        <p:spPr>
          <a:xfrm>
            <a:off x="28935488" y="9804023"/>
            <a:ext cx="9349733" cy="1323439"/>
          </a:xfrm>
          <a:prstGeom prst="rect">
            <a:avLst/>
          </a:prstGeom>
          <a:noFill/>
        </p:spPr>
        <p:txBody>
          <a:bodyPr wrap="square" rtlCol="0">
            <a:spAutoFit/>
          </a:bodyPr>
          <a:lstStyle/>
          <a:p>
            <a:pPr algn="ctr"/>
            <a:r>
              <a:rPr lang="en-US" sz="4000" b="1" dirty="0">
                <a:solidFill>
                  <a:srgbClr val="800000"/>
                </a:solidFill>
                <a:latin typeface="Times New Roman"/>
                <a:cs typeface="Times New Roman"/>
              </a:rPr>
              <a:t>IMPLICATIONS TO FISHERIES AND MANAGEMENT</a:t>
            </a:r>
          </a:p>
        </p:txBody>
      </p:sp>
      <p:sp>
        <p:nvSpPr>
          <p:cNvPr id="89" name="TextBox 88"/>
          <p:cNvSpPr txBox="1"/>
          <p:nvPr/>
        </p:nvSpPr>
        <p:spPr>
          <a:xfrm>
            <a:off x="28853248" y="11290635"/>
            <a:ext cx="3827534" cy="4524315"/>
          </a:xfrm>
          <a:prstGeom prst="rect">
            <a:avLst/>
          </a:prstGeom>
          <a:noFill/>
        </p:spPr>
        <p:txBody>
          <a:bodyPr wrap="square" rtlCol="0">
            <a:spAutoFit/>
          </a:bodyPr>
          <a:lstStyle/>
          <a:p>
            <a:pPr algn="ctr"/>
            <a:r>
              <a:rPr lang="en-US" sz="3600" i="1" dirty="0" err="1" smtClean="0">
                <a:solidFill>
                  <a:srgbClr val="800000"/>
                </a:solidFill>
                <a:latin typeface="Times New Roman"/>
                <a:cs typeface="Times New Roman"/>
              </a:rPr>
              <a:t>Interannual</a:t>
            </a:r>
            <a:r>
              <a:rPr lang="en-US" sz="3600" i="1" dirty="0" smtClean="0">
                <a:solidFill>
                  <a:srgbClr val="800000"/>
                </a:solidFill>
                <a:latin typeface="Times New Roman"/>
                <a:cs typeface="Times New Roman"/>
              </a:rPr>
              <a:t> Variability:</a:t>
            </a:r>
          </a:p>
          <a:p>
            <a:pPr algn="just"/>
            <a:endParaRPr lang="en-US" sz="1800" dirty="0" smtClean="0">
              <a:latin typeface="Times New Roman"/>
              <a:cs typeface="Times New Roman"/>
            </a:endParaRPr>
          </a:p>
          <a:p>
            <a:pPr algn="just"/>
            <a:r>
              <a:rPr lang="en-US" sz="2400" dirty="0" smtClean="0">
                <a:latin typeface="Times New Roman"/>
                <a:cs typeface="Times New Roman"/>
              </a:rPr>
              <a:t>Butterfish </a:t>
            </a:r>
            <a:r>
              <a:rPr lang="en-US" sz="2400" dirty="0">
                <a:latin typeface="Times New Roman"/>
                <a:cs typeface="Times New Roman"/>
              </a:rPr>
              <a:t>are a short-lived species that rarely survive more than a couple of </a:t>
            </a:r>
            <a:r>
              <a:rPr lang="en-US" sz="2400" dirty="0" smtClean="0">
                <a:latin typeface="Times New Roman"/>
                <a:cs typeface="Times New Roman"/>
              </a:rPr>
              <a:t>years, so large </a:t>
            </a:r>
            <a:r>
              <a:rPr lang="en-US" sz="2400" dirty="0">
                <a:latin typeface="Times New Roman"/>
                <a:cs typeface="Times New Roman"/>
              </a:rPr>
              <a:t>year-to-year changes in total habitat suitability and timing of key features can cause rapid and large changes </a:t>
            </a:r>
            <a:r>
              <a:rPr lang="en-US" sz="2400" dirty="0" smtClean="0">
                <a:latin typeface="Times New Roman"/>
                <a:cs typeface="Times New Roman"/>
              </a:rPr>
              <a:t>in: </a:t>
            </a:r>
            <a:endParaRPr lang="en-US" sz="2400" dirty="0">
              <a:latin typeface="Times New Roman"/>
              <a:cs typeface="Times New Roman"/>
            </a:endParaRPr>
          </a:p>
        </p:txBody>
      </p:sp>
      <p:pic>
        <p:nvPicPr>
          <p:cNvPr id="31" name="Picture 30"/>
          <p:cNvPicPr>
            <a:picLocks noChangeAspect="1"/>
          </p:cNvPicPr>
          <p:nvPr/>
        </p:nvPicPr>
        <p:blipFill>
          <a:blip r:embed="rId11"/>
          <a:stretch>
            <a:fillRect/>
          </a:stretch>
        </p:blipFill>
        <p:spPr>
          <a:xfrm>
            <a:off x="32828012" y="11870758"/>
            <a:ext cx="5516076" cy="4137056"/>
          </a:xfrm>
          <a:prstGeom prst="rect">
            <a:avLst/>
          </a:prstGeom>
          <a:ln>
            <a:solidFill>
              <a:srgbClr val="000000"/>
            </a:solidFill>
          </a:ln>
        </p:spPr>
      </p:pic>
      <p:grpSp>
        <p:nvGrpSpPr>
          <p:cNvPr id="110" name="Group 109"/>
          <p:cNvGrpSpPr/>
          <p:nvPr/>
        </p:nvGrpSpPr>
        <p:grpSpPr>
          <a:xfrm>
            <a:off x="19345011" y="16395333"/>
            <a:ext cx="9219603" cy="5486400"/>
            <a:chOff x="19345011" y="16139887"/>
            <a:chExt cx="9219603" cy="5486400"/>
          </a:xfrm>
        </p:grpSpPr>
        <p:pic>
          <p:nvPicPr>
            <p:cNvPr id="82" name="Picture 81" descr="climate2.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45011" y="16139887"/>
              <a:ext cx="9218416" cy="5486400"/>
            </a:xfrm>
            <a:prstGeom prst="rect">
              <a:avLst/>
            </a:prstGeom>
            <a:ln>
              <a:solidFill>
                <a:schemeClr val="tx1"/>
              </a:solidFill>
            </a:ln>
          </p:spPr>
        </p:pic>
        <p:sp>
          <p:nvSpPr>
            <p:cNvPr id="95" name="TextBox 94"/>
            <p:cNvSpPr txBox="1"/>
            <p:nvPr/>
          </p:nvSpPr>
          <p:spPr>
            <a:xfrm rot="16200000">
              <a:off x="19347823" y="17889462"/>
              <a:ext cx="756666" cy="633427"/>
            </a:xfrm>
            <a:prstGeom prst="rect">
              <a:avLst/>
            </a:prstGeom>
            <a:noFill/>
            <a:ln>
              <a:noFill/>
            </a:ln>
          </p:spPr>
          <p:txBody>
            <a:bodyPr wrap="none" rtlCol="0">
              <a:spAutoFit/>
            </a:bodyPr>
            <a:lstStyle/>
            <a:p>
              <a:r>
                <a:rPr lang="en-US" sz="2400" dirty="0">
                  <a:solidFill>
                    <a:schemeClr val="accent4">
                      <a:lumMod val="50000"/>
                    </a:schemeClr>
                  </a:solidFill>
                  <a:latin typeface="Times New Roman"/>
                  <a:cs typeface="Times New Roman"/>
                  <a:sym typeface="Zapf Dingbats"/>
                </a:rPr>
                <a:t>+</a:t>
              </a:r>
              <a:r>
                <a:rPr lang="en-US" sz="2400" dirty="0" smtClean="0">
                  <a:solidFill>
                    <a:schemeClr val="accent4">
                      <a:lumMod val="50000"/>
                    </a:schemeClr>
                  </a:solidFill>
                  <a:latin typeface="Times New Roman"/>
                  <a:cs typeface="Times New Roman"/>
                  <a:sym typeface="Zapf Dingbats"/>
                </a:rPr>
                <a:t>t</a:t>
              </a:r>
              <a:r>
                <a:rPr lang="en-US" sz="2400" dirty="0" smtClean="0">
                  <a:solidFill>
                    <a:schemeClr val="accent4">
                      <a:lumMod val="50000"/>
                    </a:schemeClr>
                  </a:solidFill>
                  <a:latin typeface="Zapf Dingbats"/>
                  <a:ea typeface="Zapf Dingbats"/>
                  <a:cs typeface="Zapf Dingbats"/>
                  <a:sym typeface="Zapf Dingbats"/>
                </a:rPr>
                <a:t>★</a:t>
              </a:r>
              <a:endParaRPr lang="en-US" sz="2400" dirty="0">
                <a:solidFill>
                  <a:schemeClr val="accent4">
                    <a:lumMod val="50000"/>
                  </a:schemeClr>
                </a:solidFill>
                <a:latin typeface="Times New Roman"/>
                <a:cs typeface="Times New Roman"/>
              </a:endParaRPr>
            </a:p>
          </p:txBody>
        </p:sp>
        <p:sp>
          <p:nvSpPr>
            <p:cNvPr id="96" name="TextBox 95"/>
            <p:cNvSpPr txBox="1"/>
            <p:nvPr/>
          </p:nvSpPr>
          <p:spPr>
            <a:xfrm rot="5400000">
              <a:off x="27869568" y="17964663"/>
              <a:ext cx="756666" cy="633427"/>
            </a:xfrm>
            <a:prstGeom prst="rect">
              <a:avLst/>
            </a:prstGeom>
            <a:noFill/>
            <a:ln>
              <a:noFill/>
            </a:ln>
          </p:spPr>
          <p:txBody>
            <a:bodyPr wrap="none" rtlCol="0">
              <a:spAutoFit/>
            </a:bodyPr>
            <a:lstStyle/>
            <a:p>
              <a:r>
                <a:rPr lang="en-US" sz="2400" dirty="0">
                  <a:solidFill>
                    <a:srgbClr val="984807"/>
                  </a:solidFill>
                  <a:latin typeface="Times New Roman"/>
                  <a:cs typeface="Times New Roman"/>
                  <a:sym typeface="Zapf Dingbats"/>
                </a:rPr>
                <a:t>+</a:t>
              </a:r>
              <a:r>
                <a:rPr lang="en-US" sz="2400" dirty="0" smtClean="0">
                  <a:solidFill>
                    <a:srgbClr val="984807"/>
                  </a:solidFill>
                  <a:latin typeface="Times New Roman"/>
                  <a:cs typeface="Times New Roman"/>
                  <a:sym typeface="Zapf Dingbats"/>
                </a:rPr>
                <a:t>t</a:t>
              </a:r>
              <a:r>
                <a:rPr lang="en-US" sz="2400" dirty="0" smtClean="0">
                  <a:solidFill>
                    <a:srgbClr val="984807"/>
                  </a:solidFill>
                  <a:latin typeface="Zapf Dingbats"/>
                  <a:ea typeface="Zapf Dingbats"/>
                  <a:cs typeface="Zapf Dingbats"/>
                  <a:sym typeface="Zapf Dingbats"/>
                </a:rPr>
                <a:t>★</a:t>
              </a:r>
              <a:endParaRPr lang="en-US" sz="2400" dirty="0">
                <a:solidFill>
                  <a:srgbClr val="984807"/>
                </a:solidFill>
                <a:latin typeface="Times New Roman"/>
                <a:cs typeface="Times New Roman"/>
              </a:endParaRPr>
            </a:p>
          </p:txBody>
        </p:sp>
      </p:grpSp>
      <p:grpSp>
        <p:nvGrpSpPr>
          <p:cNvPr id="111" name="Group 110"/>
          <p:cNvGrpSpPr/>
          <p:nvPr/>
        </p:nvGrpSpPr>
        <p:grpSpPr>
          <a:xfrm>
            <a:off x="19360803" y="24775307"/>
            <a:ext cx="9199219" cy="5486400"/>
            <a:chOff x="19360803" y="23919009"/>
            <a:chExt cx="9199219" cy="5486400"/>
          </a:xfrm>
        </p:grpSpPr>
        <p:pic>
          <p:nvPicPr>
            <p:cNvPr id="86" name="Picture 85" descr="climate3.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0803" y="23919009"/>
              <a:ext cx="9151581" cy="5486400"/>
            </a:xfrm>
            <a:prstGeom prst="rect">
              <a:avLst/>
            </a:prstGeom>
            <a:ln>
              <a:solidFill>
                <a:schemeClr val="tx1"/>
              </a:solidFill>
            </a:ln>
          </p:spPr>
        </p:pic>
        <p:sp>
          <p:nvSpPr>
            <p:cNvPr id="97" name="TextBox 96"/>
            <p:cNvSpPr txBox="1"/>
            <p:nvPr/>
          </p:nvSpPr>
          <p:spPr>
            <a:xfrm rot="16200000">
              <a:off x="19350120" y="24964459"/>
              <a:ext cx="756666" cy="628834"/>
            </a:xfrm>
            <a:prstGeom prst="rect">
              <a:avLst/>
            </a:prstGeom>
            <a:noFill/>
            <a:ln>
              <a:noFill/>
            </a:ln>
          </p:spPr>
          <p:txBody>
            <a:bodyPr wrap="none" rtlCol="0">
              <a:spAutoFit/>
            </a:bodyPr>
            <a:lstStyle/>
            <a:p>
              <a:r>
                <a:rPr lang="en-US" sz="2400" dirty="0">
                  <a:solidFill>
                    <a:schemeClr val="accent4">
                      <a:lumMod val="50000"/>
                    </a:schemeClr>
                  </a:solidFill>
                  <a:latin typeface="Times New Roman"/>
                  <a:cs typeface="Times New Roman"/>
                  <a:sym typeface="Zapf Dingbats"/>
                </a:rPr>
                <a:t>+</a:t>
              </a:r>
              <a:r>
                <a:rPr lang="en-US" sz="2400" dirty="0" smtClean="0">
                  <a:solidFill>
                    <a:schemeClr val="accent4">
                      <a:lumMod val="50000"/>
                    </a:schemeClr>
                  </a:solidFill>
                  <a:latin typeface="Times New Roman"/>
                  <a:cs typeface="Times New Roman"/>
                  <a:sym typeface="Zapf Dingbats"/>
                </a:rPr>
                <a:t>t</a:t>
              </a:r>
              <a:r>
                <a:rPr lang="en-US" sz="2400" dirty="0" smtClean="0">
                  <a:solidFill>
                    <a:schemeClr val="accent4">
                      <a:lumMod val="50000"/>
                    </a:schemeClr>
                  </a:solidFill>
                  <a:latin typeface="Zapf Dingbats"/>
                  <a:ea typeface="Zapf Dingbats"/>
                  <a:cs typeface="Zapf Dingbats"/>
                  <a:sym typeface="Zapf Dingbats"/>
                </a:rPr>
                <a:t>★</a:t>
              </a:r>
              <a:endParaRPr lang="en-US" sz="2400" dirty="0">
                <a:solidFill>
                  <a:schemeClr val="accent4">
                    <a:lumMod val="50000"/>
                  </a:schemeClr>
                </a:solidFill>
                <a:latin typeface="Times New Roman"/>
                <a:cs typeface="Times New Roman"/>
              </a:endParaRPr>
            </a:p>
          </p:txBody>
        </p:sp>
        <p:sp>
          <p:nvSpPr>
            <p:cNvPr id="98" name="TextBox 97"/>
            <p:cNvSpPr txBox="1"/>
            <p:nvPr/>
          </p:nvSpPr>
          <p:spPr>
            <a:xfrm rot="5400000">
              <a:off x="27867271" y="27629693"/>
              <a:ext cx="756666" cy="628834"/>
            </a:xfrm>
            <a:prstGeom prst="rect">
              <a:avLst/>
            </a:prstGeom>
            <a:noFill/>
            <a:ln>
              <a:noFill/>
            </a:ln>
          </p:spPr>
          <p:txBody>
            <a:bodyPr wrap="none" rtlCol="0">
              <a:spAutoFit/>
            </a:bodyPr>
            <a:lstStyle/>
            <a:p>
              <a:r>
                <a:rPr lang="en-US" sz="2400" dirty="0">
                  <a:solidFill>
                    <a:srgbClr val="984807"/>
                  </a:solidFill>
                  <a:latin typeface="Times New Roman"/>
                  <a:cs typeface="Times New Roman"/>
                  <a:sym typeface="Zapf Dingbats"/>
                </a:rPr>
                <a:t>+</a:t>
              </a:r>
              <a:r>
                <a:rPr lang="en-US" sz="2400" dirty="0" smtClean="0">
                  <a:solidFill>
                    <a:srgbClr val="984807"/>
                  </a:solidFill>
                  <a:latin typeface="Times New Roman"/>
                  <a:cs typeface="Times New Roman"/>
                  <a:sym typeface="Zapf Dingbats"/>
                </a:rPr>
                <a:t>t</a:t>
              </a:r>
              <a:r>
                <a:rPr lang="en-US" sz="2400" dirty="0" smtClean="0">
                  <a:solidFill>
                    <a:srgbClr val="984807"/>
                  </a:solidFill>
                  <a:latin typeface="Zapf Dingbats"/>
                  <a:ea typeface="Zapf Dingbats"/>
                  <a:cs typeface="Zapf Dingbats"/>
                  <a:sym typeface="Zapf Dingbats"/>
                </a:rPr>
                <a:t>★</a:t>
              </a:r>
              <a:endParaRPr lang="en-US" sz="2400" dirty="0">
                <a:solidFill>
                  <a:srgbClr val="984807"/>
                </a:solidFill>
                <a:latin typeface="Times New Roman"/>
                <a:cs typeface="Times New Roman"/>
              </a:endParaRPr>
            </a:p>
          </p:txBody>
        </p:sp>
        <p:sp>
          <p:nvSpPr>
            <p:cNvPr id="99" name="TextBox 98"/>
            <p:cNvSpPr txBox="1"/>
            <p:nvPr/>
          </p:nvSpPr>
          <p:spPr>
            <a:xfrm rot="5400000">
              <a:off x="27998434" y="24967289"/>
              <a:ext cx="494341" cy="628834"/>
            </a:xfrm>
            <a:prstGeom prst="rect">
              <a:avLst/>
            </a:prstGeom>
            <a:noFill/>
            <a:ln>
              <a:noFill/>
            </a:ln>
          </p:spPr>
          <p:txBody>
            <a:bodyPr wrap="none" rtlCol="0">
              <a:spAutoFit/>
            </a:bodyPr>
            <a:lstStyle/>
            <a:p>
              <a:r>
                <a:rPr lang="en-US" sz="2400" dirty="0">
                  <a:solidFill>
                    <a:srgbClr val="984807"/>
                  </a:solidFill>
                  <a:latin typeface="Times New Roman"/>
                  <a:cs typeface="Times New Roman"/>
                  <a:sym typeface="Zapf Dingbats"/>
                </a:rPr>
                <a:t>+</a:t>
              </a:r>
              <a:r>
                <a:rPr lang="en-US" sz="2400" dirty="0" smtClean="0">
                  <a:solidFill>
                    <a:srgbClr val="984807"/>
                  </a:solidFill>
                  <a:latin typeface="Times New Roman"/>
                  <a:cs typeface="Times New Roman"/>
                  <a:sym typeface="Zapf Dingbats"/>
                </a:rPr>
                <a:t>t</a:t>
              </a:r>
              <a:endParaRPr lang="en-US" sz="2400" dirty="0">
                <a:solidFill>
                  <a:srgbClr val="984807"/>
                </a:solidFill>
                <a:latin typeface="Times New Roman"/>
                <a:cs typeface="Times New Roman"/>
              </a:endParaRPr>
            </a:p>
          </p:txBody>
        </p:sp>
      </p:grpSp>
      <p:sp>
        <p:nvSpPr>
          <p:cNvPr id="100" name="TextBox 99"/>
          <p:cNvSpPr txBox="1"/>
          <p:nvPr/>
        </p:nvSpPr>
        <p:spPr>
          <a:xfrm>
            <a:off x="28830405" y="19380869"/>
            <a:ext cx="9449395" cy="9387183"/>
          </a:xfrm>
          <a:prstGeom prst="rect">
            <a:avLst/>
          </a:prstGeom>
          <a:noFill/>
        </p:spPr>
        <p:txBody>
          <a:bodyPr wrap="square" rtlCol="0">
            <a:spAutoFit/>
          </a:bodyPr>
          <a:lstStyle/>
          <a:p>
            <a:pPr algn="ctr"/>
            <a:r>
              <a:rPr lang="en-US" sz="3600" i="1" dirty="0" smtClean="0">
                <a:solidFill>
                  <a:srgbClr val="800000"/>
                </a:solidFill>
                <a:latin typeface="Times New Roman"/>
                <a:cs typeface="Times New Roman"/>
              </a:rPr>
              <a:t>Climate Trends:</a:t>
            </a:r>
          </a:p>
          <a:p>
            <a:pPr algn="just"/>
            <a:endParaRPr lang="en-US" sz="1800" dirty="0">
              <a:latin typeface="Times New Roman"/>
              <a:cs typeface="Times New Roman"/>
            </a:endParaRPr>
          </a:p>
          <a:p>
            <a:pPr marL="457200" lvl="0" indent="-347472" algn="just">
              <a:spcAft>
                <a:spcPts val="800"/>
              </a:spcAft>
              <a:buFont typeface="Arial"/>
              <a:buChar char="•"/>
            </a:pPr>
            <a:r>
              <a:rPr lang="en-US" sz="2400" dirty="0">
                <a:latin typeface="Times New Roman"/>
                <a:cs typeface="Times New Roman"/>
              </a:rPr>
              <a:t>More extreme and later habitat suitability highs in late </a:t>
            </a:r>
            <a:r>
              <a:rPr lang="en-US" sz="2400" dirty="0" smtClean="0">
                <a:latin typeface="Times New Roman"/>
                <a:cs typeface="Times New Roman"/>
              </a:rPr>
              <a:t>spring </a:t>
            </a:r>
            <a:r>
              <a:rPr lang="en-US" sz="2400" dirty="0">
                <a:latin typeface="Times New Roman"/>
                <a:cs typeface="Times New Roman"/>
              </a:rPr>
              <a:t>could result in shifts in spawning time and recruitment success</a:t>
            </a:r>
            <a:r>
              <a:rPr lang="en-US" sz="2400" dirty="0" smtClean="0">
                <a:latin typeface="Times New Roman"/>
                <a:cs typeface="Times New Roman"/>
              </a:rPr>
              <a:t>.</a:t>
            </a:r>
          </a:p>
          <a:p>
            <a:pPr marL="457200" lvl="0" indent="-347472" algn="just">
              <a:spcAft>
                <a:spcPts val="800"/>
              </a:spcAft>
              <a:buFont typeface="Arial"/>
              <a:buChar char="•"/>
            </a:pPr>
            <a:endParaRPr lang="en-US" sz="1800" dirty="0">
              <a:latin typeface="Times New Roman"/>
              <a:cs typeface="Times New Roman"/>
            </a:endParaRPr>
          </a:p>
          <a:p>
            <a:pPr marL="457200" lvl="0" indent="-347472" algn="just">
              <a:spcAft>
                <a:spcPts val="800"/>
              </a:spcAft>
              <a:buFont typeface="Arial"/>
              <a:buChar char="•"/>
            </a:pPr>
            <a:r>
              <a:rPr lang="en-US" sz="2400" dirty="0">
                <a:latin typeface="Times New Roman"/>
                <a:cs typeface="Times New Roman"/>
              </a:rPr>
              <a:t>The </a:t>
            </a:r>
            <a:r>
              <a:rPr lang="en-US" sz="2400" dirty="0" smtClean="0">
                <a:latin typeface="Times New Roman"/>
                <a:cs typeface="Times New Roman"/>
              </a:rPr>
              <a:t>overall habitat quality is increasing during the fall and spring surveys over the 50 year study period. </a:t>
            </a:r>
          </a:p>
          <a:p>
            <a:pPr marL="457200" lvl="0" indent="-347472" algn="just">
              <a:spcAft>
                <a:spcPts val="800"/>
              </a:spcAft>
              <a:buFont typeface="Arial"/>
              <a:buChar char="•"/>
            </a:pPr>
            <a:endParaRPr lang="en-US" sz="1800" dirty="0" smtClean="0">
              <a:latin typeface="Times New Roman"/>
              <a:cs typeface="Times New Roman"/>
            </a:endParaRPr>
          </a:p>
          <a:p>
            <a:pPr marL="457200" lvl="0" indent="-347472" algn="just">
              <a:spcAft>
                <a:spcPts val="800"/>
              </a:spcAft>
              <a:buFont typeface="Arial"/>
              <a:buChar char="•"/>
            </a:pPr>
            <a:r>
              <a:rPr lang="en-US" sz="2400" dirty="0" smtClean="0">
                <a:latin typeface="Times New Roman"/>
                <a:cs typeface="Times New Roman"/>
              </a:rPr>
              <a:t>The </a:t>
            </a:r>
            <a:r>
              <a:rPr lang="en-US" sz="2400" dirty="0">
                <a:latin typeface="Times New Roman"/>
                <a:cs typeface="Times New Roman"/>
              </a:rPr>
              <a:t>timing of the peak of the fall migration </a:t>
            </a:r>
            <a:r>
              <a:rPr lang="en-US" sz="2400" dirty="0" smtClean="0">
                <a:latin typeface="Times New Roman"/>
                <a:cs typeface="Times New Roman"/>
              </a:rPr>
              <a:t>relative to the fixed fall survey period is shifting </a:t>
            </a:r>
            <a:r>
              <a:rPr lang="en-US" sz="2400" dirty="0">
                <a:latin typeface="Times New Roman"/>
                <a:cs typeface="Times New Roman"/>
              </a:rPr>
              <a:t>later in the </a:t>
            </a:r>
            <a:r>
              <a:rPr lang="en-US" sz="2400" dirty="0" smtClean="0">
                <a:latin typeface="Times New Roman"/>
                <a:cs typeface="Times New Roman"/>
              </a:rPr>
              <a:t>year over our 50 year study period. </a:t>
            </a:r>
          </a:p>
          <a:p>
            <a:pPr marL="109728" lvl="0" algn="just">
              <a:spcAft>
                <a:spcPts val="800"/>
              </a:spcAft>
            </a:pPr>
            <a:endParaRPr lang="en-US" sz="2400" dirty="0">
              <a:latin typeface="Times New Roman"/>
              <a:cs typeface="Times New Roman"/>
            </a:endParaRPr>
          </a:p>
          <a:p>
            <a:pPr algn="just"/>
            <a:r>
              <a:rPr lang="en-US" sz="2400" dirty="0" smtClean="0">
                <a:latin typeface="Times New Roman"/>
                <a:cs typeface="Times New Roman"/>
              </a:rPr>
              <a:t>These </a:t>
            </a:r>
            <a:r>
              <a:rPr lang="en-US" sz="2400" dirty="0" smtClean="0">
                <a:solidFill>
                  <a:srgbClr val="000000"/>
                </a:solidFill>
                <a:latin typeface="Times New Roman"/>
                <a:cs typeface="Times New Roman"/>
              </a:rPr>
              <a:t>shifts can bias NMFS survey-estimated abundance. In addition, persistent trends in total abundance, the timing of key life history stages, and latitudinal and cross-shelf distribution could force fishermen to make changes that could result in expensive modifications to gear and fuel use, such as…</a:t>
            </a:r>
          </a:p>
          <a:p>
            <a:pPr algn="just"/>
            <a:endParaRPr lang="en-US" sz="1000" dirty="0" smtClean="0">
              <a:solidFill>
                <a:srgbClr val="000000"/>
              </a:solidFill>
              <a:latin typeface="Times New Roman"/>
              <a:cs typeface="Times New Roman"/>
            </a:endParaRPr>
          </a:p>
          <a:p>
            <a:pPr marL="457200" lvl="0" indent="-347472" algn="just">
              <a:spcAft>
                <a:spcPts val="800"/>
              </a:spcAft>
              <a:buFont typeface="Arial"/>
              <a:buChar char="•"/>
            </a:pPr>
            <a:r>
              <a:rPr lang="en-US" sz="2400" dirty="0">
                <a:solidFill>
                  <a:srgbClr val="000000"/>
                </a:solidFill>
                <a:latin typeface="Times New Roman"/>
                <a:cs typeface="Times New Roman"/>
              </a:rPr>
              <a:t>T</a:t>
            </a:r>
            <a:r>
              <a:rPr lang="en-US" sz="2400" dirty="0" smtClean="0">
                <a:solidFill>
                  <a:srgbClr val="000000"/>
                </a:solidFill>
                <a:latin typeface="Times New Roman"/>
                <a:cs typeface="Times New Roman"/>
              </a:rPr>
              <a:t>raveling farther to reach good fishing grounds</a:t>
            </a:r>
          </a:p>
          <a:p>
            <a:pPr marL="457200" lvl="0" indent="-347472" algn="just">
              <a:spcAft>
                <a:spcPts val="800"/>
              </a:spcAft>
              <a:buFont typeface="Arial"/>
              <a:buChar char="•"/>
            </a:pPr>
            <a:r>
              <a:rPr lang="en-US" sz="2400" dirty="0">
                <a:latin typeface="Times New Roman"/>
                <a:cs typeface="Times New Roman"/>
              </a:rPr>
              <a:t>C</a:t>
            </a:r>
            <a:r>
              <a:rPr lang="en-US" sz="2400" dirty="0" smtClean="0">
                <a:latin typeface="Times New Roman"/>
                <a:cs typeface="Times New Roman"/>
              </a:rPr>
              <a:t>hanging target species</a:t>
            </a:r>
          </a:p>
          <a:p>
            <a:pPr marL="457200" lvl="0" indent="-347472" algn="just">
              <a:spcAft>
                <a:spcPts val="800"/>
              </a:spcAft>
              <a:buFont typeface="Arial"/>
              <a:buChar char="•"/>
            </a:pPr>
            <a:r>
              <a:rPr lang="en-US" sz="2400" dirty="0">
                <a:latin typeface="Times New Roman"/>
                <a:cs typeface="Times New Roman"/>
              </a:rPr>
              <a:t>I</a:t>
            </a:r>
            <a:r>
              <a:rPr lang="en-US" sz="2400" dirty="0" smtClean="0">
                <a:latin typeface="Times New Roman"/>
                <a:cs typeface="Times New Roman"/>
              </a:rPr>
              <a:t>ncreasing avoidance effort</a:t>
            </a:r>
          </a:p>
          <a:p>
            <a:pPr marL="457200" lvl="0" indent="-457200" algn="just">
              <a:buFont typeface="Arial"/>
              <a:buChar char="•"/>
            </a:pPr>
            <a:endParaRPr lang="en-US" sz="2400" dirty="0" smtClean="0">
              <a:latin typeface="Times New Roman"/>
              <a:cs typeface="Times New Roman"/>
            </a:endParaRPr>
          </a:p>
          <a:p>
            <a:pPr algn="just"/>
            <a:r>
              <a:rPr lang="en-US" sz="2400" dirty="0" smtClean="0">
                <a:latin typeface="Times New Roman"/>
                <a:cs typeface="Times New Roman"/>
              </a:rPr>
              <a:t>These potential effects are not unique to butterfish but conceivable for the many migratory, temperature-dependent fish in the region. </a:t>
            </a:r>
            <a:endParaRPr lang="en-US" sz="2400" dirty="0">
              <a:solidFill>
                <a:srgbClr val="000000"/>
              </a:solidFill>
              <a:latin typeface="Times New Roman"/>
              <a:cs typeface="Times New Roman"/>
            </a:endParaRPr>
          </a:p>
        </p:txBody>
      </p:sp>
      <p:pic>
        <p:nvPicPr>
          <p:cNvPr id="92" name="Picture 91" descr="karen_elizabeth_glider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785326" y="28777339"/>
            <a:ext cx="4800600" cy="3200400"/>
          </a:xfrm>
          <a:prstGeom prst="rect">
            <a:avLst/>
          </a:prstGeom>
        </p:spPr>
      </p:pic>
      <p:pic>
        <p:nvPicPr>
          <p:cNvPr id="93" name="Picture 92" descr="IMG_3128.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595063" y="28777339"/>
            <a:ext cx="4800600" cy="3200400"/>
          </a:xfrm>
          <a:prstGeom prst="rect">
            <a:avLst/>
          </a:prstGeom>
        </p:spPr>
      </p:pic>
      <p:pic>
        <p:nvPicPr>
          <p:cNvPr id="102" name="Picture 101"/>
          <p:cNvPicPr>
            <a:picLocks noChangeAspect="1"/>
          </p:cNvPicPr>
          <p:nvPr/>
        </p:nvPicPr>
        <p:blipFill>
          <a:blip r:embed="rId16"/>
          <a:stretch>
            <a:fillRect/>
          </a:stretch>
        </p:blipFill>
        <p:spPr>
          <a:xfrm>
            <a:off x="34933131" y="3128988"/>
            <a:ext cx="2420022" cy="988176"/>
          </a:xfrm>
          <a:prstGeom prst="rect">
            <a:avLst/>
          </a:prstGeom>
        </p:spPr>
      </p:pic>
      <p:sp>
        <p:nvSpPr>
          <p:cNvPr id="3" name="TextBox 2"/>
          <p:cNvSpPr txBox="1"/>
          <p:nvPr/>
        </p:nvSpPr>
        <p:spPr>
          <a:xfrm>
            <a:off x="2590047" y="16778218"/>
            <a:ext cx="4506362" cy="707886"/>
          </a:xfrm>
          <a:prstGeom prst="rect">
            <a:avLst/>
          </a:prstGeom>
          <a:noFill/>
        </p:spPr>
        <p:txBody>
          <a:bodyPr wrap="none" rtlCol="0">
            <a:spAutoFit/>
          </a:bodyPr>
          <a:lstStyle/>
          <a:p>
            <a:r>
              <a:rPr lang="en-US" sz="4000" b="1" dirty="0">
                <a:solidFill>
                  <a:srgbClr val="800000"/>
                </a:solidFill>
                <a:latin typeface="Times New Roman"/>
                <a:cs typeface="Times New Roman"/>
              </a:rPr>
              <a:t>HABITAT </a:t>
            </a:r>
            <a:r>
              <a:rPr lang="en-US" sz="4000" b="1" dirty="0" smtClean="0">
                <a:solidFill>
                  <a:srgbClr val="800000"/>
                </a:solidFill>
                <a:latin typeface="Times New Roman"/>
                <a:cs typeface="Times New Roman"/>
              </a:rPr>
              <a:t>MODEL</a:t>
            </a:r>
            <a:endParaRPr lang="en-US" sz="4000" b="1" dirty="0">
              <a:solidFill>
                <a:srgbClr val="800000"/>
              </a:solidFill>
              <a:latin typeface="Times New Roman"/>
              <a:cs typeface="Times New Roman"/>
            </a:endParaRPr>
          </a:p>
        </p:txBody>
      </p:sp>
      <p:sp>
        <p:nvSpPr>
          <p:cNvPr id="21" name="TextBox 20"/>
          <p:cNvSpPr txBox="1"/>
          <p:nvPr/>
        </p:nvSpPr>
        <p:spPr>
          <a:xfrm>
            <a:off x="29106110" y="15823193"/>
            <a:ext cx="5664430" cy="1877437"/>
          </a:xfrm>
          <a:prstGeom prst="rect">
            <a:avLst/>
          </a:prstGeom>
          <a:noFill/>
        </p:spPr>
        <p:txBody>
          <a:bodyPr wrap="square" numCol="2" rtlCol="0">
            <a:spAutoFit/>
          </a:bodyPr>
          <a:lstStyle/>
          <a:p>
            <a:pPr marL="347472" lvl="0" indent="-347472">
              <a:spcAft>
                <a:spcPts val="800"/>
              </a:spcAft>
              <a:buFont typeface="Arial"/>
              <a:buChar char="•"/>
            </a:pPr>
            <a:r>
              <a:rPr lang="en-US" sz="2400" dirty="0">
                <a:latin typeface="Times New Roman"/>
                <a:cs typeface="Times New Roman"/>
              </a:rPr>
              <a:t>total abundance</a:t>
            </a:r>
          </a:p>
          <a:p>
            <a:pPr marL="347472" lvl="0" indent="-347472">
              <a:spcAft>
                <a:spcPts val="800"/>
              </a:spcAft>
              <a:buFont typeface="Arial"/>
              <a:buChar char="•"/>
            </a:pPr>
            <a:r>
              <a:rPr lang="en-US" sz="2400" dirty="0">
                <a:latin typeface="Times New Roman"/>
                <a:cs typeface="Times New Roman"/>
              </a:rPr>
              <a:t>growth rate </a:t>
            </a:r>
          </a:p>
          <a:p>
            <a:pPr marL="347472" lvl="0" indent="-347472">
              <a:spcAft>
                <a:spcPts val="800"/>
              </a:spcAft>
              <a:buFont typeface="Arial"/>
              <a:buChar char="•"/>
            </a:pPr>
            <a:r>
              <a:rPr lang="en-US" sz="2400" dirty="0">
                <a:latin typeface="Times New Roman"/>
                <a:cs typeface="Times New Roman"/>
              </a:rPr>
              <a:t>mortality </a:t>
            </a:r>
          </a:p>
          <a:p>
            <a:pPr marL="347472" lvl="0" indent="-347472">
              <a:spcAft>
                <a:spcPts val="800"/>
              </a:spcAft>
              <a:buFont typeface="Arial"/>
              <a:buChar char="•"/>
            </a:pPr>
            <a:endParaRPr lang="en-US" sz="2400" dirty="0" smtClean="0">
              <a:latin typeface="Times New Roman"/>
              <a:cs typeface="Times New Roman"/>
            </a:endParaRPr>
          </a:p>
          <a:p>
            <a:pPr lvl="0">
              <a:spcAft>
                <a:spcPts val="800"/>
              </a:spcAft>
            </a:pPr>
            <a:endParaRPr lang="en-US" sz="2400" dirty="0" smtClean="0">
              <a:latin typeface="Times New Roman"/>
              <a:cs typeface="Times New Roman"/>
            </a:endParaRPr>
          </a:p>
          <a:p>
            <a:pPr marL="347472" lvl="0" indent="-347472">
              <a:spcAft>
                <a:spcPts val="800"/>
              </a:spcAft>
              <a:buFont typeface="Arial"/>
              <a:buChar char="•"/>
            </a:pPr>
            <a:r>
              <a:rPr lang="en-US" sz="2400" dirty="0" smtClean="0">
                <a:latin typeface="Times New Roman"/>
                <a:cs typeface="Times New Roman"/>
              </a:rPr>
              <a:t>time </a:t>
            </a:r>
            <a:r>
              <a:rPr lang="en-US" sz="2400" dirty="0">
                <a:latin typeface="Times New Roman"/>
                <a:cs typeface="Times New Roman"/>
              </a:rPr>
              <a:t>of spawning </a:t>
            </a:r>
          </a:p>
          <a:p>
            <a:pPr marL="347472" lvl="0" indent="-347472">
              <a:spcAft>
                <a:spcPts val="800"/>
              </a:spcAft>
              <a:buFont typeface="Arial"/>
              <a:buChar char="•"/>
            </a:pPr>
            <a:r>
              <a:rPr lang="en-US" sz="2400" dirty="0">
                <a:latin typeface="Times New Roman"/>
                <a:cs typeface="Times New Roman"/>
              </a:rPr>
              <a:t>time of </a:t>
            </a:r>
            <a:r>
              <a:rPr lang="en-US" sz="2400" dirty="0" smtClean="0">
                <a:latin typeface="Times New Roman"/>
                <a:cs typeface="Times New Roman"/>
              </a:rPr>
              <a:t>migration</a:t>
            </a:r>
            <a:endParaRPr lang="en-US" sz="2400" dirty="0">
              <a:latin typeface="Times New Roman"/>
              <a:cs typeface="Times New Roman"/>
            </a:endParaRPr>
          </a:p>
        </p:txBody>
      </p:sp>
      <p:sp>
        <p:nvSpPr>
          <p:cNvPr id="101" name="Rectangle 100"/>
          <p:cNvSpPr/>
          <p:nvPr/>
        </p:nvSpPr>
        <p:spPr>
          <a:xfrm>
            <a:off x="28853247" y="17526873"/>
            <a:ext cx="9431974" cy="1569660"/>
          </a:xfrm>
          <a:prstGeom prst="rect">
            <a:avLst/>
          </a:prstGeom>
        </p:spPr>
        <p:txBody>
          <a:bodyPr wrap="square">
            <a:spAutoFit/>
          </a:bodyPr>
          <a:lstStyle/>
          <a:p>
            <a:pPr algn="just"/>
            <a:r>
              <a:rPr lang="en-US" sz="2400" dirty="0">
                <a:latin typeface="Times New Roman"/>
                <a:cs typeface="Times New Roman"/>
              </a:rPr>
              <a:t>These changes can affect </a:t>
            </a:r>
            <a:r>
              <a:rPr lang="en-US" sz="2400" dirty="0" smtClean="0">
                <a:latin typeface="Times New Roman"/>
                <a:cs typeface="Times New Roman"/>
              </a:rPr>
              <a:t>abundance </a:t>
            </a:r>
            <a:r>
              <a:rPr lang="en-US" sz="2400" dirty="0">
                <a:latin typeface="Times New Roman"/>
                <a:cs typeface="Times New Roman"/>
              </a:rPr>
              <a:t>estimates used to inform management. </a:t>
            </a:r>
            <a:r>
              <a:rPr lang="en-US" sz="2400" dirty="0" smtClean="0">
                <a:latin typeface="Times New Roman"/>
                <a:cs typeface="Times New Roman"/>
              </a:rPr>
              <a:t>Since the </a:t>
            </a:r>
            <a:r>
              <a:rPr lang="en-US" sz="2400" dirty="0">
                <a:latin typeface="Times New Roman"/>
                <a:cs typeface="Times New Roman"/>
              </a:rPr>
              <a:t>National Marine Fisheries Service (NMFS) bottom trawl survey </a:t>
            </a:r>
            <a:r>
              <a:rPr lang="en-US" sz="2400" dirty="0" smtClean="0">
                <a:latin typeface="Times New Roman"/>
                <a:cs typeface="Times New Roman"/>
              </a:rPr>
              <a:t>occurs </a:t>
            </a:r>
            <a:r>
              <a:rPr lang="en-US" sz="2400" dirty="0">
                <a:latin typeface="Times New Roman"/>
                <a:cs typeface="Times New Roman"/>
              </a:rPr>
              <a:t>around the same time each year, </a:t>
            </a:r>
            <a:r>
              <a:rPr lang="en-US" sz="2400" dirty="0" smtClean="0">
                <a:latin typeface="Times New Roman"/>
                <a:cs typeface="Times New Roman"/>
              </a:rPr>
              <a:t>these </a:t>
            </a:r>
            <a:r>
              <a:rPr lang="en-US" sz="2400" dirty="0">
                <a:latin typeface="Times New Roman"/>
                <a:cs typeface="Times New Roman"/>
              </a:rPr>
              <a:t>highly and increasingly variable changes </a:t>
            </a:r>
            <a:r>
              <a:rPr lang="en-US" sz="2400" dirty="0" smtClean="0">
                <a:latin typeface="Times New Roman"/>
                <a:cs typeface="Times New Roman"/>
              </a:rPr>
              <a:t>can bias estimates of abundance.</a:t>
            </a:r>
            <a:endParaRPr lang="en-US" sz="2400" dirty="0">
              <a:latin typeface="Times New Roman"/>
              <a:cs typeface="Times New Roman"/>
            </a:endParaRPr>
          </a:p>
        </p:txBody>
      </p:sp>
      <p:sp>
        <p:nvSpPr>
          <p:cNvPr id="126" name="TextBox 125"/>
          <p:cNvSpPr txBox="1"/>
          <p:nvPr/>
        </p:nvSpPr>
        <p:spPr>
          <a:xfrm>
            <a:off x="28835826" y="4634791"/>
            <a:ext cx="9449395" cy="4739759"/>
          </a:xfrm>
          <a:prstGeom prst="rect">
            <a:avLst/>
          </a:prstGeom>
          <a:noFill/>
        </p:spPr>
        <p:txBody>
          <a:bodyPr wrap="square" rtlCol="0">
            <a:spAutoFit/>
          </a:bodyPr>
          <a:lstStyle/>
          <a:p>
            <a:pPr algn="ctr">
              <a:spcAft>
                <a:spcPts val="2000"/>
              </a:spcAft>
            </a:pPr>
            <a:r>
              <a:rPr lang="en-US" sz="3600" i="1" dirty="0" smtClean="0">
                <a:solidFill>
                  <a:srgbClr val="800000"/>
                </a:solidFill>
                <a:latin typeface="Times New Roman"/>
                <a:cs typeface="Times New Roman"/>
              </a:rPr>
              <a:t>Changes in Butterfish Annual Cycle:</a:t>
            </a:r>
          </a:p>
          <a:p>
            <a:pPr marL="347472" lvl="0" indent="-347472" algn="just">
              <a:spcAft>
                <a:spcPts val="2000"/>
              </a:spcAft>
              <a:buFont typeface="Arial"/>
              <a:buChar char="•"/>
            </a:pPr>
            <a:r>
              <a:rPr lang="en-US" sz="2400" dirty="0" err="1">
                <a:latin typeface="Times New Roman"/>
                <a:cs typeface="Times New Roman"/>
              </a:rPr>
              <a:t>Interannual</a:t>
            </a:r>
            <a:r>
              <a:rPr lang="en-US" sz="2400" dirty="0">
                <a:latin typeface="Times New Roman"/>
                <a:cs typeface="Times New Roman"/>
              </a:rPr>
              <a:t> variability in the magnitude and timing of the key features of the annual cycle can be very high, and for some features increased over time.</a:t>
            </a:r>
          </a:p>
          <a:p>
            <a:pPr marL="347472" lvl="0" indent="-347472" algn="just">
              <a:spcAft>
                <a:spcPts val="2000"/>
              </a:spcAft>
              <a:buFont typeface="Arial"/>
              <a:buChar char="•"/>
            </a:pPr>
            <a:r>
              <a:rPr lang="en-US" sz="2400" dirty="0">
                <a:latin typeface="Times New Roman"/>
                <a:cs typeface="Times New Roman"/>
              </a:rPr>
              <a:t>Winter habitat </a:t>
            </a:r>
            <a:r>
              <a:rPr lang="en-US" sz="2400" dirty="0" smtClean="0">
                <a:latin typeface="Times New Roman"/>
                <a:cs typeface="Times New Roman"/>
              </a:rPr>
              <a:t>suitability lows </a:t>
            </a:r>
            <a:r>
              <a:rPr lang="en-US" sz="2400" dirty="0">
                <a:latin typeface="Times New Roman"/>
                <a:cs typeface="Times New Roman"/>
              </a:rPr>
              <a:t>became less extreme over the 50-year simulation, and this seemed to lead to more extreme highs in late </a:t>
            </a:r>
            <a:r>
              <a:rPr lang="en-US" sz="2400" dirty="0" smtClean="0">
                <a:latin typeface="Times New Roman"/>
                <a:cs typeface="Times New Roman"/>
              </a:rPr>
              <a:t>spring/early summer and </a:t>
            </a:r>
            <a:r>
              <a:rPr lang="en-US" sz="2400" dirty="0">
                <a:latin typeface="Times New Roman"/>
                <a:cs typeface="Times New Roman"/>
              </a:rPr>
              <a:t>later stratification over the shelf.</a:t>
            </a:r>
          </a:p>
          <a:p>
            <a:pPr marL="347472" indent="-347472" algn="just">
              <a:spcAft>
                <a:spcPts val="2000"/>
              </a:spcAft>
              <a:buFont typeface="Arial"/>
              <a:buChar char="•"/>
            </a:pPr>
            <a:r>
              <a:rPr lang="en-US" sz="2400" dirty="0">
                <a:latin typeface="Times New Roman"/>
                <a:cs typeface="Times New Roman"/>
              </a:rPr>
              <a:t>The overall habitat suitability high during the fall migration became more extreme over the 50-year simulation, but the timing of </a:t>
            </a:r>
            <a:r>
              <a:rPr lang="en-US" sz="2400" dirty="0" smtClean="0">
                <a:latin typeface="Times New Roman"/>
                <a:cs typeface="Times New Roman"/>
              </a:rPr>
              <a:t>that suitability peak </a:t>
            </a:r>
            <a:r>
              <a:rPr lang="en-US" sz="2400" dirty="0">
                <a:latin typeface="Times New Roman"/>
                <a:cs typeface="Times New Roman"/>
              </a:rPr>
              <a:t>occurred later in the year over time. </a:t>
            </a:r>
            <a:endParaRPr lang="en-US" sz="2400" dirty="0">
              <a:solidFill>
                <a:srgbClr val="000000"/>
              </a:solidFill>
              <a:latin typeface="Times New Roman"/>
              <a:cs typeface="Times New Roman"/>
            </a:endParaRPr>
          </a:p>
        </p:txBody>
      </p:sp>
      <p:pic>
        <p:nvPicPr>
          <p:cNvPr id="91" name="Picture 90" descr="eof1.png"/>
          <p:cNvPicPr>
            <a:picLocks noChangeAspect="1"/>
          </p:cNvPicPr>
          <p:nvPr/>
        </p:nvPicPr>
        <p:blipFill rotWithShape="1">
          <a:blip r:embed="rId17">
            <a:extLst>
              <a:ext uri="{28A0092B-C50C-407E-A947-70E740481C1C}">
                <a14:useLocalDpi xmlns:a14="http://schemas.microsoft.com/office/drawing/2010/main" val="0"/>
              </a:ext>
            </a:extLst>
          </a:blip>
          <a:srcRect b="1758"/>
          <a:stretch/>
        </p:blipFill>
        <p:spPr>
          <a:xfrm>
            <a:off x="10181726" y="7650256"/>
            <a:ext cx="8353673" cy="7528784"/>
          </a:xfrm>
          <a:prstGeom prst="rect">
            <a:avLst/>
          </a:prstGeom>
          <a:ln>
            <a:solidFill>
              <a:schemeClr val="tx1"/>
            </a:solidFill>
          </a:ln>
        </p:spPr>
      </p:pic>
      <p:pic>
        <p:nvPicPr>
          <p:cNvPr id="103" name="Picture 102" descr="eof2.png"/>
          <p:cNvPicPr>
            <a:picLocks noChangeAspect="1"/>
          </p:cNvPicPr>
          <p:nvPr/>
        </p:nvPicPr>
        <p:blipFill rotWithShape="1">
          <a:blip r:embed="rId18">
            <a:extLst>
              <a:ext uri="{28A0092B-C50C-407E-A947-70E740481C1C}">
                <a14:useLocalDpi xmlns:a14="http://schemas.microsoft.com/office/drawing/2010/main" val="0"/>
              </a:ext>
            </a:extLst>
          </a:blip>
          <a:srcRect b="1718"/>
          <a:stretch/>
        </p:blipFill>
        <p:spPr>
          <a:xfrm>
            <a:off x="10181726" y="16141800"/>
            <a:ext cx="8370685" cy="7531000"/>
          </a:xfrm>
          <a:prstGeom prst="rect">
            <a:avLst/>
          </a:prstGeom>
          <a:ln>
            <a:solidFill>
              <a:schemeClr val="tx1"/>
            </a:solidFill>
          </a:ln>
        </p:spPr>
      </p:pic>
      <p:pic>
        <p:nvPicPr>
          <p:cNvPr id="105" name="Picture 104" descr="eof3.png"/>
          <p:cNvPicPr>
            <a:picLocks noChangeAspect="1"/>
          </p:cNvPicPr>
          <p:nvPr/>
        </p:nvPicPr>
        <p:blipFill rotWithShape="1">
          <a:blip r:embed="rId19">
            <a:extLst>
              <a:ext uri="{28A0092B-C50C-407E-A947-70E740481C1C}">
                <a14:useLocalDpi xmlns:a14="http://schemas.microsoft.com/office/drawing/2010/main" val="0"/>
              </a:ext>
            </a:extLst>
          </a:blip>
          <a:srcRect b="994"/>
          <a:stretch/>
        </p:blipFill>
        <p:spPr>
          <a:xfrm>
            <a:off x="10181726" y="24703875"/>
            <a:ext cx="8352760" cy="7586472"/>
          </a:xfrm>
          <a:prstGeom prst="rect">
            <a:avLst/>
          </a:prstGeom>
          <a:ln>
            <a:solidFill>
              <a:schemeClr val="tx1"/>
            </a:solidFill>
          </a:ln>
        </p:spPr>
      </p:pic>
      <p:sp>
        <p:nvSpPr>
          <p:cNvPr id="113" name="TextBox 112"/>
          <p:cNvSpPr txBox="1"/>
          <p:nvPr/>
        </p:nvSpPr>
        <p:spPr>
          <a:xfrm>
            <a:off x="19255034" y="13571197"/>
            <a:ext cx="9292984" cy="2144177"/>
          </a:xfrm>
          <a:prstGeom prst="rect">
            <a:avLst/>
          </a:prstGeom>
          <a:noFill/>
        </p:spPr>
        <p:txBody>
          <a:bodyPr wrap="square" rtlCol="0">
            <a:spAutoFit/>
          </a:bodyPr>
          <a:lstStyle/>
          <a:p>
            <a:pPr marL="347472" lvl="0" indent="-347472" algn="just">
              <a:spcAft>
                <a:spcPts val="800"/>
              </a:spcAft>
              <a:buFont typeface="Arial"/>
              <a:buChar char="•"/>
            </a:pPr>
            <a:r>
              <a:rPr lang="en-US" sz="2400" dirty="0" smtClean="0">
                <a:latin typeface="Times New Roman"/>
                <a:cs typeface="Times New Roman"/>
              </a:rPr>
              <a:t>March habitat minimum (Mode 1 PC peak) decreased in magnitude through time</a:t>
            </a:r>
            <a:endParaRPr lang="en-US" sz="2400" dirty="0">
              <a:latin typeface="Times New Roman"/>
              <a:cs typeface="Times New Roman"/>
            </a:endParaRPr>
          </a:p>
          <a:p>
            <a:pPr marL="347472" lvl="0" indent="-347472" algn="just">
              <a:spcAft>
                <a:spcPts val="800"/>
              </a:spcAft>
              <a:buFont typeface="Arial"/>
              <a:buChar char="•"/>
            </a:pPr>
            <a:r>
              <a:rPr lang="en-US" sz="2400" dirty="0" smtClean="0">
                <a:latin typeface="Times New Roman"/>
                <a:cs typeface="Times New Roman"/>
              </a:rPr>
              <a:t>October habitat maximum (PC trough) became more variable in magnitude</a:t>
            </a:r>
            <a:endParaRPr lang="en-US" sz="2400" dirty="0">
              <a:latin typeface="Times New Roman"/>
              <a:cs typeface="Times New Roman"/>
            </a:endParaRPr>
          </a:p>
          <a:p>
            <a:pPr marL="347472" lvl="0" indent="-347472" algn="just">
              <a:spcAft>
                <a:spcPts val="800"/>
              </a:spcAft>
              <a:buFont typeface="Arial"/>
              <a:buChar char="•"/>
            </a:pPr>
            <a:r>
              <a:rPr lang="en-US" sz="2400" dirty="0" smtClean="0">
                <a:latin typeface="Times New Roman"/>
                <a:cs typeface="Times New Roman"/>
              </a:rPr>
              <a:t>October maximum shifted later in the year by about 1.6 days/decade</a:t>
            </a:r>
            <a:endParaRPr lang="en-US" sz="2400" dirty="0">
              <a:latin typeface="Times New Roman"/>
              <a:cs typeface="Times New Roman"/>
            </a:endParaRPr>
          </a:p>
        </p:txBody>
      </p:sp>
      <p:sp>
        <p:nvSpPr>
          <p:cNvPr id="106" name="TextBox 105"/>
          <p:cNvSpPr txBox="1"/>
          <p:nvPr/>
        </p:nvSpPr>
        <p:spPr>
          <a:xfrm>
            <a:off x="19202400" y="7384323"/>
            <a:ext cx="9537780" cy="646331"/>
          </a:xfrm>
          <a:prstGeom prst="rect">
            <a:avLst/>
          </a:prstGeom>
          <a:noFill/>
        </p:spPr>
        <p:txBody>
          <a:bodyPr wrap="square" rtlCol="0">
            <a:spAutoFit/>
          </a:bodyPr>
          <a:lstStyle/>
          <a:p>
            <a:pPr algn="ctr"/>
            <a:r>
              <a:rPr lang="en-US" sz="3600" i="1" dirty="0">
                <a:solidFill>
                  <a:srgbClr val="800000"/>
                </a:solidFill>
                <a:latin typeface="Times New Roman"/>
                <a:cs typeface="Times New Roman"/>
              </a:rPr>
              <a:t>Mode 1: 53.2% (Annual Variability)</a:t>
            </a:r>
          </a:p>
        </p:txBody>
      </p:sp>
      <p:sp>
        <p:nvSpPr>
          <p:cNvPr id="118" name="TextBox 117"/>
          <p:cNvSpPr txBox="1"/>
          <p:nvPr/>
        </p:nvSpPr>
        <p:spPr>
          <a:xfrm>
            <a:off x="19202400" y="15770692"/>
            <a:ext cx="9537780" cy="646331"/>
          </a:xfrm>
          <a:prstGeom prst="rect">
            <a:avLst/>
          </a:prstGeom>
          <a:noFill/>
        </p:spPr>
        <p:txBody>
          <a:bodyPr wrap="square" rtlCol="0">
            <a:spAutoFit/>
          </a:bodyPr>
          <a:lstStyle/>
          <a:p>
            <a:pPr algn="ctr"/>
            <a:r>
              <a:rPr lang="en-US" sz="3600" i="1" dirty="0">
                <a:solidFill>
                  <a:srgbClr val="800000"/>
                </a:solidFill>
                <a:latin typeface="Times New Roman"/>
                <a:cs typeface="Times New Roman"/>
              </a:rPr>
              <a:t>Mode 2: 20.0% (Seasonal Variability)</a:t>
            </a:r>
          </a:p>
        </p:txBody>
      </p:sp>
      <p:sp>
        <p:nvSpPr>
          <p:cNvPr id="119" name="TextBox 118"/>
          <p:cNvSpPr txBox="1"/>
          <p:nvPr/>
        </p:nvSpPr>
        <p:spPr>
          <a:xfrm>
            <a:off x="19202400" y="24149059"/>
            <a:ext cx="9537780" cy="646331"/>
          </a:xfrm>
          <a:prstGeom prst="rect">
            <a:avLst/>
          </a:prstGeom>
          <a:noFill/>
        </p:spPr>
        <p:txBody>
          <a:bodyPr wrap="square" rtlCol="0">
            <a:spAutoFit/>
          </a:bodyPr>
          <a:lstStyle/>
          <a:p>
            <a:pPr algn="ctr"/>
            <a:r>
              <a:rPr lang="en-US" sz="3600" i="1" dirty="0" smtClean="0">
                <a:solidFill>
                  <a:srgbClr val="800000"/>
                </a:solidFill>
                <a:latin typeface="Times New Roman"/>
                <a:cs typeface="Times New Roman"/>
              </a:rPr>
              <a:t>Mode </a:t>
            </a:r>
            <a:r>
              <a:rPr lang="en-US" sz="3600" i="1" dirty="0">
                <a:solidFill>
                  <a:srgbClr val="800000"/>
                </a:solidFill>
                <a:latin typeface="Times New Roman"/>
                <a:cs typeface="Times New Roman"/>
              </a:rPr>
              <a:t>3: 8.4% (Seasonal </a:t>
            </a:r>
            <a:r>
              <a:rPr lang="en-US" sz="3600" i="1" dirty="0" smtClean="0">
                <a:solidFill>
                  <a:srgbClr val="800000"/>
                </a:solidFill>
                <a:latin typeface="Times New Roman"/>
                <a:cs typeface="Times New Roman"/>
              </a:rPr>
              <a:t>Migration)</a:t>
            </a:r>
            <a:endParaRPr lang="en-US" sz="3600" i="1" dirty="0">
              <a:solidFill>
                <a:srgbClr val="800000"/>
              </a:solidFill>
              <a:latin typeface="Times New Roman"/>
              <a:cs typeface="Times New Roman"/>
            </a:endParaRPr>
          </a:p>
        </p:txBody>
      </p:sp>
      <p:sp>
        <p:nvSpPr>
          <p:cNvPr id="120" name="TextBox 119"/>
          <p:cNvSpPr txBox="1"/>
          <p:nvPr/>
        </p:nvSpPr>
        <p:spPr>
          <a:xfrm>
            <a:off x="19260305" y="21835376"/>
            <a:ext cx="9449395" cy="2144177"/>
          </a:xfrm>
          <a:prstGeom prst="rect">
            <a:avLst/>
          </a:prstGeom>
          <a:noFill/>
        </p:spPr>
        <p:txBody>
          <a:bodyPr wrap="square" rtlCol="0">
            <a:spAutoFit/>
          </a:bodyPr>
          <a:lstStyle/>
          <a:p>
            <a:pPr marL="347472" lvl="0" indent="-347472" algn="just">
              <a:spcAft>
                <a:spcPts val="800"/>
              </a:spcAft>
              <a:buFont typeface="Arial"/>
              <a:buChar char="•"/>
            </a:pPr>
            <a:r>
              <a:rPr lang="en-US" sz="2400" dirty="0" smtClean="0">
                <a:solidFill>
                  <a:srgbClr val="000000"/>
                </a:solidFill>
                <a:latin typeface="Times New Roman"/>
                <a:cs typeface="Times New Roman"/>
              </a:rPr>
              <a:t>May S/MAB suitability maximum and N/GB minimum (1</a:t>
            </a:r>
            <a:r>
              <a:rPr lang="en-US" sz="2400" baseline="30000" dirty="0" smtClean="0">
                <a:solidFill>
                  <a:srgbClr val="000000"/>
                </a:solidFill>
                <a:latin typeface="Times New Roman"/>
                <a:cs typeface="Times New Roman"/>
              </a:rPr>
              <a:t>st</a:t>
            </a:r>
            <a:r>
              <a:rPr lang="en-US" sz="2400" dirty="0" smtClean="0">
                <a:solidFill>
                  <a:srgbClr val="000000"/>
                </a:solidFill>
                <a:latin typeface="Times New Roman"/>
                <a:cs typeface="Times New Roman"/>
              </a:rPr>
              <a:t> Mode 2 PC peak) became more extreme over the 50-year simulation</a:t>
            </a:r>
            <a:endParaRPr lang="en-US" sz="2400" dirty="0">
              <a:solidFill>
                <a:srgbClr val="000000"/>
              </a:solidFill>
              <a:latin typeface="Times New Roman"/>
              <a:cs typeface="Times New Roman"/>
            </a:endParaRPr>
          </a:p>
          <a:p>
            <a:pPr marL="347472" lvl="0" indent="-347472" algn="just">
              <a:spcAft>
                <a:spcPts val="800"/>
              </a:spcAft>
              <a:buFont typeface="Arial"/>
              <a:buChar char="•"/>
            </a:pPr>
            <a:r>
              <a:rPr lang="en-US" sz="2400" dirty="0" smtClean="0">
                <a:solidFill>
                  <a:srgbClr val="000000"/>
                </a:solidFill>
                <a:latin typeface="Times New Roman"/>
                <a:cs typeface="Times New Roman"/>
              </a:rPr>
              <a:t>May PC peak shifted later in the year by about 1.4 days/decade</a:t>
            </a:r>
            <a:endParaRPr lang="en-US" sz="2400" dirty="0">
              <a:solidFill>
                <a:srgbClr val="000000"/>
              </a:solidFill>
              <a:latin typeface="Times New Roman"/>
              <a:cs typeface="Times New Roman"/>
            </a:endParaRPr>
          </a:p>
          <a:p>
            <a:pPr marL="347472" lvl="0" indent="-347472" algn="just">
              <a:spcAft>
                <a:spcPts val="800"/>
              </a:spcAft>
              <a:buFont typeface="Arial"/>
              <a:buChar char="•"/>
            </a:pPr>
            <a:r>
              <a:rPr lang="en-US" sz="2400" dirty="0" smtClean="0">
                <a:solidFill>
                  <a:srgbClr val="000000"/>
                </a:solidFill>
                <a:latin typeface="Times New Roman"/>
                <a:cs typeface="Times New Roman"/>
              </a:rPr>
              <a:t>The timing of each extreme (except the September PC trough) became more variable over time</a:t>
            </a:r>
            <a:endParaRPr lang="en-US" sz="2400" dirty="0">
              <a:solidFill>
                <a:srgbClr val="000000"/>
              </a:solidFill>
              <a:latin typeface="Times New Roman"/>
              <a:cs typeface="Times New Roman"/>
            </a:endParaRPr>
          </a:p>
        </p:txBody>
      </p:sp>
      <p:sp>
        <p:nvSpPr>
          <p:cNvPr id="121" name="TextBox 120"/>
          <p:cNvSpPr txBox="1"/>
          <p:nvPr/>
        </p:nvSpPr>
        <p:spPr>
          <a:xfrm>
            <a:off x="19260305" y="30207847"/>
            <a:ext cx="9449395" cy="2513509"/>
          </a:xfrm>
          <a:prstGeom prst="rect">
            <a:avLst/>
          </a:prstGeom>
          <a:noFill/>
        </p:spPr>
        <p:txBody>
          <a:bodyPr wrap="square" rtlCol="0">
            <a:spAutoFit/>
          </a:bodyPr>
          <a:lstStyle/>
          <a:p>
            <a:pPr marL="347472" lvl="0" indent="-347472" algn="just">
              <a:spcAft>
                <a:spcPts val="800"/>
              </a:spcAft>
              <a:buFont typeface="Arial"/>
              <a:buChar char="•"/>
            </a:pPr>
            <a:r>
              <a:rPr lang="en-US" sz="2400" dirty="0" smtClean="0">
                <a:solidFill>
                  <a:srgbClr val="000000"/>
                </a:solidFill>
                <a:latin typeface="Times New Roman"/>
                <a:cs typeface="Times New Roman"/>
              </a:rPr>
              <a:t>June shelf suitability low/inshore high (Mode 3 PC trough) and fall shelf high/inshore low (PC peak) both became more variable</a:t>
            </a:r>
            <a:endParaRPr lang="en-US" sz="2400" dirty="0">
              <a:solidFill>
                <a:srgbClr val="000000"/>
              </a:solidFill>
              <a:latin typeface="Times New Roman"/>
              <a:cs typeface="Times New Roman"/>
            </a:endParaRPr>
          </a:p>
          <a:p>
            <a:pPr marL="347472" lvl="0" indent="-347472" algn="just">
              <a:spcAft>
                <a:spcPts val="800"/>
              </a:spcAft>
              <a:buFont typeface="Arial"/>
              <a:buChar char="•"/>
            </a:pPr>
            <a:r>
              <a:rPr lang="en-US" sz="2400" dirty="0" smtClean="0">
                <a:solidFill>
                  <a:srgbClr val="000000"/>
                </a:solidFill>
                <a:latin typeface="Times New Roman"/>
                <a:cs typeface="Times New Roman"/>
              </a:rPr>
              <a:t>June PC trough occurred later in time by about 2.3 days/decade and became less extreme</a:t>
            </a:r>
            <a:endParaRPr lang="en-US" sz="2400" dirty="0">
              <a:solidFill>
                <a:srgbClr val="000000"/>
              </a:solidFill>
              <a:latin typeface="Times New Roman"/>
              <a:cs typeface="Times New Roman"/>
            </a:endParaRPr>
          </a:p>
          <a:p>
            <a:pPr marL="347472" lvl="0" indent="-347472" algn="just">
              <a:spcAft>
                <a:spcPts val="800"/>
              </a:spcAft>
              <a:buFont typeface="Arial"/>
              <a:buChar char="•"/>
            </a:pPr>
            <a:r>
              <a:rPr lang="en-US" sz="2400" dirty="0" smtClean="0">
                <a:solidFill>
                  <a:srgbClr val="000000"/>
                </a:solidFill>
                <a:latin typeface="Times New Roman"/>
                <a:cs typeface="Times New Roman"/>
              </a:rPr>
              <a:t>Fall PC peak became more extreme and was overall more variable than the June trough</a:t>
            </a:r>
            <a:endParaRPr lang="en-US" sz="2400" dirty="0">
              <a:solidFill>
                <a:srgbClr val="000000"/>
              </a:solidFill>
              <a:latin typeface="Times New Roman"/>
              <a:cs typeface="Times New Roman"/>
            </a:endParaRPr>
          </a:p>
        </p:txBody>
      </p:sp>
      <p:sp>
        <p:nvSpPr>
          <p:cNvPr id="144" name="TextBox 143"/>
          <p:cNvSpPr txBox="1"/>
          <p:nvPr/>
        </p:nvSpPr>
        <p:spPr>
          <a:xfrm>
            <a:off x="13944600" y="29184600"/>
            <a:ext cx="1107996" cy="338554"/>
          </a:xfrm>
          <a:prstGeom prst="rect">
            <a:avLst/>
          </a:prstGeom>
          <a:noFill/>
        </p:spPr>
        <p:txBody>
          <a:bodyPr wrap="none" rtlCol="0">
            <a:spAutoFit/>
          </a:bodyPr>
          <a:lstStyle/>
          <a:p>
            <a:r>
              <a:rPr lang="en-US" sz="1600" dirty="0" smtClean="0">
                <a:latin typeface="Times New Roman"/>
                <a:cs typeface="Times New Roman"/>
              </a:rPr>
              <a:t>Mean PC 3</a:t>
            </a:r>
            <a:endParaRPr lang="en-US" sz="1600" dirty="0">
              <a:latin typeface="Times New Roman"/>
              <a:cs typeface="Times New Roman"/>
            </a:endParaRPr>
          </a:p>
        </p:txBody>
      </p:sp>
      <p:sp>
        <p:nvSpPr>
          <p:cNvPr id="151" name="TextBox 150"/>
          <p:cNvSpPr txBox="1"/>
          <p:nvPr/>
        </p:nvSpPr>
        <p:spPr>
          <a:xfrm>
            <a:off x="15434602" y="12163096"/>
            <a:ext cx="1107996" cy="338554"/>
          </a:xfrm>
          <a:prstGeom prst="rect">
            <a:avLst/>
          </a:prstGeom>
          <a:noFill/>
        </p:spPr>
        <p:txBody>
          <a:bodyPr wrap="none" rtlCol="0">
            <a:spAutoFit/>
          </a:bodyPr>
          <a:lstStyle/>
          <a:p>
            <a:r>
              <a:rPr lang="en-US" sz="1600" dirty="0" smtClean="0">
                <a:latin typeface="Times New Roman"/>
                <a:cs typeface="Times New Roman"/>
              </a:rPr>
              <a:t>Mean PC 1</a:t>
            </a:r>
            <a:endParaRPr lang="en-US" sz="1600" dirty="0">
              <a:latin typeface="Times New Roman"/>
              <a:cs typeface="Times New Roman"/>
            </a:endParaRPr>
          </a:p>
        </p:txBody>
      </p:sp>
      <p:pic>
        <p:nvPicPr>
          <p:cNvPr id="4" name="Picture 3"/>
          <p:cNvPicPr>
            <a:picLocks noChangeAspect="1"/>
          </p:cNvPicPr>
          <p:nvPr/>
        </p:nvPicPr>
        <p:blipFill>
          <a:blip r:embed="rId20"/>
          <a:stretch>
            <a:fillRect/>
          </a:stretch>
        </p:blipFill>
        <p:spPr>
          <a:xfrm>
            <a:off x="32498674" y="3201977"/>
            <a:ext cx="2401216" cy="915187"/>
          </a:xfrm>
          <a:prstGeom prst="rect">
            <a:avLst/>
          </a:prstGeom>
        </p:spPr>
      </p:pic>
      <p:sp>
        <p:nvSpPr>
          <p:cNvPr id="5" name="TextBox 4"/>
          <p:cNvSpPr txBox="1"/>
          <p:nvPr/>
        </p:nvSpPr>
        <p:spPr>
          <a:xfrm>
            <a:off x="328934" y="17614726"/>
            <a:ext cx="4064120" cy="461665"/>
          </a:xfrm>
          <a:prstGeom prst="rect">
            <a:avLst/>
          </a:prstGeom>
          <a:solidFill>
            <a:srgbClr val="FFFFFF"/>
          </a:solidFill>
          <a:ln>
            <a:noFill/>
          </a:ln>
        </p:spPr>
        <p:txBody>
          <a:bodyPr wrap="square" rtlCol="0">
            <a:spAutoFit/>
          </a:bodyPr>
          <a:lstStyle/>
          <a:p>
            <a:pPr algn="ctr"/>
            <a:r>
              <a:rPr lang="en-US" sz="2400" b="1" dirty="0" smtClean="0">
                <a:latin typeface="Times New Roman"/>
                <a:cs typeface="Times New Roman"/>
              </a:rPr>
              <a:t>Thermal Niche Model</a:t>
            </a:r>
            <a:endParaRPr lang="en-US" sz="2400" b="1" dirty="0">
              <a:latin typeface="Times New Roman"/>
              <a:cs typeface="Times New Roman"/>
            </a:endParaRPr>
          </a:p>
        </p:txBody>
      </p:sp>
      <p:sp>
        <p:nvSpPr>
          <p:cNvPr id="76" name="TextBox 75"/>
          <p:cNvSpPr txBox="1"/>
          <p:nvPr/>
        </p:nvSpPr>
        <p:spPr>
          <a:xfrm>
            <a:off x="5064348" y="17623660"/>
            <a:ext cx="4247259" cy="461665"/>
          </a:xfrm>
          <a:prstGeom prst="rect">
            <a:avLst/>
          </a:prstGeom>
          <a:solidFill>
            <a:schemeClr val="bg1"/>
          </a:solidFill>
          <a:ln>
            <a:noFill/>
          </a:ln>
        </p:spPr>
        <p:txBody>
          <a:bodyPr wrap="square" rtlCol="0">
            <a:spAutoFit/>
          </a:bodyPr>
          <a:lstStyle/>
          <a:p>
            <a:pPr algn="ctr"/>
            <a:r>
              <a:rPr lang="en-US" sz="2400" b="1" dirty="0" smtClean="0">
                <a:latin typeface="Times New Roman"/>
                <a:cs typeface="Times New Roman"/>
              </a:rPr>
              <a:t>Bottom Temperature Model</a:t>
            </a:r>
            <a:endParaRPr lang="en-US" sz="2400" b="1" dirty="0">
              <a:latin typeface="Times New Roman"/>
              <a:cs typeface="Times New Roman"/>
            </a:endParaRPr>
          </a:p>
        </p:txBody>
      </p:sp>
      <p:sp>
        <p:nvSpPr>
          <p:cNvPr id="77" name="TextBox 76"/>
          <p:cNvSpPr txBox="1"/>
          <p:nvPr/>
        </p:nvSpPr>
        <p:spPr>
          <a:xfrm>
            <a:off x="1942867" y="21585100"/>
            <a:ext cx="5715000" cy="646331"/>
          </a:xfrm>
          <a:prstGeom prst="rect">
            <a:avLst/>
          </a:prstGeom>
          <a:noFill/>
          <a:ln>
            <a:noFill/>
          </a:ln>
        </p:spPr>
        <p:txBody>
          <a:bodyPr wrap="square" rtlCol="0">
            <a:spAutoFit/>
          </a:bodyPr>
          <a:lstStyle/>
          <a:p>
            <a:pPr algn="ctr"/>
            <a:r>
              <a:rPr lang="en-US" sz="3600" b="1" dirty="0" smtClean="0">
                <a:latin typeface="Times New Roman"/>
                <a:cs typeface="Times New Roman"/>
              </a:rPr>
              <a:t>gives us</a:t>
            </a:r>
            <a:endParaRPr lang="en-US" sz="3600" b="1" dirty="0">
              <a:latin typeface="Times New Roman"/>
              <a:cs typeface="Times New Roman"/>
            </a:endParaRPr>
          </a:p>
        </p:txBody>
      </p:sp>
      <p:sp>
        <p:nvSpPr>
          <p:cNvPr id="78" name="TextBox 77"/>
          <p:cNvSpPr txBox="1"/>
          <p:nvPr/>
        </p:nvSpPr>
        <p:spPr>
          <a:xfrm>
            <a:off x="6640225" y="19980095"/>
            <a:ext cx="2004523" cy="646331"/>
          </a:xfrm>
          <a:prstGeom prst="rect">
            <a:avLst/>
          </a:prstGeom>
          <a:noFill/>
          <a:ln w="3175" cmpd="sng">
            <a:noFill/>
          </a:ln>
        </p:spPr>
        <p:txBody>
          <a:bodyPr wrap="square" rtlCol="0">
            <a:spAutoFit/>
          </a:bodyPr>
          <a:lstStyle/>
          <a:p>
            <a:pPr marL="91440" indent="-91440" algn="r">
              <a:buFont typeface="Arial"/>
              <a:buChar char="•"/>
            </a:pPr>
            <a:r>
              <a:rPr lang="en-US" sz="1800" dirty="0" smtClean="0">
                <a:latin typeface="Times New Roman"/>
                <a:cs typeface="Times New Roman"/>
              </a:rPr>
              <a:t> Daily averages 1958-2007</a:t>
            </a:r>
          </a:p>
        </p:txBody>
      </p:sp>
      <p:sp>
        <p:nvSpPr>
          <p:cNvPr id="80" name="TextBox 79"/>
          <p:cNvSpPr txBox="1"/>
          <p:nvPr/>
        </p:nvSpPr>
        <p:spPr>
          <a:xfrm>
            <a:off x="6371980" y="20658475"/>
            <a:ext cx="2266925" cy="369332"/>
          </a:xfrm>
          <a:prstGeom prst="rect">
            <a:avLst/>
          </a:prstGeom>
          <a:noFill/>
          <a:ln w="3175" cmpd="sng">
            <a:noFill/>
          </a:ln>
        </p:spPr>
        <p:txBody>
          <a:bodyPr wrap="square" rtlCol="0">
            <a:spAutoFit/>
          </a:bodyPr>
          <a:lstStyle/>
          <a:p>
            <a:pPr marL="91440" indent="-91440" algn="r">
              <a:buFont typeface="Arial"/>
              <a:buChar char="•"/>
            </a:pPr>
            <a:r>
              <a:rPr lang="en-US" sz="1800" dirty="0" smtClean="0">
                <a:latin typeface="Times New Roman"/>
                <a:cs typeface="Times New Roman"/>
              </a:rPr>
              <a:t> 7km resolution</a:t>
            </a:r>
          </a:p>
        </p:txBody>
      </p:sp>
      <p:sp>
        <p:nvSpPr>
          <p:cNvPr id="81" name="TextBox 80"/>
          <p:cNvSpPr txBox="1"/>
          <p:nvPr/>
        </p:nvSpPr>
        <p:spPr>
          <a:xfrm>
            <a:off x="6177659" y="21110593"/>
            <a:ext cx="2653487" cy="369332"/>
          </a:xfrm>
          <a:prstGeom prst="rect">
            <a:avLst/>
          </a:prstGeom>
          <a:noFill/>
          <a:ln w="3175" cmpd="sng">
            <a:noFill/>
          </a:ln>
        </p:spPr>
        <p:txBody>
          <a:bodyPr wrap="square" rtlCol="0">
            <a:spAutoFit/>
          </a:bodyPr>
          <a:lstStyle/>
          <a:p>
            <a:r>
              <a:rPr lang="en-US" sz="1800" i="1" dirty="0" smtClean="0">
                <a:latin typeface="Times New Roman"/>
                <a:cs typeface="Times New Roman"/>
              </a:rPr>
              <a:t>Kang &amp; </a:t>
            </a:r>
            <a:r>
              <a:rPr lang="en-US" sz="1800" i="1" dirty="0" err="1" smtClean="0">
                <a:latin typeface="Times New Roman"/>
                <a:cs typeface="Times New Roman"/>
              </a:rPr>
              <a:t>Curchitser</a:t>
            </a:r>
            <a:r>
              <a:rPr lang="en-US" sz="1800" i="1" dirty="0" smtClean="0">
                <a:latin typeface="Times New Roman"/>
                <a:cs typeface="Times New Roman"/>
              </a:rPr>
              <a:t> 2013</a:t>
            </a:r>
            <a:endParaRPr lang="en-US" sz="1800" i="1" dirty="0">
              <a:latin typeface="Times New Roman"/>
              <a:cs typeface="Times New Roman"/>
            </a:endParaRPr>
          </a:p>
        </p:txBody>
      </p:sp>
      <p:sp>
        <p:nvSpPr>
          <p:cNvPr id="6" name="Rectangle 5"/>
          <p:cNvSpPr/>
          <p:nvPr/>
        </p:nvSpPr>
        <p:spPr>
          <a:xfrm>
            <a:off x="10676820" y="25672577"/>
            <a:ext cx="990189" cy="1019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85" name="Rectangle 84"/>
          <p:cNvSpPr/>
          <p:nvPr/>
        </p:nvSpPr>
        <p:spPr>
          <a:xfrm>
            <a:off x="10676820" y="17296359"/>
            <a:ext cx="990189" cy="1019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87" name="Rectangle 86"/>
          <p:cNvSpPr/>
          <p:nvPr/>
        </p:nvSpPr>
        <p:spPr>
          <a:xfrm>
            <a:off x="10676820" y="8646068"/>
            <a:ext cx="990189" cy="1019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83" name="TextBox 82"/>
          <p:cNvSpPr txBox="1"/>
          <p:nvPr/>
        </p:nvSpPr>
        <p:spPr>
          <a:xfrm>
            <a:off x="10676820" y="25375223"/>
            <a:ext cx="4025333" cy="3303468"/>
          </a:xfrm>
          <a:prstGeom prst="rect">
            <a:avLst/>
          </a:prstGeom>
          <a:noFill/>
        </p:spPr>
        <p:txBody>
          <a:bodyPr wrap="square" rtlCol="0">
            <a:spAutoFit/>
          </a:bodyPr>
          <a:lstStyle/>
          <a:p>
            <a:pPr marL="182880" lvl="0" indent="-182880">
              <a:spcAft>
                <a:spcPts val="2000"/>
              </a:spcAft>
              <a:buFont typeface="Arial"/>
              <a:buChar char="•"/>
            </a:pPr>
            <a:r>
              <a:rPr lang="en-US" sz="2400" dirty="0" smtClean="0">
                <a:solidFill>
                  <a:srgbClr val="000000"/>
                </a:solidFill>
                <a:latin typeface="Times New Roman"/>
                <a:cs typeface="Times New Roman"/>
              </a:rPr>
              <a:t>Distinct </a:t>
            </a:r>
            <a:r>
              <a:rPr lang="en-US" sz="2400" dirty="0">
                <a:solidFill>
                  <a:srgbClr val="000000"/>
                </a:solidFill>
                <a:latin typeface="Times New Roman"/>
                <a:cs typeface="Times New Roman"/>
              </a:rPr>
              <a:t>separation at approximately 20 </a:t>
            </a:r>
            <a:r>
              <a:rPr lang="en-US" sz="2400" dirty="0" smtClean="0">
                <a:solidFill>
                  <a:srgbClr val="000000"/>
                </a:solidFill>
                <a:latin typeface="Times New Roman"/>
                <a:cs typeface="Times New Roman"/>
              </a:rPr>
              <a:t>m </a:t>
            </a:r>
            <a:r>
              <a:rPr lang="en-US" sz="2400" dirty="0" err="1" smtClean="0">
                <a:solidFill>
                  <a:srgbClr val="000000"/>
                </a:solidFill>
                <a:latin typeface="Times New Roman"/>
                <a:cs typeface="Times New Roman"/>
              </a:rPr>
              <a:t>isobath</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between the shelf and the </a:t>
            </a:r>
            <a:r>
              <a:rPr lang="en-US" sz="2400" dirty="0" smtClean="0">
                <a:solidFill>
                  <a:srgbClr val="000000"/>
                </a:solidFill>
                <a:latin typeface="Times New Roman"/>
                <a:cs typeface="Times New Roman"/>
              </a:rPr>
              <a:t>shallow inshore region</a:t>
            </a:r>
            <a:endParaRPr lang="en-US" sz="2400" dirty="0" smtClean="0">
              <a:latin typeface="Times New Roman"/>
              <a:cs typeface="Times New Roman"/>
            </a:endParaRPr>
          </a:p>
          <a:p>
            <a:pPr marL="182880" indent="-182880">
              <a:spcAft>
                <a:spcPts val="2000"/>
              </a:spcAft>
              <a:buFont typeface="Arial"/>
              <a:buChar char="•"/>
            </a:pPr>
            <a:r>
              <a:rPr lang="en-US" sz="2400" dirty="0" smtClean="0">
                <a:latin typeface="Times New Roman"/>
                <a:cs typeface="Times New Roman"/>
              </a:rPr>
              <a:t>Suitability </a:t>
            </a:r>
            <a:r>
              <a:rPr lang="en-US" sz="2400" dirty="0">
                <a:latin typeface="Times New Roman"/>
                <a:cs typeface="Times New Roman"/>
              </a:rPr>
              <a:t>inshore (on </a:t>
            </a:r>
            <a:r>
              <a:rPr lang="en-US" sz="2400" dirty="0" smtClean="0">
                <a:latin typeface="Times New Roman"/>
                <a:cs typeface="Times New Roman"/>
              </a:rPr>
              <a:t/>
            </a:r>
            <a:br>
              <a:rPr lang="en-US" sz="2400" dirty="0" smtClean="0">
                <a:latin typeface="Times New Roman"/>
                <a:cs typeface="Times New Roman"/>
              </a:rPr>
            </a:br>
            <a:r>
              <a:rPr lang="en-US" sz="2400" dirty="0" smtClean="0">
                <a:latin typeface="Times New Roman"/>
                <a:cs typeface="Times New Roman"/>
              </a:rPr>
              <a:t>shelf) was highest in </a:t>
            </a:r>
            <a:br>
              <a:rPr lang="en-US" sz="2400" dirty="0" smtClean="0">
                <a:latin typeface="Times New Roman"/>
                <a:cs typeface="Times New Roman"/>
              </a:rPr>
            </a:br>
            <a:r>
              <a:rPr lang="en-US" sz="2400" dirty="0" smtClean="0">
                <a:latin typeface="Times New Roman"/>
                <a:cs typeface="Times New Roman"/>
              </a:rPr>
              <a:t>June (</a:t>
            </a:r>
            <a:r>
              <a:rPr lang="en-US" sz="2400" dirty="0">
                <a:latin typeface="Times New Roman"/>
                <a:cs typeface="Times New Roman"/>
              </a:rPr>
              <a:t>through </a:t>
            </a:r>
            <a:r>
              <a:rPr lang="en-US" sz="2400" dirty="0" smtClean="0">
                <a:latin typeface="Times New Roman"/>
                <a:cs typeface="Times New Roman"/>
              </a:rPr>
              <a:t/>
            </a:r>
            <a:br>
              <a:rPr lang="en-US" sz="2400" dirty="0" smtClean="0">
                <a:latin typeface="Times New Roman"/>
                <a:cs typeface="Times New Roman"/>
              </a:rPr>
            </a:br>
            <a:r>
              <a:rPr lang="en-US" sz="2400" dirty="0" smtClean="0">
                <a:latin typeface="Times New Roman"/>
                <a:cs typeface="Times New Roman"/>
              </a:rPr>
              <a:t>Fall)</a:t>
            </a:r>
            <a:endParaRPr lang="en-US" sz="2400" dirty="0">
              <a:latin typeface="Times New Roman"/>
              <a:cs typeface="Times New Roman"/>
            </a:endParaRPr>
          </a:p>
        </p:txBody>
      </p:sp>
      <p:sp>
        <p:nvSpPr>
          <p:cNvPr id="90" name="TextBox 89"/>
          <p:cNvSpPr txBox="1"/>
          <p:nvPr/>
        </p:nvSpPr>
        <p:spPr>
          <a:xfrm>
            <a:off x="10646738" y="16778218"/>
            <a:ext cx="4787864" cy="3672801"/>
          </a:xfrm>
          <a:prstGeom prst="rect">
            <a:avLst/>
          </a:prstGeom>
          <a:noFill/>
        </p:spPr>
        <p:txBody>
          <a:bodyPr wrap="square" rtlCol="0">
            <a:spAutoFit/>
          </a:bodyPr>
          <a:lstStyle/>
          <a:p>
            <a:pPr marL="182880" lvl="0" indent="-182880">
              <a:spcAft>
                <a:spcPts val="2000"/>
              </a:spcAft>
              <a:buFont typeface="Arial"/>
              <a:buChar char="•"/>
            </a:pPr>
            <a:r>
              <a:rPr lang="en-US" sz="2400" dirty="0" smtClean="0">
                <a:latin typeface="Times New Roman"/>
                <a:cs typeface="Times New Roman"/>
              </a:rPr>
              <a:t>Differentiated the inshore </a:t>
            </a:r>
            <a:r>
              <a:rPr lang="en-US" sz="2400" dirty="0">
                <a:latin typeface="Times New Roman"/>
                <a:cs typeface="Times New Roman"/>
              </a:rPr>
              <a:t>South and MAB shelf </a:t>
            </a:r>
            <a:r>
              <a:rPr lang="en-US" sz="2400" dirty="0" smtClean="0">
                <a:latin typeface="Times New Roman"/>
                <a:cs typeface="Times New Roman"/>
              </a:rPr>
              <a:t>[</a:t>
            </a:r>
            <a:r>
              <a:rPr lang="en-US" sz="2400" dirty="0">
                <a:latin typeface="Times New Roman"/>
                <a:cs typeface="Times New Roman"/>
              </a:rPr>
              <a:t>S/MAB] from  </a:t>
            </a:r>
            <a:r>
              <a:rPr lang="en-US" sz="2400" dirty="0" smtClean="0">
                <a:latin typeface="Times New Roman"/>
                <a:cs typeface="Times New Roman"/>
              </a:rPr>
              <a:t/>
            </a:r>
            <a:br>
              <a:rPr lang="en-US" sz="2400" dirty="0" smtClean="0">
                <a:latin typeface="Times New Roman"/>
                <a:cs typeface="Times New Roman"/>
              </a:rPr>
            </a:br>
            <a:r>
              <a:rPr lang="en-US" sz="2400" dirty="0" smtClean="0">
                <a:latin typeface="Times New Roman"/>
                <a:cs typeface="Times New Roman"/>
              </a:rPr>
              <a:t>the inshore North and </a:t>
            </a:r>
            <a:br>
              <a:rPr lang="en-US" sz="2400" dirty="0" smtClean="0">
                <a:latin typeface="Times New Roman"/>
                <a:cs typeface="Times New Roman"/>
              </a:rPr>
            </a:br>
            <a:r>
              <a:rPr lang="en-US" sz="2400" dirty="0" smtClean="0">
                <a:latin typeface="Times New Roman"/>
                <a:cs typeface="Times New Roman"/>
              </a:rPr>
              <a:t>Georges Bank [N/GB]</a:t>
            </a:r>
          </a:p>
          <a:p>
            <a:pPr marL="182880" indent="-182880">
              <a:spcAft>
                <a:spcPts val="2000"/>
              </a:spcAft>
              <a:buFont typeface="Arial"/>
              <a:buChar char="•"/>
            </a:pPr>
            <a:r>
              <a:rPr lang="en-US" sz="2400" dirty="0" smtClean="0">
                <a:latin typeface="Times New Roman"/>
                <a:cs typeface="Times New Roman"/>
              </a:rPr>
              <a:t>Two cycles </a:t>
            </a:r>
            <a:r>
              <a:rPr lang="en-US" sz="2400" dirty="0">
                <a:latin typeface="Times New Roman"/>
                <a:cs typeface="Times New Roman"/>
              </a:rPr>
              <a:t>per year: </a:t>
            </a:r>
            <a:r>
              <a:rPr lang="en-US" sz="2400" dirty="0" smtClean="0">
                <a:latin typeface="Times New Roman"/>
                <a:cs typeface="Times New Roman"/>
              </a:rPr>
              <a:t>red </a:t>
            </a:r>
            <a:br>
              <a:rPr lang="en-US" sz="2400" dirty="0" smtClean="0">
                <a:latin typeface="Times New Roman"/>
                <a:cs typeface="Times New Roman"/>
              </a:rPr>
            </a:br>
            <a:r>
              <a:rPr lang="en-US" sz="2400" dirty="0" smtClean="0">
                <a:latin typeface="Times New Roman"/>
                <a:cs typeface="Times New Roman"/>
              </a:rPr>
              <a:t>(blue) areas high </a:t>
            </a:r>
            <a:br>
              <a:rPr lang="en-US" sz="2400" dirty="0" smtClean="0">
                <a:latin typeface="Times New Roman"/>
                <a:cs typeface="Times New Roman"/>
              </a:rPr>
            </a:br>
            <a:r>
              <a:rPr lang="en-US" sz="2400" dirty="0" smtClean="0">
                <a:latin typeface="Times New Roman"/>
                <a:cs typeface="Times New Roman"/>
              </a:rPr>
              <a:t>suitability </a:t>
            </a:r>
            <a:br>
              <a:rPr lang="en-US" sz="2400" dirty="0" smtClean="0">
                <a:latin typeface="Times New Roman"/>
                <a:cs typeface="Times New Roman"/>
              </a:rPr>
            </a:br>
            <a:r>
              <a:rPr lang="en-US" sz="2400" dirty="0" smtClean="0">
                <a:latin typeface="Times New Roman"/>
                <a:cs typeface="Times New Roman"/>
              </a:rPr>
              <a:t>mid</a:t>
            </a:r>
            <a:r>
              <a:rPr lang="en-US" sz="2400" dirty="0">
                <a:latin typeface="Times New Roman"/>
                <a:cs typeface="Times New Roman"/>
              </a:rPr>
              <a:t>-spring </a:t>
            </a:r>
            <a:r>
              <a:rPr lang="en-US" sz="2400" dirty="0" smtClean="0">
                <a:latin typeface="Times New Roman"/>
                <a:cs typeface="Times New Roman"/>
              </a:rPr>
              <a:t>&amp; </a:t>
            </a:r>
            <a:br>
              <a:rPr lang="en-US" sz="2400" dirty="0" smtClean="0">
                <a:latin typeface="Times New Roman"/>
                <a:cs typeface="Times New Roman"/>
              </a:rPr>
            </a:br>
            <a:r>
              <a:rPr lang="en-US" sz="2400" dirty="0" smtClean="0">
                <a:latin typeface="Times New Roman"/>
                <a:cs typeface="Times New Roman"/>
              </a:rPr>
              <a:t>fall (summer)</a:t>
            </a:r>
            <a:endParaRPr lang="en-US" sz="2400" dirty="0"/>
          </a:p>
        </p:txBody>
      </p:sp>
      <p:sp>
        <p:nvSpPr>
          <p:cNvPr id="104" name="TextBox 103"/>
          <p:cNvSpPr txBox="1"/>
          <p:nvPr/>
        </p:nvSpPr>
        <p:spPr>
          <a:xfrm>
            <a:off x="10646738" y="8259026"/>
            <a:ext cx="4354140" cy="3190617"/>
          </a:xfrm>
          <a:prstGeom prst="rect">
            <a:avLst/>
          </a:prstGeom>
          <a:noFill/>
        </p:spPr>
        <p:txBody>
          <a:bodyPr wrap="square" rtlCol="0">
            <a:spAutoFit/>
          </a:bodyPr>
          <a:lstStyle/>
          <a:p>
            <a:pPr marL="182880" lvl="0" indent="-182880">
              <a:spcAft>
                <a:spcPts val="2000"/>
              </a:spcAft>
              <a:buFont typeface="Arial"/>
              <a:buChar char="•"/>
            </a:pPr>
            <a:r>
              <a:rPr lang="en-US" sz="2400" dirty="0" smtClean="0">
                <a:solidFill>
                  <a:srgbClr val="000000"/>
                </a:solidFill>
                <a:latin typeface="Times New Roman"/>
                <a:cs typeface="Times New Roman"/>
              </a:rPr>
              <a:t>Consistent annual cycle over the shelf</a:t>
            </a:r>
          </a:p>
          <a:p>
            <a:pPr marL="182880" lvl="0" indent="-182880">
              <a:spcAft>
                <a:spcPts val="2000"/>
              </a:spcAft>
              <a:buFont typeface="Arial"/>
              <a:buChar char="•"/>
            </a:pPr>
            <a:r>
              <a:rPr lang="en-US" sz="2400" dirty="0" smtClean="0">
                <a:solidFill>
                  <a:srgbClr val="000000"/>
                </a:solidFill>
                <a:latin typeface="Times New Roman"/>
                <a:cs typeface="Times New Roman"/>
              </a:rPr>
              <a:t>Depth-dependent magnitude stronger inshore</a:t>
            </a:r>
          </a:p>
          <a:p>
            <a:pPr marL="182880" lvl="0" indent="-182880">
              <a:spcAft>
                <a:spcPts val="2000"/>
              </a:spcAft>
              <a:buFont typeface="Arial"/>
              <a:buChar char="•"/>
            </a:pPr>
            <a:r>
              <a:rPr lang="en-US" sz="2400" dirty="0" smtClean="0">
                <a:solidFill>
                  <a:srgbClr val="000000"/>
                </a:solidFill>
                <a:latin typeface="Times New Roman"/>
                <a:cs typeface="Times New Roman"/>
              </a:rPr>
              <a:t>Poorest habitat suitability </a:t>
            </a:r>
            <a:br>
              <a:rPr lang="en-US" sz="2400" dirty="0" smtClean="0">
                <a:solidFill>
                  <a:srgbClr val="000000"/>
                </a:solidFill>
                <a:latin typeface="Times New Roman"/>
                <a:cs typeface="Times New Roman"/>
              </a:rPr>
            </a:br>
            <a:r>
              <a:rPr lang="en-US" sz="2400" dirty="0" smtClean="0">
                <a:solidFill>
                  <a:srgbClr val="000000"/>
                </a:solidFill>
                <a:latin typeface="Times New Roman"/>
                <a:cs typeface="Times New Roman"/>
              </a:rPr>
              <a:t>in March, best in </a:t>
            </a:r>
            <a:br>
              <a:rPr lang="en-US" sz="2400" dirty="0" smtClean="0">
                <a:solidFill>
                  <a:srgbClr val="000000"/>
                </a:solidFill>
                <a:latin typeface="Times New Roman"/>
                <a:cs typeface="Times New Roman"/>
              </a:rPr>
            </a:br>
            <a:r>
              <a:rPr lang="en-US" sz="2400" dirty="0" smtClean="0">
                <a:solidFill>
                  <a:srgbClr val="000000"/>
                </a:solidFill>
                <a:latin typeface="Times New Roman"/>
                <a:cs typeface="Times New Roman"/>
              </a:rPr>
              <a:t>October</a:t>
            </a:r>
            <a:endParaRPr lang="en-US" sz="2400" dirty="0">
              <a:solidFill>
                <a:srgbClr val="000000"/>
              </a:solidFill>
              <a:latin typeface="Times New Roman"/>
              <a:cs typeface="Times New Roman"/>
            </a:endParaRPr>
          </a:p>
        </p:txBody>
      </p:sp>
      <p:sp>
        <p:nvSpPr>
          <p:cNvPr id="9" name="Oval 8"/>
          <p:cNvSpPr/>
          <p:nvPr/>
        </p:nvSpPr>
        <p:spPr>
          <a:xfrm>
            <a:off x="14207058" y="11858577"/>
            <a:ext cx="452043" cy="457200"/>
          </a:xfrm>
          <a:prstGeom prst="ellipse">
            <a:avLst/>
          </a:prstGeom>
          <a:noFill/>
          <a:ln w="3810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16049222" y="14098984"/>
            <a:ext cx="452043" cy="457200"/>
          </a:xfrm>
          <a:prstGeom prst="ellipse">
            <a:avLst/>
          </a:prstGeom>
          <a:noFill/>
          <a:ln w="38100" cmpd="sng">
            <a:solidFill>
              <a:srgbClr val="F200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15785291" y="22666972"/>
            <a:ext cx="452043" cy="457200"/>
          </a:xfrm>
          <a:prstGeom prst="ellipse">
            <a:avLst/>
          </a:prstGeom>
          <a:noFill/>
          <a:ln w="38100" cmpd="sng">
            <a:solidFill>
              <a:srgbClr val="2FFE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13981036" y="22209772"/>
            <a:ext cx="452043" cy="457200"/>
          </a:xfrm>
          <a:prstGeom prst="ellipse">
            <a:avLst/>
          </a:prstGeom>
          <a:noFill/>
          <a:ln w="38100" cmpd="sng">
            <a:solidFill>
              <a:srgbClr val="F200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lumMod val="50000"/>
                  </a:schemeClr>
                </a:solidFill>
              </a:ln>
            </a:endParaRPr>
          </a:p>
        </p:txBody>
      </p:sp>
      <p:sp>
        <p:nvSpPr>
          <p:cNvPr id="114" name="Oval 113"/>
          <p:cNvSpPr/>
          <p:nvPr/>
        </p:nvSpPr>
        <p:spPr>
          <a:xfrm>
            <a:off x="14774856" y="20734850"/>
            <a:ext cx="452043" cy="457200"/>
          </a:xfrm>
          <a:prstGeom prst="ellipse">
            <a:avLst/>
          </a:prstGeom>
          <a:noFill/>
          <a:ln w="3810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lumMod val="50000"/>
                  </a:schemeClr>
                </a:solidFill>
              </a:ln>
            </a:endParaRPr>
          </a:p>
        </p:txBody>
      </p:sp>
      <p:sp>
        <p:nvSpPr>
          <p:cNvPr id="150" name="TextBox 149"/>
          <p:cNvSpPr txBox="1"/>
          <p:nvPr/>
        </p:nvSpPr>
        <p:spPr>
          <a:xfrm>
            <a:off x="13892882" y="20529216"/>
            <a:ext cx="1107996" cy="338554"/>
          </a:xfrm>
          <a:prstGeom prst="rect">
            <a:avLst/>
          </a:prstGeom>
          <a:noFill/>
        </p:spPr>
        <p:txBody>
          <a:bodyPr wrap="none" rtlCol="0">
            <a:spAutoFit/>
          </a:bodyPr>
          <a:lstStyle/>
          <a:p>
            <a:r>
              <a:rPr lang="en-US" sz="1600" dirty="0" smtClean="0">
                <a:latin typeface="Times New Roman"/>
                <a:cs typeface="Times New Roman"/>
              </a:rPr>
              <a:t>Mean PC 2</a:t>
            </a:r>
            <a:endParaRPr lang="en-US" sz="1600" dirty="0">
              <a:latin typeface="Times New Roman"/>
              <a:cs typeface="Times New Roman"/>
            </a:endParaRPr>
          </a:p>
        </p:txBody>
      </p:sp>
      <p:sp>
        <p:nvSpPr>
          <p:cNvPr id="115" name="Oval 114"/>
          <p:cNvSpPr/>
          <p:nvPr/>
        </p:nvSpPr>
        <p:spPr>
          <a:xfrm>
            <a:off x="16123644" y="20472212"/>
            <a:ext cx="452043" cy="4572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lumMod val="50000"/>
                  </a:schemeClr>
                </a:solidFill>
              </a:ln>
            </a:endParaRPr>
          </a:p>
        </p:txBody>
      </p:sp>
      <p:sp>
        <p:nvSpPr>
          <p:cNvPr id="116" name="Oval 115"/>
          <p:cNvSpPr/>
          <p:nvPr/>
        </p:nvSpPr>
        <p:spPr>
          <a:xfrm>
            <a:off x="15735686" y="29144621"/>
            <a:ext cx="1205155" cy="457200"/>
          </a:xfrm>
          <a:prstGeom prst="ellipse">
            <a:avLst/>
          </a:prstGeom>
          <a:noFill/>
          <a:ln w="3810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15086981" y="31153129"/>
            <a:ext cx="452043" cy="457200"/>
          </a:xfrm>
          <a:prstGeom prst="ellipse">
            <a:avLst/>
          </a:prstGeom>
          <a:noFill/>
          <a:ln w="38100" cmpd="sng">
            <a:solidFill>
              <a:srgbClr val="F200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lumMod val="50000"/>
                  </a:schemeClr>
                </a:solidFill>
              </a:ln>
            </a:endParaRPr>
          </a:p>
        </p:txBody>
      </p:sp>
      <p:sp>
        <p:nvSpPr>
          <p:cNvPr id="16" name="Rectangle 15"/>
          <p:cNvSpPr/>
          <p:nvPr/>
        </p:nvSpPr>
        <p:spPr>
          <a:xfrm>
            <a:off x="19312957" y="8160509"/>
            <a:ext cx="9210766" cy="2426039"/>
          </a:xfrm>
          <a:prstGeom prst="rect">
            <a:avLst/>
          </a:prstGeom>
          <a:noFill/>
          <a:ln w="3810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30" name="Rectangle 129"/>
          <p:cNvSpPr/>
          <p:nvPr/>
        </p:nvSpPr>
        <p:spPr>
          <a:xfrm>
            <a:off x="19330031" y="10788286"/>
            <a:ext cx="9210766" cy="2426039"/>
          </a:xfrm>
          <a:prstGeom prst="rect">
            <a:avLst/>
          </a:prstGeom>
          <a:noFill/>
          <a:ln w="38100" cmpd="sng">
            <a:solidFill>
              <a:srgbClr val="F200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cmpd="sng">
                <a:solidFill>
                  <a:schemeClr val="tx1"/>
                </a:solidFill>
              </a:ln>
            </a:endParaRPr>
          </a:p>
        </p:txBody>
      </p:sp>
      <p:sp>
        <p:nvSpPr>
          <p:cNvPr id="131" name="Rectangle 130"/>
          <p:cNvSpPr/>
          <p:nvPr/>
        </p:nvSpPr>
        <p:spPr>
          <a:xfrm>
            <a:off x="19330031" y="24834084"/>
            <a:ext cx="9210766" cy="2426039"/>
          </a:xfrm>
          <a:prstGeom prst="rect">
            <a:avLst/>
          </a:prstGeom>
          <a:noFill/>
          <a:ln w="38100" cmpd="sng">
            <a:solidFill>
              <a:srgbClr val="F200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32" name="Rectangle 131"/>
          <p:cNvSpPr/>
          <p:nvPr/>
        </p:nvSpPr>
        <p:spPr>
          <a:xfrm>
            <a:off x="19330031" y="27461861"/>
            <a:ext cx="9210766" cy="2426039"/>
          </a:xfrm>
          <a:prstGeom prst="rect">
            <a:avLst/>
          </a:prstGeom>
          <a:noFill/>
          <a:ln w="3810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33" name="Rectangle 132"/>
          <p:cNvSpPr/>
          <p:nvPr/>
        </p:nvSpPr>
        <p:spPr>
          <a:xfrm>
            <a:off x="19341370" y="16631354"/>
            <a:ext cx="9210766" cy="1204154"/>
          </a:xfrm>
          <a:prstGeom prst="rect">
            <a:avLst/>
          </a:prstGeom>
          <a:noFill/>
          <a:ln w="38100" cmpd="sng">
            <a:solidFill>
              <a:srgbClr val="F200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35" name="Rectangle 134"/>
          <p:cNvSpPr/>
          <p:nvPr/>
        </p:nvSpPr>
        <p:spPr>
          <a:xfrm>
            <a:off x="19341370" y="17860927"/>
            <a:ext cx="9210766" cy="1204154"/>
          </a:xfrm>
          <a:prstGeom prst="rect">
            <a:avLst/>
          </a:prstGeom>
          <a:noFill/>
          <a:ln w="3810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36" name="Rectangle 135"/>
          <p:cNvSpPr/>
          <p:nvPr/>
        </p:nvSpPr>
        <p:spPr>
          <a:xfrm>
            <a:off x="19341370" y="19087759"/>
            <a:ext cx="9210766" cy="1204154"/>
          </a:xfrm>
          <a:prstGeom prst="rect">
            <a:avLst/>
          </a:prstGeom>
          <a:noFill/>
          <a:ln w="38100" cmpd="sng">
            <a:solidFill>
              <a:srgbClr val="2FFE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37" name="Rectangle 136"/>
          <p:cNvSpPr/>
          <p:nvPr/>
        </p:nvSpPr>
        <p:spPr>
          <a:xfrm>
            <a:off x="19341370" y="20306159"/>
            <a:ext cx="9210766" cy="1204154"/>
          </a:xfrm>
          <a:prstGeom prst="rect">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4" name="TextBox 13"/>
          <p:cNvSpPr txBox="1"/>
          <p:nvPr/>
        </p:nvSpPr>
        <p:spPr>
          <a:xfrm>
            <a:off x="32948880" y="15590605"/>
            <a:ext cx="5412259" cy="400110"/>
          </a:xfrm>
          <a:prstGeom prst="rect">
            <a:avLst/>
          </a:prstGeom>
          <a:noFill/>
        </p:spPr>
        <p:txBody>
          <a:bodyPr wrap="none" rtlCol="0">
            <a:spAutoFit/>
          </a:bodyPr>
          <a:lstStyle/>
          <a:p>
            <a:r>
              <a:rPr lang="en-US" sz="2000" dirty="0">
                <a:solidFill>
                  <a:srgbClr val="FFFFFF"/>
                </a:solidFill>
                <a:latin typeface="Times New Roman"/>
                <a:cs typeface="Times New Roman"/>
              </a:rPr>
              <a:t>NMFS bottom trawl survey ship </a:t>
            </a:r>
            <a:r>
              <a:rPr lang="en-US" sz="2000" i="1" dirty="0">
                <a:solidFill>
                  <a:srgbClr val="FFFFFF"/>
                </a:solidFill>
                <a:latin typeface="Times New Roman"/>
                <a:cs typeface="Times New Roman"/>
              </a:rPr>
              <a:t>Henry B. Bigelow</a:t>
            </a:r>
            <a:endParaRPr lang="en-US" sz="2000" dirty="0">
              <a:solidFill>
                <a:srgbClr val="FFFFFF"/>
              </a:solidFill>
              <a:latin typeface="Times New Roman"/>
              <a:cs typeface="Times New Roman"/>
            </a:endParaRPr>
          </a:p>
        </p:txBody>
      </p:sp>
      <p:sp>
        <p:nvSpPr>
          <p:cNvPr id="124" name="TextBox 123"/>
          <p:cNvSpPr txBox="1"/>
          <p:nvPr/>
        </p:nvSpPr>
        <p:spPr>
          <a:xfrm>
            <a:off x="30648227" y="28870472"/>
            <a:ext cx="5631328" cy="400110"/>
          </a:xfrm>
          <a:prstGeom prst="rect">
            <a:avLst/>
          </a:prstGeom>
          <a:noFill/>
          <a:ln w="3175" cmpd="sng">
            <a:noFill/>
          </a:ln>
        </p:spPr>
        <p:txBody>
          <a:bodyPr wrap="square" rtlCol="0">
            <a:spAutoFit/>
          </a:bodyPr>
          <a:lstStyle/>
          <a:p>
            <a:pPr algn="ctr"/>
            <a:r>
              <a:rPr lang="en-US" sz="2000" dirty="0" smtClean="0">
                <a:solidFill>
                  <a:srgbClr val="FFFFFF"/>
                </a:solidFill>
                <a:latin typeface="Times New Roman"/>
                <a:cs typeface="Times New Roman"/>
              </a:rPr>
              <a:t>Fishing Vessel </a:t>
            </a:r>
            <a:r>
              <a:rPr lang="en-US" sz="2000" i="1" dirty="0" smtClean="0">
                <a:solidFill>
                  <a:srgbClr val="FFFFFF"/>
                </a:solidFill>
                <a:latin typeface="Times New Roman"/>
                <a:cs typeface="Times New Roman"/>
              </a:rPr>
              <a:t>Karen Elizabeth</a:t>
            </a:r>
            <a:r>
              <a:rPr lang="en-US" sz="2000" dirty="0" smtClean="0">
                <a:solidFill>
                  <a:srgbClr val="FFFFFF"/>
                </a:solidFill>
                <a:latin typeface="Times New Roman"/>
                <a:cs typeface="Times New Roman"/>
              </a:rPr>
              <a:t> and gear</a:t>
            </a:r>
            <a:endParaRPr lang="en-US" sz="2000" dirty="0">
              <a:solidFill>
                <a:srgbClr val="FFFFFF"/>
              </a:solidFill>
              <a:latin typeface="Times New Roman"/>
              <a:cs typeface="Times New Roman"/>
            </a:endParaRPr>
          </a:p>
        </p:txBody>
      </p:sp>
      <p:sp>
        <p:nvSpPr>
          <p:cNvPr id="17" name="Rectangle 16"/>
          <p:cNvSpPr/>
          <p:nvPr/>
        </p:nvSpPr>
        <p:spPr>
          <a:xfrm>
            <a:off x="13487400" y="7751856"/>
            <a:ext cx="945679" cy="4269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13346037" y="16302346"/>
            <a:ext cx="945679" cy="4269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13396836" y="24835551"/>
            <a:ext cx="945679" cy="4269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10646738" y="7581341"/>
            <a:ext cx="6587665" cy="584776"/>
          </a:xfrm>
          <a:prstGeom prst="rect">
            <a:avLst/>
          </a:prstGeom>
          <a:noFill/>
        </p:spPr>
        <p:txBody>
          <a:bodyPr wrap="square" rtlCol="0">
            <a:spAutoFit/>
          </a:bodyPr>
          <a:lstStyle/>
          <a:p>
            <a:pPr algn="ctr"/>
            <a:r>
              <a:rPr lang="en-US" sz="3200" i="1" dirty="0" smtClean="0">
                <a:solidFill>
                  <a:srgbClr val="800000"/>
                </a:solidFill>
                <a:latin typeface="Times New Roman"/>
                <a:cs typeface="Times New Roman"/>
              </a:rPr>
              <a:t>Mode 1: 53.2</a:t>
            </a:r>
            <a:r>
              <a:rPr lang="en-US" sz="3200" i="1" dirty="0">
                <a:solidFill>
                  <a:srgbClr val="800000"/>
                </a:solidFill>
                <a:latin typeface="Times New Roman"/>
                <a:cs typeface="Times New Roman"/>
              </a:rPr>
              <a:t>% (Annual </a:t>
            </a:r>
            <a:r>
              <a:rPr lang="en-US" sz="3200" i="1" dirty="0" smtClean="0">
                <a:solidFill>
                  <a:srgbClr val="800000"/>
                </a:solidFill>
                <a:latin typeface="Times New Roman"/>
                <a:cs typeface="Times New Roman"/>
              </a:rPr>
              <a:t>Variability)</a:t>
            </a:r>
            <a:endParaRPr lang="en-US" sz="3200" i="1" dirty="0">
              <a:solidFill>
                <a:srgbClr val="800000"/>
              </a:solidFill>
              <a:latin typeface="Times New Roman"/>
              <a:cs typeface="Times New Roman"/>
            </a:endParaRPr>
          </a:p>
        </p:txBody>
      </p:sp>
      <p:sp>
        <p:nvSpPr>
          <p:cNvPr id="123" name="TextBox 122"/>
          <p:cNvSpPr txBox="1"/>
          <p:nvPr/>
        </p:nvSpPr>
        <p:spPr>
          <a:xfrm>
            <a:off x="10562770" y="16065600"/>
            <a:ext cx="6587665" cy="584776"/>
          </a:xfrm>
          <a:prstGeom prst="rect">
            <a:avLst/>
          </a:prstGeom>
          <a:noFill/>
        </p:spPr>
        <p:txBody>
          <a:bodyPr wrap="square" rtlCol="0">
            <a:spAutoFit/>
          </a:bodyPr>
          <a:lstStyle/>
          <a:p>
            <a:pPr algn="ctr"/>
            <a:r>
              <a:rPr lang="en-US" sz="3200" i="1" dirty="0" smtClean="0">
                <a:solidFill>
                  <a:srgbClr val="800000"/>
                </a:solidFill>
                <a:latin typeface="Times New Roman"/>
                <a:cs typeface="Times New Roman"/>
              </a:rPr>
              <a:t>Mode 2: 20.0</a:t>
            </a:r>
            <a:r>
              <a:rPr lang="en-US" sz="3200" i="1" dirty="0">
                <a:solidFill>
                  <a:srgbClr val="800000"/>
                </a:solidFill>
                <a:latin typeface="Times New Roman"/>
                <a:cs typeface="Times New Roman"/>
              </a:rPr>
              <a:t>% (Seasonal </a:t>
            </a:r>
            <a:r>
              <a:rPr lang="en-US" sz="3200" i="1" dirty="0" smtClean="0">
                <a:solidFill>
                  <a:srgbClr val="800000"/>
                </a:solidFill>
                <a:latin typeface="Times New Roman"/>
                <a:cs typeface="Times New Roman"/>
              </a:rPr>
              <a:t>Variability)</a:t>
            </a:r>
            <a:endParaRPr lang="en-US" sz="3200" i="1" dirty="0">
              <a:solidFill>
                <a:srgbClr val="800000"/>
              </a:solidFill>
              <a:latin typeface="Times New Roman"/>
              <a:cs typeface="Times New Roman"/>
            </a:endParaRPr>
          </a:p>
        </p:txBody>
      </p:sp>
      <p:sp>
        <p:nvSpPr>
          <p:cNvPr id="125" name="TextBox 124"/>
          <p:cNvSpPr txBox="1"/>
          <p:nvPr/>
        </p:nvSpPr>
        <p:spPr>
          <a:xfrm>
            <a:off x="10646738" y="24642003"/>
            <a:ext cx="6587665" cy="584776"/>
          </a:xfrm>
          <a:prstGeom prst="rect">
            <a:avLst/>
          </a:prstGeom>
          <a:noFill/>
        </p:spPr>
        <p:txBody>
          <a:bodyPr wrap="square" rtlCol="0">
            <a:spAutoFit/>
          </a:bodyPr>
          <a:lstStyle/>
          <a:p>
            <a:pPr algn="ctr"/>
            <a:r>
              <a:rPr lang="en-US" sz="3200" i="1" dirty="0">
                <a:solidFill>
                  <a:srgbClr val="800000"/>
                </a:solidFill>
                <a:latin typeface="Times New Roman"/>
                <a:cs typeface="Times New Roman"/>
              </a:rPr>
              <a:t>Mode 3: 8.4% (Seasonal Migration)</a:t>
            </a:r>
          </a:p>
        </p:txBody>
      </p:sp>
      <p:sp>
        <p:nvSpPr>
          <p:cNvPr id="19" name="Rectangle 18"/>
          <p:cNvSpPr/>
          <p:nvPr/>
        </p:nvSpPr>
        <p:spPr>
          <a:xfrm>
            <a:off x="328934" y="17593734"/>
            <a:ext cx="4064120" cy="406206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5054734" y="17611458"/>
            <a:ext cx="4256873" cy="406206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4034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16628</TotalTime>
  <Words>1139</Words>
  <Application>Microsoft Macintosh PowerPoint</Application>
  <PresentationFormat>Custom</PresentationFormat>
  <Paragraphs>102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rutgers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Kohut</dc:creator>
  <cp:lastModifiedBy>Laura Palamara</cp:lastModifiedBy>
  <cp:revision>402</cp:revision>
  <cp:lastPrinted>2014-01-30T13:36:17Z</cp:lastPrinted>
  <dcterms:created xsi:type="dcterms:W3CDTF">2012-02-14T16:06:01Z</dcterms:created>
  <dcterms:modified xsi:type="dcterms:W3CDTF">2014-03-17T20:14:50Z</dcterms:modified>
</cp:coreProperties>
</file>