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0" r:id="rId2"/>
    <p:sldId id="275" r:id="rId3"/>
    <p:sldId id="276" r:id="rId4"/>
    <p:sldId id="266" r:id="rId5"/>
    <p:sldId id="277" r:id="rId6"/>
    <p:sldId id="272" r:id="rId7"/>
    <p:sldId id="267" r:id="rId8"/>
    <p:sldId id="271" r:id="rId9"/>
    <p:sldId id="273" r:id="rId10"/>
    <p:sldId id="262" r:id="rId11"/>
    <p:sldId id="261" r:id="rId12"/>
    <p:sldId id="268" r:id="rId13"/>
    <p:sldId id="265" r:id="rId14"/>
    <p:sldId id="269" r:id="rId15"/>
    <p:sldId id="274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1" d="100"/>
          <a:sy n="141" d="100"/>
        </p:scale>
        <p:origin x="-143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EC57B-80DC-DE43-8421-6A5DC8E42753}" type="datetimeFigureOut">
              <a:rPr lang="en-US" smtClean="0"/>
              <a:t>6/24/14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D04DA-DD38-4747-849D-B8C9B6079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28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D04DA-DD38-4747-849D-B8C9B60798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94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2CBB-1B14-8B4F-98B2-FAE3A90A017C}" type="datetimeFigureOut">
              <a:rPr lang="en-US" smtClean="0"/>
              <a:t>6/24/14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D75B-89DA-824F-8D02-E3A92BE6C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0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2CBB-1B14-8B4F-98B2-FAE3A90A017C}" type="datetimeFigureOut">
              <a:rPr lang="en-US" smtClean="0"/>
              <a:t>6/24/14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D75B-89DA-824F-8D02-E3A92BE6C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99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2CBB-1B14-8B4F-98B2-FAE3A90A017C}" type="datetimeFigureOut">
              <a:rPr lang="en-US" smtClean="0"/>
              <a:t>6/24/14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D75B-89DA-824F-8D02-E3A92BE6C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3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2CBB-1B14-8B4F-98B2-FAE3A90A017C}" type="datetimeFigureOut">
              <a:rPr lang="en-US" smtClean="0"/>
              <a:t>6/24/14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D75B-89DA-824F-8D02-E3A92BE6C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55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2CBB-1B14-8B4F-98B2-FAE3A90A017C}" type="datetimeFigureOut">
              <a:rPr lang="en-US" smtClean="0"/>
              <a:t>6/24/14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D75B-89DA-824F-8D02-E3A92BE6C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52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2CBB-1B14-8B4F-98B2-FAE3A90A017C}" type="datetimeFigureOut">
              <a:rPr lang="en-US" smtClean="0"/>
              <a:t>6/24/14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D75B-89DA-824F-8D02-E3A92BE6C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0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2CBB-1B14-8B4F-98B2-FAE3A90A017C}" type="datetimeFigureOut">
              <a:rPr lang="en-US" smtClean="0"/>
              <a:t>6/24/14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D75B-89DA-824F-8D02-E3A92BE6C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32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2CBB-1B14-8B4F-98B2-FAE3A90A017C}" type="datetimeFigureOut">
              <a:rPr lang="en-US" smtClean="0"/>
              <a:t>6/24/14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D75B-89DA-824F-8D02-E3A92BE6C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2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2CBB-1B14-8B4F-98B2-FAE3A90A017C}" type="datetimeFigureOut">
              <a:rPr lang="en-US" smtClean="0"/>
              <a:t>6/24/14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D75B-89DA-824F-8D02-E3A92BE6C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5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2CBB-1B14-8B4F-98B2-FAE3A90A017C}" type="datetimeFigureOut">
              <a:rPr lang="en-US" smtClean="0"/>
              <a:t>6/24/14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D75B-89DA-824F-8D02-E3A92BE6C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53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92CBB-1B14-8B4F-98B2-FAE3A90A017C}" type="datetimeFigureOut">
              <a:rPr lang="en-US" smtClean="0"/>
              <a:t>6/24/14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D75B-89DA-824F-8D02-E3A92BE6C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72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92CBB-1B14-8B4F-98B2-FAE3A90A017C}" type="datetimeFigureOut">
              <a:rPr lang="en-US" smtClean="0"/>
              <a:t>6/24/14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D75B-89DA-824F-8D02-E3A92BE6C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8" Type="http://schemas.openxmlformats.org/officeDocument/2006/relationships/image" Target="../media/image7.emf"/><Relationship Id="rId9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png"/><Relationship Id="rId7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tiff"/><Relationship Id="rId3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7" Type="http://schemas.openxmlformats.org/officeDocument/2006/relationships/image" Target="../media/image53.jpeg"/><Relationship Id="rId8" Type="http://schemas.openxmlformats.org/officeDocument/2006/relationships/image" Target="../media/image54.jpeg"/><Relationship Id="rId9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hyperlink" Target="http://epe.marine.rutgers.edu/r3ui/llb_view_hurricane.php" TargetMode="External"/><Relationship Id="rId5" Type="http://schemas.openxmlformats.org/officeDocument/2006/relationships/image" Target="../media/image23.png"/><Relationship Id="rId6" Type="http://schemas.openxmlformats.org/officeDocument/2006/relationships/image" Target="../media/image24.jpe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39779" y="20024"/>
            <a:ext cx="90126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Science Requirements </a:t>
            </a:r>
            <a:r>
              <a:rPr lang="en-US" sz="2400" b="1" dirty="0" smtClean="0"/>
              <a:t>– status, issues</a:t>
            </a:r>
            <a:r>
              <a:rPr lang="en-US" sz="2400" b="1" dirty="0"/>
              <a:t>, </a:t>
            </a:r>
            <a:r>
              <a:rPr lang="en-US" sz="2400" b="1" dirty="0" smtClean="0"/>
              <a:t>needs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48811" y="473949"/>
            <a:ext cx="8931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Diverse data, many sources and many scales. Critical science needs to across many repositories </a:t>
            </a:r>
            <a:endParaRPr lang="en-US" sz="1600" b="1" i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6759" y="3012956"/>
            <a:ext cx="350344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67103" y="1664128"/>
            <a:ext cx="0" cy="1891863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42319" y="894402"/>
            <a:ext cx="9019202" cy="3253296"/>
            <a:chOff x="142319" y="894402"/>
            <a:chExt cx="9019202" cy="325329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2319" y="1417622"/>
              <a:ext cx="3089848" cy="264341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42319" y="894402"/>
              <a:ext cx="31624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The Southern Ocean takes up 51% </a:t>
              </a:r>
              <a:r>
                <a:rPr lang="en-US" sz="1400" b="1" dirty="0" smtClean="0"/>
                <a:t>of global anthropogenic </a:t>
              </a:r>
              <a:r>
                <a:rPr lang="en-US" sz="1400" b="1" dirty="0"/>
                <a:t>carbon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8381" y="1526079"/>
              <a:ext cx="2708918" cy="262161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176291" y="1048290"/>
              <a:ext cx="316246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/>
                <a:t>Temperature is changing</a:t>
              </a:r>
              <a:endParaRPr lang="en-US" sz="1400" b="1" dirty="0"/>
            </a:p>
          </p:txBody>
        </p:sp>
        <p:pic>
          <p:nvPicPr>
            <p:cNvPr id="13" name="Picture 1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6"/>
            <a:stretch/>
          </p:blipFill>
          <p:spPr>
            <a:xfrm>
              <a:off x="6329997" y="1431996"/>
              <a:ext cx="2743934" cy="2384993"/>
            </a:xfrm>
            <a:prstGeom prst="rect">
              <a:avLst/>
            </a:prstGeom>
            <a:noFill/>
            <a:ln/>
          </p:spPr>
        </p:pic>
        <p:sp>
          <p:nvSpPr>
            <p:cNvPr id="14" name="Rectangle 13"/>
            <p:cNvSpPr/>
            <p:nvPr/>
          </p:nvSpPr>
          <p:spPr>
            <a:xfrm>
              <a:off x="5999056" y="1048290"/>
              <a:ext cx="316246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/>
                <a:t>Altering ice dynamics</a:t>
              </a:r>
              <a:endParaRPr lang="en-US" sz="14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7042" y="4107678"/>
            <a:ext cx="8862249" cy="2681046"/>
            <a:chOff x="397042" y="4107678"/>
            <a:chExt cx="8862249" cy="268104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t="3234" r="33411" b="18240"/>
            <a:stretch/>
          </p:blipFill>
          <p:spPr>
            <a:xfrm>
              <a:off x="762001" y="4500089"/>
              <a:ext cx="2180896" cy="2184772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97042" y="4151471"/>
              <a:ext cx="316246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/>
                <a:t>Altering phytoplankton dynamics</a:t>
              </a:r>
              <a:endParaRPr lang="en-US" sz="1400" b="1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85772" y="4415455"/>
              <a:ext cx="1756976" cy="2373269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205890" y="4160230"/>
              <a:ext cx="316246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/>
                <a:t>Altering zooplankton dynamics</a:t>
              </a:r>
              <a:endParaRPr lang="en-US" sz="1400" b="1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14617" y="4433582"/>
              <a:ext cx="943522" cy="62591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4847" y="6115861"/>
              <a:ext cx="923292" cy="63306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/>
            <a:srcRect r="26689"/>
            <a:stretch/>
          </p:blipFill>
          <p:spPr>
            <a:xfrm>
              <a:off x="6157299" y="4413613"/>
              <a:ext cx="2916632" cy="203233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6096826" y="4107678"/>
              <a:ext cx="31624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/>
                <a:t>Altering high trophic </a:t>
              </a:r>
            </a:p>
            <a:p>
              <a:pPr algn="ctr"/>
              <a:r>
                <a:rPr lang="en-US" sz="1400" b="1" dirty="0" smtClean="0"/>
                <a:t>level dynamics</a:t>
              </a:r>
              <a:endParaRPr lang="en-US" sz="1400" b="1" dirty="0"/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V="1">
            <a:off x="1207933" y="1664128"/>
            <a:ext cx="0" cy="1891863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105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?</a:t>
            </a:r>
            <a:endParaRPr lang="en-US"/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-58920" y="152867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Ocean Use </a:t>
            </a:r>
            <a:r>
              <a:rPr lang="en-US" sz="2400" b="1" dirty="0" smtClean="0">
                <a:solidFill>
                  <a:srgbClr val="00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Case 2: </a:t>
            </a:r>
            <a:r>
              <a:rPr lang="en-US" sz="2400" b="1" dirty="0" smtClean="0">
                <a:solidFill>
                  <a:srgbClr val="00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Linking Discrete and Streaming Regional Data</a:t>
            </a:r>
            <a:endParaRPr lang="en-US" sz="2400" b="1" dirty="0">
              <a:solidFill>
                <a:srgbClr val="000000"/>
              </a:solidFill>
              <a:latin typeface="+mj-lt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6" name="Picture 8" descr="Screen shot 2010-11-12 at 4.44.53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84" y="1169513"/>
            <a:ext cx="37131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280" y="3870378"/>
            <a:ext cx="38629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2) Ecosystem Decision Support - Fisheries</a:t>
            </a:r>
          </a:p>
        </p:txBody>
      </p:sp>
      <p:pic>
        <p:nvPicPr>
          <p:cNvPr id="8" name="Picture 7" descr="Screen shot 2011-02-14 at 9.58.30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068" y="4224391"/>
            <a:ext cx="3268662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05040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1643" y="1167396"/>
            <a:ext cx="1745720" cy="25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05040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7947" y="1192268"/>
            <a:ext cx="2455333" cy="248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670647" y="4181531"/>
            <a:ext cx="3045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4) Coastal Inundation - Flooding</a:t>
            </a:r>
          </a:p>
        </p:txBody>
      </p:sp>
      <p:pic>
        <p:nvPicPr>
          <p:cNvPr id="12" name="Picture 12" descr="Screen shot 2011-02-14 at 10.29.08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135" y="4474030"/>
            <a:ext cx="3219978" cy="196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6582123" y="3802117"/>
            <a:ext cx="2462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5) Energy – Offshore Wind</a:t>
            </a:r>
          </a:p>
        </p:txBody>
      </p:sp>
      <p:pic>
        <p:nvPicPr>
          <p:cNvPr id="14" name="Picture 14" descr="Areas-Under-Consideration-for-Wind-Energy-Areas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7072" y="4082046"/>
            <a:ext cx="2037292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92446" y="822905"/>
            <a:ext cx="34547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1) Maritime Operations – Safety at Sea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4110913" y="822905"/>
            <a:ext cx="49566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3) Water Quality – a) Floatables, </a:t>
            </a:r>
            <a:r>
              <a:rPr lang="en-US" sz="1400" b="1" dirty="0" err="1">
                <a:solidFill>
                  <a:srgbClr val="000000"/>
                </a:solidFill>
              </a:rPr>
              <a:t>b</a:t>
            </a:r>
            <a:r>
              <a:rPr lang="en-US" sz="1400" b="1" dirty="0">
                <a:solidFill>
                  <a:srgbClr val="000000"/>
                </a:solidFill>
              </a:rPr>
              <a:t>) Hypoxia, </a:t>
            </a:r>
            <a:r>
              <a:rPr lang="en-US" sz="1400" b="1" dirty="0" err="1">
                <a:solidFill>
                  <a:srgbClr val="000000"/>
                </a:solidFill>
              </a:rPr>
              <a:t>c</a:t>
            </a:r>
            <a:r>
              <a:rPr lang="en-US" sz="1400" b="1" dirty="0">
                <a:solidFill>
                  <a:srgbClr val="000000"/>
                </a:solidFill>
              </a:rPr>
              <a:t>) Nutrients</a:t>
            </a:r>
          </a:p>
        </p:txBody>
      </p:sp>
    </p:spTree>
    <p:extLst>
      <p:ext uri="{BB962C8B-B14F-4D97-AF65-F5344CB8AC3E}">
        <p14:creationId xmlns:p14="http://schemas.microsoft.com/office/powerpoint/2010/main" val="3430770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?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300"/>
            <a:ext cx="9144000" cy="533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1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075" y="72413"/>
            <a:ext cx="377429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Distributed Databases</a:t>
            </a:r>
          </a:p>
          <a:p>
            <a:r>
              <a:rPr lang="en-US" sz="2400" b="1" dirty="0" smtClean="0"/>
              <a:t>Stratified often by discipline</a:t>
            </a:r>
          </a:p>
          <a:p>
            <a:r>
              <a:rPr lang="en-US" sz="2400" b="1" dirty="0" smtClean="0"/>
              <a:t>Too Many to keep up with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23" y="3175240"/>
            <a:ext cx="2165027" cy="1938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820" y="2171746"/>
            <a:ext cx="4449425" cy="2022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424" y="4034880"/>
            <a:ext cx="4335113" cy="27651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24" y="1376866"/>
            <a:ext cx="3828388" cy="17983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9895" y="72413"/>
            <a:ext cx="4008802" cy="20474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823" y="5117176"/>
            <a:ext cx="3492789" cy="174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16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457200" y="104248"/>
            <a:ext cx="8229600" cy="701204"/>
          </a:xfrm>
        </p:spPr>
        <p:txBody>
          <a:bodyPr>
            <a:normAutofit/>
          </a:bodyPr>
          <a:lstStyle/>
          <a:p>
            <a:r>
              <a:rPr lang="en-US" sz="2800" dirty="0"/>
              <a:t>Integrating M</a:t>
            </a:r>
            <a:r>
              <a:rPr lang="en-US" sz="2800" dirty="0" smtClean="0"/>
              <a:t>arine </a:t>
            </a:r>
            <a:r>
              <a:rPr lang="en-US" sz="2800" dirty="0"/>
              <a:t>E</a:t>
            </a:r>
            <a:r>
              <a:rPr lang="en-US" sz="2800" dirty="0" smtClean="0"/>
              <a:t>cological Data &amp; Model Output</a:t>
            </a:r>
            <a:endParaRPr lang="en-US" sz="2800" dirty="0"/>
          </a:p>
        </p:txBody>
      </p:sp>
      <p:pic>
        <p:nvPicPr>
          <p:cNvPr id="2" name="Picture 1" descr="bco_dm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743" y="3236484"/>
            <a:ext cx="6194706" cy="3302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653" y="851632"/>
            <a:ext cx="4802802" cy="218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51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645" y="1779200"/>
            <a:ext cx="3807362" cy="1730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9268" y="173183"/>
            <a:ext cx="5869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Ocean Science Use Case 2: Is my data weird?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06999" y="831272"/>
            <a:ext cx="3203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NSF Expeditionary Discrete Data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91" y="1467473"/>
            <a:ext cx="4195981" cy="24487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71" y="865907"/>
            <a:ext cx="2777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NOAA IOOS Streaming Data 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4404442" y="2563091"/>
            <a:ext cx="630019" cy="42718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272583" y="209944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Broker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27727" y="4722094"/>
            <a:ext cx="6936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 see some data from an ocean observing system.  Is this data unique?</a:t>
            </a:r>
          </a:p>
          <a:p>
            <a:pPr algn="ctr"/>
            <a:r>
              <a:rPr lang="en-US" i="1" dirty="0" smtClean="0"/>
              <a:t>-Use the broker to access historical “discrete” data to put real-time data </a:t>
            </a:r>
          </a:p>
          <a:p>
            <a:pPr algn="ctr"/>
            <a:r>
              <a:rPr lang="en-US" i="1" dirty="0" smtClean="0"/>
              <a:t>in historical context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02336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96" y="677842"/>
            <a:ext cx="5113918" cy="419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2055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Calibri" charset="0"/>
              </a:rPr>
              <a:t>Gliderpalooza</a:t>
            </a:r>
            <a:r>
              <a:rPr lang="en-US" b="1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alibri" charset="0"/>
              </a:rPr>
              <a:t>2013 and we will conduct </a:t>
            </a:r>
            <a:r>
              <a:rPr lang="en-US" b="1" dirty="0" err="1" smtClean="0">
                <a:solidFill>
                  <a:srgbClr val="000000"/>
                </a:solidFill>
                <a:latin typeface="Calibri" charset="0"/>
              </a:rPr>
              <a:t>Modelpalooza</a:t>
            </a:r>
            <a:r>
              <a:rPr lang="en-US" b="1" dirty="0" smtClean="0">
                <a:solidFill>
                  <a:srgbClr val="000000"/>
                </a:solidFill>
                <a:latin typeface="Calibri" charset="0"/>
              </a:rPr>
              <a:t> 2014</a:t>
            </a:r>
            <a:endParaRPr lang="en-US" b="1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6" name="Picture 3" descr="C:\Users\crowley\Desktop\MARACOOS\Gliders\Gliderpaloosa 2013\brandon.and.RU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4415" y="2760515"/>
            <a:ext cx="1087879" cy="1173531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pic>
        <p:nvPicPr>
          <p:cNvPr id="7" name="Picture 5" descr="http://maracoos.org/blogs/main/wp-content/uploads/2013/09/Slide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6907" y="4981343"/>
            <a:ext cx="1435394" cy="1004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http://maracoos.org/blogs/main/wp-content/uploads/2013/09/2-1024x6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134" y="2843563"/>
            <a:ext cx="1441213" cy="952552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pic>
        <p:nvPicPr>
          <p:cNvPr id="9" name="Picture 8" descr="http://maracoos.org/blogs/main/wp-content/uploads/2013/09/otisnga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22" y="5003243"/>
            <a:ext cx="1318382" cy="901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1" descr="http://maracoos.org/blogs/main/wp-content/uploads/2013/09/AustinandTravisdeployRU28-300x225.jpg"/>
          <p:cNvPicPr>
            <a:picLocks noChangeAspect="1" noChangeArrowheads="1"/>
          </p:cNvPicPr>
          <p:nvPr/>
        </p:nvPicPr>
        <p:blipFill>
          <a:blip r:embed="rId7" cstate="print"/>
          <a:srcRect t="17694"/>
          <a:stretch>
            <a:fillRect/>
          </a:stretch>
        </p:blipFill>
        <p:spPr bwMode="auto">
          <a:xfrm>
            <a:off x="3620838" y="4976313"/>
            <a:ext cx="1495804" cy="923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3" descr="http://maracoos.org/blogs/main/wp-content/uploads/2013/09/photo-21-1024x764.jpg"/>
          <p:cNvPicPr>
            <a:picLocks noChangeAspect="1" noChangeArrowheads="1"/>
          </p:cNvPicPr>
          <p:nvPr/>
        </p:nvPicPr>
        <p:blipFill>
          <a:blip r:embed="rId8" cstate="print">
            <a:lum bright="9000"/>
          </a:blip>
          <a:srcRect/>
          <a:stretch>
            <a:fillRect/>
          </a:stretch>
        </p:blipFill>
        <p:spPr bwMode="auto">
          <a:xfrm>
            <a:off x="3796933" y="1723771"/>
            <a:ext cx="1214650" cy="90529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sp>
        <p:nvSpPr>
          <p:cNvPr id="12" name="Text Box 2055"/>
          <p:cNvSpPr txBox="1">
            <a:spLocks noChangeArrowheads="1"/>
          </p:cNvSpPr>
          <p:nvPr/>
        </p:nvSpPr>
        <p:spPr bwMode="auto">
          <a:xfrm>
            <a:off x="5362576" y="3581400"/>
            <a:ext cx="378142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charset="0"/>
              </a:rPr>
              <a:t>Oscar Schofield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charset="0"/>
              </a:rPr>
              <a:t>Professor Bio-Optical Oceanography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charset="0"/>
              </a:rPr>
              <a:t>Rutgers University</a:t>
            </a:r>
            <a:endParaRPr lang="en-US" sz="2000" b="1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058" y="704850"/>
            <a:ext cx="1815707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839653"/>
              </p:ext>
            </p:extLst>
          </p:nvPr>
        </p:nvGraphicFramePr>
        <p:xfrm>
          <a:off x="5141184" y="1554350"/>
          <a:ext cx="4028733" cy="3471369"/>
        </p:xfrm>
        <a:graphic>
          <a:graphicData uri="http://schemas.openxmlformats.org/drawingml/2006/table">
            <a:tbl>
              <a:tblPr/>
              <a:tblGrid>
                <a:gridCol w="321181"/>
                <a:gridCol w="743605"/>
                <a:gridCol w="900705"/>
                <a:gridCol w="743605"/>
                <a:gridCol w="1319637"/>
              </a:tblGrid>
              <a:tr h="209190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5637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Group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Glider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Deploy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Funding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Dalhousie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OTN200 (2)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OTN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OTN201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16-Sep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OTN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UMaine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Penobscot (2)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Maine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WHOI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Saul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ONR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UMass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Blue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6-Sep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MARACOOS/IOOS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Rutgers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RU28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12-Sep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NJDEP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UMaryland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RU22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22-Sep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MARACOOS/IOOS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947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Rutgers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RU23 (2)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MARACOOS/IOOS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 smtClean="0">
                          <a:solidFill>
                            <a:schemeClr val="bg1"/>
                          </a:solidFill>
                          <a:latin typeface="Calibri"/>
                        </a:rPr>
                        <a:t>UDelaware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Otis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12-Sep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Private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VIMS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Stewart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10-Oct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VIMS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NC State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Salacia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17-Sep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NASA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Skidaway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Modena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10-Sep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Skidaway/SECOORA/IOOS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T. Webb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Darwin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11-Sep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Self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  <a:tr h="1673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Navy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Navy1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10-Oct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Navy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7C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7745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385232"/>
            <a:ext cx="9147901" cy="5024968"/>
            <a:chOff x="758099" y="2074333"/>
            <a:chExt cx="7818752" cy="40936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8099" y="2142067"/>
              <a:ext cx="3924183" cy="399626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5132" y="2074333"/>
              <a:ext cx="3911719" cy="409363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52342" y="-57358"/>
            <a:ext cx="6629400" cy="68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Using Existing Efforts as Test-Bed for the Broker Efforts: Global Challenger Glider Mission</a:t>
            </a:r>
            <a:endParaRPr lang="en-US" sz="20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0" y="8477"/>
            <a:ext cx="2000250" cy="15001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79732" y="68405"/>
            <a:ext cx="1778000" cy="618918"/>
          </a:xfrm>
          <a:prstGeom prst="rect">
            <a:avLst/>
          </a:prstGeom>
          <a:noFill/>
        </p:spPr>
        <p:txBody>
          <a:bodyPr wrap="square" lIns="64291" tIns="32146" rIns="64291" bIns="32146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6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Global-Class Gliders</a:t>
            </a:r>
          </a:p>
        </p:txBody>
      </p:sp>
      <p:pic>
        <p:nvPicPr>
          <p:cNvPr id="10" name="Picture 9" descr="coolroo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49799"/>
            <a:ext cx="3219152" cy="2142067"/>
          </a:xfrm>
          <a:prstGeom prst="rect">
            <a:avLst/>
          </a:prstGeom>
        </p:spPr>
      </p:pic>
      <p:pic>
        <p:nvPicPr>
          <p:cNvPr id="11" name="Picture 10" descr="nilsen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4724400"/>
            <a:ext cx="3219152" cy="2142067"/>
          </a:xfrm>
          <a:prstGeom prst="rect">
            <a:avLst/>
          </a:prstGeom>
        </p:spPr>
      </p:pic>
      <p:pic>
        <p:nvPicPr>
          <p:cNvPr id="12" name="Picture 11" descr="shantel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4724400"/>
            <a:ext cx="3207537" cy="2134338"/>
          </a:xfrm>
          <a:prstGeom prst="rect">
            <a:avLst/>
          </a:prstGeom>
        </p:spPr>
      </p:pic>
      <p:pic>
        <p:nvPicPr>
          <p:cNvPr id="13" name="Picture 12" descr="Screen shot 2011-10-11 at 11.40.46 A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4724400"/>
            <a:ext cx="838200" cy="81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9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7oly1_cnd-article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10" y="1985817"/>
            <a:ext cx="6108596" cy="3359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88690" y="600364"/>
            <a:ext cx="1314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Hurdles?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11196" y="1120155"/>
            <a:ext cx="6234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Accessing complex data sets and linking to translation tools that lower the barrier for non-specialists to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116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702107" y="1432633"/>
            <a:ext cx="2700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IOOS Streaming Operational </a:t>
            </a:r>
          </a:p>
          <a:p>
            <a:pPr algn="ctr"/>
            <a:r>
              <a:rPr lang="en-US" sz="1400" dirty="0" err="1" smtClean="0"/>
              <a:t>Datastreams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644377" y="11293"/>
            <a:ext cx="81889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Ocean Use Case </a:t>
            </a:r>
            <a:r>
              <a:rPr lang="en-US" sz="2800" b="1" dirty="0" smtClean="0"/>
              <a:t>1: </a:t>
            </a:r>
            <a:r>
              <a:rPr lang="en-US" sz="2800" b="1" dirty="0" smtClean="0"/>
              <a:t>Streaming data into the class room</a:t>
            </a:r>
          </a:p>
          <a:p>
            <a:pPr algn="ctr"/>
            <a:r>
              <a:rPr lang="en-US" sz="2800" b="1" dirty="0" smtClean="0"/>
              <a:t>(lowering the barrier for using streaming data)</a:t>
            </a:r>
            <a:endParaRPr lang="en-US" sz="2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802138" y="2188473"/>
            <a:ext cx="2357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Tools to enable the education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1605528" y="1155602"/>
            <a:ext cx="753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NOAA</a:t>
            </a:r>
            <a:endParaRPr lang="en-US" dirty="0"/>
          </a:p>
        </p:txBody>
      </p:sp>
      <p:pic>
        <p:nvPicPr>
          <p:cNvPr id="29" name="Picture 28" descr="6761082895_db19bdef61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079" y="2544022"/>
            <a:ext cx="3891732" cy="259575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499901" y="1902557"/>
            <a:ext cx="96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NSF OOI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90" y="4449430"/>
            <a:ext cx="2484762" cy="23733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45" y="1902557"/>
            <a:ext cx="3385310" cy="19756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-704279" y="4141653"/>
            <a:ext cx="4664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NWS Ocean Forecast model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3694545" y="3878237"/>
            <a:ext cx="1154546" cy="4859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798454" y="351953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Broker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78910" y="5299425"/>
            <a:ext cx="5737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Provide a means to link “data” (observations &amp; models) to translation tools to allow inexperienced “users” to explore their world.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13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723" b="1723"/>
          <a:stretch>
            <a:fillRect/>
          </a:stretch>
        </p:blipFill>
        <p:spPr>
          <a:xfrm>
            <a:off x="497479" y="960400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3638686" y="355777"/>
            <a:ext cx="1429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Broker portal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650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914400" y="112025"/>
            <a:ext cx="69342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Expanding the model</a:t>
            </a: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Developing tools to increase the crowd sourcing &amp; educational opportunities with OOI Education and Public Engagement team (EPE) </a:t>
            </a:r>
            <a:endParaRPr lang="en-US" sz="1600" b="1" dirty="0">
              <a:solidFill>
                <a:srgbClr val="000000"/>
              </a:solidFill>
              <a:latin typeface="+mj-lt"/>
              <a:ea typeface="Times New Roman" charset="0"/>
              <a:cs typeface="Times New Roman" charset="0"/>
            </a:endParaRPr>
          </a:p>
          <a:p>
            <a:pPr algn="ctr"/>
            <a:endParaRPr lang="en-US" sz="2000" b="1" dirty="0">
              <a:solidFill>
                <a:schemeClr val="accent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1" descr="pixels.php.jpeg"/>
          <p:cNvPicPr>
            <a:picLocks noChangeAspect="1"/>
          </p:cNvPicPr>
          <p:nvPr/>
        </p:nvPicPr>
        <p:blipFill>
          <a:blip r:embed="rId2"/>
          <a:srcRect l="11967" r="5385"/>
          <a:stretch>
            <a:fillRect/>
          </a:stretch>
        </p:blipFill>
        <p:spPr bwMode="auto">
          <a:xfrm>
            <a:off x="152400" y="4902200"/>
            <a:ext cx="1803771" cy="1636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:\Users\crowley\Desktop\timeseries_january_comparison_09-12.jpg"/>
          <p:cNvPicPr>
            <a:picLocks noChangeAspect="1" noChangeArrowheads="1"/>
          </p:cNvPicPr>
          <p:nvPr/>
        </p:nvPicPr>
        <p:blipFill>
          <a:blip r:embed="rId3"/>
          <a:srcRect l="1969" t="29825" r="2543" b="8772"/>
          <a:stretch>
            <a:fillRect/>
          </a:stretch>
        </p:blipFill>
        <p:spPr bwMode="auto">
          <a:xfrm>
            <a:off x="2209800" y="4978400"/>
            <a:ext cx="4223343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902200"/>
            <a:ext cx="280097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34200" y="4521200"/>
            <a:ext cx="1723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Lab Lesson Builder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4597400"/>
            <a:ext cx="134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Concept Maps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352800" y="4597400"/>
            <a:ext cx="2084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Data Visualization Tools</a:t>
            </a:r>
            <a:endParaRPr lang="en-US" sz="1400" dirty="0"/>
          </a:p>
        </p:txBody>
      </p:sp>
      <p:pic>
        <p:nvPicPr>
          <p:cNvPr id="11" name="Picture 10" descr="6081119350_ee3c6b059b_o-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20800"/>
            <a:ext cx="4876800" cy="3251200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6400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30200"/>
            <a:ext cx="1388258" cy="868003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942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906000" cy="739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09" y="482601"/>
            <a:ext cx="4929909" cy="275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5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6455"/>
            <a:ext cx="9144000" cy="50948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723" y="115577"/>
            <a:ext cx="8392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 18 2014: Naval Academy Interns Assessing NOAA Global Skill Using an Ocean Robot </a:t>
            </a:r>
            <a:endParaRPr lang="en-US" dirty="0"/>
          </a:p>
        </p:txBody>
      </p:sp>
      <p:pic>
        <p:nvPicPr>
          <p:cNvPr id="7" name="Picture 6" descr="xyglidervmodel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627" y="3567545"/>
            <a:ext cx="2738673" cy="3048000"/>
          </a:xfrm>
          <a:prstGeom prst="rect">
            <a:avLst/>
          </a:prstGeom>
        </p:spPr>
      </p:pic>
      <p:pic>
        <p:nvPicPr>
          <p:cNvPr id="8" name="Picture 7" descr="xyglidervmodel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756" y="3567545"/>
            <a:ext cx="2829700" cy="31698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572" y="5649139"/>
            <a:ext cx="19030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Data from the</a:t>
            </a:r>
          </a:p>
          <a:p>
            <a:pPr algn="ctr"/>
            <a:r>
              <a:rPr lang="en-US" dirty="0" err="1" smtClean="0"/>
              <a:t>Cabo</a:t>
            </a:r>
            <a:r>
              <a:rPr lang="en-US" dirty="0" smtClean="0"/>
              <a:t> Frio </a:t>
            </a:r>
            <a:r>
              <a:rPr lang="en-US" dirty="0"/>
              <a:t>eddy off </a:t>
            </a:r>
            <a:endParaRPr lang="en-US" dirty="0" smtClean="0"/>
          </a:p>
          <a:p>
            <a:pPr algn="ctr"/>
            <a:r>
              <a:rPr lang="en-US" dirty="0" smtClean="0"/>
              <a:t>Brazil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63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ilbo_subplo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2006" r="50694" b="3086"/>
          <a:stretch/>
        </p:blipFill>
        <p:spPr bwMode="auto">
          <a:xfrm>
            <a:off x="474133" y="948267"/>
            <a:ext cx="3064933" cy="520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8538" y="894886"/>
            <a:ext cx="3375827" cy="26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2659" y="3604223"/>
            <a:ext cx="3368675" cy="26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908801" y="1371609"/>
            <a:ext cx="101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b="1" i="1" dirty="0" smtClean="0"/>
              <a:t>RTOFS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570134" y="4131747"/>
            <a:ext cx="177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i="1" dirty="0" smtClean="0"/>
              <a:t> </a:t>
            </a:r>
            <a:r>
              <a:rPr lang="en-US" b="1" i="1" dirty="0" smtClean="0"/>
              <a:t>MERCATOR</a:t>
            </a:r>
            <a:r>
              <a:rPr lang="en-US" i="1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Next Steps: RTOFS and MERCATOR </a:t>
            </a:r>
          </a:p>
          <a:p>
            <a:pPr algn="ctr"/>
            <a:r>
              <a:rPr lang="en-US" sz="2800" b="1" dirty="0" smtClean="0"/>
              <a:t>Temperature and Current Maps at 200 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99734" y="2692395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200 m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032934" y="4080929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</a:t>
            </a:r>
            <a:r>
              <a:rPr lang="en-US" sz="2400" dirty="0" smtClean="0"/>
              <a:t>00 m</a:t>
            </a:r>
            <a:endParaRPr lang="en-US" sz="2400" dirty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539067" y="1168410"/>
            <a:ext cx="149013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i="1" dirty="0" smtClean="0"/>
              <a:t>200m </a:t>
            </a:r>
            <a:r>
              <a:rPr lang="en-US" i="1" dirty="0"/>
              <a:t>temperature </a:t>
            </a:r>
            <a:r>
              <a:rPr lang="en-US" i="1" dirty="0" smtClean="0"/>
              <a:t>and currents </a:t>
            </a:r>
            <a:r>
              <a:rPr lang="en-US" i="1" dirty="0"/>
              <a:t>on April 18th, 2013. The glider position is marked by the red dot.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23732" y="4572000"/>
            <a:ext cx="14678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Student</a:t>
            </a:r>
          </a:p>
          <a:p>
            <a:r>
              <a:rPr lang="en-US" dirty="0" smtClean="0"/>
              <a:t>Research</a:t>
            </a:r>
          </a:p>
          <a:p>
            <a:r>
              <a:rPr lang="en-US" dirty="0" smtClean="0"/>
              <a:t>Published</a:t>
            </a:r>
          </a:p>
          <a:p>
            <a:r>
              <a:rPr lang="en-US" dirty="0" smtClean="0"/>
              <a:t>Oceans </a:t>
            </a:r>
            <a:r>
              <a:rPr lang="fr-FR" dirty="0" smtClean="0"/>
              <a:t>’</a:t>
            </a:r>
            <a:r>
              <a:rPr lang="en-US" dirty="0" smtClean="0"/>
              <a:t>13</a:t>
            </a:r>
          </a:p>
          <a:p>
            <a:r>
              <a:rPr lang="en-US" dirty="0" smtClean="0"/>
              <a:t>Proceedings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745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532</Words>
  <Application>Microsoft Macintosh PowerPoint</Application>
  <PresentationFormat>On-screen Show (4:3)</PresentationFormat>
  <Paragraphs>142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Integrating Marine Ecological Data &amp; Model Output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Oscar Schofield</dc:creator>
  <cp:lastModifiedBy>Oscar Schofield</cp:lastModifiedBy>
  <cp:revision>21</cp:revision>
  <dcterms:created xsi:type="dcterms:W3CDTF">2014-05-28T14:44:30Z</dcterms:created>
  <dcterms:modified xsi:type="dcterms:W3CDTF">2014-06-24T20:10:10Z</dcterms:modified>
</cp:coreProperties>
</file>