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303" r:id="rId2"/>
    <p:sldId id="391" r:id="rId3"/>
    <p:sldId id="392" r:id="rId4"/>
    <p:sldId id="394" r:id="rId5"/>
    <p:sldId id="393" r:id="rId6"/>
    <p:sldId id="395" r:id="rId7"/>
    <p:sldId id="397" r:id="rId8"/>
    <p:sldId id="398" r:id="rId9"/>
    <p:sldId id="399" r:id="rId10"/>
    <p:sldId id="376" r:id="rId11"/>
    <p:sldId id="388" r:id="rId1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AEEF"/>
    <a:srgbClr val="312E30"/>
    <a:srgbClr val="9EBA13"/>
    <a:srgbClr val="B5BA43"/>
    <a:srgbClr val="B3B843"/>
    <a:srgbClr val="819C4C"/>
    <a:srgbClr val="00B1F0"/>
    <a:srgbClr val="0298CF"/>
    <a:srgbClr val="0092D2"/>
    <a:srgbClr val="0091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728" autoAdjust="0"/>
  </p:normalViewPr>
  <p:slideViewPr>
    <p:cSldViewPr snapToGrid="0" snapToObjects="1" showGuides="1">
      <p:cViewPr varScale="1">
        <p:scale>
          <a:sx n="108" d="100"/>
          <a:sy n="108" d="100"/>
        </p:scale>
        <p:origin x="-2088" y="-10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notesMaster" Target="notesMasters/notesMaster1.xml"/><Relationship Id="rId14" Type="http://schemas.openxmlformats.org/officeDocument/2006/relationships/printerSettings" Target="printerSettings/printerSettings1.bin"/><Relationship Id="rId15" Type="http://schemas.openxmlformats.org/officeDocument/2006/relationships/presProps" Target="presProps.xml"/><Relationship Id="rId16" Type="http://schemas.openxmlformats.org/officeDocument/2006/relationships/viewProps" Target="viewProps.xml"/><Relationship Id="rId17" Type="http://schemas.openxmlformats.org/officeDocument/2006/relationships/theme" Target="theme/theme1.xml"/><Relationship Id="rId1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png"/><Relationship Id="rId2" Type="http://schemas.openxmlformats.org/officeDocument/2006/relationships/image" Target="../media/image1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74BCBD-C1BA-CC49-BF3C-90C52069C142}" type="datetimeFigureOut">
              <a:rPr lang="en-US" smtClean="0"/>
              <a:pPr/>
              <a:t>3/31/14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E732610-577C-4C49-B498-A65F99F983A1}" type="slidenum">
              <a:rPr lang="en-US" smtClean="0"/>
              <a:pPr/>
              <a:t>‹#›</a:t>
            </a:fld>
            <a:endParaRPr lang="en-US"/>
          </a:p>
        </p:txBody>
      </p:sp>
    </p:spTree>
    <p:extLst>
      <p:ext uri="{BB962C8B-B14F-4D97-AF65-F5344CB8AC3E}">
        <p14:creationId xmlns:p14="http://schemas.microsoft.com/office/powerpoint/2010/main" val="349430785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36053">
              <a:defRPr/>
            </a:pPr>
            <a:endParaRPr lang="en-US" dirty="0"/>
          </a:p>
        </p:txBody>
      </p:sp>
      <p:sp>
        <p:nvSpPr>
          <p:cNvPr id="4" name="Slide Number Placeholder 3"/>
          <p:cNvSpPr>
            <a:spLocks noGrp="1"/>
          </p:cNvSpPr>
          <p:nvPr>
            <p:ph type="sldNum" sz="quarter" idx="10"/>
          </p:nvPr>
        </p:nvSpPr>
        <p:spPr/>
        <p:txBody>
          <a:bodyPr/>
          <a:lstStyle/>
          <a:p>
            <a:fld id="{CE732610-577C-4C49-B498-A65F99F983A1}" type="slidenum">
              <a:rPr lang="en-US" smtClean="0"/>
              <a:pPr/>
              <a:t>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various (mostly mono-discipline) programmes have existed in the Southern Ocean for some time, each with their own infrastructures, data routes etc. Each are worthy, but the gains from genuinely cross-discipline working and shared data access have not been </a:t>
            </a:r>
            <a:r>
              <a:rPr lang="en-US" sz="1200" kern="1200" dirty="0" err="1" smtClean="0">
                <a:solidFill>
                  <a:schemeClr val="tx1"/>
                </a:solidFill>
                <a:latin typeface="+mn-lt"/>
                <a:ea typeface="+mn-ea"/>
                <a:cs typeface="+mn-cs"/>
              </a:rPr>
              <a:t>realised</a:t>
            </a:r>
            <a:r>
              <a:rPr lang="en-US" sz="1200" kern="1200" dirty="0" smtClean="0">
                <a:solidFill>
                  <a:schemeClr val="tx1"/>
                </a:solidFill>
                <a:latin typeface="+mn-lt"/>
                <a:ea typeface="+mn-ea"/>
                <a:cs typeface="+mn-cs"/>
              </a:rPr>
              <a:t>. SOOS aims to achieve these, and also chart the course for the future of sustained, strategic observations in the Southern Ocean. (Then the detail about SCAR, SCOR, IPO etc can come)</a:t>
            </a:r>
            <a:endParaRPr lang="en-AU"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E732610-577C-4C49-B498-A65F99F983A1}"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E732610-577C-4C49-B498-A65F99F983A1}"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sz="1200" kern="1200" baseline="0" dirty="0" smtClean="0">
                <a:solidFill>
                  <a:schemeClr val="tx1"/>
                </a:solidFill>
                <a:latin typeface="+mn-lt"/>
                <a:ea typeface="+mn-ea"/>
                <a:cs typeface="+mn-cs"/>
              </a:rPr>
              <a:t>6 scientific challenges identified as being the key Southern Ocean issues that need addressing. </a:t>
            </a:r>
            <a:r>
              <a:rPr lang="en-AU" sz="1200" kern="1200" dirty="0" smtClean="0">
                <a:solidFill>
                  <a:schemeClr val="tx1"/>
                </a:solidFill>
                <a:latin typeface="+mn-lt"/>
                <a:ea typeface="+mn-ea"/>
                <a:cs typeface="+mn-cs"/>
              </a:rPr>
              <a:t>SOOS will focus efforts along scientific</a:t>
            </a:r>
            <a:r>
              <a:rPr lang="en-AU" sz="1200" kern="1200" baseline="0" dirty="0" smtClean="0">
                <a:solidFill>
                  <a:schemeClr val="tx1"/>
                </a:solidFill>
                <a:latin typeface="+mn-lt"/>
                <a:ea typeface="+mn-ea"/>
                <a:cs typeface="+mn-cs"/>
              </a:rPr>
              <a:t> themes</a:t>
            </a:r>
          </a:p>
          <a:p>
            <a:endParaRPr lang="en-AU" sz="1200" kern="1200" dirty="0" smtClean="0">
              <a:solidFill>
                <a:schemeClr val="tx1"/>
              </a:solidFill>
              <a:latin typeface="+mn-lt"/>
              <a:ea typeface="+mn-ea"/>
              <a:cs typeface="+mn-cs"/>
            </a:endParaRPr>
          </a:p>
          <a:p>
            <a:r>
              <a:rPr lang="en-AU" sz="1200" kern="1200" dirty="0" smtClean="0">
                <a:solidFill>
                  <a:schemeClr val="tx1"/>
                </a:solidFill>
                <a:latin typeface="+mn-lt"/>
                <a:ea typeface="+mn-ea"/>
                <a:cs typeface="+mn-cs"/>
              </a:rPr>
              <a:t>Outline in detail in strategy. </a:t>
            </a:r>
          </a:p>
          <a:p>
            <a:endParaRPr lang="en-AU" sz="1200" kern="1200" dirty="0" smtClean="0">
              <a:solidFill>
                <a:schemeClr val="tx1"/>
              </a:solidFill>
              <a:latin typeface="+mn-lt"/>
              <a:ea typeface="+mn-ea"/>
              <a:cs typeface="+mn-cs"/>
            </a:endParaRPr>
          </a:p>
          <a:p>
            <a:r>
              <a:rPr lang="en-AU" sz="1200" kern="1200" baseline="0" dirty="0" smtClean="0">
                <a:solidFill>
                  <a:schemeClr val="tx1"/>
                </a:solidFill>
                <a:latin typeface="+mn-lt"/>
                <a:ea typeface="+mn-ea"/>
                <a:cs typeface="+mn-cs"/>
              </a:rPr>
              <a:t>One important step is to articulate key questions within these themes.</a:t>
            </a:r>
            <a:endParaRPr lang="en-AU"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E732610-577C-4C49-B498-A65F99F983A1}"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E732610-577C-4C49-B498-A65F99F983A1}"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sz="1200" kern="1200" baseline="0" dirty="0" smtClean="0">
                <a:solidFill>
                  <a:schemeClr val="tx1"/>
                </a:solidFill>
                <a:latin typeface="+mn-lt"/>
                <a:ea typeface="+mn-ea"/>
                <a:cs typeface="+mn-cs"/>
              </a:rPr>
              <a:t>focus in on 3 of these statements with specific activities</a:t>
            </a:r>
            <a:endParaRPr lang="en-AU"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E732610-577C-4C49-B498-A65F99F983A1}"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E732610-577C-4C49-B498-A65F99F983A1}"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E732610-577C-4C49-B498-A65F99F983A1}"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E732610-577C-4C49-B498-A65F99F983A1}"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8503DB9-C0E6-6D4D-A477-84B193AC33D9}" type="datetimeFigureOut">
              <a:rPr lang="en-US" smtClean="0"/>
              <a:pPr/>
              <a:t>3/31/14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DE96B08-B98B-3D4F-8B1B-2862E26F5D8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8503DB9-C0E6-6D4D-A477-84B193AC33D9}" type="datetimeFigureOut">
              <a:rPr lang="en-US" smtClean="0"/>
              <a:pPr/>
              <a:t>3/31/14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DE96B08-B98B-3D4F-8B1B-2862E26F5D8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96900" y="442119"/>
            <a:ext cx="8229600" cy="639762"/>
          </a:xfrm>
          <a:prstGeom prst="rect">
            <a:avLst/>
          </a:prstGeom>
        </p:spPr>
        <p:txBody>
          <a:bodyPr/>
          <a:lstStyle>
            <a:lvl1pPr algn="l">
              <a:defRPr sz="3700" b="0" i="0">
                <a:solidFill>
                  <a:srgbClr val="0092D2"/>
                </a:solidFill>
                <a:latin typeface="Agenda-Bold"/>
                <a:cs typeface="Agenda-Bold"/>
              </a:defRPr>
            </a:lvl1pPr>
          </a:lstStyle>
          <a:p>
            <a:r>
              <a:rPr lang="en-AU" dirty="0" smtClean="0"/>
              <a:t>Click to edit Master title style</a:t>
            </a:r>
            <a:endParaRPr lang="en-US" dirty="0"/>
          </a:p>
        </p:txBody>
      </p:sp>
      <p:sp>
        <p:nvSpPr>
          <p:cNvPr id="3" name="Content Placeholder 2"/>
          <p:cNvSpPr>
            <a:spLocks noGrp="1"/>
          </p:cNvSpPr>
          <p:nvPr>
            <p:ph idx="1"/>
          </p:nvPr>
        </p:nvSpPr>
        <p:spPr>
          <a:xfrm>
            <a:off x="596900" y="1803400"/>
            <a:ext cx="8229600" cy="3594100"/>
          </a:xfrm>
          <a:prstGeom prst="rect">
            <a:avLst/>
          </a:prstGeom>
        </p:spPr>
        <p:txBody>
          <a:bodyPr/>
          <a:lstStyle>
            <a:lvl1pPr marL="0" indent="0">
              <a:buNone/>
              <a:defRPr sz="2200" b="0" i="0">
                <a:latin typeface="Agenda-Light"/>
                <a:cs typeface="Agenda-Light"/>
              </a:defRPr>
            </a:lvl1pPr>
            <a:lvl2pPr>
              <a:buFont typeface="Arial"/>
              <a:buChar char="•"/>
              <a:defRPr sz="1600" b="0" i="0">
                <a:latin typeface="Agenda-Light"/>
                <a:cs typeface="Agenda-Light"/>
              </a:defRPr>
            </a:lvl2pPr>
            <a:lvl3pPr>
              <a:defRPr sz="1600" b="0" i="0">
                <a:latin typeface="Agenda-Light"/>
                <a:cs typeface="Agenda-Light"/>
              </a:defRPr>
            </a:lvl3pPr>
            <a:lvl4pPr>
              <a:defRPr b="0" i="0">
                <a:latin typeface="Agenda-Light"/>
                <a:cs typeface="Agenda-Light"/>
              </a:defRPr>
            </a:lvl4pPr>
            <a:lvl5pPr>
              <a:defRPr b="0" i="0">
                <a:latin typeface="Agenda-Light"/>
                <a:cs typeface="Agenda-Light"/>
              </a:defRPr>
            </a:lvl5pPr>
          </a:lstStyle>
          <a:p>
            <a:pPr lvl="0"/>
            <a:r>
              <a:rPr lang="en-AU" dirty="0" smtClean="0"/>
              <a:t>Click to edit Master text styles</a:t>
            </a:r>
          </a:p>
          <a:p>
            <a:pPr lvl="1"/>
            <a:r>
              <a:rPr lang="en-AU" dirty="0" smtClean="0"/>
              <a:t>Second level</a:t>
            </a:r>
          </a:p>
        </p:txBody>
      </p:sp>
      <p:sp>
        <p:nvSpPr>
          <p:cNvPr id="6" name="Slide Number Placeholder 5"/>
          <p:cNvSpPr>
            <a:spLocks noGrp="1"/>
          </p:cNvSpPr>
          <p:nvPr>
            <p:ph type="sldNum" sz="quarter" idx="12"/>
          </p:nvPr>
        </p:nvSpPr>
        <p:spPr>
          <a:xfrm>
            <a:off x="4224794" y="6203950"/>
            <a:ext cx="4500106" cy="365125"/>
          </a:xfrm>
          <a:prstGeom prst="rect">
            <a:avLst/>
          </a:prstGeom>
          <a:ln>
            <a:noFill/>
          </a:ln>
        </p:spPr>
        <p:txBody>
          <a:bodyPr/>
          <a:lstStyle>
            <a:lvl1pPr algn="r">
              <a:defRPr>
                <a:solidFill>
                  <a:schemeClr val="bg1"/>
                </a:solidFill>
                <a:latin typeface="Agenda-Light"/>
                <a:cs typeface="Agenda-Light"/>
              </a:defRPr>
            </a:lvl1pPr>
          </a:lstStyle>
          <a:p>
            <a:r>
              <a:rPr lang="en-US" dirty="0" smtClean="0"/>
              <a:t>COMNAP/SOOS Workshop, Korea 7 July 2013</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8503DB9-C0E6-6D4D-A477-84B193AC33D9}" type="datetimeFigureOut">
              <a:rPr lang="en-US" smtClean="0"/>
              <a:pPr/>
              <a:t>3/31/14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DE96B08-B98B-3D4F-8B1B-2862E26F5D8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58503DB9-C0E6-6D4D-A477-84B193AC33D9}" type="datetimeFigureOut">
              <a:rPr lang="en-US" smtClean="0"/>
              <a:pPr/>
              <a:t>3/31/14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DE96B08-B98B-3D4F-8B1B-2862E26F5D8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58503DB9-C0E6-6D4D-A477-84B193AC33D9}" type="datetimeFigureOut">
              <a:rPr lang="en-US" smtClean="0"/>
              <a:pPr/>
              <a:t>3/31/14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2DE96B08-B98B-3D4F-8B1B-2862E26F5D8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AU"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58503DB9-C0E6-6D4D-A477-84B193AC33D9}" type="datetimeFigureOut">
              <a:rPr lang="en-US" smtClean="0"/>
              <a:pPr/>
              <a:t>3/31/14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2DE96B08-B98B-3D4F-8B1B-2862E26F5D8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58503DB9-C0E6-6D4D-A477-84B193AC33D9}" type="datetimeFigureOut">
              <a:rPr lang="en-US" smtClean="0"/>
              <a:pPr/>
              <a:t>3/31/14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2DE96B08-B98B-3D4F-8B1B-2862E26F5D8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58503DB9-C0E6-6D4D-A477-84B193AC33D9}" type="datetimeFigureOut">
              <a:rPr lang="en-US" smtClean="0"/>
              <a:pPr/>
              <a:t>3/31/14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DE96B08-B98B-3D4F-8B1B-2862E26F5D8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58503DB9-C0E6-6D4D-A477-84B193AC33D9}" type="datetimeFigureOut">
              <a:rPr lang="en-US" smtClean="0"/>
              <a:pPr/>
              <a:t>3/31/14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DE96B08-B98B-3D4F-8B1B-2862E26F5D8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SOOS Powerpoint Master Background.jpg"/>
          <p:cNvPicPr>
            <a:picLocks noChangeAspect="1"/>
          </p:cNvPicPr>
          <p:nvPr userDrawn="1"/>
        </p:nvPicPr>
        <p:blipFill>
          <a:blip r:embed="rId13"/>
          <a:stretch>
            <a:fillRect/>
          </a:stretch>
        </p:blipFill>
        <p:spPr>
          <a:xfrm>
            <a:off x="-42335" y="-25401"/>
            <a:ext cx="9235440" cy="6926580"/>
          </a:xfrm>
          <a:prstGeom prst="rect">
            <a:avLst/>
          </a:prstGeom>
        </p:spPr>
      </p:pic>
      <p:pic>
        <p:nvPicPr>
          <p:cNvPr id="8" name="Picture 7" descr="SOOS PP Logo.png"/>
          <p:cNvPicPr>
            <a:picLocks noChangeAspect="1"/>
          </p:cNvPicPr>
          <p:nvPr userDrawn="1"/>
        </p:nvPicPr>
        <p:blipFill>
          <a:blip r:embed="rId14"/>
          <a:stretch>
            <a:fillRect/>
          </a:stretch>
        </p:blipFill>
        <p:spPr>
          <a:xfrm>
            <a:off x="461754" y="6168428"/>
            <a:ext cx="1358580" cy="42604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1" Type="http://schemas.openxmlformats.org/officeDocument/2006/relationships/image" Target="../media/image27.jpeg"/><Relationship Id="rId12" Type="http://schemas.openxmlformats.org/officeDocument/2006/relationships/image" Target="../media/image28.jpeg"/><Relationship Id="rId1" Type="http://schemas.openxmlformats.org/officeDocument/2006/relationships/slideLayout" Target="../slideLayouts/slideLayout2.xml"/><Relationship Id="rId2" Type="http://schemas.openxmlformats.org/officeDocument/2006/relationships/image" Target="../media/image18.jpeg"/><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image" Target="../media/image21.jpeg"/><Relationship Id="rId6" Type="http://schemas.openxmlformats.org/officeDocument/2006/relationships/image" Target="../media/image22.jpeg"/><Relationship Id="rId7" Type="http://schemas.openxmlformats.org/officeDocument/2006/relationships/image" Target="../media/image23.wmf"/><Relationship Id="rId8" Type="http://schemas.openxmlformats.org/officeDocument/2006/relationships/image" Target="../media/image24.jpeg"/><Relationship Id="rId9" Type="http://schemas.openxmlformats.org/officeDocument/2006/relationships/image" Target="../media/image25.png"/><Relationship Id="rId10"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oleObject" Target="imos:SOOS:SSC:Members:SOOS-SSC.docx!OLE_LINK1" TargetMode="External"/><Relationship Id="rId5" Type="http://schemas.openxmlformats.org/officeDocument/2006/relationships/image" Target="../media/image12.png"/><Relationship Id="rId6" Type="http://schemas.openxmlformats.org/officeDocument/2006/relationships/oleObject" Target="imos:SOOS:SSC:Members:SOOS-SSC.docx!OLE_LINK2" TargetMode="External"/><Relationship Id="rId7" Type="http://schemas.openxmlformats.org/officeDocument/2006/relationships/image" Target="../media/image13.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OOS Powerpoint Title Background.jpg"/>
          <p:cNvPicPr>
            <a:picLocks noChangeAspect="1"/>
          </p:cNvPicPr>
          <p:nvPr/>
        </p:nvPicPr>
        <p:blipFill>
          <a:blip r:embed="rId3"/>
          <a:stretch>
            <a:fillRect/>
          </a:stretch>
        </p:blipFill>
        <p:spPr>
          <a:xfrm>
            <a:off x="-37253" y="-33868"/>
            <a:ext cx="9235440" cy="6926580"/>
          </a:xfrm>
          <a:prstGeom prst="rect">
            <a:avLst/>
          </a:prstGeom>
        </p:spPr>
      </p:pic>
      <p:pic>
        <p:nvPicPr>
          <p:cNvPr id="6" name="Picture 5" descr="SOOS PP Logo Full.png"/>
          <p:cNvPicPr>
            <a:picLocks noChangeAspect="1"/>
          </p:cNvPicPr>
          <p:nvPr/>
        </p:nvPicPr>
        <p:blipFill>
          <a:blip r:embed="rId4"/>
          <a:stretch>
            <a:fillRect/>
          </a:stretch>
        </p:blipFill>
        <p:spPr>
          <a:xfrm>
            <a:off x="585070" y="5635522"/>
            <a:ext cx="1822583" cy="746710"/>
          </a:xfrm>
          <a:prstGeom prst="rect">
            <a:avLst/>
          </a:prstGeom>
        </p:spPr>
      </p:pic>
      <p:sp>
        <p:nvSpPr>
          <p:cNvPr id="9" name="TextBox 8"/>
          <p:cNvSpPr txBox="1"/>
          <p:nvPr/>
        </p:nvSpPr>
        <p:spPr>
          <a:xfrm>
            <a:off x="3531875" y="481477"/>
            <a:ext cx="5666312" cy="1323439"/>
          </a:xfrm>
          <a:prstGeom prst="rect">
            <a:avLst/>
          </a:prstGeom>
          <a:noFill/>
        </p:spPr>
        <p:txBody>
          <a:bodyPr wrap="square" rtlCol="0">
            <a:spAutoFit/>
          </a:bodyPr>
          <a:lstStyle/>
          <a:p>
            <a:pPr algn="ctr"/>
            <a:r>
              <a:rPr lang="en-US" sz="4000" b="1" dirty="0" smtClean="0">
                <a:solidFill>
                  <a:schemeClr val="bg1"/>
                </a:solidFill>
                <a:latin typeface="Myriad Pro"/>
                <a:cs typeface="Myriad Pro"/>
              </a:rPr>
              <a:t>Southern </a:t>
            </a:r>
            <a:r>
              <a:rPr lang="en-US" sz="4000" b="1" dirty="0" smtClean="0">
                <a:solidFill>
                  <a:schemeClr val="bg1"/>
                </a:solidFill>
                <a:latin typeface="Myriad Pro"/>
                <a:cs typeface="Myriad Pro"/>
              </a:rPr>
              <a:t>Ocean Observing </a:t>
            </a:r>
            <a:r>
              <a:rPr lang="en-US" sz="4000" b="1" dirty="0" smtClean="0">
                <a:solidFill>
                  <a:schemeClr val="bg1"/>
                </a:solidFill>
                <a:latin typeface="Myriad Pro"/>
                <a:cs typeface="Myriad Pro"/>
              </a:rPr>
              <a:t>System</a:t>
            </a:r>
            <a:endParaRPr lang="en-US" sz="4000" b="1" dirty="0" smtClean="0">
              <a:solidFill>
                <a:schemeClr val="bg1"/>
              </a:solidFill>
              <a:latin typeface="Myriad Pro"/>
              <a:cs typeface="Myriad Pro"/>
            </a:endParaRPr>
          </a:p>
        </p:txBody>
      </p:sp>
      <p:pic>
        <p:nvPicPr>
          <p:cNvPr id="11" name="Picture 10" descr="SOOS-ball-white.psd"/>
          <p:cNvPicPr>
            <a:picLocks noChangeAspect="1"/>
          </p:cNvPicPr>
          <p:nvPr/>
        </p:nvPicPr>
        <p:blipFill>
          <a:blip r:embed="rId5"/>
          <a:stretch>
            <a:fillRect/>
          </a:stretch>
        </p:blipFill>
        <p:spPr>
          <a:xfrm>
            <a:off x="607352" y="175208"/>
            <a:ext cx="2870337" cy="2911478"/>
          </a:xfrm>
          <a:prstGeom prst="rect">
            <a:avLst/>
          </a:prstGeom>
        </p:spPr>
      </p:pic>
      <p:sp>
        <p:nvSpPr>
          <p:cNvPr id="12" name="TextBox 11"/>
          <p:cNvSpPr txBox="1"/>
          <p:nvPr/>
        </p:nvSpPr>
        <p:spPr>
          <a:xfrm>
            <a:off x="752568" y="3646566"/>
            <a:ext cx="7631152" cy="707886"/>
          </a:xfrm>
          <a:prstGeom prst="rect">
            <a:avLst/>
          </a:prstGeom>
          <a:noFill/>
        </p:spPr>
        <p:txBody>
          <a:bodyPr wrap="square" rtlCol="0">
            <a:spAutoFit/>
          </a:bodyPr>
          <a:lstStyle/>
          <a:p>
            <a:pPr algn="ctr"/>
            <a:r>
              <a:rPr lang="en-US" sz="2000" dirty="0" smtClean="0">
                <a:solidFill>
                  <a:schemeClr val="bg1"/>
                </a:solidFill>
                <a:latin typeface="Myriad Pro"/>
                <a:cs typeface="Myriad Pro"/>
              </a:rPr>
              <a:t>Oscar Schofield </a:t>
            </a:r>
            <a:r>
              <a:rPr lang="en-US" sz="2000" dirty="0" smtClean="0">
                <a:solidFill>
                  <a:schemeClr val="bg1"/>
                </a:solidFill>
                <a:latin typeface="Myriad Pro"/>
                <a:cs typeface="Myriad Pro"/>
              </a:rPr>
              <a:t>(US</a:t>
            </a:r>
            <a:r>
              <a:rPr lang="en-US" sz="2000" dirty="0" smtClean="0">
                <a:solidFill>
                  <a:srgbClr val="FFFFFF"/>
                </a:solidFill>
                <a:latin typeface="Myriad Pro"/>
                <a:cs typeface="Myriad Pro"/>
              </a:rPr>
              <a:t>)</a:t>
            </a:r>
            <a:r>
              <a:rPr lang="en-US" sz="2000" dirty="0" smtClean="0">
                <a:solidFill>
                  <a:srgbClr val="FFFFFF"/>
                </a:solidFill>
                <a:latin typeface="Myriad Pro"/>
                <a:cs typeface="Myriad Pro"/>
              </a:rPr>
              <a:t>, Anna </a:t>
            </a:r>
            <a:r>
              <a:rPr lang="en-US" sz="2000" dirty="0" err="1" smtClean="0">
                <a:solidFill>
                  <a:schemeClr val="bg1"/>
                </a:solidFill>
                <a:latin typeface="Myriad Pro"/>
                <a:cs typeface="Myriad Pro"/>
              </a:rPr>
              <a:t>Wåhlin</a:t>
            </a:r>
            <a:r>
              <a:rPr lang="en-US" sz="2000" dirty="0" smtClean="0">
                <a:solidFill>
                  <a:schemeClr val="bg1"/>
                </a:solidFill>
                <a:latin typeface="Myriad Pro"/>
                <a:cs typeface="Myriad Pro"/>
              </a:rPr>
              <a:t> (Sweden),  </a:t>
            </a:r>
            <a:r>
              <a:rPr lang="en-US" sz="2000" dirty="0" smtClean="0">
                <a:solidFill>
                  <a:schemeClr val="bg1"/>
                </a:solidFill>
                <a:latin typeface="Myriad Pro"/>
                <a:cs typeface="Myriad Pro"/>
              </a:rPr>
              <a:t>Andrew </a:t>
            </a:r>
            <a:r>
              <a:rPr lang="en-US" sz="2000" dirty="0" smtClean="0">
                <a:solidFill>
                  <a:schemeClr val="bg1"/>
                </a:solidFill>
                <a:latin typeface="Myriad Pro"/>
                <a:cs typeface="Myriad Pro"/>
              </a:rPr>
              <a:t>Constable (Australia), </a:t>
            </a:r>
            <a:r>
              <a:rPr lang="en-US" sz="2000" dirty="0" err="1" smtClean="0">
                <a:solidFill>
                  <a:schemeClr val="bg1"/>
                </a:solidFill>
                <a:latin typeface="Myriad Pro"/>
                <a:cs typeface="Myriad Pro"/>
              </a:rPr>
              <a:t>Seb</a:t>
            </a:r>
            <a:r>
              <a:rPr lang="en-US" sz="2000" dirty="0" smtClean="0">
                <a:solidFill>
                  <a:schemeClr val="bg1"/>
                </a:solidFill>
                <a:latin typeface="Myriad Pro"/>
                <a:cs typeface="Myriad Pro"/>
              </a:rPr>
              <a:t> </a:t>
            </a:r>
            <a:r>
              <a:rPr lang="en-US" sz="2000" dirty="0" smtClean="0">
                <a:solidFill>
                  <a:schemeClr val="bg1"/>
                </a:solidFill>
                <a:latin typeface="Myriad Pro"/>
                <a:cs typeface="Myriad Pro"/>
              </a:rPr>
              <a:t>Swart (South Africa), </a:t>
            </a:r>
            <a:r>
              <a:rPr lang="en-US" sz="2000" dirty="0" smtClean="0">
                <a:solidFill>
                  <a:schemeClr val="bg1"/>
                </a:solidFill>
                <a:latin typeface="Myriad Pro"/>
                <a:cs typeface="Myriad Pro"/>
              </a:rPr>
              <a:t>and </a:t>
            </a:r>
            <a:r>
              <a:rPr lang="en-US" sz="2000" dirty="0">
                <a:solidFill>
                  <a:schemeClr val="bg1"/>
                </a:solidFill>
                <a:latin typeface="Myriad Pro"/>
                <a:cs typeface="Myriad Pro"/>
              </a:rPr>
              <a:t>Louise </a:t>
            </a:r>
            <a:r>
              <a:rPr lang="en-US" sz="2000" dirty="0" smtClean="0">
                <a:solidFill>
                  <a:schemeClr val="bg1"/>
                </a:solidFill>
                <a:latin typeface="Myriad Pro"/>
                <a:cs typeface="Myriad Pro"/>
              </a:rPr>
              <a:t>Newman (Australia)</a:t>
            </a:r>
            <a:endParaRPr lang="en-US" sz="2000" dirty="0" smtClean="0">
              <a:solidFill>
                <a:schemeClr val="bg1"/>
              </a:solidFill>
              <a:latin typeface="Myriad Pro"/>
              <a:cs typeface="Myriad Pro"/>
            </a:endParaRPr>
          </a:p>
        </p:txBody>
      </p:sp>
      <p:pic>
        <p:nvPicPr>
          <p:cNvPr id="13" name="Picture 12" descr="SCOR_WhiteTransparent.psd"/>
          <p:cNvPicPr>
            <a:picLocks noChangeAspect="1"/>
          </p:cNvPicPr>
          <p:nvPr/>
        </p:nvPicPr>
        <p:blipFill>
          <a:blip r:embed="rId6"/>
          <a:stretch>
            <a:fillRect/>
          </a:stretch>
        </p:blipFill>
        <p:spPr>
          <a:xfrm>
            <a:off x="5990979" y="5573386"/>
            <a:ext cx="1472675" cy="870982"/>
          </a:xfrm>
          <a:prstGeom prst="rect">
            <a:avLst/>
          </a:prstGeom>
        </p:spPr>
      </p:pic>
      <p:pic>
        <p:nvPicPr>
          <p:cNvPr id="14" name="Picture 13" descr="SCAR-WhiteTransparent.psd"/>
          <p:cNvPicPr>
            <a:picLocks noChangeAspect="1"/>
          </p:cNvPicPr>
          <p:nvPr/>
        </p:nvPicPr>
        <p:blipFill>
          <a:blip r:embed="rId7"/>
          <a:stretch>
            <a:fillRect/>
          </a:stretch>
        </p:blipFill>
        <p:spPr>
          <a:xfrm>
            <a:off x="7631152" y="5521492"/>
            <a:ext cx="1036144" cy="974770"/>
          </a:xfrm>
          <a:prstGeom prst="rect">
            <a:avLst/>
          </a:prstGeom>
        </p:spPr>
      </p:pic>
    </p:spTree>
    <p:extLst>
      <p:ext uri="{BB962C8B-B14F-4D97-AF65-F5344CB8AC3E}">
        <p14:creationId xmlns:p14="http://schemas.microsoft.com/office/powerpoint/2010/main" val="415632543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descr="Picture 101"/>
          <p:cNvPicPr>
            <a:picLocks noChangeAspect="1" noChangeArrowheads="1"/>
          </p:cNvPicPr>
          <p:nvPr/>
        </p:nvPicPr>
        <p:blipFill>
          <a:blip r:embed="rId2">
            <a:extLst>
              <a:ext uri="{28A0092B-C50C-407E-A947-70E740481C1C}">
                <a14:useLocalDpi xmlns:a14="http://schemas.microsoft.com/office/drawing/2010/main" val="0"/>
              </a:ext>
            </a:extLst>
          </a:blip>
          <a:srcRect l="30255" t="32030" r="38826" b="533"/>
          <a:stretch>
            <a:fillRect/>
          </a:stretch>
        </p:blipFill>
        <p:spPr bwMode="auto">
          <a:xfrm>
            <a:off x="1135063" y="201612"/>
            <a:ext cx="1241425" cy="1800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descr="au0803srr_1_221207_0079"/>
          <p:cNvPicPr>
            <a:picLocks noChangeAspect="1" noChangeArrowheads="1"/>
          </p:cNvPicPr>
          <p:nvPr/>
        </p:nvPicPr>
        <p:blipFill>
          <a:blip r:embed="rId3">
            <a:lum bright="12000"/>
            <a:extLst>
              <a:ext uri="{28A0092B-C50C-407E-A947-70E740481C1C}">
                <a14:useLocalDpi xmlns:a14="http://schemas.microsoft.com/office/drawing/2010/main" val="0"/>
              </a:ext>
            </a:extLst>
          </a:blip>
          <a:srcRect r="14748"/>
          <a:stretch>
            <a:fillRect/>
          </a:stretch>
        </p:blipFill>
        <p:spPr bwMode="auto">
          <a:xfrm>
            <a:off x="5656263" y="3944937"/>
            <a:ext cx="2303462" cy="1800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5" descr="Apex_deployment_German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5063" y="3944937"/>
            <a:ext cx="2532062" cy="1800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6" descr="SURVOSTRAL-L'AstrolabeEntersIce-DKolody"/>
          <p:cNvPicPr>
            <a:picLocks noChangeAspect="1" noChangeArrowheads="1"/>
          </p:cNvPicPr>
          <p:nvPr/>
        </p:nvPicPr>
        <p:blipFill>
          <a:blip r:embed="rId5">
            <a:extLst>
              <a:ext uri="{28A0092B-C50C-407E-A947-70E740481C1C}">
                <a14:useLocalDpi xmlns:a14="http://schemas.microsoft.com/office/drawing/2010/main" val="0"/>
              </a:ext>
            </a:extLst>
          </a:blip>
          <a:srcRect l="6865" r="5074"/>
          <a:stretch>
            <a:fillRect/>
          </a:stretch>
        </p:blipFill>
        <p:spPr bwMode="auto">
          <a:xfrm>
            <a:off x="3727450" y="3944937"/>
            <a:ext cx="1873250" cy="17986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7"/>
          <p:cNvPicPr>
            <a:picLocks noChangeAspect="1" noChangeArrowheads="1"/>
          </p:cNvPicPr>
          <p:nvPr/>
        </p:nvPicPr>
        <p:blipFill>
          <a:blip r:embed="rId6">
            <a:extLst>
              <a:ext uri="{28A0092B-C50C-407E-A947-70E740481C1C}">
                <a14:useLocalDpi xmlns:a14="http://schemas.microsoft.com/office/drawing/2010/main" val="0"/>
              </a:ext>
            </a:extLst>
          </a:blip>
          <a:srcRect t="864" r="9695"/>
          <a:stretch>
            <a:fillRect/>
          </a:stretch>
        </p:blipFill>
        <p:spPr bwMode="auto">
          <a:xfrm>
            <a:off x="2427288" y="204787"/>
            <a:ext cx="2519362" cy="17827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9"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18238" y="2090737"/>
            <a:ext cx="1725612" cy="17224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 name="Picture 9" descr="big-so-map"/>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7763" y="2095499"/>
            <a:ext cx="1601787" cy="1701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10" descr="asi-s6250-20041201-v5_nic"/>
          <p:cNvPicPr>
            <a:picLocks noChangeAspect="1" noChangeArrowheads="1"/>
          </p:cNvPicPr>
          <p:nvPr/>
        </p:nvPicPr>
        <p:blipFill>
          <a:blip r:embed="rId9">
            <a:extLst>
              <a:ext uri="{28A0092B-C50C-407E-A947-70E740481C1C}">
                <a14:useLocalDpi xmlns:a14="http://schemas.microsoft.com/office/drawing/2010/main" val="0"/>
              </a:ext>
            </a:extLst>
          </a:blip>
          <a:srcRect l="20773" t="824" r="26837"/>
          <a:stretch>
            <a:fillRect/>
          </a:stretch>
        </p:blipFill>
        <p:spPr bwMode="auto">
          <a:xfrm>
            <a:off x="2852738" y="2090737"/>
            <a:ext cx="1357312" cy="17192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Image 4" descr="SO__DT_diff0307_9397.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324350" y="2078037"/>
            <a:ext cx="1766888" cy="17383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5" descr="LimacinaHelicinaNOAA"/>
          <p:cNvPicPr>
            <a:picLocks noChangeAspect="1" noChangeArrowheads="1"/>
          </p:cNvPicPr>
          <p:nvPr/>
        </p:nvPicPr>
        <p:blipFill>
          <a:blip r:embed="rId11">
            <a:extLst>
              <a:ext uri="{28A0092B-C50C-407E-A947-70E740481C1C}">
                <a14:useLocalDpi xmlns:a14="http://schemas.microsoft.com/office/drawing/2010/main" val="0"/>
              </a:ext>
            </a:extLst>
          </a:blip>
          <a:srcRect l="35570" t="-1418"/>
          <a:stretch>
            <a:fillRect/>
          </a:stretch>
        </p:blipFill>
        <p:spPr bwMode="auto">
          <a:xfrm>
            <a:off x="6534150" y="161924"/>
            <a:ext cx="1420813" cy="181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4" descr="IMGP0515"/>
          <p:cNvPicPr>
            <a:picLocks noChangeAspect="1" noChangeArrowheads="1"/>
          </p:cNvPicPr>
          <p:nvPr/>
        </p:nvPicPr>
        <p:blipFill>
          <a:blip r:embed="rId12">
            <a:extLst>
              <a:ext uri="{28A0092B-C50C-407E-A947-70E740481C1C}">
                <a14:useLocalDpi xmlns:a14="http://schemas.microsoft.com/office/drawing/2010/main" val="0"/>
              </a:ext>
            </a:extLst>
          </a:blip>
          <a:srcRect l="10109" r="13487" b="-32"/>
          <a:stretch>
            <a:fillRect/>
          </a:stretch>
        </p:blipFill>
        <p:spPr bwMode="auto">
          <a:xfrm>
            <a:off x="5016500" y="200024"/>
            <a:ext cx="1439863" cy="1766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782328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77652" y="626445"/>
            <a:ext cx="7081709" cy="5172034"/>
          </a:xfrm>
          <a:prstGeom prst="rect">
            <a:avLst/>
          </a:prstGeom>
        </p:spPr>
      </p:pic>
      <p:sp>
        <p:nvSpPr>
          <p:cNvPr id="5" name="TextBox 4"/>
          <p:cNvSpPr txBox="1"/>
          <p:nvPr/>
        </p:nvSpPr>
        <p:spPr>
          <a:xfrm>
            <a:off x="876448" y="64007"/>
            <a:ext cx="7282913" cy="461665"/>
          </a:xfrm>
          <a:prstGeom prst="rect">
            <a:avLst/>
          </a:prstGeom>
        </p:spPr>
        <p:txBody>
          <a:bodyPr wrap="none" rtlCol="0">
            <a:spAutoFit/>
          </a:bodyPr>
          <a:lstStyle/>
          <a:p>
            <a:pPr marL="0" marR="0" indent="0" algn="ctr" defTabSz="457200" rtl="0" eaLnBrk="1" fontAlgn="auto" latinLnBrk="0" hangingPunct="1">
              <a:lnSpc>
                <a:spcPct val="100000"/>
              </a:lnSpc>
              <a:spcBef>
                <a:spcPct val="0"/>
              </a:spcBef>
              <a:spcAft>
                <a:spcPts val="0"/>
              </a:spcAft>
              <a:buClrTx/>
              <a:buSzTx/>
              <a:buFontTx/>
              <a:buNone/>
              <a:tabLst/>
            </a:pPr>
            <a:r>
              <a:rPr kumimoji="0" lang="en-US" sz="2400" b="1" i="0" u="none" strike="noStrike" kern="1200" cap="none" spc="0" normalizeH="0" baseline="0" noProof="0" dirty="0" smtClean="0">
                <a:ln>
                  <a:noFill/>
                </a:ln>
                <a:solidFill>
                  <a:srgbClr val="000000"/>
                </a:solidFill>
                <a:effectLst/>
                <a:uLnTx/>
                <a:uFillTx/>
                <a:latin typeface="Agenda-Light"/>
                <a:ea typeface="+mj-ea"/>
                <a:cs typeface="Agenda-Light"/>
              </a:rPr>
              <a:t>SOOS will require data systems and data portals</a:t>
            </a:r>
          </a:p>
        </p:txBody>
      </p:sp>
    </p:spTree>
    <p:extLst>
      <p:ext uri="{BB962C8B-B14F-4D97-AF65-F5344CB8AC3E}">
        <p14:creationId xmlns:p14="http://schemas.microsoft.com/office/powerpoint/2010/main" val="377816532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loose pack.JPG"/>
          <p:cNvPicPr>
            <a:picLocks noChangeAspect="1"/>
          </p:cNvPicPr>
          <p:nvPr/>
        </p:nvPicPr>
        <p:blipFill>
          <a:blip r:embed="rId3"/>
          <a:stretch>
            <a:fillRect/>
          </a:stretch>
        </p:blipFill>
        <p:spPr>
          <a:xfrm>
            <a:off x="-49101" y="-85141"/>
            <a:ext cx="9269300" cy="5986521"/>
          </a:xfrm>
          <a:prstGeom prst="rect">
            <a:avLst/>
          </a:prstGeom>
        </p:spPr>
      </p:pic>
      <p:sp>
        <p:nvSpPr>
          <p:cNvPr id="8" name="Rectangle 7"/>
          <p:cNvSpPr/>
          <p:nvPr/>
        </p:nvSpPr>
        <p:spPr>
          <a:xfrm>
            <a:off x="-49101" y="-120094"/>
            <a:ext cx="9269300" cy="6025725"/>
          </a:xfrm>
          <a:prstGeom prst="rect">
            <a:avLst/>
          </a:prstGeom>
          <a:solidFill>
            <a:schemeClr val="tx2">
              <a:lumMod val="20000"/>
              <a:lumOff val="80000"/>
              <a:alpha val="43000"/>
            </a:schemeClr>
          </a:solidFill>
          <a:ln>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551282" y="0"/>
            <a:ext cx="8886757" cy="639762"/>
          </a:xfrm>
          <a:effectLst>
            <a:outerShdw blurRad="50800" dist="38100" dir="2700000">
              <a:srgbClr val="000000">
                <a:alpha val="43000"/>
              </a:srgbClr>
            </a:outerShdw>
          </a:effectLst>
        </p:spPr>
        <p:txBody>
          <a:bodyPr/>
          <a:lstStyle/>
          <a:p>
            <a:r>
              <a:rPr lang="en-US" b="1" dirty="0" smtClean="0">
                <a:solidFill>
                  <a:srgbClr val="FFFF00"/>
                </a:solidFill>
                <a:latin typeface="Myriad Pro"/>
                <a:cs typeface="Myriad Pro"/>
              </a:rPr>
              <a:t>SOOS Motivation</a:t>
            </a:r>
            <a:endParaRPr lang="en-US" b="1" dirty="0">
              <a:solidFill>
                <a:srgbClr val="FFFF00"/>
              </a:solidFill>
              <a:latin typeface="Myriad Pro"/>
              <a:cs typeface="Myriad Pro"/>
            </a:endParaRPr>
          </a:p>
        </p:txBody>
      </p:sp>
      <p:sp>
        <p:nvSpPr>
          <p:cNvPr id="5" name="Rectangle 4"/>
          <p:cNvSpPr/>
          <p:nvPr/>
        </p:nvSpPr>
        <p:spPr>
          <a:xfrm>
            <a:off x="201782" y="858896"/>
            <a:ext cx="8886757" cy="5170645"/>
          </a:xfrm>
          <a:prstGeom prst="rect">
            <a:avLst/>
          </a:prstGeom>
        </p:spPr>
        <p:txBody>
          <a:bodyPr wrap="square">
            <a:spAutoFit/>
          </a:bodyPr>
          <a:lstStyle/>
          <a:p>
            <a:pPr indent="0"/>
            <a:r>
              <a:rPr lang="en-US" sz="2200" dirty="0" smtClean="0">
                <a:latin typeface="Myriad Pro"/>
                <a:cs typeface="Myriad Pro"/>
              </a:rPr>
              <a:t>- Many (mono-disciplinary) programmes in SO research, all with individual infrastructure, data routes etc. SOOS will connect across disciplines and programmes to ensure a coordinated approach to observing the SO.</a:t>
            </a:r>
          </a:p>
          <a:p>
            <a:pPr indent="0"/>
            <a:endParaRPr lang="en-US" sz="2200" dirty="0" smtClean="0">
              <a:latin typeface="Myriad Pro"/>
              <a:cs typeface="Myriad Pro"/>
            </a:endParaRPr>
          </a:p>
          <a:p>
            <a:pPr indent="0"/>
            <a:r>
              <a:rPr lang="en-US" sz="2200" dirty="0" smtClean="0">
                <a:latin typeface="Myriad Pro"/>
                <a:cs typeface="Myriad Pro"/>
              </a:rPr>
              <a:t>- Sponsored by SCAR (Scientific Committee on Antarctic Research) and SCOR (Scientific Committee on Oceanic Research)</a:t>
            </a:r>
          </a:p>
          <a:p>
            <a:pPr indent="0"/>
            <a:endParaRPr lang="en-US" sz="2200" dirty="0" smtClean="0">
              <a:latin typeface="Myriad Pro"/>
              <a:cs typeface="Myriad Pro"/>
            </a:endParaRPr>
          </a:p>
          <a:p>
            <a:pPr indent="0">
              <a:buFontTx/>
              <a:buChar char="-"/>
            </a:pPr>
            <a:r>
              <a:rPr lang="en-US" sz="2200" i="1" dirty="0" smtClean="0">
                <a:latin typeface="Myriad Pro"/>
                <a:cs typeface="Myriad Pro"/>
              </a:rPr>
              <a:t> SOOS Initial Science and Implementation Strategy</a:t>
            </a:r>
            <a:r>
              <a:rPr lang="en-US" sz="2200" dirty="0" smtClean="0">
                <a:latin typeface="Myriad Pro"/>
                <a:cs typeface="Myriad Pro"/>
              </a:rPr>
              <a:t> – developed by SCAR/SCOR Expert Group on Oceanography and the SCAR/CLIVAR/CliC Southern Ocean Panel.</a:t>
            </a:r>
          </a:p>
          <a:p>
            <a:pPr indent="0"/>
            <a:endParaRPr lang="en-US" sz="2200" dirty="0" smtClean="0">
              <a:latin typeface="Myriad Pro"/>
              <a:cs typeface="Myriad Pro"/>
            </a:endParaRPr>
          </a:p>
          <a:p>
            <a:pPr>
              <a:buFontTx/>
              <a:buChar char="-"/>
            </a:pPr>
            <a:r>
              <a:rPr lang="en-US" sz="2200" dirty="0" smtClean="0">
                <a:latin typeface="Myriad Pro"/>
                <a:cs typeface="Myriad Pro"/>
              </a:rPr>
              <a:t> International Project Office opened August 2011, hosted by the Institute for Marine and Antarctic Studies (University of Tasmania), with additional support from the Australian Antarctic Division.</a:t>
            </a:r>
          </a:p>
          <a:p>
            <a:pPr indent="0">
              <a:buFontTx/>
              <a:buChar char="-"/>
            </a:pPr>
            <a:endParaRPr lang="en-US" sz="2200" dirty="0" smtClean="0">
              <a:latin typeface="Myriad Pro"/>
              <a:cs typeface="Myriad Pro"/>
            </a:endParaRPr>
          </a:p>
        </p:txBody>
      </p:sp>
    </p:spTree>
    <p:extLst>
      <p:ext uri="{BB962C8B-B14F-4D97-AF65-F5344CB8AC3E}">
        <p14:creationId xmlns:p14="http://schemas.microsoft.com/office/powerpoint/2010/main" val="150652532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ntitled-1.psd"/>
          <p:cNvPicPr>
            <a:picLocks noChangeAspect="1"/>
          </p:cNvPicPr>
          <p:nvPr/>
        </p:nvPicPr>
        <p:blipFill>
          <a:blip r:embed="rId3"/>
          <a:stretch>
            <a:fillRect/>
          </a:stretch>
        </p:blipFill>
        <p:spPr>
          <a:xfrm>
            <a:off x="-62865" y="-166353"/>
            <a:ext cx="9342031" cy="6079749"/>
          </a:xfrm>
          <a:prstGeom prst="rect">
            <a:avLst/>
          </a:prstGeom>
        </p:spPr>
      </p:pic>
      <p:sp>
        <p:nvSpPr>
          <p:cNvPr id="3" name="Content Placeholder 2"/>
          <p:cNvSpPr>
            <a:spLocks noGrp="1"/>
          </p:cNvSpPr>
          <p:nvPr>
            <p:ph idx="1"/>
          </p:nvPr>
        </p:nvSpPr>
        <p:spPr>
          <a:xfrm>
            <a:off x="300181" y="4326369"/>
            <a:ext cx="8647545" cy="1981200"/>
          </a:xfrm>
        </p:spPr>
        <p:txBody>
          <a:bodyPr/>
          <a:lstStyle/>
          <a:p>
            <a:pPr indent="0"/>
            <a:r>
              <a:rPr lang="en-US" b="1" dirty="0" smtClean="0">
                <a:solidFill>
                  <a:schemeClr val="bg1"/>
                </a:solidFill>
                <a:latin typeface="Myriad Pro"/>
                <a:cs typeface="Myriad Pro"/>
              </a:rPr>
              <a:t>MISSION</a:t>
            </a:r>
            <a:r>
              <a:rPr lang="en-US" dirty="0" smtClean="0">
                <a:solidFill>
                  <a:schemeClr val="bg1"/>
                </a:solidFill>
                <a:latin typeface="Myriad Pro"/>
                <a:cs typeface="Myriad Pro"/>
              </a:rPr>
              <a:t>: To establish a </a:t>
            </a:r>
            <a:r>
              <a:rPr lang="en-US" i="1" dirty="0" smtClean="0">
                <a:solidFill>
                  <a:schemeClr val="bg1"/>
                </a:solidFill>
                <a:latin typeface="Myriad Pro"/>
                <a:cs typeface="Myriad Pro"/>
              </a:rPr>
              <a:t>multidisciplinary </a:t>
            </a:r>
            <a:r>
              <a:rPr lang="en-US" dirty="0" smtClean="0">
                <a:solidFill>
                  <a:schemeClr val="bg1"/>
                </a:solidFill>
                <a:latin typeface="Myriad Pro"/>
                <a:cs typeface="Myriad Pro"/>
              </a:rPr>
              <a:t>system to deliver the </a:t>
            </a:r>
            <a:r>
              <a:rPr lang="en-US" i="1" dirty="0" smtClean="0">
                <a:solidFill>
                  <a:schemeClr val="bg1"/>
                </a:solidFill>
                <a:latin typeface="Myriad Pro"/>
                <a:cs typeface="Myriad Pro"/>
              </a:rPr>
              <a:t>sustained </a:t>
            </a:r>
            <a:r>
              <a:rPr lang="en-US" dirty="0" smtClean="0">
                <a:solidFill>
                  <a:schemeClr val="bg1"/>
                </a:solidFill>
                <a:latin typeface="Myriad Pro"/>
                <a:cs typeface="Myriad Pro"/>
              </a:rPr>
              <a:t>observations of the Southern Ocean that are needed to address key challenges of </a:t>
            </a:r>
            <a:r>
              <a:rPr lang="en-US" i="1" dirty="0" smtClean="0">
                <a:solidFill>
                  <a:schemeClr val="bg1"/>
                </a:solidFill>
                <a:latin typeface="Myriad Pro"/>
                <a:cs typeface="Myriad Pro"/>
              </a:rPr>
              <a:t>scientific </a:t>
            </a:r>
            <a:r>
              <a:rPr lang="en-US" dirty="0" smtClean="0">
                <a:solidFill>
                  <a:schemeClr val="bg1"/>
                </a:solidFill>
                <a:latin typeface="Myriad Pro"/>
                <a:cs typeface="Myriad Pro"/>
              </a:rPr>
              <a:t>and </a:t>
            </a:r>
            <a:r>
              <a:rPr lang="en-US" i="1" dirty="0" smtClean="0">
                <a:solidFill>
                  <a:schemeClr val="bg1"/>
                </a:solidFill>
                <a:latin typeface="Myriad Pro"/>
                <a:cs typeface="Myriad Pro"/>
              </a:rPr>
              <a:t>societal </a:t>
            </a:r>
            <a:r>
              <a:rPr lang="en-US" dirty="0" smtClean="0">
                <a:solidFill>
                  <a:schemeClr val="bg1"/>
                </a:solidFill>
                <a:latin typeface="Myriad Pro"/>
                <a:cs typeface="Myriad Pro"/>
              </a:rPr>
              <a:t>relevance, including climate change, sea-level rise and the impacts of global change on marine ecosystems.</a:t>
            </a:r>
          </a:p>
        </p:txBody>
      </p:sp>
      <p:sp>
        <p:nvSpPr>
          <p:cNvPr id="5" name="TextBox 4"/>
          <p:cNvSpPr txBox="1"/>
          <p:nvPr/>
        </p:nvSpPr>
        <p:spPr>
          <a:xfrm>
            <a:off x="8244313" y="5670417"/>
            <a:ext cx="1020983" cy="276999"/>
          </a:xfrm>
          <a:prstGeom prst="rect">
            <a:avLst/>
          </a:prstGeom>
          <a:noFill/>
        </p:spPr>
        <p:txBody>
          <a:bodyPr wrap="none" rtlCol="0">
            <a:spAutoFit/>
          </a:bodyPr>
          <a:lstStyle/>
          <a:p>
            <a:r>
              <a:rPr lang="en-US" sz="1200" dirty="0" smtClean="0">
                <a:solidFill>
                  <a:schemeClr val="tx1">
                    <a:lumMod val="75000"/>
                    <a:lumOff val="25000"/>
                  </a:schemeClr>
                </a:solidFill>
              </a:rPr>
              <a:t>B. Wallis AAD</a:t>
            </a:r>
            <a:endParaRPr lang="en-US" sz="1200" dirty="0">
              <a:solidFill>
                <a:schemeClr val="tx1">
                  <a:lumMod val="75000"/>
                  <a:lumOff val="25000"/>
                </a:schemeClr>
              </a:solidFill>
            </a:endParaRPr>
          </a:p>
        </p:txBody>
      </p:sp>
    </p:spTree>
    <p:extLst>
      <p:ext uri="{BB962C8B-B14F-4D97-AF65-F5344CB8AC3E}">
        <p14:creationId xmlns:p14="http://schemas.microsoft.com/office/powerpoint/2010/main" val="143554701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03963" y="116227"/>
            <a:ext cx="8622537" cy="639762"/>
          </a:xfrm>
        </p:spPr>
        <p:txBody>
          <a:bodyPr/>
          <a:lstStyle/>
          <a:p>
            <a:r>
              <a:rPr lang="en-US" b="1" dirty="0" smtClean="0">
                <a:latin typeface="Myriad Pro"/>
                <a:cs typeface="Myriad Pro"/>
              </a:rPr>
              <a:t>Science Themes</a:t>
            </a:r>
            <a:endParaRPr lang="en-US" b="1" dirty="0">
              <a:latin typeface="Myriad Pro"/>
              <a:cs typeface="Myriad Pro"/>
            </a:endParaRPr>
          </a:p>
        </p:txBody>
      </p:sp>
      <p:sp>
        <p:nvSpPr>
          <p:cNvPr id="5" name="Content Placeholder 2"/>
          <p:cNvSpPr>
            <a:spLocks noGrp="1"/>
          </p:cNvSpPr>
          <p:nvPr>
            <p:ph idx="1"/>
          </p:nvPr>
        </p:nvSpPr>
        <p:spPr>
          <a:xfrm>
            <a:off x="203963" y="986598"/>
            <a:ext cx="6277678" cy="1047557"/>
          </a:xfrm>
        </p:spPr>
        <p:txBody>
          <a:bodyPr/>
          <a:lstStyle/>
          <a:p>
            <a:pPr lvl="0" defTabSz="914400" fontAlgn="base">
              <a:lnSpc>
                <a:spcPct val="90000"/>
              </a:lnSpc>
              <a:spcBef>
                <a:spcPct val="50000"/>
              </a:spcBef>
              <a:spcAft>
                <a:spcPct val="0"/>
              </a:spcAft>
              <a:defRPr/>
            </a:pPr>
            <a:r>
              <a:rPr lang="en-AU" sz="2000" kern="0" dirty="0" smtClean="0">
                <a:latin typeface="Myriad Pro"/>
                <a:ea typeface="ＭＳ Ｐゴシック" charset="-128"/>
                <a:cs typeface="Myriad Pro"/>
              </a:rPr>
              <a:t>Key science challenges identified as most pressing issues, both scientifically and societally - to be addressed by the SOOS:</a:t>
            </a:r>
          </a:p>
        </p:txBody>
      </p:sp>
      <p:pic>
        <p:nvPicPr>
          <p:cNvPr id="8" name="Picture 7" descr="IPAB-RIGOR2.jpg"/>
          <p:cNvPicPr>
            <a:picLocks noChangeAspect="1"/>
          </p:cNvPicPr>
          <p:nvPr/>
        </p:nvPicPr>
        <p:blipFill>
          <a:blip r:embed="rId3"/>
          <a:stretch>
            <a:fillRect/>
          </a:stretch>
        </p:blipFill>
        <p:spPr>
          <a:xfrm>
            <a:off x="6478364" y="3197934"/>
            <a:ext cx="2607244" cy="2583755"/>
          </a:xfrm>
          <a:prstGeom prst="rect">
            <a:avLst/>
          </a:prstGeom>
          <a:effectLst>
            <a:outerShdw blurRad="50800" dist="38100" dir="2700000">
              <a:srgbClr val="000000">
                <a:alpha val="43000"/>
              </a:srgbClr>
            </a:outerShdw>
          </a:effectLst>
        </p:spPr>
      </p:pic>
      <p:pic>
        <p:nvPicPr>
          <p:cNvPr id="9" name="Picture 8" descr="paul_holland_BAS-CTD_orig.jpg"/>
          <p:cNvPicPr>
            <a:picLocks noChangeAspect="1"/>
          </p:cNvPicPr>
          <p:nvPr/>
        </p:nvPicPr>
        <p:blipFill>
          <a:blip r:embed="rId4"/>
          <a:stretch>
            <a:fillRect/>
          </a:stretch>
        </p:blipFill>
        <p:spPr>
          <a:xfrm rot="5400000">
            <a:off x="6342204" y="532873"/>
            <a:ext cx="2879565" cy="2159674"/>
          </a:xfrm>
          <a:prstGeom prst="rect">
            <a:avLst/>
          </a:prstGeom>
          <a:effectLst>
            <a:outerShdw blurRad="50800" dist="38100" dir="2700000">
              <a:srgbClr val="000000">
                <a:alpha val="43000"/>
              </a:srgbClr>
            </a:outerShdw>
          </a:effectLst>
        </p:spPr>
      </p:pic>
      <p:sp>
        <p:nvSpPr>
          <p:cNvPr id="6" name="Rectangle 5"/>
          <p:cNvSpPr/>
          <p:nvPr/>
        </p:nvSpPr>
        <p:spPr>
          <a:xfrm>
            <a:off x="200686" y="2185759"/>
            <a:ext cx="6277678" cy="3082895"/>
          </a:xfrm>
          <a:prstGeom prst="rect">
            <a:avLst/>
          </a:prstGeom>
        </p:spPr>
        <p:txBody>
          <a:bodyPr wrap="square">
            <a:spAutoFit/>
          </a:bodyPr>
          <a:lstStyle/>
          <a:p>
            <a:pPr marL="457200" lvl="0" indent="-457200" defTabSz="914400" fontAlgn="base">
              <a:lnSpc>
                <a:spcPct val="90000"/>
              </a:lnSpc>
              <a:spcBef>
                <a:spcPct val="50000"/>
              </a:spcBef>
              <a:spcAft>
                <a:spcPct val="0"/>
              </a:spcAft>
              <a:buAutoNum type="arabicParenR"/>
              <a:defRPr/>
            </a:pPr>
            <a:r>
              <a:rPr lang="en-AU" sz="2000" dirty="0" smtClean="0">
                <a:latin typeface="Myriad Pro"/>
                <a:cs typeface="Myriad Pro"/>
              </a:rPr>
              <a:t>Role of Southern Ocean in global freshwater and heat balance</a:t>
            </a:r>
          </a:p>
          <a:p>
            <a:pPr marL="457200" lvl="0" indent="-457200" defTabSz="914400" fontAlgn="base">
              <a:lnSpc>
                <a:spcPct val="90000"/>
              </a:lnSpc>
              <a:spcBef>
                <a:spcPct val="50000"/>
              </a:spcBef>
              <a:spcAft>
                <a:spcPct val="0"/>
              </a:spcAft>
              <a:buAutoNum type="arabicParenR"/>
              <a:defRPr/>
            </a:pPr>
            <a:r>
              <a:rPr lang="en-AU" sz="2000" dirty="0" smtClean="0">
                <a:latin typeface="Myriad Pro"/>
                <a:cs typeface="Myriad Pro"/>
              </a:rPr>
              <a:t>Stability of Southern Ocean overturning circulation</a:t>
            </a:r>
          </a:p>
          <a:p>
            <a:pPr marL="457200" lvl="0" indent="-457200" defTabSz="914400" fontAlgn="base">
              <a:lnSpc>
                <a:spcPct val="90000"/>
              </a:lnSpc>
              <a:spcBef>
                <a:spcPct val="50000"/>
              </a:spcBef>
              <a:spcAft>
                <a:spcPct val="0"/>
              </a:spcAft>
              <a:buAutoNum type="arabicParenR"/>
              <a:defRPr/>
            </a:pPr>
            <a:r>
              <a:rPr lang="en-AU" sz="2000" dirty="0" smtClean="0">
                <a:latin typeface="Myriad Pro"/>
                <a:cs typeface="Myriad Pro"/>
              </a:rPr>
              <a:t>Stability of Antarctic ice sheet and future contribution to sea-level rise</a:t>
            </a:r>
          </a:p>
          <a:p>
            <a:pPr marL="457200" lvl="0" indent="-457200" defTabSz="914400" fontAlgn="base">
              <a:lnSpc>
                <a:spcPct val="90000"/>
              </a:lnSpc>
              <a:spcBef>
                <a:spcPct val="50000"/>
              </a:spcBef>
              <a:spcAft>
                <a:spcPct val="0"/>
              </a:spcAft>
              <a:buAutoNum type="arabicParenR"/>
              <a:defRPr/>
            </a:pPr>
            <a:r>
              <a:rPr lang="en-AU" sz="2000" dirty="0" smtClean="0">
                <a:latin typeface="Myriad Pro"/>
                <a:cs typeface="Myriad Pro"/>
              </a:rPr>
              <a:t>Future of Southern Ocean carbon uptake</a:t>
            </a:r>
          </a:p>
          <a:p>
            <a:pPr marL="457200" lvl="0" indent="-457200" defTabSz="914400" fontAlgn="base">
              <a:lnSpc>
                <a:spcPct val="90000"/>
              </a:lnSpc>
              <a:spcBef>
                <a:spcPct val="50000"/>
              </a:spcBef>
              <a:spcAft>
                <a:spcPct val="0"/>
              </a:spcAft>
              <a:buAutoNum type="arabicParenR"/>
              <a:defRPr/>
            </a:pPr>
            <a:r>
              <a:rPr lang="en-AU" sz="2000" dirty="0" smtClean="0">
                <a:latin typeface="Myriad Pro"/>
                <a:cs typeface="Myriad Pro"/>
              </a:rPr>
              <a:t>Future of Antarctic sea ice</a:t>
            </a:r>
          </a:p>
          <a:p>
            <a:pPr marL="457200" lvl="0" indent="-457200" defTabSz="914400" fontAlgn="base">
              <a:lnSpc>
                <a:spcPct val="90000"/>
              </a:lnSpc>
              <a:spcBef>
                <a:spcPct val="50000"/>
              </a:spcBef>
              <a:spcAft>
                <a:spcPct val="0"/>
              </a:spcAft>
              <a:buAutoNum type="arabicParenR"/>
              <a:defRPr/>
            </a:pPr>
            <a:r>
              <a:rPr lang="en-AU" sz="2000" dirty="0" smtClean="0">
                <a:latin typeface="Myriad Pro"/>
                <a:cs typeface="Myriad Pro"/>
              </a:rPr>
              <a:t>Impacts of global change on Antarctic ecosystems</a:t>
            </a:r>
          </a:p>
        </p:txBody>
      </p:sp>
      <p:sp>
        <p:nvSpPr>
          <p:cNvPr id="7" name="TextBox 6"/>
          <p:cNvSpPr txBox="1"/>
          <p:nvPr/>
        </p:nvSpPr>
        <p:spPr>
          <a:xfrm>
            <a:off x="6405395" y="5553547"/>
            <a:ext cx="464340" cy="276999"/>
          </a:xfrm>
          <a:prstGeom prst="rect">
            <a:avLst/>
          </a:prstGeom>
          <a:noFill/>
        </p:spPr>
        <p:txBody>
          <a:bodyPr wrap="none" rtlCol="0">
            <a:spAutoFit/>
          </a:bodyPr>
          <a:lstStyle/>
          <a:p>
            <a:r>
              <a:rPr lang="en-US" sz="1200" dirty="0" smtClean="0">
                <a:solidFill>
                  <a:schemeClr val="tx1">
                    <a:lumMod val="75000"/>
                    <a:lumOff val="25000"/>
                  </a:schemeClr>
                </a:solidFill>
              </a:rPr>
              <a:t>IPAB</a:t>
            </a:r>
            <a:endParaRPr lang="en-US" sz="1200" dirty="0">
              <a:solidFill>
                <a:schemeClr val="tx1">
                  <a:lumMod val="75000"/>
                  <a:lumOff val="25000"/>
                </a:schemeClr>
              </a:solidFill>
            </a:endParaRPr>
          </a:p>
        </p:txBody>
      </p:sp>
      <p:sp>
        <p:nvSpPr>
          <p:cNvPr id="10" name="TextBox 9"/>
          <p:cNvSpPr txBox="1"/>
          <p:nvPr/>
        </p:nvSpPr>
        <p:spPr>
          <a:xfrm>
            <a:off x="8117253" y="2798174"/>
            <a:ext cx="801271" cy="276999"/>
          </a:xfrm>
          <a:prstGeom prst="rect">
            <a:avLst/>
          </a:prstGeom>
          <a:noFill/>
        </p:spPr>
        <p:txBody>
          <a:bodyPr wrap="none" rtlCol="0">
            <a:spAutoFit/>
          </a:bodyPr>
          <a:lstStyle/>
          <a:p>
            <a:r>
              <a:rPr lang="en-US" sz="1200" dirty="0" smtClean="0">
                <a:solidFill>
                  <a:schemeClr val="tx1">
                    <a:lumMod val="75000"/>
                    <a:lumOff val="25000"/>
                  </a:schemeClr>
                </a:solidFill>
              </a:rPr>
              <a:t>P. Holland</a:t>
            </a:r>
            <a:endParaRPr lang="en-US" sz="1200" dirty="0">
              <a:solidFill>
                <a:schemeClr val="tx1">
                  <a:lumMod val="75000"/>
                  <a:lumOff val="25000"/>
                </a:schemeClr>
              </a:solidFill>
            </a:endParaRPr>
          </a:p>
        </p:txBody>
      </p:sp>
    </p:spTree>
    <p:extLst>
      <p:ext uri="{BB962C8B-B14F-4D97-AF65-F5344CB8AC3E}">
        <p14:creationId xmlns:p14="http://schemas.microsoft.com/office/powerpoint/2010/main" val="243568139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900" y="60526"/>
            <a:ext cx="8229600" cy="639762"/>
          </a:xfrm>
        </p:spPr>
        <p:txBody>
          <a:bodyPr/>
          <a:lstStyle/>
          <a:p>
            <a:r>
              <a:rPr lang="en-US" b="1" dirty="0" smtClean="0">
                <a:latin typeface="Myriad Pro"/>
                <a:cs typeface="Myriad Pro"/>
              </a:rPr>
              <a:t>Scientific Steering Committee</a:t>
            </a:r>
            <a:endParaRPr lang="en-US" b="1" dirty="0">
              <a:latin typeface="Myriad Pro"/>
              <a:cs typeface="Myriad Pro"/>
            </a:endParaRPr>
          </a:p>
        </p:txBody>
      </p:sp>
      <p:graphicFrame>
        <p:nvGraphicFramePr>
          <p:cNvPr id="22535" name="Object 7"/>
          <p:cNvGraphicFramePr>
            <a:graphicFrameLocks noChangeAspect="1"/>
          </p:cNvGraphicFramePr>
          <p:nvPr/>
        </p:nvGraphicFramePr>
        <p:xfrm>
          <a:off x="193637" y="4566308"/>
          <a:ext cx="5861923" cy="1296163"/>
        </p:xfrm>
        <a:graphic>
          <a:graphicData uri="http://schemas.openxmlformats.org/presentationml/2006/ole">
            <mc:AlternateContent xmlns:mc="http://schemas.openxmlformats.org/markup-compatibility/2006">
              <mc:Choice xmlns:v="urn:schemas-microsoft-com:vml" Requires="v">
                <p:oleObj spid="_x0000_s1044" name="Document" r:id="rId4" imgW="6375400" imgH="1409700" progId="Word.Document.12">
                  <p:link updateAutomatic="1"/>
                </p:oleObj>
              </mc:Choice>
              <mc:Fallback>
                <p:oleObj name="Document" r:id="rId4" imgW="6375400" imgH="1409700" progId="Word.Document.12">
                  <p:link updateAutomatic="1"/>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637" y="4566308"/>
                        <a:ext cx="5861923" cy="1296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22536" name="Object 8"/>
          <p:cNvGraphicFramePr>
            <a:graphicFrameLocks noChangeAspect="1"/>
          </p:cNvGraphicFramePr>
          <p:nvPr/>
        </p:nvGraphicFramePr>
        <p:xfrm>
          <a:off x="193638" y="860877"/>
          <a:ext cx="5861923" cy="3678298"/>
        </p:xfrm>
        <a:graphic>
          <a:graphicData uri="http://schemas.openxmlformats.org/presentationml/2006/ole">
            <mc:AlternateContent xmlns:mc="http://schemas.openxmlformats.org/markup-compatibility/2006">
              <mc:Choice xmlns:v="urn:schemas-microsoft-com:vml" Requires="v">
                <p:oleObj spid="_x0000_s1045" name="Document" r:id="rId6" imgW="6375400" imgH="4000500" progId="Word.Document.12">
                  <p:link updateAutomatic="1"/>
                </p:oleObj>
              </mc:Choice>
              <mc:Fallback>
                <p:oleObj name="Document" r:id="rId6" imgW="6375400" imgH="4000500" progId="Word.Document.12">
                  <p:link updateAutomatic="1"/>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3638" y="860877"/>
                        <a:ext cx="5861923" cy="36782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5" name="Content Placeholder 2"/>
          <p:cNvSpPr txBox="1">
            <a:spLocks/>
          </p:cNvSpPr>
          <p:nvPr/>
        </p:nvSpPr>
        <p:spPr>
          <a:xfrm>
            <a:off x="6233996" y="1081881"/>
            <a:ext cx="2749787" cy="2489695"/>
          </a:xfrm>
          <a:prstGeom prst="rect">
            <a:avLst/>
          </a:prstGeom>
        </p:spPr>
        <p:txBody>
          <a:bodyPr/>
          <a:lstStyle/>
          <a:p>
            <a:pPr marL="342900" marR="0" lvl="0" indent="-342900" algn="l" defTabSz="457200" rtl="0" eaLnBrk="1" fontAlgn="auto" latinLnBrk="0" hangingPunct="1">
              <a:lnSpc>
                <a:spcPct val="100000"/>
              </a:lnSpc>
              <a:spcBef>
                <a:spcPct val="20000"/>
              </a:spcBef>
              <a:spcAft>
                <a:spcPts val="0"/>
              </a:spcAft>
              <a:buClrTx/>
              <a:buSzTx/>
              <a:tabLst/>
              <a:defRPr/>
            </a:pPr>
            <a:r>
              <a:rPr kumimoji="0" lang="en-US" sz="2000" b="0" i="0" u="none" strike="noStrike" kern="1200" cap="none" spc="0" normalizeH="0" baseline="0" noProof="0" dirty="0" smtClean="0">
                <a:ln>
                  <a:noFill/>
                </a:ln>
                <a:solidFill>
                  <a:schemeClr val="tx1"/>
                </a:solidFill>
                <a:effectLst/>
                <a:uLnTx/>
                <a:uFillTx/>
                <a:latin typeface="Myriad Pro"/>
                <a:ea typeface="+mn-ea"/>
                <a:cs typeface="Myriad Pro"/>
              </a:rPr>
              <a:t>Members</a:t>
            </a:r>
            <a:r>
              <a:rPr lang="en-US" sz="2000" dirty="0" smtClean="0">
                <a:latin typeface="Myriad Pro"/>
                <a:cs typeface="Myriad Pro"/>
              </a:rPr>
              <a:t>hip:</a:t>
            </a:r>
          </a:p>
          <a:p>
            <a:pPr marL="342900" marR="0" lvl="0" indent="-342900" algn="l" defTabSz="457200" rtl="0" eaLnBrk="1" fontAlgn="auto" latinLnBrk="0" hangingPunct="1">
              <a:lnSpc>
                <a:spcPct val="100000"/>
              </a:lnSpc>
              <a:spcBef>
                <a:spcPct val="20000"/>
              </a:spcBef>
              <a:spcAft>
                <a:spcPts val="0"/>
              </a:spcAft>
              <a:buClrTx/>
              <a:buSzTx/>
              <a:tabLst/>
              <a:defRPr/>
            </a:pPr>
            <a:endParaRPr lang="en-US" sz="2000" dirty="0" smtClean="0">
              <a:latin typeface="Myriad Pro"/>
              <a:cs typeface="Myriad Pro"/>
            </a:endParaRPr>
          </a:p>
          <a:p>
            <a:pPr marL="342900" marR="0" lvl="0" indent="-342900" algn="l" defTabSz="457200" rtl="0" eaLnBrk="1" fontAlgn="auto" latinLnBrk="0" hangingPunct="1">
              <a:lnSpc>
                <a:spcPct val="100000"/>
              </a:lnSpc>
              <a:spcBef>
                <a:spcPct val="20000"/>
              </a:spcBef>
              <a:spcAft>
                <a:spcPts val="0"/>
              </a:spcAft>
              <a:buClrTx/>
              <a:buSzTx/>
              <a:buFontTx/>
              <a:buChar char="-"/>
              <a:tabLst/>
              <a:defRPr/>
            </a:pPr>
            <a:r>
              <a:rPr kumimoji="0" lang="en-US" sz="2000" b="0" i="0" u="none" strike="noStrike" kern="1200" cap="none" spc="0" normalizeH="0" noProof="0" dirty="0" smtClean="0">
                <a:ln>
                  <a:noFill/>
                </a:ln>
                <a:solidFill>
                  <a:schemeClr val="tx1"/>
                </a:solidFill>
                <a:effectLst/>
                <a:uLnTx/>
                <a:uFillTx/>
                <a:latin typeface="Myriad Pro"/>
                <a:ea typeface="+mn-ea"/>
                <a:cs typeface="Myriad Pro"/>
              </a:rPr>
              <a:t>Expertise</a:t>
            </a:r>
          </a:p>
          <a:p>
            <a:pPr marL="342900" marR="0" lvl="0" indent="-342900" algn="l" defTabSz="457200" rtl="0" eaLnBrk="1" fontAlgn="auto" latinLnBrk="0" hangingPunct="1">
              <a:lnSpc>
                <a:spcPct val="100000"/>
              </a:lnSpc>
              <a:spcBef>
                <a:spcPct val="20000"/>
              </a:spcBef>
              <a:spcAft>
                <a:spcPts val="0"/>
              </a:spcAft>
              <a:buClrTx/>
              <a:buSzTx/>
              <a:buFontTx/>
              <a:buChar char="-"/>
              <a:tabLst/>
              <a:defRPr/>
            </a:pPr>
            <a:r>
              <a:rPr lang="en-US" sz="2000" baseline="0" dirty="0" smtClean="0">
                <a:latin typeface="Myriad Pro"/>
                <a:cs typeface="Myriad Pro"/>
              </a:rPr>
              <a:t>Scientific standing</a:t>
            </a:r>
          </a:p>
          <a:p>
            <a:pPr marL="342900" marR="0" lvl="0" indent="-342900" algn="l" defTabSz="457200" rtl="0" eaLnBrk="1" fontAlgn="auto" latinLnBrk="0" hangingPunct="1">
              <a:lnSpc>
                <a:spcPct val="100000"/>
              </a:lnSpc>
              <a:spcBef>
                <a:spcPct val="20000"/>
              </a:spcBef>
              <a:spcAft>
                <a:spcPts val="0"/>
              </a:spcAft>
              <a:buClrTx/>
              <a:buSzTx/>
              <a:buFontTx/>
              <a:buChar char="-"/>
              <a:tabLst/>
              <a:defRPr/>
            </a:pPr>
            <a:r>
              <a:rPr kumimoji="0" lang="en-US" sz="2000" b="0" i="0" u="none" strike="noStrike" kern="1200" cap="none" spc="0" normalizeH="0" noProof="0" dirty="0" smtClean="0">
                <a:ln>
                  <a:noFill/>
                </a:ln>
                <a:solidFill>
                  <a:schemeClr val="tx1"/>
                </a:solidFill>
                <a:effectLst/>
                <a:uLnTx/>
                <a:uFillTx/>
                <a:latin typeface="Myriad Pro"/>
                <a:ea typeface="+mn-ea"/>
                <a:cs typeface="Myriad Pro"/>
              </a:rPr>
              <a:t>Programmatic connections</a:t>
            </a:r>
          </a:p>
          <a:p>
            <a:pPr marL="342900" marR="0" lvl="0" indent="-342900" algn="l" defTabSz="457200" rtl="0" eaLnBrk="1" fontAlgn="auto" latinLnBrk="0" hangingPunct="1">
              <a:lnSpc>
                <a:spcPct val="100000"/>
              </a:lnSpc>
              <a:spcBef>
                <a:spcPct val="20000"/>
              </a:spcBef>
              <a:spcAft>
                <a:spcPts val="0"/>
              </a:spcAft>
              <a:buClrTx/>
              <a:buSzTx/>
              <a:buFontTx/>
              <a:buChar char="-"/>
              <a:tabLst/>
              <a:defRPr/>
            </a:pPr>
            <a:r>
              <a:rPr lang="en-US" sz="2000" baseline="0" dirty="0" smtClean="0">
                <a:latin typeface="Myriad Pro"/>
                <a:cs typeface="Myriad Pro"/>
              </a:rPr>
              <a:t>National representation</a:t>
            </a:r>
            <a:endParaRPr kumimoji="0" lang="en-US" sz="2000" b="0" i="0" u="none" strike="noStrike" kern="1200" cap="none" spc="0" normalizeH="0" baseline="0" noProof="0" dirty="0" smtClean="0">
              <a:ln>
                <a:noFill/>
              </a:ln>
              <a:solidFill>
                <a:schemeClr val="tx1"/>
              </a:solidFill>
              <a:effectLst/>
              <a:uLnTx/>
              <a:uFillTx/>
              <a:latin typeface="Myriad Pro"/>
              <a:ea typeface="+mn-ea"/>
              <a:cs typeface="Myriad Pro"/>
            </a:endParaRPr>
          </a:p>
        </p:txBody>
      </p:sp>
    </p:spTree>
    <p:extLst>
      <p:ext uri="{BB962C8B-B14F-4D97-AF65-F5344CB8AC3E}">
        <p14:creationId xmlns:p14="http://schemas.microsoft.com/office/powerpoint/2010/main" val="34001160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96900" y="2155338"/>
            <a:ext cx="5549900" cy="532460"/>
          </a:xfrm>
          <a:prstGeom prst="rect">
            <a:avLst/>
          </a:prstGeom>
          <a:solidFill>
            <a:srgbClr val="0092D2">
              <a:alpha val="34000"/>
            </a:srgbClr>
          </a:solidFill>
          <a:ln>
            <a:solidFill>
              <a:srgbClr val="0091D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596899" y="3223310"/>
            <a:ext cx="7785101" cy="532460"/>
          </a:xfrm>
          <a:prstGeom prst="rect">
            <a:avLst/>
          </a:prstGeom>
          <a:solidFill>
            <a:srgbClr val="0092D2">
              <a:alpha val="34000"/>
            </a:srgbClr>
          </a:solidFill>
          <a:ln>
            <a:solidFill>
              <a:srgbClr val="0091D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596898" y="4596812"/>
            <a:ext cx="8229601" cy="769441"/>
          </a:xfrm>
          <a:prstGeom prst="rect">
            <a:avLst/>
          </a:prstGeom>
          <a:solidFill>
            <a:srgbClr val="0092D2">
              <a:alpha val="34000"/>
            </a:srgbClr>
          </a:solidFill>
          <a:ln>
            <a:solidFill>
              <a:srgbClr val="0091D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96900" y="238524"/>
            <a:ext cx="8229600" cy="639762"/>
          </a:xfrm>
        </p:spPr>
        <p:txBody>
          <a:bodyPr/>
          <a:lstStyle/>
          <a:p>
            <a:r>
              <a:rPr lang="en-US" b="1" dirty="0" smtClean="0">
                <a:latin typeface="Myriad Pro"/>
                <a:cs typeface="Myriad Pro"/>
              </a:rPr>
              <a:t>Achieving the mission…</a:t>
            </a:r>
            <a:endParaRPr lang="en-US" b="1" dirty="0">
              <a:latin typeface="Myriad Pro"/>
              <a:cs typeface="Myriad Pro"/>
            </a:endParaRPr>
          </a:p>
        </p:txBody>
      </p:sp>
      <p:sp>
        <p:nvSpPr>
          <p:cNvPr id="3" name="Content Placeholder 2"/>
          <p:cNvSpPr>
            <a:spLocks noGrp="1"/>
          </p:cNvSpPr>
          <p:nvPr>
            <p:ph idx="1"/>
          </p:nvPr>
        </p:nvSpPr>
        <p:spPr>
          <a:xfrm>
            <a:off x="596900" y="2155338"/>
            <a:ext cx="8229600" cy="601730"/>
          </a:xfrm>
        </p:spPr>
        <p:txBody>
          <a:bodyPr/>
          <a:lstStyle/>
          <a:p>
            <a:r>
              <a:rPr lang="en-US" dirty="0" smtClean="0">
                <a:latin typeface="Myriad Pro"/>
                <a:cs typeface="Myriad Pro"/>
              </a:rPr>
              <a:t>- Design and implement SO observing system</a:t>
            </a:r>
          </a:p>
        </p:txBody>
      </p:sp>
      <p:sp>
        <p:nvSpPr>
          <p:cNvPr id="4" name="Rectangle 3"/>
          <p:cNvSpPr/>
          <p:nvPr/>
        </p:nvSpPr>
        <p:spPr>
          <a:xfrm>
            <a:off x="596900" y="1080541"/>
            <a:ext cx="7940434" cy="769441"/>
          </a:xfrm>
          <a:prstGeom prst="rect">
            <a:avLst/>
          </a:prstGeom>
        </p:spPr>
        <p:txBody>
          <a:bodyPr wrap="square">
            <a:spAutoFit/>
          </a:bodyPr>
          <a:lstStyle/>
          <a:p>
            <a:r>
              <a:rPr lang="en-US" sz="2200" dirty="0" smtClean="0">
                <a:latin typeface="Myriad Pro"/>
                <a:cs typeface="Myriad Pro"/>
              </a:rPr>
              <a:t>Many international/national programmes involved in Southern Ocean observations. SOOS will work with these to:</a:t>
            </a:r>
            <a:endParaRPr lang="en-US" sz="2200" dirty="0">
              <a:latin typeface="Myriad Pro"/>
              <a:cs typeface="Myriad Pro"/>
            </a:endParaRPr>
          </a:p>
        </p:txBody>
      </p:sp>
      <p:sp>
        <p:nvSpPr>
          <p:cNvPr id="5" name="Rectangle 4"/>
          <p:cNvSpPr/>
          <p:nvPr/>
        </p:nvSpPr>
        <p:spPr>
          <a:xfrm>
            <a:off x="596900" y="2687798"/>
            <a:ext cx="8547100" cy="430887"/>
          </a:xfrm>
          <a:prstGeom prst="rect">
            <a:avLst/>
          </a:prstGeom>
        </p:spPr>
        <p:txBody>
          <a:bodyPr wrap="square">
            <a:spAutoFit/>
          </a:bodyPr>
          <a:lstStyle/>
          <a:p>
            <a:pPr>
              <a:buFontTx/>
              <a:buChar char="-"/>
            </a:pPr>
            <a:r>
              <a:rPr lang="en-US" sz="2200" dirty="0" smtClean="0">
                <a:latin typeface="Myriad Pro"/>
                <a:cs typeface="Myriad Pro"/>
              </a:rPr>
              <a:t> Advocate and guide development of new technologies</a:t>
            </a:r>
          </a:p>
        </p:txBody>
      </p:sp>
      <p:sp>
        <p:nvSpPr>
          <p:cNvPr id="6" name="Rectangle 5"/>
          <p:cNvSpPr/>
          <p:nvPr/>
        </p:nvSpPr>
        <p:spPr>
          <a:xfrm>
            <a:off x="596900" y="3223310"/>
            <a:ext cx="8229600" cy="430887"/>
          </a:xfrm>
          <a:prstGeom prst="rect">
            <a:avLst/>
          </a:prstGeom>
        </p:spPr>
        <p:txBody>
          <a:bodyPr wrap="square">
            <a:spAutoFit/>
          </a:bodyPr>
          <a:lstStyle/>
          <a:p>
            <a:pPr>
              <a:buFontTx/>
              <a:buChar char="-"/>
            </a:pPr>
            <a:r>
              <a:rPr lang="en-US" sz="2200" dirty="0" smtClean="0">
                <a:latin typeface="Myriad Pro"/>
                <a:cs typeface="Myriad Pro"/>
              </a:rPr>
              <a:t> Unify current observation efforts and leverage further resources</a:t>
            </a:r>
          </a:p>
        </p:txBody>
      </p:sp>
      <p:sp>
        <p:nvSpPr>
          <p:cNvPr id="7" name="Rectangle 6"/>
          <p:cNvSpPr/>
          <p:nvPr/>
        </p:nvSpPr>
        <p:spPr>
          <a:xfrm>
            <a:off x="596900" y="4596813"/>
            <a:ext cx="8229600" cy="769441"/>
          </a:xfrm>
          <a:prstGeom prst="rect">
            <a:avLst/>
          </a:prstGeom>
        </p:spPr>
        <p:txBody>
          <a:bodyPr wrap="square">
            <a:spAutoFit/>
          </a:bodyPr>
          <a:lstStyle/>
          <a:p>
            <a:pPr>
              <a:buFontTx/>
              <a:buChar char="-"/>
            </a:pPr>
            <a:r>
              <a:rPr lang="en-US" sz="2200" dirty="0" smtClean="0">
                <a:latin typeface="Myriad Pro"/>
                <a:cs typeface="Myriad Pro"/>
              </a:rPr>
              <a:t> Facilitate and develop a data system with seamless access to essential data and data products</a:t>
            </a:r>
          </a:p>
        </p:txBody>
      </p:sp>
      <p:sp>
        <p:nvSpPr>
          <p:cNvPr id="8" name="Rectangle 7"/>
          <p:cNvSpPr/>
          <p:nvPr/>
        </p:nvSpPr>
        <p:spPr>
          <a:xfrm>
            <a:off x="596900" y="3781192"/>
            <a:ext cx="8229600" cy="769441"/>
          </a:xfrm>
          <a:prstGeom prst="rect">
            <a:avLst/>
          </a:prstGeom>
        </p:spPr>
        <p:txBody>
          <a:bodyPr wrap="square">
            <a:spAutoFit/>
          </a:bodyPr>
          <a:lstStyle/>
          <a:p>
            <a:pPr>
              <a:buFontTx/>
              <a:buChar char="-"/>
            </a:pPr>
            <a:r>
              <a:rPr lang="en-US" sz="2200" dirty="0" smtClean="0">
                <a:latin typeface="Myriad Pro"/>
                <a:cs typeface="Myriad Pro"/>
              </a:rPr>
              <a:t> Integrate / communicate – between nations, international and national projects, and across traditional disciplinary boundaries</a:t>
            </a:r>
          </a:p>
        </p:txBody>
      </p:sp>
    </p:spTree>
    <p:extLst>
      <p:ext uri="{BB962C8B-B14F-4D97-AF65-F5344CB8AC3E}">
        <p14:creationId xmlns:p14="http://schemas.microsoft.com/office/powerpoint/2010/main" val="26974603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0619" y="-20642"/>
            <a:ext cx="9144000" cy="639762"/>
          </a:xfrm>
          <a:effectLst/>
        </p:spPr>
        <p:txBody>
          <a:bodyPr/>
          <a:lstStyle/>
          <a:p>
            <a:pPr algn="ctr"/>
            <a:r>
              <a:rPr lang="en-US" sz="1800" b="1" u="sng" dirty="0" smtClean="0">
                <a:solidFill>
                  <a:srgbClr val="00AEEF"/>
                </a:solidFill>
                <a:latin typeface="+mj-lt"/>
                <a:cs typeface="Myriad Pro"/>
              </a:rPr>
              <a:t>Flagship Projects</a:t>
            </a:r>
            <a:r>
              <a:rPr lang="en-US" sz="1800" b="1" dirty="0" smtClean="0">
                <a:solidFill>
                  <a:srgbClr val="00AEEF"/>
                </a:solidFill>
                <a:latin typeface="+mj-lt"/>
                <a:cs typeface="Myriad Pro"/>
              </a:rPr>
              <a:t>:</a:t>
            </a:r>
            <a:r>
              <a:rPr lang="en-US" sz="1800" dirty="0" smtClean="0"/>
              <a:t> Focused </a:t>
            </a:r>
            <a:r>
              <a:rPr lang="en-US" sz="1800" dirty="0"/>
              <a:t>on </a:t>
            </a:r>
            <a:r>
              <a:rPr lang="en-US" sz="1800" dirty="0" smtClean="0"/>
              <a:t>a chronically </a:t>
            </a:r>
            <a:r>
              <a:rPr lang="en-US" sz="1800" dirty="0"/>
              <a:t>under-sampled </a:t>
            </a:r>
            <a:r>
              <a:rPr lang="en-US" sz="1800" dirty="0" smtClean="0"/>
              <a:t>region, little </a:t>
            </a:r>
            <a:r>
              <a:rPr lang="en-US" sz="1800" dirty="0"/>
              <a:t>or no existing </a:t>
            </a:r>
            <a:r>
              <a:rPr lang="en-US" sz="1800" dirty="0" smtClean="0"/>
              <a:t>infrastructure, extensive </a:t>
            </a:r>
            <a:r>
              <a:rPr lang="en-US" sz="1800" dirty="0"/>
              <a:t>international coordination of logistics </a:t>
            </a:r>
            <a:r>
              <a:rPr lang="en-US" sz="1800" dirty="0" smtClean="0"/>
              <a:t>required.</a:t>
            </a:r>
            <a:r>
              <a:rPr lang="en-US" sz="1800" dirty="0"/>
              <a:t/>
            </a:r>
            <a:br>
              <a:rPr lang="en-US" sz="1800" dirty="0"/>
            </a:br>
            <a:r>
              <a:rPr lang="en-US" sz="1600" i="1" dirty="0" smtClean="0">
                <a:latin typeface="Agenda-Light"/>
                <a:cs typeface="Agenda-Light"/>
              </a:rPr>
              <a:t>Benefits: As </a:t>
            </a:r>
            <a:r>
              <a:rPr lang="en-US" sz="1600" i="1" dirty="0">
                <a:latin typeface="Agenda-Light"/>
                <a:cs typeface="Agenda-Light"/>
              </a:rPr>
              <a:t>little is known about the region, any level of observation enhancement will significantly increase our understanding</a:t>
            </a:r>
            <a:r>
              <a:rPr lang="en-US" sz="1800" dirty="0">
                <a:latin typeface="Agenda-Light"/>
                <a:cs typeface="Agenda-Light"/>
              </a:rPr>
              <a:t/>
            </a:r>
            <a:br>
              <a:rPr lang="en-US" sz="1800" dirty="0">
                <a:latin typeface="Agenda-Light"/>
                <a:cs typeface="Agenda-Light"/>
              </a:rPr>
            </a:br>
            <a:r>
              <a:rPr lang="en-US" sz="1800" b="1" dirty="0" smtClean="0">
                <a:solidFill>
                  <a:srgbClr val="00AEEF"/>
                </a:solidFill>
                <a:latin typeface="+mj-lt"/>
                <a:cs typeface="Myriad Pro"/>
              </a:rPr>
              <a:t> </a:t>
            </a:r>
            <a:endParaRPr lang="en-US" sz="1800" b="1" dirty="0">
              <a:solidFill>
                <a:srgbClr val="00AEEF"/>
              </a:solidFill>
              <a:latin typeface="+mj-lt"/>
              <a:cs typeface="Myriad Pro"/>
            </a:endParaRPr>
          </a:p>
        </p:txBody>
      </p:sp>
      <p:sp>
        <p:nvSpPr>
          <p:cNvPr id="6" name="Content Placeholder 2"/>
          <p:cNvSpPr>
            <a:spLocks noGrp="1"/>
          </p:cNvSpPr>
          <p:nvPr>
            <p:ph idx="1"/>
          </p:nvPr>
        </p:nvSpPr>
        <p:spPr>
          <a:xfrm>
            <a:off x="0" y="876139"/>
            <a:ext cx="7644757" cy="545664"/>
          </a:xfrm>
          <a:noFill/>
        </p:spPr>
        <p:txBody>
          <a:bodyPr/>
          <a:lstStyle/>
          <a:p>
            <a:r>
              <a:rPr lang="en-US" sz="2800" b="1" dirty="0" smtClean="0">
                <a:solidFill>
                  <a:srgbClr val="9EBA13"/>
                </a:solidFill>
              </a:rPr>
              <a:t>Amundsen Sea</a:t>
            </a:r>
          </a:p>
        </p:txBody>
      </p:sp>
      <p:sp>
        <p:nvSpPr>
          <p:cNvPr id="10" name="Oval 9"/>
          <p:cNvSpPr/>
          <p:nvPr/>
        </p:nvSpPr>
        <p:spPr>
          <a:xfrm flipV="1">
            <a:off x="4926341" y="1971751"/>
            <a:ext cx="162218" cy="162218"/>
          </a:xfrm>
          <a:prstGeom prst="ellipse">
            <a:avLst/>
          </a:prstGeom>
          <a:solidFill>
            <a:srgbClr val="B5BA43"/>
          </a:solidFill>
          <a:ln>
            <a:solidFill>
              <a:srgbClr val="9EBA13"/>
            </a:solid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dirty="0"/>
          </a:p>
        </p:txBody>
      </p:sp>
      <p:pic>
        <p:nvPicPr>
          <p:cNvPr id="7" name="Picture 6" descr="AmundsenSea.jpg"/>
          <p:cNvPicPr>
            <a:picLocks noChangeAspect="1"/>
          </p:cNvPicPr>
          <p:nvPr/>
        </p:nvPicPr>
        <p:blipFill>
          <a:blip r:embed="rId3"/>
          <a:stretch>
            <a:fillRect/>
          </a:stretch>
        </p:blipFill>
        <p:spPr>
          <a:xfrm>
            <a:off x="1" y="1336520"/>
            <a:ext cx="4857419" cy="3433926"/>
          </a:xfrm>
          <a:prstGeom prst="rect">
            <a:avLst/>
          </a:prstGeom>
        </p:spPr>
      </p:pic>
      <p:sp>
        <p:nvSpPr>
          <p:cNvPr id="13" name="Rectangle 12"/>
          <p:cNvSpPr/>
          <p:nvPr/>
        </p:nvSpPr>
        <p:spPr>
          <a:xfrm>
            <a:off x="5088559" y="1844682"/>
            <a:ext cx="4055442" cy="646331"/>
          </a:xfrm>
          <a:prstGeom prst="rect">
            <a:avLst/>
          </a:prstGeom>
        </p:spPr>
        <p:txBody>
          <a:bodyPr wrap="square">
            <a:spAutoFit/>
          </a:bodyPr>
          <a:lstStyle/>
          <a:p>
            <a:r>
              <a:rPr lang="en-US" dirty="0" smtClean="0"/>
              <a:t>Area of high primary production in polynyas</a:t>
            </a:r>
            <a:endParaRPr lang="en-US" dirty="0"/>
          </a:p>
        </p:txBody>
      </p:sp>
      <p:sp>
        <p:nvSpPr>
          <p:cNvPr id="14" name="Oval 13"/>
          <p:cNvSpPr/>
          <p:nvPr/>
        </p:nvSpPr>
        <p:spPr>
          <a:xfrm flipV="1">
            <a:off x="4926341" y="3242228"/>
            <a:ext cx="162218" cy="162218"/>
          </a:xfrm>
          <a:prstGeom prst="ellipse">
            <a:avLst/>
          </a:prstGeom>
          <a:solidFill>
            <a:srgbClr val="B5BA43"/>
          </a:solidFill>
          <a:ln>
            <a:solidFill>
              <a:srgbClr val="9EBA13"/>
            </a:solid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dirty="0"/>
          </a:p>
        </p:txBody>
      </p:sp>
      <p:sp>
        <p:nvSpPr>
          <p:cNvPr id="17" name="Rectangle 16"/>
          <p:cNvSpPr/>
          <p:nvPr/>
        </p:nvSpPr>
        <p:spPr>
          <a:xfrm>
            <a:off x="5088559" y="2492050"/>
            <a:ext cx="4045624" cy="646331"/>
          </a:xfrm>
          <a:prstGeom prst="rect">
            <a:avLst/>
          </a:prstGeom>
        </p:spPr>
        <p:txBody>
          <a:bodyPr wrap="square">
            <a:spAutoFit/>
          </a:bodyPr>
          <a:lstStyle/>
          <a:p>
            <a:pPr lvl="0"/>
            <a:r>
              <a:rPr lang="en-US" dirty="0" smtClean="0"/>
              <a:t>Significant glacial retreat and melt input, and decrease in sea-ice extent.</a:t>
            </a:r>
            <a:endParaRPr lang="en-AU" dirty="0" smtClean="0"/>
          </a:p>
        </p:txBody>
      </p:sp>
      <p:sp>
        <p:nvSpPr>
          <p:cNvPr id="18" name="Rectangle 17"/>
          <p:cNvSpPr/>
          <p:nvPr/>
        </p:nvSpPr>
        <p:spPr>
          <a:xfrm>
            <a:off x="5088559" y="3125287"/>
            <a:ext cx="4045624" cy="646331"/>
          </a:xfrm>
          <a:prstGeom prst="rect">
            <a:avLst/>
          </a:prstGeom>
        </p:spPr>
        <p:txBody>
          <a:bodyPr wrap="square">
            <a:spAutoFit/>
          </a:bodyPr>
          <a:lstStyle/>
          <a:p>
            <a:pPr lvl="0"/>
            <a:r>
              <a:rPr lang="en-US" dirty="0" smtClean="0"/>
              <a:t>Region may be a weak link in stability of WAIS.</a:t>
            </a:r>
            <a:endParaRPr lang="en-AU" dirty="0" smtClean="0"/>
          </a:p>
        </p:txBody>
      </p:sp>
      <p:sp>
        <p:nvSpPr>
          <p:cNvPr id="19" name="Oval 18"/>
          <p:cNvSpPr/>
          <p:nvPr/>
        </p:nvSpPr>
        <p:spPr>
          <a:xfrm flipV="1">
            <a:off x="4926341" y="1475333"/>
            <a:ext cx="162218" cy="162218"/>
          </a:xfrm>
          <a:prstGeom prst="ellipse">
            <a:avLst/>
          </a:prstGeom>
          <a:solidFill>
            <a:srgbClr val="B5BA43"/>
          </a:solidFill>
          <a:ln>
            <a:solidFill>
              <a:srgbClr val="9EBA13"/>
            </a:solid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dirty="0"/>
          </a:p>
        </p:txBody>
      </p:sp>
      <p:sp>
        <p:nvSpPr>
          <p:cNvPr id="20" name="Rectangle 19"/>
          <p:cNvSpPr/>
          <p:nvPr/>
        </p:nvSpPr>
        <p:spPr>
          <a:xfrm>
            <a:off x="5088559" y="1348264"/>
            <a:ext cx="4055442" cy="369332"/>
          </a:xfrm>
          <a:prstGeom prst="rect">
            <a:avLst/>
          </a:prstGeom>
        </p:spPr>
        <p:txBody>
          <a:bodyPr wrap="square">
            <a:spAutoFit/>
          </a:bodyPr>
          <a:lstStyle/>
          <a:p>
            <a:r>
              <a:rPr lang="en-US" dirty="0" smtClean="0"/>
              <a:t>3</a:t>
            </a:r>
            <a:r>
              <a:rPr lang="en-US" baseline="30000" dirty="0" smtClean="0"/>
              <a:t>rd</a:t>
            </a:r>
            <a:r>
              <a:rPr lang="en-US" dirty="0" smtClean="0"/>
              <a:t> largest ice drainage basin of WAIS</a:t>
            </a:r>
            <a:endParaRPr lang="en-US" dirty="0"/>
          </a:p>
        </p:txBody>
      </p:sp>
      <p:sp>
        <p:nvSpPr>
          <p:cNvPr id="21" name="Oval 20"/>
          <p:cNvSpPr/>
          <p:nvPr/>
        </p:nvSpPr>
        <p:spPr>
          <a:xfrm flipV="1">
            <a:off x="4916523" y="2617900"/>
            <a:ext cx="162218" cy="162218"/>
          </a:xfrm>
          <a:prstGeom prst="ellipse">
            <a:avLst/>
          </a:prstGeom>
          <a:solidFill>
            <a:srgbClr val="B5BA43"/>
          </a:solidFill>
          <a:ln>
            <a:solidFill>
              <a:srgbClr val="9EBA13"/>
            </a:solid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dirty="0"/>
          </a:p>
        </p:txBody>
      </p:sp>
      <p:sp>
        <p:nvSpPr>
          <p:cNvPr id="22" name="Oval 21"/>
          <p:cNvSpPr/>
          <p:nvPr/>
        </p:nvSpPr>
        <p:spPr>
          <a:xfrm flipV="1">
            <a:off x="4916523" y="3888559"/>
            <a:ext cx="162218" cy="162218"/>
          </a:xfrm>
          <a:prstGeom prst="ellipse">
            <a:avLst/>
          </a:prstGeom>
          <a:solidFill>
            <a:srgbClr val="B5BA43"/>
          </a:solidFill>
          <a:ln>
            <a:solidFill>
              <a:srgbClr val="9EBA13"/>
            </a:solid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dirty="0"/>
          </a:p>
        </p:txBody>
      </p:sp>
      <p:sp>
        <p:nvSpPr>
          <p:cNvPr id="23" name="Rectangle 22"/>
          <p:cNvSpPr/>
          <p:nvPr/>
        </p:nvSpPr>
        <p:spPr>
          <a:xfrm>
            <a:off x="5078741" y="3771618"/>
            <a:ext cx="4045624" cy="923330"/>
          </a:xfrm>
          <a:prstGeom prst="rect">
            <a:avLst/>
          </a:prstGeom>
        </p:spPr>
        <p:txBody>
          <a:bodyPr wrap="square">
            <a:spAutoFit/>
          </a:bodyPr>
          <a:lstStyle/>
          <a:p>
            <a:pPr lvl="0"/>
            <a:r>
              <a:rPr lang="en-US" dirty="0" smtClean="0"/>
              <a:t>No Antarctic bases nearby, no regular ship transects – therefore logistically demanding</a:t>
            </a:r>
            <a:endParaRPr lang="en-AU" dirty="0" smtClean="0"/>
          </a:p>
        </p:txBody>
      </p:sp>
      <p:sp>
        <p:nvSpPr>
          <p:cNvPr id="24" name="Content Placeholder 2"/>
          <p:cNvSpPr txBox="1">
            <a:spLocks/>
          </p:cNvSpPr>
          <p:nvPr/>
        </p:nvSpPr>
        <p:spPr>
          <a:xfrm>
            <a:off x="162218" y="4694948"/>
            <a:ext cx="8971965" cy="545664"/>
          </a:xfrm>
          <a:prstGeom prst="rect">
            <a:avLst/>
          </a:prstGeom>
          <a:noFill/>
        </p:spPr>
        <p:txBody>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sz="2000" b="1" dirty="0" smtClean="0">
                <a:solidFill>
                  <a:srgbClr val="9EBA13"/>
                </a:solidFill>
                <a:latin typeface="Agenda-Light"/>
                <a:cs typeface="Agenda-Light"/>
              </a:rPr>
              <a:t>Researchers from a number of nations now looking to enhance observations in this critical area – will need significant logistical and operational support</a:t>
            </a:r>
            <a:endParaRPr kumimoji="0" lang="en-US" sz="2000" b="1" i="0" u="none" strike="noStrike" kern="1200" cap="none" spc="0" normalizeH="0" baseline="0" noProof="0" dirty="0" smtClean="0">
              <a:ln>
                <a:noFill/>
              </a:ln>
              <a:solidFill>
                <a:srgbClr val="9EBA13"/>
              </a:solidFill>
              <a:effectLst/>
              <a:uLnTx/>
              <a:uFillTx/>
              <a:latin typeface="Agenda-Light"/>
              <a:cs typeface="Agenda-Light"/>
            </a:endParaRPr>
          </a:p>
        </p:txBody>
      </p:sp>
    </p:spTree>
    <p:extLst>
      <p:ext uri="{BB962C8B-B14F-4D97-AF65-F5344CB8AC3E}">
        <p14:creationId xmlns:p14="http://schemas.microsoft.com/office/powerpoint/2010/main" val="86409371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4552002" y="1124346"/>
            <a:ext cx="4369176" cy="545664"/>
          </a:xfrm>
          <a:noFill/>
        </p:spPr>
        <p:txBody>
          <a:bodyPr/>
          <a:lstStyle/>
          <a:p>
            <a:r>
              <a:rPr lang="en-US" sz="2400" b="1" dirty="0" smtClean="0">
                <a:solidFill>
                  <a:srgbClr val="9EBA13"/>
                </a:solidFill>
              </a:rPr>
              <a:t>Antarctic Peninsula</a:t>
            </a:r>
          </a:p>
        </p:txBody>
      </p:sp>
      <p:sp>
        <p:nvSpPr>
          <p:cNvPr id="10" name="Oval 9"/>
          <p:cNvSpPr/>
          <p:nvPr/>
        </p:nvSpPr>
        <p:spPr>
          <a:xfrm flipV="1">
            <a:off x="3564924" y="2178520"/>
            <a:ext cx="162218" cy="162218"/>
          </a:xfrm>
          <a:prstGeom prst="ellipse">
            <a:avLst/>
          </a:prstGeom>
          <a:solidFill>
            <a:srgbClr val="B5BA43"/>
          </a:solidFill>
          <a:ln>
            <a:solidFill>
              <a:srgbClr val="9EBA13"/>
            </a:solid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dirty="0"/>
          </a:p>
        </p:txBody>
      </p:sp>
      <p:sp>
        <p:nvSpPr>
          <p:cNvPr id="19" name="Oval 18"/>
          <p:cNvSpPr/>
          <p:nvPr/>
        </p:nvSpPr>
        <p:spPr>
          <a:xfrm flipV="1">
            <a:off x="3564924" y="1703942"/>
            <a:ext cx="162218" cy="162218"/>
          </a:xfrm>
          <a:prstGeom prst="ellipse">
            <a:avLst/>
          </a:prstGeom>
          <a:solidFill>
            <a:srgbClr val="B5BA43"/>
          </a:solidFill>
          <a:ln>
            <a:solidFill>
              <a:srgbClr val="9EBA13"/>
            </a:solid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dirty="0"/>
          </a:p>
        </p:txBody>
      </p:sp>
      <p:sp>
        <p:nvSpPr>
          <p:cNvPr id="12" name="Rectangle 11"/>
          <p:cNvSpPr/>
          <p:nvPr/>
        </p:nvSpPr>
        <p:spPr>
          <a:xfrm>
            <a:off x="3777531" y="1579011"/>
            <a:ext cx="5366468" cy="338554"/>
          </a:xfrm>
          <a:prstGeom prst="rect">
            <a:avLst/>
          </a:prstGeom>
        </p:spPr>
        <p:txBody>
          <a:bodyPr wrap="square">
            <a:spAutoFit/>
          </a:bodyPr>
          <a:lstStyle/>
          <a:p>
            <a:r>
              <a:rPr lang="en-US" sz="1600" dirty="0" smtClean="0">
                <a:latin typeface="Agenda-Light"/>
                <a:cs typeface="Agenda-Light"/>
              </a:rPr>
              <a:t>Significant levels of infrastructure present</a:t>
            </a:r>
            <a:endParaRPr lang="en-US" sz="1600" dirty="0">
              <a:latin typeface="Agenda-Light"/>
              <a:cs typeface="Agenda-Light"/>
            </a:endParaRPr>
          </a:p>
        </p:txBody>
      </p:sp>
      <p:sp>
        <p:nvSpPr>
          <p:cNvPr id="13" name="Rectangle 12"/>
          <p:cNvSpPr/>
          <p:nvPr/>
        </p:nvSpPr>
        <p:spPr>
          <a:xfrm>
            <a:off x="3777532" y="2048367"/>
            <a:ext cx="5366468" cy="584776"/>
          </a:xfrm>
          <a:prstGeom prst="rect">
            <a:avLst/>
          </a:prstGeom>
        </p:spPr>
        <p:txBody>
          <a:bodyPr wrap="square">
            <a:spAutoFit/>
          </a:bodyPr>
          <a:lstStyle/>
          <a:p>
            <a:r>
              <a:rPr lang="en-US" sz="1600" dirty="0" smtClean="0">
                <a:latin typeface="Agenda-Light"/>
                <a:cs typeface="Agenda-Light"/>
              </a:rPr>
              <a:t>Many nations already work in region, therefore many international efforts that can be pulled together</a:t>
            </a:r>
          </a:p>
        </p:txBody>
      </p:sp>
      <p:pic>
        <p:nvPicPr>
          <p:cNvPr id="17" name="Picture 16"/>
          <p:cNvPicPr>
            <a:picLocks noChangeAspect="1"/>
          </p:cNvPicPr>
          <p:nvPr/>
        </p:nvPicPr>
        <p:blipFill>
          <a:blip r:embed="rId3"/>
          <a:stretch>
            <a:fillRect/>
          </a:stretch>
        </p:blipFill>
        <p:spPr>
          <a:xfrm>
            <a:off x="315876" y="1219200"/>
            <a:ext cx="3022086" cy="4673329"/>
          </a:xfrm>
          <a:prstGeom prst="rect">
            <a:avLst/>
          </a:prstGeom>
        </p:spPr>
      </p:pic>
      <p:pic>
        <p:nvPicPr>
          <p:cNvPr id="3" name="Picture 2" descr="antarctica.jpg"/>
          <p:cNvPicPr>
            <a:picLocks noChangeAspect="1"/>
          </p:cNvPicPr>
          <p:nvPr/>
        </p:nvPicPr>
        <p:blipFill rotWithShape="1">
          <a:blip r:embed="rId4">
            <a:extLst>
              <a:ext uri="{28A0092B-C50C-407E-A947-70E740481C1C}">
                <a14:useLocalDpi xmlns:a14="http://schemas.microsoft.com/office/drawing/2010/main" val="0"/>
              </a:ext>
            </a:extLst>
          </a:blip>
          <a:srcRect t="11359" b="7039"/>
          <a:stretch/>
        </p:blipFill>
        <p:spPr>
          <a:xfrm>
            <a:off x="4155047" y="2997666"/>
            <a:ext cx="4369176" cy="2674003"/>
          </a:xfrm>
          <a:prstGeom prst="rect">
            <a:avLst/>
          </a:prstGeom>
        </p:spPr>
      </p:pic>
      <p:sp>
        <p:nvSpPr>
          <p:cNvPr id="14" name="Rectangle 13"/>
          <p:cNvSpPr/>
          <p:nvPr/>
        </p:nvSpPr>
        <p:spPr>
          <a:xfrm>
            <a:off x="3777533" y="2664614"/>
            <a:ext cx="5366468" cy="584776"/>
          </a:xfrm>
          <a:prstGeom prst="rect">
            <a:avLst/>
          </a:prstGeom>
        </p:spPr>
        <p:txBody>
          <a:bodyPr wrap="square">
            <a:spAutoFit/>
          </a:bodyPr>
          <a:lstStyle/>
          <a:p>
            <a:r>
              <a:rPr lang="en-US" sz="1600" dirty="0" smtClean="0">
                <a:latin typeface="Agenda-Light"/>
                <a:cs typeface="Agenda-Light"/>
              </a:rPr>
              <a:t>Area of rapid change from physics to ecosystems driven by deep ocean.</a:t>
            </a:r>
          </a:p>
        </p:txBody>
      </p:sp>
      <p:sp>
        <p:nvSpPr>
          <p:cNvPr id="15" name="Oval 14"/>
          <p:cNvSpPr/>
          <p:nvPr/>
        </p:nvSpPr>
        <p:spPr>
          <a:xfrm flipV="1">
            <a:off x="3582855" y="2800565"/>
            <a:ext cx="162218" cy="162218"/>
          </a:xfrm>
          <a:prstGeom prst="ellipse">
            <a:avLst/>
          </a:prstGeom>
          <a:solidFill>
            <a:srgbClr val="B5BA43"/>
          </a:solidFill>
          <a:ln>
            <a:solidFill>
              <a:srgbClr val="9EBA13"/>
            </a:solid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dirty="0"/>
          </a:p>
        </p:txBody>
      </p:sp>
      <p:sp>
        <p:nvSpPr>
          <p:cNvPr id="18" name="Title 1"/>
          <p:cNvSpPr>
            <a:spLocks noGrp="1"/>
          </p:cNvSpPr>
          <p:nvPr>
            <p:ph type="title"/>
          </p:nvPr>
        </p:nvSpPr>
        <p:spPr>
          <a:xfrm>
            <a:off x="-60619" y="-20642"/>
            <a:ext cx="9144000" cy="639762"/>
          </a:xfrm>
          <a:effectLst/>
        </p:spPr>
        <p:txBody>
          <a:bodyPr/>
          <a:lstStyle/>
          <a:p>
            <a:pPr algn="ctr"/>
            <a:r>
              <a:rPr lang="en-US" sz="1800" b="1" u="sng" dirty="0" smtClean="0">
                <a:solidFill>
                  <a:srgbClr val="00AEEF"/>
                </a:solidFill>
                <a:latin typeface="+mj-lt"/>
                <a:cs typeface="Myriad Pro"/>
              </a:rPr>
              <a:t>Enhanced Regional Study</a:t>
            </a:r>
            <a:r>
              <a:rPr lang="en-US" sz="1800" b="1" dirty="0" smtClean="0">
                <a:solidFill>
                  <a:srgbClr val="00AEEF"/>
                </a:solidFill>
                <a:latin typeface="+mj-lt"/>
                <a:cs typeface="Myriad Pro"/>
              </a:rPr>
              <a:t>:</a:t>
            </a:r>
            <a:r>
              <a:rPr lang="en-US" sz="1800" dirty="0" smtClean="0"/>
              <a:t> Focused </a:t>
            </a:r>
            <a:r>
              <a:rPr lang="en-US" sz="1800" dirty="0"/>
              <a:t>on </a:t>
            </a:r>
            <a:r>
              <a:rPr lang="en-US" sz="1800" dirty="0" smtClean="0"/>
              <a:t>a region with significant history of observations, has existing infrastructure and potential for many nations to be involved. </a:t>
            </a:r>
            <a:br>
              <a:rPr lang="en-US" sz="1800" dirty="0" smtClean="0"/>
            </a:br>
            <a:r>
              <a:rPr lang="en-US" sz="1600" i="1" dirty="0" smtClean="0">
                <a:latin typeface="Agenda-Light"/>
                <a:cs typeface="Agenda-Light"/>
              </a:rPr>
              <a:t>Benefits: Logistically “easy”, high potential to push the envelope </a:t>
            </a:r>
            <a:r>
              <a:rPr lang="en-US" sz="1600" i="1" dirty="0" smtClean="0">
                <a:solidFill>
                  <a:srgbClr val="0091D8"/>
                </a:solidFill>
                <a:latin typeface="Agenda-Light"/>
                <a:cs typeface="Agenda-Light"/>
              </a:rPr>
              <a:t>with regard to the technology, will provide a “test-case” for SOOS vision</a:t>
            </a:r>
            <a:endParaRPr lang="en-US" sz="1600" i="1" dirty="0">
              <a:solidFill>
                <a:srgbClr val="0091D8"/>
              </a:solidFill>
              <a:latin typeface="Agenda-Light"/>
              <a:cs typeface="Agenda-Light"/>
            </a:endParaRPr>
          </a:p>
        </p:txBody>
      </p:sp>
      <p:sp>
        <p:nvSpPr>
          <p:cNvPr id="22" name="Content Placeholder 2"/>
          <p:cNvSpPr txBox="1">
            <a:spLocks/>
          </p:cNvSpPr>
          <p:nvPr/>
        </p:nvSpPr>
        <p:spPr>
          <a:xfrm>
            <a:off x="3569880" y="5473870"/>
            <a:ext cx="5751931" cy="545664"/>
          </a:xfrm>
          <a:prstGeom prst="rect">
            <a:avLst/>
          </a:prstGeom>
          <a:noFill/>
        </p:spPr>
        <p:txBody>
          <a:bodyPr/>
          <a:lstStyle>
            <a:lvl1pPr marL="0" indent="0" algn="l" defTabSz="457200" rtl="0" eaLnBrk="1" latinLnBrk="0" hangingPunct="1">
              <a:spcBef>
                <a:spcPct val="20000"/>
              </a:spcBef>
              <a:buFont typeface="Arial"/>
              <a:buNone/>
              <a:defRPr sz="2200" b="0" i="0" kern="1200">
                <a:solidFill>
                  <a:schemeClr val="tx1"/>
                </a:solidFill>
                <a:latin typeface="Agenda-Light"/>
                <a:ea typeface="+mn-ea"/>
                <a:cs typeface="Agenda-Light"/>
              </a:defRPr>
            </a:lvl1pPr>
            <a:lvl2pPr marL="742950" indent="-285750" algn="l" defTabSz="457200" rtl="0" eaLnBrk="1" latinLnBrk="0" hangingPunct="1">
              <a:spcBef>
                <a:spcPct val="20000"/>
              </a:spcBef>
              <a:buFont typeface="Arial"/>
              <a:buChar char="•"/>
              <a:defRPr sz="1600" b="0" i="0" kern="1200">
                <a:solidFill>
                  <a:schemeClr val="tx1"/>
                </a:solidFill>
                <a:latin typeface="Agenda-Light"/>
                <a:ea typeface="+mn-ea"/>
                <a:cs typeface="Agenda-Light"/>
              </a:defRPr>
            </a:lvl2pPr>
            <a:lvl3pPr marL="1143000" indent="-228600" algn="l" defTabSz="457200" rtl="0" eaLnBrk="1" latinLnBrk="0" hangingPunct="1">
              <a:spcBef>
                <a:spcPct val="20000"/>
              </a:spcBef>
              <a:buFont typeface="Arial"/>
              <a:buChar char="•"/>
              <a:defRPr sz="1600" b="0" i="0" kern="1200">
                <a:solidFill>
                  <a:schemeClr val="tx1"/>
                </a:solidFill>
                <a:latin typeface="Agenda-Light"/>
                <a:ea typeface="+mn-ea"/>
                <a:cs typeface="Agenda-Light"/>
              </a:defRPr>
            </a:lvl3pPr>
            <a:lvl4pPr marL="1600200" indent="-228600" algn="l" defTabSz="457200" rtl="0" eaLnBrk="1" latinLnBrk="0" hangingPunct="1">
              <a:spcBef>
                <a:spcPct val="20000"/>
              </a:spcBef>
              <a:buFont typeface="Arial"/>
              <a:buChar char="–"/>
              <a:defRPr sz="2000" b="0" i="0" kern="1200">
                <a:solidFill>
                  <a:schemeClr val="tx1"/>
                </a:solidFill>
                <a:latin typeface="Agenda-Light"/>
                <a:ea typeface="+mn-ea"/>
                <a:cs typeface="Agenda-Light"/>
              </a:defRPr>
            </a:lvl4pPr>
            <a:lvl5pPr marL="2057400" indent="-228600" algn="l" defTabSz="457200" rtl="0" eaLnBrk="1" latinLnBrk="0" hangingPunct="1">
              <a:spcBef>
                <a:spcPct val="20000"/>
              </a:spcBef>
              <a:buFont typeface="Arial"/>
              <a:buChar char="»"/>
              <a:defRPr sz="2000" b="0" i="0" kern="1200">
                <a:solidFill>
                  <a:schemeClr val="tx1"/>
                </a:solidFill>
                <a:latin typeface="Agenda-Light"/>
                <a:ea typeface="+mn-ea"/>
                <a:cs typeface="Agenda-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b="1" dirty="0" smtClean="0">
                <a:solidFill>
                  <a:srgbClr val="9EBA13"/>
                </a:solidFill>
              </a:rPr>
              <a:t>Region of rapid climate change</a:t>
            </a:r>
          </a:p>
        </p:txBody>
      </p:sp>
    </p:spTree>
    <p:extLst>
      <p:ext uri="{BB962C8B-B14F-4D97-AF65-F5344CB8AC3E}">
        <p14:creationId xmlns:p14="http://schemas.microsoft.com/office/powerpoint/2010/main" val="6971826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1176880" y="876139"/>
            <a:ext cx="7644757" cy="545664"/>
          </a:xfrm>
          <a:noFill/>
        </p:spPr>
        <p:txBody>
          <a:bodyPr/>
          <a:lstStyle/>
          <a:p>
            <a:r>
              <a:rPr lang="en-US" sz="2800" b="1" dirty="0" smtClean="0">
                <a:solidFill>
                  <a:srgbClr val="9EBA13"/>
                </a:solidFill>
              </a:rPr>
              <a:t>Kerguelen Plateau – Ecosystem Study</a:t>
            </a:r>
          </a:p>
        </p:txBody>
      </p:sp>
      <p:pic>
        <p:nvPicPr>
          <p:cNvPr id="9" name="Picture 8" descr="MeanChloro-aKerguelen.ai"/>
          <p:cNvPicPr>
            <a:picLocks noChangeAspect="1"/>
          </p:cNvPicPr>
          <p:nvPr/>
        </p:nvPicPr>
        <p:blipFill>
          <a:blip r:embed="rId3"/>
          <a:stretch>
            <a:fillRect/>
          </a:stretch>
        </p:blipFill>
        <p:spPr>
          <a:xfrm>
            <a:off x="-39278" y="1292315"/>
            <a:ext cx="5940513" cy="4460785"/>
          </a:xfrm>
          <a:prstGeom prst="rect">
            <a:avLst/>
          </a:prstGeom>
        </p:spPr>
      </p:pic>
      <p:sp>
        <p:nvSpPr>
          <p:cNvPr id="10" name="Rectangle 9"/>
          <p:cNvSpPr/>
          <p:nvPr/>
        </p:nvSpPr>
        <p:spPr>
          <a:xfrm>
            <a:off x="381000" y="5479534"/>
            <a:ext cx="4926219" cy="369332"/>
          </a:xfrm>
          <a:prstGeom prst="rect">
            <a:avLst/>
          </a:prstGeom>
        </p:spPr>
        <p:txBody>
          <a:bodyPr wrap="square">
            <a:spAutoFit/>
          </a:bodyPr>
          <a:lstStyle/>
          <a:p>
            <a:pPr algn="ctr"/>
            <a:r>
              <a:rPr lang="en-US" dirty="0" smtClean="0">
                <a:solidFill>
                  <a:schemeClr val="tx1">
                    <a:lumMod val="75000"/>
                    <a:lumOff val="25000"/>
                  </a:schemeClr>
                </a:solidFill>
              </a:rPr>
              <a:t>Mean Chlorophyll-</a:t>
            </a:r>
            <a:r>
              <a:rPr lang="en-US" i="1" dirty="0" smtClean="0">
                <a:solidFill>
                  <a:schemeClr val="tx1">
                    <a:lumMod val="75000"/>
                    <a:lumOff val="25000"/>
                  </a:schemeClr>
                </a:solidFill>
              </a:rPr>
              <a:t>a</a:t>
            </a:r>
            <a:endParaRPr lang="en-US" dirty="0">
              <a:solidFill>
                <a:schemeClr val="tx1">
                  <a:lumMod val="75000"/>
                  <a:lumOff val="25000"/>
                </a:schemeClr>
              </a:solidFill>
            </a:endParaRPr>
          </a:p>
        </p:txBody>
      </p:sp>
      <p:sp>
        <p:nvSpPr>
          <p:cNvPr id="8" name="Oval 7"/>
          <p:cNvSpPr/>
          <p:nvPr/>
        </p:nvSpPr>
        <p:spPr>
          <a:xfrm flipV="1">
            <a:off x="5862060" y="1580602"/>
            <a:ext cx="162218" cy="162218"/>
          </a:xfrm>
          <a:prstGeom prst="ellipse">
            <a:avLst/>
          </a:prstGeom>
          <a:solidFill>
            <a:srgbClr val="B5BA43"/>
          </a:solidFill>
          <a:ln>
            <a:solidFill>
              <a:srgbClr val="9EBA13"/>
            </a:solid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dirty="0"/>
          </a:p>
        </p:txBody>
      </p:sp>
      <p:sp>
        <p:nvSpPr>
          <p:cNvPr id="11" name="Rectangle 10"/>
          <p:cNvSpPr/>
          <p:nvPr/>
        </p:nvSpPr>
        <p:spPr>
          <a:xfrm>
            <a:off x="6091601" y="1421803"/>
            <a:ext cx="3052399" cy="923330"/>
          </a:xfrm>
          <a:prstGeom prst="rect">
            <a:avLst/>
          </a:prstGeom>
        </p:spPr>
        <p:txBody>
          <a:bodyPr wrap="square">
            <a:spAutoFit/>
          </a:bodyPr>
          <a:lstStyle/>
          <a:p>
            <a:r>
              <a:rPr lang="en-AU" dirty="0" smtClean="0"/>
              <a:t>Iron fertilisation from Plateau driving observed variability in productivity </a:t>
            </a:r>
            <a:endParaRPr lang="en-AU" dirty="0"/>
          </a:p>
        </p:txBody>
      </p:sp>
      <p:sp>
        <p:nvSpPr>
          <p:cNvPr id="12" name="Rectangle 11"/>
          <p:cNvSpPr/>
          <p:nvPr/>
        </p:nvSpPr>
        <p:spPr>
          <a:xfrm>
            <a:off x="6091601" y="2403609"/>
            <a:ext cx="3052399" cy="923330"/>
          </a:xfrm>
          <a:prstGeom prst="rect">
            <a:avLst/>
          </a:prstGeom>
        </p:spPr>
        <p:txBody>
          <a:bodyPr wrap="square">
            <a:spAutoFit/>
          </a:bodyPr>
          <a:lstStyle/>
          <a:p>
            <a:r>
              <a:rPr lang="en-US" dirty="0" smtClean="0"/>
              <a:t>Transects designed to sample upstream, on and downstream of the Kerguelen Plateau</a:t>
            </a:r>
            <a:endParaRPr lang="en-US" dirty="0"/>
          </a:p>
        </p:txBody>
      </p:sp>
      <p:sp>
        <p:nvSpPr>
          <p:cNvPr id="13" name="Oval 12"/>
          <p:cNvSpPr/>
          <p:nvPr/>
        </p:nvSpPr>
        <p:spPr>
          <a:xfrm flipV="1">
            <a:off x="5862060" y="2547643"/>
            <a:ext cx="162218" cy="162218"/>
          </a:xfrm>
          <a:prstGeom prst="ellipse">
            <a:avLst/>
          </a:prstGeom>
          <a:solidFill>
            <a:srgbClr val="B5BA43"/>
          </a:solidFill>
          <a:ln>
            <a:solidFill>
              <a:srgbClr val="9EBA13"/>
            </a:solid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dirty="0"/>
          </a:p>
        </p:txBody>
      </p:sp>
      <p:sp>
        <p:nvSpPr>
          <p:cNvPr id="14" name="Rectangle 13"/>
          <p:cNvSpPr/>
          <p:nvPr/>
        </p:nvSpPr>
        <p:spPr>
          <a:xfrm>
            <a:off x="6091601" y="3414506"/>
            <a:ext cx="3052399" cy="1477328"/>
          </a:xfrm>
          <a:prstGeom prst="rect">
            <a:avLst/>
          </a:prstGeom>
        </p:spPr>
        <p:txBody>
          <a:bodyPr wrap="square">
            <a:spAutoFit/>
          </a:bodyPr>
          <a:lstStyle/>
          <a:p>
            <a:r>
              <a:rPr lang="en-US" dirty="0" smtClean="0"/>
              <a:t>Current project plans are ecosystem-based, but huge potential for international collaboration for a total-system study</a:t>
            </a:r>
            <a:endParaRPr lang="en-US" dirty="0"/>
          </a:p>
        </p:txBody>
      </p:sp>
      <p:sp>
        <p:nvSpPr>
          <p:cNvPr id="15" name="Oval 14"/>
          <p:cNvSpPr/>
          <p:nvPr/>
        </p:nvSpPr>
        <p:spPr>
          <a:xfrm flipV="1">
            <a:off x="5862060" y="3545446"/>
            <a:ext cx="162218" cy="162218"/>
          </a:xfrm>
          <a:prstGeom prst="ellipse">
            <a:avLst/>
          </a:prstGeom>
          <a:solidFill>
            <a:srgbClr val="B5BA43"/>
          </a:solidFill>
          <a:ln>
            <a:solidFill>
              <a:srgbClr val="9EBA13"/>
            </a:solid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dirty="0"/>
          </a:p>
        </p:txBody>
      </p:sp>
      <p:sp>
        <p:nvSpPr>
          <p:cNvPr id="18" name="Title 1"/>
          <p:cNvSpPr>
            <a:spLocks noGrp="1"/>
          </p:cNvSpPr>
          <p:nvPr>
            <p:ph type="title"/>
          </p:nvPr>
        </p:nvSpPr>
        <p:spPr>
          <a:xfrm>
            <a:off x="-60619" y="-20642"/>
            <a:ext cx="9144000" cy="639762"/>
          </a:xfrm>
          <a:effectLst/>
        </p:spPr>
        <p:txBody>
          <a:bodyPr/>
          <a:lstStyle/>
          <a:p>
            <a:pPr algn="ctr"/>
            <a:r>
              <a:rPr lang="en-US" sz="1800" b="1" u="sng" dirty="0" smtClean="0">
                <a:solidFill>
                  <a:srgbClr val="00AEEF"/>
                </a:solidFill>
                <a:latin typeface="+mj-lt"/>
                <a:cs typeface="Myriad Pro"/>
              </a:rPr>
              <a:t>Regionally Constrained Study</a:t>
            </a:r>
            <a:r>
              <a:rPr lang="en-US" sz="1800" b="1" dirty="0" smtClean="0">
                <a:solidFill>
                  <a:srgbClr val="00AEEF"/>
                </a:solidFill>
                <a:latin typeface="+mj-lt"/>
                <a:cs typeface="Myriad Pro"/>
              </a:rPr>
              <a:t>:</a:t>
            </a:r>
            <a:r>
              <a:rPr lang="en-US" sz="1800" dirty="0" smtClean="0"/>
              <a:t> Region is constrained by unique physical feature, important biological/chemical/physical problems, variable logistical cooperation required. </a:t>
            </a:r>
            <a:br>
              <a:rPr lang="en-US" sz="1800" dirty="0" smtClean="0"/>
            </a:br>
            <a:r>
              <a:rPr lang="en-US" sz="1600" i="1" dirty="0" smtClean="0">
                <a:latin typeface="Agenda-Light"/>
                <a:cs typeface="Agenda-Light"/>
              </a:rPr>
              <a:t>Benefits: Logistical considerations are secondary, driven by a specific science question</a:t>
            </a:r>
            <a:endParaRPr lang="en-US" sz="1600" i="1" dirty="0">
              <a:solidFill>
                <a:srgbClr val="0091D8"/>
              </a:solidFill>
              <a:latin typeface="Agenda-Light"/>
              <a:cs typeface="Agenda-Light"/>
            </a:endParaRPr>
          </a:p>
        </p:txBody>
      </p:sp>
      <p:sp>
        <p:nvSpPr>
          <p:cNvPr id="19" name="Content Placeholder 2"/>
          <p:cNvSpPr txBox="1">
            <a:spLocks/>
          </p:cNvSpPr>
          <p:nvPr/>
        </p:nvSpPr>
        <p:spPr>
          <a:xfrm>
            <a:off x="5620485" y="4832568"/>
            <a:ext cx="3667448" cy="545664"/>
          </a:xfrm>
          <a:prstGeom prst="rect">
            <a:avLst/>
          </a:prstGeom>
          <a:noFill/>
        </p:spPr>
        <p:txBody>
          <a:bodyPr/>
          <a:lstStyle>
            <a:lvl1pPr marL="0" indent="0" algn="l" defTabSz="457200" rtl="0" eaLnBrk="1" latinLnBrk="0" hangingPunct="1">
              <a:spcBef>
                <a:spcPct val="20000"/>
              </a:spcBef>
              <a:buFont typeface="Arial"/>
              <a:buNone/>
              <a:defRPr sz="2200" b="0" i="0" kern="1200">
                <a:solidFill>
                  <a:schemeClr val="tx1"/>
                </a:solidFill>
                <a:latin typeface="Agenda-Light"/>
                <a:ea typeface="+mn-ea"/>
                <a:cs typeface="Agenda-Light"/>
              </a:defRPr>
            </a:lvl1pPr>
            <a:lvl2pPr marL="742950" indent="-285750" algn="l" defTabSz="457200" rtl="0" eaLnBrk="1" latinLnBrk="0" hangingPunct="1">
              <a:spcBef>
                <a:spcPct val="20000"/>
              </a:spcBef>
              <a:buFont typeface="Arial"/>
              <a:buChar char="•"/>
              <a:defRPr sz="1600" b="0" i="0" kern="1200">
                <a:solidFill>
                  <a:schemeClr val="tx1"/>
                </a:solidFill>
                <a:latin typeface="Agenda-Light"/>
                <a:ea typeface="+mn-ea"/>
                <a:cs typeface="Agenda-Light"/>
              </a:defRPr>
            </a:lvl2pPr>
            <a:lvl3pPr marL="1143000" indent="-228600" algn="l" defTabSz="457200" rtl="0" eaLnBrk="1" latinLnBrk="0" hangingPunct="1">
              <a:spcBef>
                <a:spcPct val="20000"/>
              </a:spcBef>
              <a:buFont typeface="Arial"/>
              <a:buChar char="•"/>
              <a:defRPr sz="1600" b="0" i="0" kern="1200">
                <a:solidFill>
                  <a:schemeClr val="tx1"/>
                </a:solidFill>
                <a:latin typeface="Agenda-Light"/>
                <a:ea typeface="+mn-ea"/>
                <a:cs typeface="Agenda-Light"/>
              </a:defRPr>
            </a:lvl3pPr>
            <a:lvl4pPr marL="1600200" indent="-228600" algn="l" defTabSz="457200" rtl="0" eaLnBrk="1" latinLnBrk="0" hangingPunct="1">
              <a:spcBef>
                <a:spcPct val="20000"/>
              </a:spcBef>
              <a:buFont typeface="Arial"/>
              <a:buChar char="–"/>
              <a:defRPr sz="2000" b="0" i="0" kern="1200">
                <a:solidFill>
                  <a:schemeClr val="tx1"/>
                </a:solidFill>
                <a:latin typeface="Agenda-Light"/>
                <a:ea typeface="+mn-ea"/>
                <a:cs typeface="Agenda-Light"/>
              </a:defRPr>
            </a:lvl4pPr>
            <a:lvl5pPr marL="2057400" indent="-228600" algn="l" defTabSz="457200" rtl="0" eaLnBrk="1" latinLnBrk="0" hangingPunct="1">
              <a:spcBef>
                <a:spcPct val="20000"/>
              </a:spcBef>
              <a:buFont typeface="Arial"/>
              <a:buChar char="»"/>
              <a:defRPr sz="2000" b="0" i="0" kern="1200">
                <a:solidFill>
                  <a:schemeClr val="tx1"/>
                </a:solidFill>
                <a:latin typeface="Agenda-Light"/>
                <a:ea typeface="+mn-ea"/>
                <a:cs typeface="Agenda-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000" b="1" dirty="0" smtClean="0">
                <a:solidFill>
                  <a:srgbClr val="9EBA13"/>
                </a:solidFill>
              </a:rPr>
              <a:t>Micronutrient control with potential </a:t>
            </a:r>
            <a:r>
              <a:rPr lang="en-US" sz="2000" b="1" dirty="0" err="1" smtClean="0">
                <a:solidFill>
                  <a:srgbClr val="9EBA13"/>
                </a:solidFill>
              </a:rPr>
              <a:t>geoengineering</a:t>
            </a:r>
            <a:r>
              <a:rPr lang="en-US" sz="2000" b="1" dirty="0" smtClean="0">
                <a:solidFill>
                  <a:srgbClr val="9EBA13"/>
                </a:solidFill>
              </a:rPr>
              <a:t> considerations</a:t>
            </a:r>
          </a:p>
        </p:txBody>
      </p:sp>
    </p:spTree>
    <p:extLst>
      <p:ext uri="{BB962C8B-B14F-4D97-AF65-F5344CB8AC3E}">
        <p14:creationId xmlns:p14="http://schemas.microsoft.com/office/powerpoint/2010/main" val="418161009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lstStyle>
        <a:defPPr marL="0" marR="0" indent="0" algn="l" defTabSz="457200" rtl="0" eaLnBrk="1" fontAlgn="auto" latinLnBrk="0" hangingPunct="1">
          <a:lnSpc>
            <a:spcPct val="100000"/>
          </a:lnSpc>
          <a:spcBef>
            <a:spcPct val="0"/>
          </a:spcBef>
          <a:spcAft>
            <a:spcPts val="0"/>
          </a:spcAft>
          <a:buClrTx/>
          <a:buSzTx/>
          <a:buFontTx/>
          <a:buNone/>
          <a:tabLst/>
          <a:defRPr kumimoji="0" sz="2400" b="0" i="0" u="none" strike="noStrike" kern="1200" cap="none" spc="0" normalizeH="0" baseline="0" noProof="0" dirty="0" smtClean="0">
            <a:ln>
              <a:noFill/>
            </a:ln>
            <a:solidFill>
              <a:srgbClr val="B1ADA3"/>
            </a:solidFill>
            <a:effectLst/>
            <a:uLnTx/>
            <a:uFillTx/>
            <a:latin typeface="Agenda-Light"/>
            <a:ea typeface="+mj-ea"/>
            <a:cs typeface="Agenda-Light"/>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7450</TotalTime>
  <Words>779</Words>
  <Application>Microsoft Macintosh PowerPoint</Application>
  <PresentationFormat>On-screen Show (4:3)</PresentationFormat>
  <Paragraphs>74</Paragraphs>
  <Slides>11</Slides>
  <Notes>9</Notes>
  <HiddenSlides>0</HiddenSlides>
  <MMClips>0</MMClips>
  <ScaleCrop>false</ScaleCrop>
  <HeadingPairs>
    <vt:vector size="6" baseType="variant">
      <vt:variant>
        <vt:lpstr>Theme</vt:lpstr>
      </vt:variant>
      <vt:variant>
        <vt:i4>1</vt:i4>
      </vt:variant>
      <vt:variant>
        <vt:lpstr>Links</vt:lpstr>
      </vt:variant>
      <vt:variant>
        <vt:i4>2</vt:i4>
      </vt:variant>
      <vt:variant>
        <vt:lpstr>Slide Titles</vt:lpstr>
      </vt:variant>
      <vt:variant>
        <vt:i4>11</vt:i4>
      </vt:variant>
    </vt:vector>
  </HeadingPairs>
  <TitlesOfParts>
    <vt:vector size="14" baseType="lpstr">
      <vt:lpstr>Office Theme</vt:lpstr>
      <vt:lpstr>imos:SOOS:SSC:Members:SOOS-SSC.docx!OLE_LINK1</vt:lpstr>
      <vt:lpstr>imos:SOOS:SSC:Members:SOOS-SSC.docx!OLE_LINK2</vt:lpstr>
      <vt:lpstr>PowerPoint Presentation</vt:lpstr>
      <vt:lpstr>SOOS Motivation</vt:lpstr>
      <vt:lpstr>PowerPoint Presentation</vt:lpstr>
      <vt:lpstr>Science Themes</vt:lpstr>
      <vt:lpstr>Scientific Steering Committee</vt:lpstr>
      <vt:lpstr>Achieving the mission…</vt:lpstr>
      <vt:lpstr>Flagship Projects: Focused on a chronically under-sampled region, little or no existing infrastructure, extensive international coordination of logistics required. Benefits: As little is known about the region, any level of observation enhancement will significantly increase our understanding  </vt:lpstr>
      <vt:lpstr>Enhanced Regional Study: Focused on a region with significant history of observations, has existing infrastructure and potential for many nations to be involved.  Benefits: Logistically “easy”, high potential to push the envelope with regard to the technology, will provide a “test-case” for SOOS vision</vt:lpstr>
      <vt:lpstr>Regionally Constrained Study: Region is constrained by unique physical feature, important biological/chemical/physical problems, variable logistical cooperation required.  Benefits: Logistical considerations are secondary, driven by a specific science question</vt:lpstr>
      <vt:lpstr>PowerPoint Presentation</vt:lpstr>
      <vt:lpstr>PowerPoint Presentation</vt:lpstr>
    </vt:vector>
  </TitlesOfParts>
  <Company>Red Jelly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Mat Wearne</dc:creator>
  <cp:lastModifiedBy>Oscar Schofield</cp:lastModifiedBy>
  <cp:revision>248</cp:revision>
  <cp:lastPrinted>2012-03-09T09:57:00Z</cp:lastPrinted>
  <dcterms:created xsi:type="dcterms:W3CDTF">2013-06-25T04:10:28Z</dcterms:created>
  <dcterms:modified xsi:type="dcterms:W3CDTF">2014-03-31T18:05:06Z</dcterms:modified>
</cp:coreProperties>
</file>