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9" r:id="rId3"/>
    <p:sldMasterId id="2147483721" r:id="rId4"/>
  </p:sldMasterIdLst>
  <p:notesMasterIdLst>
    <p:notesMasterId r:id="rId49"/>
  </p:notesMasterIdLst>
  <p:sldIdLst>
    <p:sldId id="722" r:id="rId5"/>
    <p:sldId id="761" r:id="rId6"/>
    <p:sldId id="758" r:id="rId7"/>
    <p:sldId id="759" r:id="rId8"/>
    <p:sldId id="820" r:id="rId9"/>
    <p:sldId id="788" r:id="rId10"/>
    <p:sldId id="760" r:id="rId11"/>
    <p:sldId id="747" r:id="rId12"/>
    <p:sldId id="765" r:id="rId13"/>
    <p:sldId id="766" r:id="rId14"/>
    <p:sldId id="767" r:id="rId15"/>
    <p:sldId id="769" r:id="rId16"/>
    <p:sldId id="770" r:id="rId17"/>
    <p:sldId id="785" r:id="rId18"/>
    <p:sldId id="786" r:id="rId19"/>
    <p:sldId id="775" r:id="rId20"/>
    <p:sldId id="789" r:id="rId21"/>
    <p:sldId id="790" r:id="rId22"/>
    <p:sldId id="791" r:id="rId23"/>
    <p:sldId id="776" r:id="rId24"/>
    <p:sldId id="777" r:id="rId25"/>
    <p:sldId id="778" r:id="rId26"/>
    <p:sldId id="782" r:id="rId27"/>
    <p:sldId id="783" r:id="rId28"/>
    <p:sldId id="819" r:id="rId29"/>
    <p:sldId id="784" r:id="rId30"/>
    <p:sldId id="754" r:id="rId31"/>
    <p:sldId id="792" r:id="rId32"/>
    <p:sldId id="764" r:id="rId33"/>
    <p:sldId id="795" r:id="rId34"/>
    <p:sldId id="755" r:id="rId35"/>
    <p:sldId id="756" r:id="rId36"/>
    <p:sldId id="793" r:id="rId37"/>
    <p:sldId id="821" r:id="rId38"/>
    <p:sldId id="822" r:id="rId39"/>
    <p:sldId id="748" r:id="rId40"/>
    <p:sldId id="825" r:id="rId41"/>
    <p:sldId id="824" r:id="rId42"/>
    <p:sldId id="826" r:id="rId43"/>
    <p:sldId id="796" r:id="rId44"/>
    <p:sldId id="797" r:id="rId45"/>
    <p:sldId id="800" r:id="rId46"/>
    <p:sldId id="817" r:id="rId47"/>
    <p:sldId id="823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A4FF"/>
    <a:srgbClr val="C500C5"/>
    <a:srgbClr val="FF0000"/>
    <a:srgbClr val="000066"/>
    <a:srgbClr val="00FF99"/>
    <a:srgbClr val="66FF33"/>
    <a:srgbClr val="66FF66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3" autoAdjust="0"/>
    <p:restoredTop sz="94660"/>
  </p:normalViewPr>
  <p:slideViewPr>
    <p:cSldViewPr snapToGrid="0">
      <p:cViewPr>
        <p:scale>
          <a:sx n="80" d="100"/>
          <a:sy n="80" d="100"/>
        </p:scale>
        <p:origin x="-179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Glider Research Course </a:t>
            </a:r>
          </a:p>
        </c:rich>
      </c:tx>
      <c:layout>
        <c:manualLayout>
          <c:xMode val="edge"/>
          <c:yMode val="edge"/>
          <c:x val="0.115713302297069"/>
          <c:y val="0.0531248554278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282616"/>
        <c:axId val="-2136519560"/>
      </c:scatterChart>
      <c:valAx>
        <c:axId val="1867282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36519560"/>
        <c:crosses val="autoZero"/>
        <c:crossBetween val="midCat"/>
      </c:valAx>
      <c:valAx>
        <c:axId val="-21365195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867282616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They are specific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They are specific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They are specific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9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10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18238"/>
            <a:ext cx="9145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7DD9-B280-E64C-8067-1846316E4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46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1F95-D55A-084C-8E60-177990ABDD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0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8383-AC1C-5648-8681-564BA89E3A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5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24A4-AC2B-A548-AC20-D0BB7FA4B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72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CF7C-E49A-0D4C-8D25-AAE425492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53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B3A24-07E6-C84C-92BF-8A27546A6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80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6E45-4796-8142-842A-9F31743FD3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B190-D96A-434C-8326-B164DB09A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4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71159-7DD4-874D-9803-B7E64143D5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15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F41A4-F3AA-0F41-A2C1-49351DF23A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46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9C47-D56B-1443-827F-75CCB755D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16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94DDA-ACD7-9240-9D54-B9D586C4B4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10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F6BE-A4E8-004B-B326-D7A396AD28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40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B91D6-15C3-1144-A821-640341D122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78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91824-8F5F-9F47-8840-E330D328DB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3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BFBB2-0A39-A742-8369-4AC39A42D6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01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7D86-9E88-A248-B7AB-AC0C2D09F3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3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81959-9BB0-ED43-B62F-C8B730ECC0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9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63C3-F65E-5346-90B2-E566E55FD9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0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09D7-DBAC-574A-932B-CDD578A4ED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5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F64F-60AD-F142-821A-9FB323365F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68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0A08-BC42-4346-8F37-8F01AAC6BB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99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C256-C619-1F46-ABB5-1D6A136F5C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7106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7006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93276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550" y="1495425"/>
            <a:ext cx="3805238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8188" y="1495425"/>
            <a:ext cx="3805237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2367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3928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27742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2997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489358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7901786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2452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3663" y="657225"/>
            <a:ext cx="1957387" cy="537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57225"/>
            <a:ext cx="5719763" cy="537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5420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28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24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fld id="{1021415C-65E3-BE47-8EA5-52304AC3FA91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3" name="Picture 4" descr="June 09 text whit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52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830BCB-B5DC-0247-B73E-1EB27C80A900}" type="slidenum">
              <a:rPr lang="en-US">
                <a:solidFill>
                  <a:srgbClr val="FFFFFF"/>
                </a:solidFill>
                <a:ea typeface="Geneva" charset="0"/>
                <a:cs typeface="Geneva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charset="-128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charset="-128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075"/>
            <a:ext cx="91725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Line 2"/>
          <p:cNvSpPr>
            <a:spLocks noChangeShapeType="1"/>
          </p:cNvSpPr>
          <p:nvPr/>
        </p:nvSpPr>
        <p:spPr bwMode="auto">
          <a:xfrm rot="10800000" flipH="1">
            <a:off x="0" y="1192213"/>
            <a:ext cx="9140825" cy="0"/>
          </a:xfrm>
          <a:prstGeom prst="line">
            <a:avLst/>
          </a:prstGeom>
          <a:noFill/>
          <a:ln w="25400" cap="flat">
            <a:solidFill>
              <a:srgbClr val="B2D0D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en-US" sz="74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397625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38" y="6453188"/>
            <a:ext cx="4429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6457950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825" y="6457950"/>
            <a:ext cx="295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286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238" y="6448425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0" y="6448425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/>
          <p:cNvSpPr>
            <a:spLocks/>
          </p:cNvSpPr>
          <p:nvPr/>
        </p:nvSpPr>
        <p:spPr bwMode="auto">
          <a:xfrm>
            <a:off x="1600200" y="6400800"/>
            <a:ext cx="3505200" cy="304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342900">
              <a:defRPr/>
            </a:pPr>
            <a:r>
              <a:rPr lang="en-US" sz="1100" b="1" dirty="0">
                <a:solidFill>
                  <a:srgbClr val="1B5F8F"/>
                </a:solidFill>
                <a:latin typeface="Lucida Sans Unicode" pitchFamily="34" charset="0"/>
                <a:ea typeface="ヒラギノ角ゴ ProN W3" pitchFamily="1" charset="-128"/>
                <a:cs typeface="Arial" charset="0"/>
                <a:sym typeface="Gill Sans Light" pitchFamily="1" charset="0"/>
              </a:rPr>
              <a:t>EPE R2 Initial Operating Capability Review</a:t>
            </a:r>
          </a:p>
          <a:p>
            <a:pPr algn="ctr" defTabSz="342900">
              <a:defRPr/>
            </a:pPr>
            <a:r>
              <a:rPr lang="en-US" sz="1100" b="1" dirty="0">
                <a:solidFill>
                  <a:srgbClr val="1B5F8F"/>
                </a:solidFill>
                <a:latin typeface="Lucida Sans Unicode" pitchFamily="34" charset="0"/>
                <a:ea typeface="ヒラギノ角ゴ ProN W3" pitchFamily="1" charset="-128"/>
                <a:cs typeface="Arial" charset="0"/>
                <a:sym typeface="Gill Sans Light" pitchFamily="1" charset="0"/>
              </a:rPr>
              <a:t>August 7, 2012</a:t>
            </a:r>
            <a:endParaRPr lang="en-US" sz="1100" b="1" dirty="0">
              <a:solidFill>
                <a:srgbClr val="316F9B"/>
              </a:solidFill>
              <a:latin typeface="Lucida Sans Unicode" pitchFamily="34" charset="0"/>
              <a:ea typeface="ヒラギノ角ゴ ProN W3" pitchFamily="1" charset="-128"/>
              <a:cs typeface="Arial" charset="0"/>
              <a:sym typeface="Arial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8205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57225"/>
            <a:ext cx="7829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495425"/>
            <a:ext cx="77628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0" y="6281738"/>
            <a:ext cx="9140825" cy="42862"/>
          </a:xfrm>
          <a:prstGeom prst="rect">
            <a:avLst/>
          </a:prstGeom>
          <a:solidFill>
            <a:schemeClr val="accent1"/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342900">
              <a:defRPr/>
            </a:pPr>
            <a:endParaRPr lang="en-US" sz="2800">
              <a:solidFill>
                <a:srgbClr val="000000"/>
              </a:solidFill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pic>
        <p:nvPicPr>
          <p:cNvPr id="8208" name="Picture 16" descr="RU_SIG_U_CMYK_S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925" y="6438900"/>
            <a:ext cx="7953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04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xmlns:p14="http://schemas.microsoft.com/office/powerpoint/2010/main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+mj-lt"/>
          <a:ea typeface="+mj-ea"/>
          <a:cs typeface="ヒラギノ角ゴ ProN W3" charset="0"/>
          <a:sym typeface="Gill Sans" charset="0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5pPr>
      <a:lvl6pPr marL="4572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6pPr>
      <a:lvl7pPr marL="9144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7pPr>
      <a:lvl8pPr marL="13716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8pPr>
      <a:lvl9pPr marL="18288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9pPr>
    </p:titleStyle>
    <p:bodyStyle>
      <a:lvl1pPr marL="30956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1pPr>
      <a:lvl2pPr marL="476250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2pPr>
      <a:lvl3pPr marL="642938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3pPr>
      <a:lvl4pPr marL="809625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4pPr>
      <a:lvl5pPr marL="9763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5pPr>
      <a:lvl6pPr marL="14335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6pPr>
      <a:lvl7pPr marL="18907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7pPr>
      <a:lvl8pPr marL="23479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8pPr>
      <a:lvl9pPr marL="28051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22" Type="http://schemas.openxmlformats.org/officeDocument/2006/relationships/image" Target="../media/image36.jpg"/><Relationship Id="rId10" Type="http://schemas.openxmlformats.org/officeDocument/2006/relationships/image" Target="../media/image24.gif"/><Relationship Id="rId11" Type="http://schemas.openxmlformats.org/officeDocument/2006/relationships/image" Target="../media/image25.gif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gif"/><Relationship Id="rId16" Type="http://schemas.openxmlformats.org/officeDocument/2006/relationships/image" Target="../media/image30.gif"/><Relationship Id="rId17" Type="http://schemas.openxmlformats.org/officeDocument/2006/relationships/image" Target="../media/image31.gif"/><Relationship Id="rId18" Type="http://schemas.openxmlformats.org/officeDocument/2006/relationships/image" Target="../media/image32.gif"/><Relationship Id="rId19" Type="http://schemas.openxmlformats.org/officeDocument/2006/relationships/image" Target="../media/image33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gif"/><Relationship Id="rId7" Type="http://schemas.openxmlformats.org/officeDocument/2006/relationships/image" Target="../media/image21.gif"/><Relationship Id="rId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png"/><Relationship Id="rId8" Type="http://schemas.openxmlformats.org/officeDocument/2006/relationships/image" Target="../media/image8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gif"/><Relationship Id="rId1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jpe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jpeg"/><Relationship Id="rId10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jpeg"/><Relationship Id="rId5" Type="http://schemas.openxmlformats.org/officeDocument/2006/relationships/image" Target="../media/image103.png"/><Relationship Id="rId6" Type="http://schemas.openxmlformats.org/officeDocument/2006/relationships/image" Target="../media/image104.jpeg"/><Relationship Id="rId7" Type="http://schemas.openxmlformats.org/officeDocument/2006/relationships/image" Target="../media/image105.jpe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8" Type="http://schemas.openxmlformats.org/officeDocument/2006/relationships/image" Target="../media/image114.png"/><Relationship Id="rId9" Type="http://schemas.openxmlformats.org/officeDocument/2006/relationships/image" Target="../media/image67.png"/><Relationship Id="rId10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jpeg"/><Relationship Id="rId12" Type="http://schemas.openxmlformats.org/officeDocument/2006/relationships/image" Target="../media/image134.jpeg"/><Relationship Id="rId13" Type="http://schemas.openxmlformats.org/officeDocument/2006/relationships/image" Target="../media/image135.jpeg"/><Relationship Id="rId14" Type="http://schemas.openxmlformats.org/officeDocument/2006/relationships/image" Target="../media/image136.jpeg"/><Relationship Id="rId15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Relationship Id="rId3" Type="http://schemas.openxmlformats.org/officeDocument/2006/relationships/image" Target="../media/image125.wmf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6" Type="http://schemas.openxmlformats.org/officeDocument/2006/relationships/image" Target="../media/image128.png"/><Relationship Id="rId7" Type="http://schemas.openxmlformats.org/officeDocument/2006/relationships/image" Target="../media/image129.jpeg"/><Relationship Id="rId8" Type="http://schemas.openxmlformats.org/officeDocument/2006/relationships/image" Target="../media/image130.jpeg"/><Relationship Id="rId9" Type="http://schemas.openxmlformats.org/officeDocument/2006/relationships/image" Target="../media/image131.jpeg"/><Relationship Id="rId10" Type="http://schemas.openxmlformats.org/officeDocument/2006/relationships/image" Target="../media/image1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jpeg"/><Relationship Id="rId7" Type="http://schemas.openxmlformats.org/officeDocument/2006/relationships/image" Target="../media/image1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jpeg"/><Relationship Id="rId5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jpeg"/><Relationship Id="rId5" Type="http://schemas.openxmlformats.org/officeDocument/2006/relationships/image" Target="../media/image146.jpeg"/><Relationship Id="rId6" Type="http://schemas.openxmlformats.org/officeDocument/2006/relationships/image" Target="../media/image14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5" Type="http://schemas.openxmlformats.org/officeDocument/2006/relationships/image" Target="../media/image151.jpeg"/><Relationship Id="rId6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3.png"/><Relationship Id="rId3" Type="http://schemas.openxmlformats.org/officeDocument/2006/relationships/image" Target="../media/image15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g"/><Relationship Id="rId3" Type="http://schemas.openxmlformats.org/officeDocument/2006/relationships/image" Target="../media/image1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5" Type="http://schemas.openxmlformats.org/officeDocument/2006/relationships/image" Target="../media/image160.jpeg"/><Relationship Id="rId6" Type="http://schemas.openxmlformats.org/officeDocument/2006/relationships/image" Target="../media/image161.jpeg"/><Relationship Id="rId7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2.jpeg"/><Relationship Id="rId12" Type="http://schemas.openxmlformats.org/officeDocument/2006/relationships/image" Target="../media/image173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174.jpeg"/><Relationship Id="rId15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jpeg"/><Relationship Id="rId4" Type="http://schemas.openxmlformats.org/officeDocument/2006/relationships/image" Target="../media/image165.wmf"/><Relationship Id="rId5" Type="http://schemas.openxmlformats.org/officeDocument/2006/relationships/image" Target="../media/image166.jpeg"/><Relationship Id="rId6" Type="http://schemas.openxmlformats.org/officeDocument/2006/relationships/image" Target="../media/image167.jpeg"/><Relationship Id="rId7" Type="http://schemas.openxmlformats.org/officeDocument/2006/relationships/image" Target="../media/image168.png"/><Relationship Id="rId8" Type="http://schemas.openxmlformats.org/officeDocument/2006/relationships/image" Target="../media/image169.jpeg"/><Relationship Id="rId9" Type="http://schemas.openxmlformats.org/officeDocument/2006/relationships/image" Target="../media/image170.jpeg"/><Relationship Id="rId10" Type="http://schemas.openxmlformats.org/officeDocument/2006/relationships/image" Target="../media/image1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chart" Target="../charts/chart1.xml"/><Relationship Id="rId5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png"/><Relationship Id="rId3" Type="http://schemas.openxmlformats.org/officeDocument/2006/relationships/image" Target="../media/image18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190.gif"/><Relationship Id="rId5" Type="http://schemas.openxmlformats.org/officeDocument/2006/relationships/image" Target="../media/image27.png"/><Relationship Id="rId6" Type="http://schemas.openxmlformats.org/officeDocument/2006/relationships/image" Target="../media/image191.png"/><Relationship Id="rId7" Type="http://schemas.openxmlformats.org/officeDocument/2006/relationships/image" Target="../media/image192.jpe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gif"/><Relationship Id="rId4" Type="http://schemas.openxmlformats.org/officeDocument/2006/relationships/image" Target="../media/image208.gif"/><Relationship Id="rId5" Type="http://schemas.openxmlformats.org/officeDocument/2006/relationships/image" Target="../media/image20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4" Type="http://schemas.openxmlformats.org/officeDocument/2006/relationships/image" Target="../media/image29.gif"/><Relationship Id="rId5" Type="http://schemas.openxmlformats.org/officeDocument/2006/relationships/image" Target="../media/image64.png"/><Relationship Id="rId6" Type="http://schemas.openxmlformats.org/officeDocument/2006/relationships/image" Target="../media/image71.png"/><Relationship Id="rId7" Type="http://schemas.openxmlformats.org/officeDocument/2006/relationships/image" Target="../media/image74.png"/><Relationship Id="rId8" Type="http://schemas.openxmlformats.org/officeDocument/2006/relationships/image" Target="../media/image220.png"/><Relationship Id="rId9" Type="http://schemas.openxmlformats.org/officeDocument/2006/relationships/image" Target="../media/image221.jpg"/><Relationship Id="rId10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4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hyperlink" Target="http://epe.marine.rutgers.edu/r3ui/llb_view_hurricane.php" TargetMode="External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Global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U.S. Integrated Ocean Observing </a:t>
            </a:r>
            <a:r>
              <a:rPr lang="en-US" sz="28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System (IOOS)</a:t>
            </a:r>
            <a:endParaRPr lang="en-US" sz="28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17 U.S. Federal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5</a:t>
            </a:r>
            <a:r>
              <a:rPr lang="en-US" sz="24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Regional Alliances in GOOS</a:t>
            </a:r>
            <a:endParaRPr lang="en-US" sz="2400" i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MARACOOS REGIONAL THEMES</a:t>
            </a: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906461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931333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561970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340761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3833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Satellites: NPP, Terra, Aqua, NOAA Polar Orbiters, Metop &amp; GOES </a:t>
            </a:r>
          </a:p>
        </p:txBody>
      </p:sp>
    </p:spTree>
    <p:extLst>
      <p:ext uri="{BB962C8B-B14F-4D97-AF65-F5344CB8AC3E}">
        <p14:creationId xmlns:p14="http://schemas.microsoft.com/office/powerpoint/2010/main" val="151626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eaLnBrk="1" hangingPunct="1"/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41 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622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Bight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Subsurface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Glider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Industry Partner: Teledyne Webb Researc</a:t>
            </a:r>
            <a:r>
              <a:rPr lang="en-US" sz="2000" dirty="0"/>
              <a:t>h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900" y="54292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1889125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G1-Ruggedized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19" descr="rucool_global_map_black_axi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377" y="2581274"/>
            <a:ext cx="4559948" cy="2498725"/>
          </a:xfrm>
          <a:prstGeom prst="rect">
            <a:avLst/>
          </a:prstGeom>
        </p:spPr>
      </p:pic>
      <p:pic>
        <p:nvPicPr>
          <p:cNvPr id="21" name="Picture 9" descr="Screen shot 2012-02-19 at 1.33.1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539115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1318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88" y="3423652"/>
            <a:ext cx="1907989" cy="1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418" y="3669344"/>
            <a:ext cx="2178581" cy="11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8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1591733"/>
            <a:ext cx="2260616" cy="163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R2C_glid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467" y="1295400"/>
            <a:ext cx="1896533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33" y="0"/>
            <a:ext cx="1947334" cy="146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83199"/>
            <a:ext cx="189653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935" y="963792"/>
            <a:ext cx="2472265" cy="185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 descr="SAM_on_Glider_2 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34"/>
            <a:ext cx="2456346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reveBu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2898420"/>
            <a:ext cx="2427112" cy="18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5997"/>
            <a:ext cx="2472265" cy="16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 descr="PumpedCT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9988"/>
            <a:ext cx="2387600" cy="18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2965403542_248075ea0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620" y="4527099"/>
            <a:ext cx="1926092" cy="237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G_85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/>
          <a:stretch>
            <a:fillRect/>
          </a:stretch>
        </p:blipFill>
        <p:spPr bwMode="auto">
          <a:xfrm>
            <a:off x="7225914" y="0"/>
            <a:ext cx="1918086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ensor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558" y="5173662"/>
            <a:ext cx="600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5201" y="0"/>
            <a:ext cx="36918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Glider Sensors</a:t>
            </a:r>
          </a:p>
          <a:p>
            <a:r>
              <a:rPr lang="en-US" sz="2000" dirty="0" smtClean="0"/>
              <a:t>Inside Payload Bay or External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3706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yLB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961" y="620844"/>
            <a:ext cx="3702755" cy="24091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7540" y="5792612"/>
            <a:ext cx="540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Hurricane/Typhoon Glider Fleet – ?? Gliders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09333" y="778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5" descr="ooi_map_new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67" y="3246023"/>
            <a:ext cx="2319867" cy="255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593" y="4320117"/>
            <a:ext cx="533400" cy="533400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263" y="5096934"/>
            <a:ext cx="702458" cy="439209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70931" y="2779886"/>
            <a:ext cx="357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Rutgers Glider Fleet RU01-RU30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5809545"/>
            <a:ext cx="369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NSF OOI Glider Fleet – 48 Gliders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Glider Fleets</a:t>
            </a:r>
            <a:endParaRPr lang="en-US" sz="3200" b="1" dirty="0"/>
          </a:p>
        </p:txBody>
      </p:sp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"/>
          <a:stretch>
            <a:fillRect/>
          </a:stretch>
        </p:blipFill>
        <p:spPr bwMode="auto">
          <a:xfrm>
            <a:off x="936625" y="631218"/>
            <a:ext cx="2399357" cy="219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08500" y="2932286"/>
            <a:ext cx="391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U.S. Navy Glider Fleet – 150 Gliders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175" y="3347203"/>
            <a:ext cx="3965575" cy="23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2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stations_Northe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52085" cy="6200588"/>
          </a:xfrm>
          <a:prstGeom prst="rect">
            <a:avLst/>
          </a:prstGeom>
        </p:spPr>
      </p:pic>
      <p:pic>
        <p:nvPicPr>
          <p:cNvPr id="6" name="Picture 5" descr="Screen Shot 2012-10-24 at 10.24.1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869201" cy="26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http://portal.weatherflow.com/files/location/45700/files/IMG_42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7209" y="-6154"/>
            <a:ext cx="1813723" cy="62037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2" descr="http://portal.weatherflow.com/files/location/49393/files/IMG_41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920" y="2133599"/>
            <a:ext cx="1980951" cy="20150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83468" y="0"/>
            <a:ext cx="5960532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MARACOOS Weather Network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524000"/>
            <a:ext cx="1211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NDBC</a:t>
            </a:r>
          </a:p>
          <a:p>
            <a:pPr algn="ctr"/>
            <a:r>
              <a:rPr lang="en-US" dirty="0" smtClean="0"/>
              <a:t>Backbone</a:t>
            </a:r>
          </a:p>
          <a:p>
            <a:pPr algn="ctr"/>
            <a:r>
              <a:rPr lang="en-US" dirty="0" smtClean="0"/>
              <a:t>&gt; 50 sites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39361" y="2878666"/>
            <a:ext cx="1981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Regional Industry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Enhancement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&gt; 100 sites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4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stations_Northe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52085" cy="6200588"/>
          </a:xfrm>
          <a:prstGeom prst="rect">
            <a:avLst/>
          </a:prstGeom>
        </p:spPr>
      </p:pic>
      <p:pic>
        <p:nvPicPr>
          <p:cNvPr id="6" name="Picture 5" descr="Screen Shot 2012-10-24 at 10.24.1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869201" cy="26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http://portal.weatherflow.com/files/location/45700/files/IMG_42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7209" y="-6154"/>
            <a:ext cx="1813723" cy="62037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2" descr="http://portal.weatherflow.com/files/location/49393/files/IMG_41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920" y="2133599"/>
            <a:ext cx="1980951" cy="20150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83468" y="0"/>
            <a:ext cx="5960532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MARACOOS Weather Network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524000"/>
            <a:ext cx="1211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NDBC</a:t>
            </a:r>
          </a:p>
          <a:p>
            <a:pPr algn="ctr"/>
            <a:r>
              <a:rPr lang="en-US" dirty="0" smtClean="0"/>
              <a:t>Backbone</a:t>
            </a:r>
          </a:p>
          <a:p>
            <a:pPr algn="ctr"/>
            <a:r>
              <a:rPr lang="en-US" dirty="0" smtClean="0"/>
              <a:t>&gt; 50 sites</a:t>
            </a:r>
            <a:endParaRPr lang="en-US" dirty="0"/>
          </a:p>
        </p:txBody>
      </p:sp>
      <p:pic>
        <p:nvPicPr>
          <p:cNvPr id="13" name="Picture 2" descr="http://co.weatherflow.com/maracoos/2013-10-02-0000/maracoos-2013-10-02-0000.gif?1273912113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50" y="4206875"/>
            <a:ext cx="3910929" cy="27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02000" y="2746375"/>
            <a:ext cx="2603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MARACOOS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Weather Ensemble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3-7 Members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Verified with Coastal Observations</a:t>
            </a:r>
          </a:p>
        </p:txBody>
      </p:sp>
    </p:spTree>
    <p:extLst>
      <p:ext uri="{BB962C8B-B14F-4D97-AF65-F5344CB8AC3E}">
        <p14:creationId xmlns:p14="http://schemas.microsoft.com/office/powerpoint/2010/main" val="245130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RUWRFcold36_winds10m_201208281000_full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875" y="676275"/>
            <a:ext cx="4888541" cy="54991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49750" y="1093787"/>
            <a:ext cx="479425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Weather Research and Forecasting (WRF) model, Advanced Research core (ARW), Version 3.4.1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al., 2001)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Horizontal Resolution: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6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km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Vertical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35 levels, focused near surface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Lateral B.C.: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Global Forecast System (GFS) 0.5 degree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Microphysics: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400" dirty="0">
                <a:solidFill>
                  <a:srgbClr val="000000"/>
                </a:solidFill>
                <a:cs typeface="Calibri"/>
              </a:rPr>
              <a:t>WRF Double-Moment 6-class </a:t>
            </a:r>
            <a:r>
              <a:rPr lang="de-DE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de-DE" sz="240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Planetary Boundary Layer (PBL) scheme: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Yonsei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University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fr-FR" sz="2400" dirty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Longwave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radiation: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Radiative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Transfer Model (RRTMG)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Shortwave radiation: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Bottom B.C. (Sea Surface Temperature, SST):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Variant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Advanced Research Version of WRF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178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4324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National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142058" y="5715000"/>
            <a:ext cx="4409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Mid-Atlantic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953000" y="2508246"/>
            <a:ext cx="4149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20" name="Picture 19" descr="Screen Shot 2014-02-16 at 4.47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375" y="2969911"/>
            <a:ext cx="3748857" cy="2745089"/>
          </a:xfrm>
          <a:prstGeom prst="rect">
            <a:avLst/>
          </a:prstGeom>
        </p:spPr>
      </p:pic>
      <p:pic>
        <p:nvPicPr>
          <p:cNvPr id="47" name="Picture 3" descr="avhrrsst-hfr13mhz_20120110T190000-20120111T190000_maracoos_std_lor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516" y="3396294"/>
            <a:ext cx="1849694" cy="2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 descr="avhrrsst-hfr5mhz_20111125T080000-20111126T080000_maracoos_std_lor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4946"/>
            <a:ext cx="2436516" cy="234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Global_Sit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498" y="589871"/>
            <a:ext cx="3914734" cy="191837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917541" y="5170442"/>
            <a:ext cx="118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Multistatic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0" y="5331142"/>
            <a:ext cx="12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Monostatic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89500" y="213618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67296" y="5145855"/>
            <a:ext cx="85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ested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1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34" y="838200"/>
            <a:ext cx="31623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5079999" y="3505201"/>
            <a:ext cx="3175000" cy="2581275"/>
            <a:chOff x="5334000" y="838200"/>
            <a:chExt cx="3175000" cy="2581275"/>
          </a:xfrm>
        </p:grpSpPr>
        <p:pic>
          <p:nvPicPr>
            <p:cNvPr id="58370" name="Picture 1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838200"/>
              <a:ext cx="317500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9"/>
            <p:cNvSpPr>
              <a:spLocks noChangeArrowheads="1"/>
            </p:cNvSpPr>
            <p:nvPr/>
          </p:nvSpPr>
          <p:spPr bwMode="auto">
            <a:xfrm>
              <a:off x="6189663" y="2860675"/>
              <a:ext cx="22923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4) HOPS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U. Massachusetts, Dartmouth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918633" y="3518430"/>
            <a:ext cx="3187700" cy="2606675"/>
            <a:chOff x="596900" y="3560763"/>
            <a:chExt cx="3187700" cy="2606675"/>
          </a:xfrm>
        </p:grpSpPr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" y="3560763"/>
              <a:ext cx="3187700" cy="260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4" name="Rectangle 11"/>
            <p:cNvSpPr>
              <a:spLocks noChangeArrowheads="1"/>
            </p:cNvSpPr>
            <p:nvPr/>
          </p:nvSpPr>
          <p:spPr bwMode="auto">
            <a:xfrm>
              <a:off x="2247900" y="5588000"/>
              <a:ext cx="15335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3) ROMS 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Rutgers University</a:t>
              </a:r>
            </a:p>
          </p:txBody>
        </p:sp>
      </p:grp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2769252" y="2824692"/>
            <a:ext cx="1277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  <a:latin typeface="Times New Roman" charset="0"/>
              </a:rPr>
              <a:t>1) STPS</a:t>
            </a:r>
            <a:endParaRPr lang="en-US" sz="1600" b="1" dirty="0">
              <a:solidFill>
                <a:schemeClr val="bg1"/>
              </a:solidFill>
              <a:latin typeface="Times New Roman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Times New Roman" charset="0"/>
              </a:rPr>
              <a:t>U. Connecticut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5088466" y="875242"/>
            <a:ext cx="3175000" cy="2573338"/>
            <a:chOff x="5274733" y="3559175"/>
            <a:chExt cx="3175000" cy="2573338"/>
          </a:xfrm>
        </p:grpSpPr>
        <p:pic>
          <p:nvPicPr>
            <p:cNvPr id="58375" name="Picture 1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733" y="3559175"/>
              <a:ext cx="3175000" cy="257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7" name="Rectangle 15"/>
            <p:cNvSpPr>
              <a:spLocks noChangeArrowheads="1"/>
            </p:cNvSpPr>
            <p:nvPr/>
          </p:nvSpPr>
          <p:spPr bwMode="auto">
            <a:xfrm>
              <a:off x="5981700" y="5572125"/>
              <a:ext cx="24511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2) NYHOPS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Stevens Institute of Technology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1016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+mj-lt"/>
                <a:ea typeface="ＭＳ Ｐゴシック" charset="0"/>
                <a:cs typeface="Geneva" pitchFamily="-65" charset="-128"/>
              </a:rPr>
              <a:t>Improved Predictive Modeling and Data Assimilation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760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30042" y="2712958"/>
            <a:ext cx="16644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Bottom temperature</a:t>
            </a:r>
            <a:endParaRPr lang="en-US" dirty="0"/>
          </a:p>
        </p:txBody>
      </p:sp>
      <p:pic>
        <p:nvPicPr>
          <p:cNvPr id="7" name="Picture 3" descr="kk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9871" y="183467"/>
            <a:ext cx="1635556" cy="305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Content Placeholder 2"/>
          <p:cNvSpPr>
            <a:spLocks noGrp="1"/>
          </p:cNvSpPr>
          <p:nvPr>
            <p:ph sz="half" idx="1"/>
          </p:nvPr>
        </p:nvSpPr>
        <p:spPr>
          <a:xfrm>
            <a:off x="113894" y="3622882"/>
            <a:ext cx="6256097" cy="292632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None/>
            </a:pP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Data used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by Operational Forecast                       [… real-time SOURCE]</a:t>
            </a:r>
            <a:b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                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*</a:t>
            </a:r>
            <a:r>
              <a:rPr lang="en-US" sz="1050" i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THREDDS Data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Server</a:t>
            </a:r>
            <a:endParaRPr lang="en-US" sz="16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72-hour forecast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NAM 0Z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cycle at 2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am EST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[NCEP NOMADS]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RU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regional CODAR hourly: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4-hour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latency delay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TDS*]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RU glider T,S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when available (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~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1 hour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delay)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USGS daily average flow available 11:00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EST</a:t>
            </a:r>
            <a:r>
              <a:rPr lang="en-US" sz="1600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[USGS 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waterdata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AVHRR IR passes 6-8 per day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(~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2 hour delay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)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[MARACOOS TDS]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REMSS MW-IR blended SST daily average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[NASA PO-DAAC]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HYCOM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NCODA 7-day forecast updated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daily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[NRL]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Jason-2, </a:t>
            </a:r>
            <a:r>
              <a:rPr lang="en-US" sz="1600" dirty="0" err="1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CryoSat</a:t>
            </a: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, </a:t>
            </a:r>
            <a:r>
              <a:rPr lang="en-US" sz="1600" dirty="0" err="1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AltiKa</a:t>
            </a: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along-track </a:t>
            </a: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altimeter OGDR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RADS.nl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SOOP </a:t>
            </a:r>
            <a:r>
              <a:rPr lang="en-US" sz="1600" dirty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XBT/CTD, Argo floats</a:t>
            </a: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ＭＳ Ｐゴシック" charset="0"/>
                <a:cs typeface="Arial" charset="0"/>
              </a:rPr>
              <a:t>, on GTS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[NOAA OSMC ERDDAP]</a:t>
            </a: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/>
            </a:r>
            <a:b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</a:br>
            <a:endParaRPr lang="en-US" sz="2000" i="1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6324" y="5978237"/>
            <a:ext cx="6858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9DD56-F4A9-0446-85C1-7E31F7689E86}" type="slidenum">
              <a:rPr lang="en-US" sz="1400">
                <a:solidFill>
                  <a:srgbClr val="000000"/>
                </a:solidFill>
                <a:latin typeface="Calibri" charset="0"/>
                <a:cs typeface="Calibri" charset="0"/>
              </a:rPr>
              <a:pPr/>
              <a:t>21</a:t>
            </a:fld>
            <a:endParaRPr lang="en-US" sz="14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120248"/>
            <a:ext cx="5790701" cy="35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200" b="1" dirty="0" smtClean="0">
                <a:latin typeface="Calibri" charset="0"/>
                <a:ea typeface="ＭＳ Ｐゴシック" charset="0"/>
                <a:cs typeface="ＭＳ Ｐゴシック" charset="0"/>
              </a:rPr>
              <a:t>Rutgers ROMS 4DVAR uses all available data </a:t>
            </a:r>
            <a:br>
              <a:rPr lang="en-US" sz="22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200" b="1" dirty="0" smtClean="0">
                <a:latin typeface="Calibri" charset="0"/>
                <a:ea typeface="ＭＳ Ｐゴシック" charset="0"/>
                <a:cs typeface="ＭＳ Ｐゴシック" charset="0"/>
              </a:rPr>
              <a:t>from a modern coastal ocean observing system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</a:rPr>
              <a:t>more and diverse data is better (T, S, </a:t>
            </a:r>
            <a:r>
              <a:rPr lang="en-US" sz="2000" b="1" dirty="0" smtClean="0">
                <a:latin typeface="Calibri" charset="0"/>
                <a:ea typeface="ＭＳ Ｐゴシック" charset="0"/>
              </a:rPr>
              <a:t>u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, sea level)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</a:rPr>
              <a:t>bias correction to OBC and MDT is essential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Useful subsurface skill for real-time applications: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</a:rPr>
              <a:t>4 days for temperature and salinity;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</a:rPr>
              <a:t>1-2 days for velocity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u="sng" dirty="0" smtClean="0">
                <a:latin typeface="Calibri" charset="0"/>
                <a:ea typeface="ＭＳ Ｐゴシック" charset="0"/>
                <a:cs typeface="ＭＳ Ｐゴシック" charset="0"/>
              </a:rPr>
              <a:t>Future directions</a:t>
            </a:r>
            <a:r>
              <a:rPr lang="en-U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: variational methods for </a:t>
            </a:r>
            <a:br>
              <a:rPr lang="en-US" sz="20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observing system design; coupling; ecosystems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618894" y="1935020"/>
            <a:ext cx="2000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9900FF"/>
                </a:solidFill>
                <a:latin typeface="Calibri"/>
              </a:rPr>
              <a:t>4-day forecast</a:t>
            </a:r>
            <a:endParaRPr lang="en-US" sz="1400" b="1" dirty="0">
              <a:solidFill>
                <a:srgbClr val="9900FF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4069" y="1628048"/>
            <a:ext cx="230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CCCC"/>
                </a:solidFill>
                <a:latin typeface="Calibri"/>
              </a:rPr>
              <a:t>2-day forecast</a:t>
            </a:r>
            <a:endParaRPr lang="en-US" sz="1400" b="1" dirty="0">
              <a:solidFill>
                <a:srgbClr val="00CCCC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5661" y="1104767"/>
            <a:ext cx="2740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Data assimilation</a:t>
            </a:r>
            <a:br>
              <a:rPr lang="en-US" sz="1400" b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analysis/</a:t>
            </a:r>
            <a:r>
              <a:rPr lang="en-US" sz="1400" b="1" dirty="0" err="1" smtClean="0">
                <a:solidFill>
                  <a:srgbClr val="FF0000"/>
                </a:solidFill>
                <a:latin typeface="Calibri"/>
              </a:rPr>
              <a:t>hindcast</a:t>
            </a:r>
            <a:endParaRPr lang="en-US" sz="1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15661" y="655167"/>
            <a:ext cx="2568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Forward model</a:t>
            </a:r>
            <a:br>
              <a:rPr lang="en-US" sz="1400" b="1" dirty="0" smtClean="0">
                <a:solidFill>
                  <a:srgbClr val="008000"/>
                </a:solidFill>
                <a:latin typeface="Calibri"/>
              </a:rPr>
            </a:b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after bias removal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04446" y="347390"/>
            <a:ext cx="3410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Calibri"/>
              </a:rPr>
              <a:t>Forward model</a:t>
            </a:r>
            <a:endParaRPr lang="en-US" sz="14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5600582" y="1749540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0880" y="-3295"/>
            <a:ext cx="1664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  <p:pic>
        <p:nvPicPr>
          <p:cNvPr id="15" name="Picture 14" descr="EspressoV2_MemDayForecastBottomTemp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03"/>
          <a:stretch/>
        </p:blipFill>
        <p:spPr>
          <a:xfrm>
            <a:off x="5273587" y="3310981"/>
            <a:ext cx="4369241" cy="30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0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rw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28267" cy="3793851"/>
          </a:xfrm>
          <a:prstGeom prst="rect">
            <a:avLst/>
          </a:prstGeom>
        </p:spPr>
      </p:pic>
      <p:pic>
        <p:nvPicPr>
          <p:cNvPr id="4" name="Picture 3" descr="darwin-380_rtofs_tempera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582497"/>
            <a:ext cx="5994400" cy="4632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34" y="3979334"/>
            <a:ext cx="2810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Summer 2013: Current </a:t>
            </a:r>
          </a:p>
          <a:p>
            <a:r>
              <a:rPr lang="en-US" sz="2800" b="1" dirty="0" smtClean="0"/>
              <a:t>Mid-Atlantic</a:t>
            </a:r>
          </a:p>
          <a:p>
            <a:r>
              <a:rPr lang="en-US" sz="2800" b="1" dirty="0" smtClean="0"/>
              <a:t>Temperature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90533" y="3556001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Glider Data compared to Global Model Forecasts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48375" y="152400"/>
            <a:ext cx="3095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Global Models &amp; the Mid- Atlantic Shelf</a:t>
            </a:r>
          </a:p>
        </p:txBody>
      </p:sp>
    </p:spTree>
    <p:extLst>
      <p:ext uri="{BB962C8B-B14F-4D97-AF65-F5344CB8AC3E}">
        <p14:creationId xmlns:p14="http://schemas.microsoft.com/office/powerpoint/2010/main" val="276529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1506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2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76600" y="3336465"/>
            <a:ext cx="25146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641265"/>
            <a:ext cx="2438400" cy="25146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239000" y="152400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 </a:t>
            </a:r>
            <a:r>
              <a:rPr lang="en-US" dirty="0" err="1" smtClean="0">
                <a:solidFill>
                  <a:schemeClr val="bg1"/>
                </a:solidFill>
              </a:rPr>
              <a:t>Groundstations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562600" y="1524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HiSeasNet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46232" y="1267309"/>
            <a:ext cx="2122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13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U27_rout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76300"/>
            <a:ext cx="4815891" cy="23490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Screen Shot 2013-09-25 at 12.25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67100"/>
            <a:ext cx="4250267" cy="2761594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062082496"/>
              </p:ext>
            </p:extLst>
          </p:nvPr>
        </p:nvGraphicFramePr>
        <p:xfrm>
          <a:off x="4419600" y="3192691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35055" y="3946474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27813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The Trans-Atlantic Glider Challenge</a:t>
            </a:r>
          </a:p>
          <a:p>
            <a:pPr algn="ctr"/>
            <a:r>
              <a:rPr lang="en-US" sz="2400" b="1" dirty="0" smtClean="0"/>
              <a:t>“The Ocean is Our Classroom”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018" y="892174"/>
            <a:ext cx="3502259" cy="233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3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038600" cy="21717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038600" cy="21717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_3385_150e6f59e87c3a99d7d1b94a1fb46e7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7438"/>
            <a:ext cx="4267200" cy="212906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400" y="16205200"/>
            <a:ext cx="21894800" cy="292100"/>
          </a:xfrm>
          <a:prstGeom prst="rect">
            <a:avLst/>
          </a:prstGeom>
          <a:noFill/>
          <a:ln>
            <a:noFill/>
          </a:ln>
          <a:effectLst>
            <a:outerShdw blurRad="127000" dist="63499" dir="306000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world-water-map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566160"/>
            <a:ext cx="3505200" cy="2103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00" y="0"/>
            <a:ext cx="913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2050 Grand Challenge for our Students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3200400"/>
            <a:ext cx="172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 This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9471" y="3200400"/>
            <a:ext cx="106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Into This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867400"/>
            <a:ext cx="429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the Human Population is Growing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5867400"/>
            <a:ext cx="289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 Earth is Changing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5410200"/>
            <a:ext cx="3177450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Projected Population Growth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700" y="621268"/>
            <a:ext cx="913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During the Professional Lifetimes of Today’s Undergraduates,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40554" y="5381625"/>
            <a:ext cx="2774846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Projected Water Scarcity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33600" y="2743200"/>
            <a:ext cx="211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The Earth at Night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7816" y="2743200"/>
            <a:ext cx="206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Global Population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8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ea_1000k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24577"/>
            <a:ext cx="9144000" cy="5680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5213" y="3592285"/>
            <a:ext cx="144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99"/>
                </a:solidFill>
              </a:rPr>
              <a:t>1000 km Alongshore Length Scale</a:t>
            </a:r>
            <a:endParaRPr lang="en-US" dirty="0">
              <a:solidFill>
                <a:srgbClr val="00FF99"/>
              </a:solidFill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 dirty="0" smtClean="0"/>
              <a:t>Regional Seas around South Korea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04511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26 at 9.3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6248400" cy="3650349"/>
          </a:xfrm>
          <a:prstGeom prst="rect">
            <a:avLst/>
          </a:prstGeom>
        </p:spPr>
      </p:pic>
      <p:pic>
        <p:nvPicPr>
          <p:cNvPr id="3" name="Picture 2" descr="Screen shot 2014-02-26 at 1.2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268" y="2425941"/>
            <a:ext cx="4893732" cy="443205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197600" y="3183467"/>
            <a:ext cx="33867" cy="25061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231467" y="4944533"/>
            <a:ext cx="1676400" cy="745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81333" y="2506133"/>
            <a:ext cx="66040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68533" y="3928533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 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7067" y="3657601"/>
            <a:ext cx="34419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U.S. - Korea</a:t>
            </a:r>
          </a:p>
          <a:p>
            <a:r>
              <a:rPr lang="en-US" sz="2400" b="1" dirty="0" smtClean="0"/>
              <a:t>Collaborations 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Network Operations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Quality Control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Product Development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Science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8400" y="0"/>
            <a:ext cx="2895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U.S. &amp; Korea </a:t>
            </a:r>
          </a:p>
          <a:p>
            <a:r>
              <a:rPr lang="en-US" sz="2400" b="1" dirty="0" smtClean="0"/>
              <a:t>National HF Radar Networks –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World’s largest networks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MAB &amp; Korea similar in scale</a:t>
            </a:r>
          </a:p>
        </p:txBody>
      </p:sp>
    </p:spTree>
    <p:extLst>
      <p:ext uri="{BB962C8B-B14F-4D97-AF65-F5344CB8AC3E}">
        <p14:creationId xmlns:p14="http://schemas.microsoft.com/office/powerpoint/2010/main" val="248528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801" y="0"/>
            <a:ext cx="9372600" cy="6248400"/>
          </a:xfrm>
          <a:prstGeom prst="rect">
            <a:avLst/>
          </a:prstGeom>
        </p:spPr>
      </p:pic>
      <p:pic>
        <p:nvPicPr>
          <p:cNvPr id="4" name="Picture 3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67" y="-1"/>
            <a:ext cx="9372599" cy="6248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1069" y="0"/>
            <a:ext cx="3623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Korea-U.S. Collaborations in Ocean Observing to Improve Environmental Forecasting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00" y="3962400"/>
            <a:ext cx="25277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Sik</a:t>
            </a:r>
            <a:r>
              <a:rPr lang="en-US" sz="2000" b="1" dirty="0" smtClean="0"/>
              <a:t> Huh, KIOST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Scott Glenn,</a:t>
            </a:r>
          </a:p>
          <a:p>
            <a:r>
              <a:rPr lang="en-US" sz="2000" b="1" dirty="0" smtClean="0"/>
              <a:t>Oscar Schofield,</a:t>
            </a:r>
          </a:p>
          <a:p>
            <a:r>
              <a:rPr lang="en-US" sz="2000" b="1" dirty="0" smtClean="0"/>
              <a:t>Josh </a:t>
            </a:r>
            <a:r>
              <a:rPr lang="en-US" sz="2000" b="1" dirty="0" err="1" smtClean="0"/>
              <a:t>Kohut</a:t>
            </a:r>
            <a:r>
              <a:rPr lang="en-US" sz="2000" b="1" dirty="0" smtClean="0"/>
              <a:t> &amp;</a:t>
            </a:r>
          </a:p>
          <a:p>
            <a:r>
              <a:rPr lang="en-US" sz="2000" b="1" dirty="0" smtClean="0"/>
              <a:t>Hugh Roarty</a:t>
            </a:r>
          </a:p>
          <a:p>
            <a:r>
              <a:rPr lang="en-US" sz="2000" b="1" i="1" dirty="0" smtClean="0"/>
              <a:t>Rutgers University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3370970"/>
            <a:ext cx="330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San </a:t>
            </a:r>
            <a:r>
              <a:rPr lang="en-US" sz="2000" b="1" dirty="0" err="1" smtClean="0"/>
              <a:t>Hoon</a:t>
            </a:r>
            <a:r>
              <a:rPr lang="en-US" sz="2000" b="1" dirty="0" smtClean="0"/>
              <a:t> Lee, Ho Kyung Ha, Tae Wan Kim, </a:t>
            </a:r>
            <a:r>
              <a:rPr lang="en-US" sz="2000" b="1" dirty="0" err="1" smtClean="0"/>
              <a:t>Doshik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Hahm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Jisoo</a:t>
            </a:r>
            <a:r>
              <a:rPr lang="en-US" sz="2000" b="1" dirty="0" smtClean="0"/>
              <a:t> Park, </a:t>
            </a:r>
            <a:r>
              <a:rPr lang="en-US" sz="2000" b="1" i="1" dirty="0" smtClean="0"/>
              <a:t>KOPRI</a:t>
            </a:r>
          </a:p>
          <a:p>
            <a:endParaRPr lang="en-US" sz="2000" b="1" dirty="0"/>
          </a:p>
          <a:p>
            <a:r>
              <a:rPr lang="en-US" sz="2000" b="1" dirty="0" err="1" smtClean="0"/>
              <a:t>Hak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Soo</a:t>
            </a:r>
            <a:r>
              <a:rPr lang="en-US" sz="2000" b="1" dirty="0" smtClean="0"/>
              <a:t> Lim, </a:t>
            </a:r>
            <a:r>
              <a:rPr lang="en-US" sz="2000" b="1" i="1" dirty="0" smtClean="0"/>
              <a:t>KIOST</a:t>
            </a:r>
          </a:p>
          <a:p>
            <a:r>
              <a:rPr lang="en-US" sz="2000" b="1" dirty="0" smtClean="0"/>
              <a:t>Sang-Ho Lee,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err="1" smtClean="0"/>
              <a:t>Byoung-Jui</a:t>
            </a:r>
            <a:r>
              <a:rPr lang="en-US" sz="2000" b="1" dirty="0" smtClean="0"/>
              <a:t> Choi,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smtClean="0"/>
              <a:t>Jung </a:t>
            </a:r>
            <a:r>
              <a:rPr lang="en-US" sz="2000" b="1" dirty="0" err="1" smtClean="0"/>
              <a:t>Sik</a:t>
            </a:r>
            <a:r>
              <a:rPr lang="en-US" sz="2000" b="1" dirty="0" smtClean="0"/>
              <a:t> Han, </a:t>
            </a:r>
            <a:r>
              <a:rPr lang="en-US" sz="2000" b="1" i="1" dirty="0" smtClean="0"/>
              <a:t>KHOA</a:t>
            </a:r>
          </a:p>
          <a:p>
            <a:r>
              <a:rPr lang="en-US" sz="2000" b="1" dirty="0" err="1" smtClean="0"/>
              <a:t>Kwang</a:t>
            </a:r>
            <a:r>
              <a:rPr lang="en-US" sz="2000" b="1" dirty="0" smtClean="0"/>
              <a:t> Nam Han, </a:t>
            </a:r>
            <a:r>
              <a:rPr lang="en-US" sz="2000" b="1" i="1" dirty="0" smtClean="0"/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428725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850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National Glider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142058" y="5715000"/>
            <a:ext cx="4409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Mid-Atlantic Glider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5002742" y="2971800"/>
            <a:ext cx="4149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Glider Networks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7541" y="5170442"/>
            <a:ext cx="118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Geneva" charset="0"/>
                <a:cs typeface="Geneva" charset="0"/>
              </a:rPr>
              <a:t>Multistatic</a:t>
            </a:r>
            <a:endParaRPr lang="en-US" dirty="0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7296" y="5145855"/>
            <a:ext cx="85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Geneva" charset="0"/>
                <a:cs typeface="Geneva" charset="0"/>
              </a:rPr>
              <a:t>N</a:t>
            </a:r>
            <a:r>
              <a:rPr lang="en-US" dirty="0" smtClean="0">
                <a:solidFill>
                  <a:srgbClr val="FFFFFF"/>
                </a:solidFill>
                <a:ea typeface="Geneva" charset="0"/>
                <a:cs typeface="Geneva" charset="0"/>
              </a:rPr>
              <a:t>ested</a:t>
            </a:r>
            <a:endParaRPr lang="en-US" dirty="0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pic>
        <p:nvPicPr>
          <p:cNvPr id="3" name="Picture 2" descr="Screen Shot 2014-02-22 at 1.48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657600"/>
            <a:ext cx="3807135" cy="1868447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8600" cy="2048932"/>
          </a:xfrm>
          <a:prstGeom prst="rect">
            <a:avLst/>
          </a:prstGeom>
          <a:noFill/>
        </p:spPr>
      </p:pic>
      <p:pic>
        <p:nvPicPr>
          <p:cNvPr id="23" name="Picture 22" descr="Screen Shot 2013-09-09 at 7.14.45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679" y="578445"/>
            <a:ext cx="4166122" cy="240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2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20 at 5.03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170"/>
            <a:ext cx="9144000" cy="667883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147230" y="2941917"/>
            <a:ext cx="5427465" cy="904502"/>
          </a:xfrm>
          <a:custGeom>
            <a:avLst/>
            <a:gdLst>
              <a:gd name="connsiteX0" fmla="*/ 0 w 5427465"/>
              <a:gd name="connsiteY0" fmla="*/ 0 h 904502"/>
              <a:gd name="connsiteX1" fmla="*/ 438583 w 5427465"/>
              <a:gd name="connsiteY1" fmla="*/ 676093 h 904502"/>
              <a:gd name="connsiteX2" fmla="*/ 1891389 w 5427465"/>
              <a:gd name="connsiteY2" fmla="*/ 712638 h 904502"/>
              <a:gd name="connsiteX3" fmla="*/ 2256875 w 5427465"/>
              <a:gd name="connsiteY3" fmla="*/ 886229 h 904502"/>
              <a:gd name="connsiteX4" fmla="*/ 4431516 w 5427465"/>
              <a:gd name="connsiteY4" fmla="*/ 904502 h 904502"/>
              <a:gd name="connsiteX5" fmla="*/ 4723905 w 5427465"/>
              <a:gd name="connsiteY5" fmla="*/ 593865 h 904502"/>
              <a:gd name="connsiteX6" fmla="*/ 5189899 w 5427465"/>
              <a:gd name="connsiteY6" fmla="*/ 584729 h 904502"/>
              <a:gd name="connsiteX7" fmla="*/ 5427465 w 5427465"/>
              <a:gd name="connsiteY7" fmla="*/ 712638 h 9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7465" h="904502">
                <a:moveTo>
                  <a:pt x="0" y="0"/>
                </a:moveTo>
                <a:lnTo>
                  <a:pt x="438583" y="676093"/>
                </a:lnTo>
                <a:lnTo>
                  <a:pt x="1891389" y="712638"/>
                </a:lnTo>
                <a:lnTo>
                  <a:pt x="2256875" y="886229"/>
                </a:lnTo>
                <a:lnTo>
                  <a:pt x="4431516" y="904502"/>
                </a:lnTo>
                <a:lnTo>
                  <a:pt x="4723905" y="593865"/>
                </a:lnTo>
                <a:lnTo>
                  <a:pt x="5189899" y="584729"/>
                </a:lnTo>
                <a:lnTo>
                  <a:pt x="5427465" y="712638"/>
                </a:lnTo>
              </a:path>
            </a:pathLst>
          </a:custGeom>
          <a:ln w="5715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098384" y="2494234"/>
            <a:ext cx="525458" cy="1352185"/>
          </a:xfrm>
          <a:custGeom>
            <a:avLst/>
            <a:gdLst>
              <a:gd name="connsiteX0" fmla="*/ 525458 w 525458"/>
              <a:gd name="connsiteY0" fmla="*/ 1352185 h 1352185"/>
              <a:gd name="connsiteX1" fmla="*/ 4641 w 525458"/>
              <a:gd name="connsiteY1" fmla="*/ 776593 h 1352185"/>
              <a:gd name="connsiteX2" fmla="*/ 278755 w 525458"/>
              <a:gd name="connsiteY2" fmla="*/ 0 h 13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458" h="1352185">
                <a:moveTo>
                  <a:pt x="525458" y="1352185"/>
                </a:moveTo>
                <a:cubicBezTo>
                  <a:pt x="285608" y="1177071"/>
                  <a:pt x="45758" y="1001957"/>
                  <a:pt x="4641" y="776593"/>
                </a:cubicBezTo>
                <a:cubicBezTo>
                  <a:pt x="-36476" y="551229"/>
                  <a:pt x="207181" y="118773"/>
                  <a:pt x="278755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55003" y="179170"/>
            <a:ext cx="1911876" cy="3648976"/>
          </a:xfrm>
          <a:custGeom>
            <a:avLst/>
            <a:gdLst>
              <a:gd name="connsiteX0" fmla="*/ 1911876 w 1911876"/>
              <a:gd name="connsiteY0" fmla="*/ 3709373 h 3709373"/>
              <a:gd name="connsiteX1" fmla="*/ 84446 w 1911876"/>
              <a:gd name="connsiteY1" fmla="*/ 2512506 h 3709373"/>
              <a:gd name="connsiteX2" fmla="*/ 440795 w 1911876"/>
              <a:gd name="connsiteY2" fmla="*/ 1142049 h 3709373"/>
              <a:gd name="connsiteX3" fmla="*/ 1646898 w 1911876"/>
              <a:gd name="connsiteY3" fmla="*/ 0 h 370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876" h="3709373">
                <a:moveTo>
                  <a:pt x="1911876" y="3709373"/>
                </a:moveTo>
                <a:cubicBezTo>
                  <a:pt x="1120751" y="3324883"/>
                  <a:pt x="329626" y="2940393"/>
                  <a:pt x="84446" y="2512506"/>
                </a:cubicBezTo>
                <a:cubicBezTo>
                  <a:pt x="-160734" y="2084619"/>
                  <a:pt x="180386" y="1560800"/>
                  <a:pt x="440795" y="1142049"/>
                </a:cubicBezTo>
                <a:cubicBezTo>
                  <a:pt x="701204" y="723298"/>
                  <a:pt x="1534207" y="147705"/>
                  <a:pt x="1646898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623842" y="3846419"/>
            <a:ext cx="1133006" cy="569162"/>
          </a:xfrm>
          <a:custGeom>
            <a:avLst/>
            <a:gdLst>
              <a:gd name="connsiteX0" fmla="*/ 0 w 1133006"/>
              <a:gd name="connsiteY0" fmla="*/ 0 h 569162"/>
              <a:gd name="connsiteX1" fmla="*/ 667012 w 1133006"/>
              <a:gd name="connsiteY1" fmla="*/ 529910 h 569162"/>
              <a:gd name="connsiteX2" fmla="*/ 1133006 w 1133006"/>
              <a:gd name="connsiteY2" fmla="*/ 529910 h 56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006" h="569162">
                <a:moveTo>
                  <a:pt x="0" y="0"/>
                </a:moveTo>
                <a:cubicBezTo>
                  <a:pt x="239089" y="220796"/>
                  <a:pt x="478178" y="441592"/>
                  <a:pt x="667012" y="529910"/>
                </a:cubicBezTo>
                <a:cubicBezTo>
                  <a:pt x="855846" y="618228"/>
                  <a:pt x="1133006" y="529910"/>
                  <a:pt x="1133006" y="52991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66879" y="3846419"/>
            <a:ext cx="1452806" cy="2640415"/>
          </a:xfrm>
          <a:custGeom>
            <a:avLst/>
            <a:gdLst>
              <a:gd name="connsiteX0" fmla="*/ 0 w 1452806"/>
              <a:gd name="connsiteY0" fmla="*/ 0 h 2640415"/>
              <a:gd name="connsiteX1" fmla="*/ 584777 w 1452806"/>
              <a:gd name="connsiteY1" fmla="*/ 2019141 h 2640415"/>
              <a:gd name="connsiteX2" fmla="*/ 1452806 w 1452806"/>
              <a:gd name="connsiteY2" fmla="*/ 2640415 h 264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2806" h="2640415">
                <a:moveTo>
                  <a:pt x="0" y="0"/>
                </a:moveTo>
                <a:cubicBezTo>
                  <a:pt x="171321" y="789536"/>
                  <a:pt x="342643" y="1579072"/>
                  <a:pt x="584777" y="2019141"/>
                </a:cubicBezTo>
                <a:cubicBezTo>
                  <a:pt x="826911" y="2459210"/>
                  <a:pt x="1318795" y="2584074"/>
                  <a:pt x="1452806" y="26404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71421" y="3494010"/>
            <a:ext cx="2695458" cy="556005"/>
          </a:xfrm>
          <a:custGeom>
            <a:avLst/>
            <a:gdLst>
              <a:gd name="connsiteX0" fmla="*/ 0 w 2695458"/>
              <a:gd name="connsiteY0" fmla="*/ 0 h 556005"/>
              <a:gd name="connsiteX1" fmla="*/ 1635549 w 2695458"/>
              <a:gd name="connsiteY1" fmla="*/ 548183 h 556005"/>
              <a:gd name="connsiteX2" fmla="*/ 2695458 w 2695458"/>
              <a:gd name="connsiteY2" fmla="*/ 338046 h 55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458" h="556005">
                <a:moveTo>
                  <a:pt x="0" y="0"/>
                </a:moveTo>
                <a:cubicBezTo>
                  <a:pt x="593153" y="245921"/>
                  <a:pt x="1186306" y="491842"/>
                  <a:pt x="1635549" y="548183"/>
                </a:cubicBezTo>
                <a:cubicBezTo>
                  <a:pt x="2084792" y="604524"/>
                  <a:pt x="2695458" y="338046"/>
                  <a:pt x="2695458" y="3380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50933" y="623961"/>
            <a:ext cx="3793067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Potential Korean Glider Paths</a:t>
            </a:r>
          </a:p>
          <a:p>
            <a:r>
              <a:rPr lang="en-US" sz="2000" dirty="0" smtClean="0"/>
              <a:t>KNRV5000 Circumnavigation + 2015-2016 Glider Deployments</a:t>
            </a:r>
          </a:p>
          <a:p>
            <a:r>
              <a:rPr lang="en-US" sz="2000" dirty="0" smtClean="0"/>
              <a:t>(Proposed by Rutgers students in response to Dr. </a:t>
            </a:r>
            <a:r>
              <a:rPr lang="en-US" sz="2000" dirty="0" err="1" smtClean="0"/>
              <a:t>Sik</a:t>
            </a:r>
            <a:r>
              <a:rPr lang="en-US" sz="2000" dirty="0" smtClean="0"/>
              <a:t> Huh)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67568" y="3222237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Chuuk</a:t>
            </a:r>
            <a:r>
              <a:rPr lang="en-US" sz="1200" dirty="0" smtClean="0"/>
              <a:t>, Micronesia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8817" y="280664"/>
            <a:ext cx="976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Arctic Ocean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983843" y="641705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Antarctica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538278" y="4507549"/>
            <a:ext cx="845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Lima, Peru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6811" y="221723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NOAA/PMEL</a:t>
            </a:r>
            <a:endParaRPr lang="en-US" sz="1200" dirty="0"/>
          </a:p>
        </p:txBody>
      </p:sp>
      <p:pic>
        <p:nvPicPr>
          <p:cNvPr id="19" name="Picture 18" descr="img_ma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186266"/>
            <a:ext cx="1601513" cy="935547"/>
          </a:xfrm>
          <a:prstGeom prst="rect">
            <a:avLst/>
          </a:prstGeom>
        </p:spPr>
      </p:pic>
      <p:pic>
        <p:nvPicPr>
          <p:cNvPr id="21" name="Picture 20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03200"/>
            <a:ext cx="1618039" cy="897750"/>
          </a:xfrm>
          <a:prstGeom prst="rect">
            <a:avLst/>
          </a:prstGeom>
        </p:spPr>
      </p:pic>
      <p:pic>
        <p:nvPicPr>
          <p:cNvPr id="26" name="Picture 25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33" y="1382782"/>
            <a:ext cx="707390" cy="70739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5" y="2162264"/>
            <a:ext cx="1557866" cy="116839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3" y="1382153"/>
            <a:ext cx="1202267" cy="667064"/>
          </a:xfrm>
          <a:prstGeom prst="rect">
            <a:avLst/>
          </a:prstGeom>
        </p:spPr>
      </p:pic>
      <p:pic>
        <p:nvPicPr>
          <p:cNvPr id="22" name="Picture 21" descr="IMG_26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2844"/>
            <a:ext cx="3877733" cy="2585155"/>
          </a:xfrm>
          <a:prstGeom prst="rect">
            <a:avLst/>
          </a:prstGeom>
        </p:spPr>
      </p:pic>
      <p:pic>
        <p:nvPicPr>
          <p:cNvPr id="23" name="Picture 22" descr="Screen shot 2012-02-19 at 1.33.1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90112"/>
            <a:ext cx="1448641" cy="4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 Africa 2400 km No 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3400"/>
            <a:ext cx="9144000" cy="5767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South African Coast with Bathymetry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005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 Africa 2400 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3400"/>
            <a:ext cx="9144000" cy="5767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South African Coast with Global Ocean Model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776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7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South Africa – Workforce Development for HF Radar</a:t>
            </a:r>
            <a:endParaRPr lang="en-US" sz="2800" b="1" dirty="0"/>
          </a:p>
        </p:txBody>
      </p:sp>
      <p:pic>
        <p:nvPicPr>
          <p:cNvPr id="5" name="Picture 4" descr="South Africa 2400 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62001"/>
            <a:ext cx="4711391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371600"/>
            <a:ext cx="18591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16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pic>
        <p:nvPicPr>
          <p:cNvPr id="8" name="Picture 7" descr="Screen Shot 2014-02-22 at 8.10.18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133600"/>
            <a:ext cx="3786944" cy="1828800"/>
          </a:xfrm>
          <a:prstGeom prst="rect">
            <a:avLst/>
          </a:prstGeom>
        </p:spPr>
      </p:pic>
      <p:pic>
        <p:nvPicPr>
          <p:cNvPr id="9" name="Picture 8" descr="Screen Shot 2014-02-22 at 8.09.33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114800"/>
            <a:ext cx="3789746" cy="2057400"/>
          </a:xfrm>
          <a:prstGeom prst="rect">
            <a:avLst/>
          </a:prstGeom>
        </p:spPr>
      </p:pic>
      <p:pic>
        <p:nvPicPr>
          <p:cNvPr id="10" name="Picture 9" descr="Screen Shot 2014-02-22 at 8.10.52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1" y="4724400"/>
            <a:ext cx="2316062" cy="13870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3733800"/>
            <a:ext cx="4085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Full Semester Research Course</a:t>
            </a:r>
          </a:p>
          <a:p>
            <a:r>
              <a:rPr lang="en-US" dirty="0" smtClean="0"/>
              <a:t>Intense 1-2 week teacher in </a:t>
            </a:r>
            <a:r>
              <a:rPr lang="en-US" dirty="0"/>
              <a:t>r</a:t>
            </a:r>
            <a:r>
              <a:rPr lang="en-US" dirty="0" smtClean="0"/>
              <a:t>esidence</a:t>
            </a:r>
          </a:p>
          <a:p>
            <a:r>
              <a:rPr lang="en-US" dirty="0" smtClean="0"/>
              <a:t>Skype sessions with research teams</a:t>
            </a:r>
            <a:endParaRPr lang="en-US" dirty="0"/>
          </a:p>
        </p:txBody>
      </p:sp>
      <p:pic>
        <p:nvPicPr>
          <p:cNvPr id="12" name="Picture 11" descr="Screen Shot 2014-02-16 at 4.35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1" y="820032"/>
            <a:ext cx="1981200" cy="116116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1828800" y="5029200"/>
            <a:ext cx="685800" cy="637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118" y="4953000"/>
            <a:ext cx="2540282" cy="884018"/>
          </a:xfrm>
          <a:prstGeom prst="rect">
            <a:avLst/>
          </a:prstGeom>
        </p:spPr>
      </p:pic>
      <p:pic>
        <p:nvPicPr>
          <p:cNvPr id="14" name="Picture 13" descr="Screen shot 2011-11-15 at 4.08.34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791200"/>
            <a:ext cx="342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Jobs in the SA Weather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7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zil_bathyme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3400"/>
            <a:ext cx="9144000" cy="5767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Brazil: South Atlantic Currents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842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zil_Curr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3400"/>
            <a:ext cx="9144000" cy="5767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Brazil: South Atlantic Currents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375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obalShippingImpactsHalpernetal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007" y="886283"/>
            <a:ext cx="4196738" cy="206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605" y="3555795"/>
            <a:ext cx="3815108" cy="22608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pic>
        <p:nvPicPr>
          <p:cNvPr id="10" name="Picture 9" descr="Screen shot 2012-05-15 at 6.21.35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9" y="3566582"/>
            <a:ext cx="4331751" cy="217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334" y="101600"/>
            <a:ext cx="334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Global Drivers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Coastal Population Centers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74262" y="30395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International Commerce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3066" y="5731934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Seasonality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06534" y="58504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0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rata_ar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" y="349250"/>
            <a:ext cx="9143754" cy="577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Prediction and Research Moored Array in the Atlantic (PIRATA)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 descr="fr_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4679950"/>
            <a:ext cx="1270000" cy="850900"/>
          </a:xfrm>
          <a:prstGeom prst="rect">
            <a:avLst/>
          </a:prstGeom>
        </p:spPr>
      </p:pic>
      <p:pic>
        <p:nvPicPr>
          <p:cNvPr id="5" name="Picture 4" descr="american-flag_s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50" y="4721225"/>
            <a:ext cx="1349375" cy="850106"/>
          </a:xfrm>
          <a:prstGeom prst="rect">
            <a:avLst/>
          </a:prstGeom>
        </p:spPr>
      </p:pic>
      <p:pic>
        <p:nvPicPr>
          <p:cNvPr id="6" name="Picture 5" descr="bandeira300_s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0" y="4699000"/>
            <a:ext cx="1270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1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NSF OOI Global Node in Argentine Basin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6" name="Picture 5" descr="OOI_ArgentineBas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150"/>
            <a:ext cx="9144000" cy="5767754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60" y="521035"/>
            <a:ext cx="939465" cy="939465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23" y="5406231"/>
            <a:ext cx="1179828" cy="737393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lobal_Nodes_Labels-950x63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25" y="3839109"/>
            <a:ext cx="2698750" cy="180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1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4 at 1.43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577027"/>
            <a:ext cx="8588376" cy="5619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Surface Salinity from Aquarius Satellite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1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ヒラギノ角ゴ ProN W3" charset="0"/>
              </a:rPr>
              <a:t>NSF Ocean Observing Initiative</a:t>
            </a:r>
            <a:endParaRPr lang="en-US" dirty="0">
              <a:latin typeface="Arial" charset="0"/>
              <a:ea typeface="ヒラギノ角ゴ ProN W3" charset="0"/>
            </a:endParaRPr>
          </a:p>
        </p:txBody>
      </p:sp>
      <p:sp>
        <p:nvSpPr>
          <p:cNvPr id="9219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E9C5EE36-75CE-4042-B9AA-D1A12DD9003E}" type="slidenum">
              <a:rPr lang="en-US" sz="1000" smtClean="0"/>
              <a:pPr algn="ctr" eaLnBrk="1" hangingPunct="1"/>
              <a:t>4</a:t>
            </a:fld>
            <a:endParaRPr lang="en-US" sz="1000" dirty="0" smtClean="0"/>
          </a:p>
        </p:txBody>
      </p:sp>
      <p:pic>
        <p:nvPicPr>
          <p:cNvPr id="5" name="Picture 5" descr="ooi_map_new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3" y="1295400"/>
            <a:ext cx="442123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1365586" cy="1365586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1610361" cy="1006476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/>
          </p:cNvSpPr>
          <p:nvPr/>
        </p:nvSpPr>
        <p:spPr bwMode="auto">
          <a:xfrm>
            <a:off x="4495800" y="2363787"/>
            <a:ext cx="4648200" cy="3348038"/>
          </a:xfrm>
          <a:prstGeom prst="rect">
            <a:avLst/>
          </a:prstGeom>
          <a:noFill/>
          <a:ln>
            <a:noFill/>
          </a:ln>
          <a:effectLst>
            <a:outerShdw blurRad="101600" dist="50800" dir="270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14288" tIns="14288" rIns="14288" bIns="14288"/>
          <a:lstStyle/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endParaRPr lang="en-US" sz="800" dirty="0" smtClean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High 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Latitude Global Sites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Regional Plate-scale Cable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Coastal Dynamics </a:t>
            </a: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Arrays</a:t>
            </a:r>
          </a:p>
          <a:p>
            <a:pPr>
              <a:spcBef>
                <a:spcPts val="1088"/>
              </a:spcBef>
              <a:buClr>
                <a:srgbClr val="FF8227"/>
              </a:buClr>
              <a:buSzPct val="100000"/>
              <a:defRPr/>
            </a:pPr>
            <a:endParaRPr lang="en-US" sz="1200" dirty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Cyber-</a:t>
            </a: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Science: 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Data Delivery  </a:t>
            </a: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&amp; 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Sensor Interactivity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Cyber-Education: Undergrad   &amp; 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Public </a:t>
            </a: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Engagement</a:t>
            </a:r>
            <a:endParaRPr lang="en-US" sz="2400" dirty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4572000" y="1438275"/>
            <a:ext cx="4701184" cy="876300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29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Five Integrated Transformational </a:t>
            </a:r>
            <a:r>
              <a:rPr lang="en-US" sz="29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Activities</a:t>
            </a:r>
            <a:endParaRPr lang="en-US" sz="2900" dirty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846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525" y="457200"/>
            <a:ext cx="9147901" cy="5024968"/>
            <a:chOff x="758099" y="2074333"/>
            <a:chExt cx="7818752" cy="4093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77724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01" y="-28576"/>
            <a:ext cx="2273299" cy="17049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86600" y="0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334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Challenger Society</a:t>
            </a:r>
          </a:p>
          <a:p>
            <a:r>
              <a:rPr lang="en-US" dirty="0" smtClean="0"/>
              <a:t>POGO</a:t>
            </a:r>
          </a:p>
          <a:p>
            <a:r>
              <a:rPr lang="en-US" dirty="0" smtClean="0"/>
              <a:t>U.S. IOOS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536952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Teledyne</a:t>
            </a:r>
          </a:p>
          <a:p>
            <a:r>
              <a:rPr lang="en-US" dirty="0" smtClean="0"/>
              <a:t>Rutgers</a:t>
            </a:r>
          </a:p>
          <a:p>
            <a:r>
              <a:rPr lang="en-US" dirty="0" err="1" smtClean="0"/>
              <a:t>Vetlesen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648200" y="5362575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PLOCAN</a:t>
            </a:r>
          </a:p>
          <a:p>
            <a:r>
              <a:rPr lang="en-US" dirty="0" smtClean="0"/>
              <a:t>ANFOG</a:t>
            </a:r>
          </a:p>
          <a:p>
            <a:r>
              <a:rPr lang="en-US" dirty="0" smtClean="0"/>
              <a:t>KIOST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7400" y="536257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U. Las Palmas</a:t>
            </a:r>
          </a:p>
          <a:p>
            <a:r>
              <a:rPr lang="en-US" dirty="0" smtClean="0"/>
              <a:t>U. Cape Town</a:t>
            </a:r>
          </a:p>
          <a:p>
            <a:r>
              <a:rPr lang="en-US" dirty="0" smtClean="0"/>
              <a:t>U. Sao Paulo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5275" y="5369520"/>
            <a:ext cx="107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USNA</a:t>
            </a:r>
          </a:p>
          <a:p>
            <a:r>
              <a:rPr lang="en-US" dirty="0" smtClean="0"/>
              <a:t>CLS</a:t>
            </a:r>
            <a:endParaRPr lang="en-US" dirty="0"/>
          </a:p>
          <a:p>
            <a:r>
              <a:rPr lang="en-US" dirty="0" smtClean="0"/>
              <a:t>Iridium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36952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</a:t>
            </a:r>
          </a:p>
          <a:p>
            <a:r>
              <a:rPr lang="en-US" dirty="0" smtClean="0"/>
              <a:t>ONR</a:t>
            </a:r>
          </a:p>
          <a:p>
            <a:r>
              <a:rPr lang="en-US" dirty="0" smtClean="0"/>
              <a:t>NSF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953000"/>
            <a:ext cx="4027214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Active Participants Today: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8205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pic>
        <p:nvPicPr>
          <p:cNvPr id="2" name="Picture 1" descr="RU29-2014-02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7" y="515815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from Cape Town 11 Jan 2013, flown &gt;8,700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914400" y="3124200"/>
            <a:ext cx="914400" cy="1100794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343400"/>
            <a:ext cx="1234403" cy="554537"/>
          </a:xfrm>
          <a:prstGeom prst="rect">
            <a:avLst/>
          </a:prstGeom>
        </p:spPr>
      </p:pic>
      <p:pic>
        <p:nvPicPr>
          <p:cNvPr id="17" name="Picture 46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343400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31" descr="IOOS_logo_whit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1012825" cy="409575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</p:pic>
      <p:pic>
        <p:nvPicPr>
          <p:cNvPr id="19" name="Picture 18" descr="Screen shot 2012-02-19 at 1.33.1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1371600"/>
            <a:ext cx="1448641" cy="448234"/>
          </a:xfrm>
          <a:prstGeom prst="rect">
            <a:avLst/>
          </a:prstGeom>
        </p:spPr>
      </p:pic>
      <p:pic>
        <p:nvPicPr>
          <p:cNvPr id="7" name="Picture 6" descr="uctlogo_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267200"/>
            <a:ext cx="609600" cy="621711"/>
          </a:xfrm>
          <a:prstGeom prst="rect">
            <a:avLst/>
          </a:prstGeom>
          <a:solidFill>
            <a:srgbClr val="3366FF"/>
          </a:solidFill>
          <a:ln>
            <a:noFill/>
          </a:ln>
        </p:spPr>
      </p:pic>
      <p:pic>
        <p:nvPicPr>
          <p:cNvPr id="21" name="Picture 20" descr="Unknow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816" y="1600200"/>
            <a:ext cx="733206" cy="685800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33400"/>
            <a:ext cx="1828800" cy="1371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48600" y="533400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7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zil_amo_2014019_lr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07125" cy="620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1251" y="0"/>
            <a:ext cx="2952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Phytoplankton Bloom, </a:t>
            </a:r>
          </a:p>
          <a:p>
            <a:pPr algn="ctr"/>
            <a:r>
              <a:rPr lang="en-US" sz="2800" b="1" dirty="0" smtClean="0"/>
              <a:t>Campos Basin, BRAZIL</a:t>
            </a:r>
          </a:p>
          <a:p>
            <a:pPr algn="ctr"/>
            <a:r>
              <a:rPr lang="en-US" sz="2800" dirty="0" smtClean="0"/>
              <a:t>19 January 2014</a:t>
            </a:r>
            <a:endParaRPr lang="en-US" sz="2800" dirty="0"/>
          </a:p>
        </p:txBody>
      </p:sp>
      <p:pic>
        <p:nvPicPr>
          <p:cNvPr id="6" name="Picture 5" descr="tosaopaul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750" y="4537419"/>
            <a:ext cx="4159250" cy="241583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0" y="2385220"/>
            <a:ext cx="1889125" cy="141684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91250" y="3810000"/>
            <a:ext cx="2952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RU29: 12 March 2014 </a:t>
            </a:r>
          </a:p>
          <a:p>
            <a:pPr algn="ctr"/>
            <a:r>
              <a:rPr lang="en-US" sz="2000" dirty="0" smtClean="0"/>
              <a:t>40 days to Sao Paulo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636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 dirty="0" smtClean="0"/>
              <a:t>Scarlet Knight’s </a:t>
            </a:r>
            <a:r>
              <a:rPr lang="en-US" sz="2800" b="1" dirty="0" smtClean="0"/>
              <a:t>Landfall in </a:t>
            </a:r>
            <a:r>
              <a:rPr lang="en-US" sz="2800" b="1" dirty="0" err="1"/>
              <a:t>Baiona</a:t>
            </a:r>
            <a:r>
              <a:rPr lang="en-US" sz="2800" b="1" dirty="0"/>
              <a:t>, </a:t>
            </a:r>
            <a:r>
              <a:rPr lang="en-US" sz="2800" b="1" dirty="0" smtClean="0"/>
              <a:t>Spain</a:t>
            </a:r>
          </a:p>
          <a:p>
            <a:pPr algn="ctr"/>
            <a:r>
              <a:rPr lang="en-US" sz="2400" dirty="0" smtClean="0"/>
              <a:t>Same Port where Columbus’ </a:t>
            </a:r>
            <a:r>
              <a:rPr lang="en-US" sz="2400" i="1" dirty="0" err="1" smtClean="0"/>
              <a:t>Pinta</a:t>
            </a:r>
            <a:r>
              <a:rPr lang="en-US" sz="2400" dirty="0" smtClean="0"/>
              <a:t> made landfall in 1493</a:t>
            </a:r>
            <a:endParaRPr lang="en-US" sz="2400" i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2971800" cy="22288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2971800" cy="22288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4600" y="3505200"/>
            <a:ext cx="1564045" cy="24269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505200"/>
            <a:ext cx="182880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505200"/>
            <a:ext cx="3200400" cy="2400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7200" y="3124200"/>
            <a:ext cx="3930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Baiona’s</a:t>
            </a:r>
            <a:r>
              <a:rPr lang="en-US" sz="1400" dirty="0" smtClean="0"/>
              <a:t> Mayor unveils </a:t>
            </a:r>
            <a:r>
              <a:rPr lang="en-US" sz="1400" i="1" dirty="0" smtClean="0"/>
              <a:t>Scarlet Knight’s</a:t>
            </a:r>
            <a:r>
              <a:rPr lang="en-US" sz="1400" dirty="0" smtClean="0"/>
              <a:t> Plaque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94360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U.S. &amp; Spanish Secretaries of Commerce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3124200"/>
            <a:ext cx="3668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Scarlet Knight’s</a:t>
            </a:r>
            <a:r>
              <a:rPr lang="en-US" sz="1400" dirty="0" smtClean="0"/>
              <a:t> victory lap around the </a:t>
            </a:r>
            <a:r>
              <a:rPr lang="en-US" sz="1400" i="1" dirty="0" err="1" smtClean="0"/>
              <a:t>Pinta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5943600"/>
            <a:ext cx="4371695" cy="3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Scarlet Knight</a:t>
            </a:r>
            <a:r>
              <a:rPr lang="en-US" sz="1400" dirty="0" smtClean="0"/>
              <a:t> swarmed by </a:t>
            </a:r>
            <a:r>
              <a:rPr lang="en-US" sz="1400" dirty="0" err="1" smtClean="0"/>
              <a:t>Baiona’s</a:t>
            </a:r>
            <a:r>
              <a:rPr lang="en-US" sz="1400" dirty="0" smtClean="0"/>
              <a:t> school children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560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7625" y="635000"/>
            <a:ext cx="3467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Thank you!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5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657225"/>
            <a:ext cx="8572500" cy="51911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ヒラギノ角ゴ ProN W3" charset="0"/>
              </a:rPr>
              <a:t>Regional Scale Node – Water Column Sensors</a:t>
            </a:r>
            <a:endParaRPr lang="en-US" dirty="0">
              <a:latin typeface="Arial" charset="0"/>
              <a:ea typeface="ヒラギノ角ゴ ProN W3" charset="0"/>
            </a:endParaRPr>
          </a:p>
        </p:txBody>
      </p:sp>
      <p:sp>
        <p:nvSpPr>
          <p:cNvPr id="9219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E9C5EE36-75CE-4042-B9AA-D1A12DD9003E}" type="slidenum">
              <a:rPr lang="en-US" sz="1000" smtClean="0"/>
              <a:pPr algn="ctr" eaLnBrk="1" hangingPunct="1"/>
              <a:t>5</a:t>
            </a:fld>
            <a:endParaRPr lang="en-US" sz="1000" dirty="0" smtClean="0"/>
          </a:p>
        </p:txBody>
      </p:sp>
      <p:pic>
        <p:nvPicPr>
          <p:cNvPr id="3" name="Picture 2" descr="Moo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5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ヒラギノ角ゴ ProN W3" charset="0"/>
              </a:rPr>
              <a:t>Global Scale Nodes </a:t>
            </a:r>
            <a:endParaRPr lang="en-US" dirty="0">
              <a:latin typeface="Arial" charset="0"/>
              <a:ea typeface="ヒラギノ角ゴ ProN W3" charset="0"/>
            </a:endParaRPr>
          </a:p>
        </p:txBody>
      </p:sp>
      <p:sp>
        <p:nvSpPr>
          <p:cNvPr id="9219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E9C5EE36-75CE-4042-B9AA-D1A12DD9003E}" type="slidenum">
              <a:rPr lang="en-US" sz="1000" smtClean="0"/>
              <a:pPr algn="ctr" eaLnBrk="1" hangingPunct="1"/>
              <a:t>6</a:t>
            </a:fld>
            <a:endParaRPr lang="en-US" sz="1000" dirty="0" smtClean="0"/>
          </a:p>
        </p:txBody>
      </p:sp>
      <p:pic>
        <p:nvPicPr>
          <p:cNvPr id="2" name="Picture 1" descr="StationPapa_Label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2600"/>
            <a:ext cx="4673600" cy="3505200"/>
          </a:xfrm>
          <a:prstGeom prst="rect">
            <a:avLst/>
          </a:prstGeom>
        </p:spPr>
      </p:pic>
      <p:pic>
        <p:nvPicPr>
          <p:cNvPr id="3" name="Picture 2" descr="Global_Nodes_Labels-950x6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209800"/>
            <a:ext cx="4560437" cy="3057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486400"/>
            <a:ext cx="150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Station Papa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6243" y="5486400"/>
            <a:ext cx="513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Irminger</a:t>
            </a:r>
            <a:r>
              <a:rPr lang="en-US" dirty="0" smtClean="0"/>
              <a:t> Sea, Southern Ocean, Argentine Basin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74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5 at 8.1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635" y="1047655"/>
            <a:ext cx="1684310" cy="1570565"/>
          </a:xfrm>
          <a:prstGeom prst="rect">
            <a:avLst/>
          </a:prstGeom>
        </p:spPr>
      </p:pic>
      <p:pic>
        <p:nvPicPr>
          <p:cNvPr id="6" name="Picture 1" descr="pixels.php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688322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764522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688322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4391987"/>
            <a:ext cx="1801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Investigation Builder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366589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Concept Maps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4383522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Data Visualization Tools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6081119350_ee3c6b059b_o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236" y="1180279"/>
            <a:ext cx="4741364" cy="3160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134" y="2074075"/>
            <a:ext cx="1884720" cy="2182446"/>
            <a:chOff x="118533" y="1174865"/>
            <a:chExt cx="2319867" cy="2558934"/>
          </a:xfrm>
        </p:grpSpPr>
        <p:pic>
          <p:nvPicPr>
            <p:cNvPr id="13" name="Picture 5" descr="ooi_map_new00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3" y="1174865"/>
              <a:ext cx="2319867" cy="255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34" y="2169584"/>
              <a:ext cx="533400" cy="5334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4" y="2946401"/>
              <a:ext cx="702458" cy="439209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ight Arrow 3"/>
          <p:cNvSpPr/>
          <p:nvPr/>
        </p:nvSpPr>
        <p:spPr>
          <a:xfrm>
            <a:off x="2269067" y="2690189"/>
            <a:ext cx="978408" cy="484632"/>
          </a:xfrm>
          <a:prstGeom prst="rightArrow">
            <a:avLst>
              <a:gd name="adj1" fmla="val 50000"/>
              <a:gd name="adj2" fmla="val 430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/>
                <a:ea typeface="ヒラギノ角ゴ ProN W3"/>
              </a:rPr>
              <a:t>Cyber</a:t>
            </a:r>
            <a:endParaRPr lang="en-US" dirty="0">
              <a:solidFill>
                <a:schemeClr val="tx1"/>
              </a:solidFill>
              <a:latin typeface="Arial"/>
              <a:ea typeface="ヒラギノ角ゴ ProN W3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49722"/>
            <a:ext cx="8686800" cy="51911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ヒラギノ角ゴ ProN W3" charset="0"/>
              </a:rPr>
              <a:t>OOI – Enabling the Undergraduate Classroom</a:t>
            </a:r>
            <a:endParaRPr lang="en-US" dirty="0">
              <a:latin typeface="Arial" charset="0"/>
              <a:ea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06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746625" y="1765300"/>
            <a:ext cx="4572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200" b="1" dirty="0" smtClean="0">
                <a:solidFill>
                  <a:srgbClr val="FFFFFF"/>
                </a:solidFill>
              </a:rPr>
              <a:t>MARACOOS:</a:t>
            </a:r>
          </a:p>
          <a:p>
            <a:pPr algn="ctr" eaLnBrk="0" hangingPunct="0"/>
            <a:r>
              <a:rPr lang="en-US" sz="2800" b="1" dirty="0" smtClean="0">
                <a:solidFill>
                  <a:srgbClr val="FFFFFF"/>
                </a:solidFill>
              </a:rPr>
              <a:t>A Sustained Real-Time Ocean Observation and Forecast Network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688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3715154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Bullets-alt title justific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2D0DB"/>
      </a:accent1>
      <a:accent2>
        <a:srgbClr val="333399"/>
      </a:accent2>
      <a:accent3>
        <a:srgbClr val="FFFFFF"/>
      </a:accent3>
      <a:accent4>
        <a:srgbClr val="000000"/>
      </a:accent4>
      <a:accent5>
        <a:srgbClr val="D5E4EA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Bullets-alt title justification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  <a:ea typeface="ヒラギノ角ゴ ProN W3" pitchFamily="1" charset="-128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  <a:ea typeface="ヒラギノ角ゴ ProN W3" pitchFamily="1" charset="-128"/>
            <a:cs typeface="Arial" charset="0"/>
            <a:sym typeface="Arial" charset="0"/>
          </a:defRPr>
        </a:defPPr>
      </a:lstStyle>
    </a:lnDef>
  </a:objectDefaults>
  <a:extraClrSchemeLst>
    <a:extraClrScheme>
      <a:clrScheme name="1_Title &amp; Bullets-alt title justific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10111</TotalTime>
  <Words>1355</Words>
  <Application>Microsoft Macintosh PowerPoint</Application>
  <PresentationFormat>On-screen Show (4:3)</PresentationFormat>
  <Paragraphs>368</Paragraphs>
  <Slides>44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Office Theme</vt:lpstr>
      <vt:lpstr>1_ioos_white_2010</vt:lpstr>
      <vt:lpstr>1_Default Design</vt:lpstr>
      <vt:lpstr>1_Title &amp; Bullets-alt title justification</vt:lpstr>
      <vt:lpstr>PowerPoint Presentation</vt:lpstr>
      <vt:lpstr>PowerPoint Presentation</vt:lpstr>
      <vt:lpstr>PowerPoint Presentation</vt:lpstr>
      <vt:lpstr>NSF Ocean Observing Initiative</vt:lpstr>
      <vt:lpstr>Regional Scale Node – Water Column Sensors</vt:lpstr>
      <vt:lpstr>Global Scale Nodes </vt:lpstr>
      <vt:lpstr>OOI – Enabling the Undergraduate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384</cp:revision>
  <dcterms:created xsi:type="dcterms:W3CDTF">2011-10-07T14:39:24Z</dcterms:created>
  <dcterms:modified xsi:type="dcterms:W3CDTF">2014-03-14T19:11:08Z</dcterms:modified>
</cp:coreProperties>
</file>