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596" r:id="rId2"/>
    <p:sldId id="731" r:id="rId3"/>
    <p:sldId id="633" r:id="rId4"/>
    <p:sldId id="634" r:id="rId5"/>
    <p:sldId id="701" r:id="rId6"/>
    <p:sldId id="742" r:id="rId7"/>
    <p:sldId id="724" r:id="rId8"/>
    <p:sldId id="735" r:id="rId9"/>
    <p:sldId id="641" r:id="rId10"/>
    <p:sldId id="600" r:id="rId11"/>
    <p:sldId id="647" r:id="rId12"/>
    <p:sldId id="704" r:id="rId13"/>
    <p:sldId id="606" r:id="rId14"/>
    <p:sldId id="734" r:id="rId15"/>
    <p:sldId id="648" r:id="rId16"/>
    <p:sldId id="654" r:id="rId17"/>
    <p:sldId id="723" r:id="rId18"/>
    <p:sldId id="655" r:id="rId19"/>
    <p:sldId id="656" r:id="rId20"/>
    <p:sldId id="659" r:id="rId21"/>
    <p:sldId id="649" r:id="rId22"/>
    <p:sldId id="658" r:id="rId23"/>
    <p:sldId id="725" r:id="rId24"/>
    <p:sldId id="652" r:id="rId25"/>
    <p:sldId id="657" r:id="rId26"/>
    <p:sldId id="614" r:id="rId27"/>
    <p:sldId id="625" r:id="rId28"/>
    <p:sldId id="73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A4FF"/>
    <a:srgbClr val="C500C5"/>
    <a:srgbClr val="FF0000"/>
    <a:srgbClr val="000066"/>
    <a:srgbClr val="00FF99"/>
    <a:srgbClr val="66FF33"/>
    <a:srgbClr val="66FF66"/>
    <a:srgbClr val="FFFF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03" autoAdjust="0"/>
    <p:restoredTop sz="94660"/>
  </p:normalViewPr>
  <p:slideViewPr>
    <p:cSldViewPr snapToGrid="0">
      <p:cViewPr>
        <p:scale>
          <a:sx n="80" d="100"/>
          <a:sy n="80" d="100"/>
        </p:scale>
        <p:origin x="-1216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2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70.wmf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image" Target="../media/image105.png"/><Relationship Id="rId14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0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7.png"/><Relationship Id="rId9" Type="http://schemas.openxmlformats.org/officeDocument/2006/relationships/image" Target="../media/image12.png"/><Relationship Id="rId10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image" Target="../media/image55.jpeg"/><Relationship Id="rId15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wmf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Relationship Id="rId3" Type="http://schemas.openxmlformats.org/officeDocument/2006/relationships/image" Target="../media/image5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495425"/>
            <a:ext cx="419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U.S. IOOS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Responds to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Hurricanes Irene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 and </a:t>
            </a:r>
            <a:r>
              <a:rPr lang="en-US" sz="3200" b="1" dirty="0" smtClean="0">
                <a:solidFill>
                  <a:srgbClr val="FFFFFF"/>
                </a:solidFill>
              </a:rPr>
              <a:t>Sandy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615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#8 with &gt;$15 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&gt;$60 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54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851025"/>
            <a:ext cx="7440613" cy="43989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0"/>
            <a:ext cx="4281487" cy="4310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263525"/>
            <a:ext cx="48006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/>
              <a:t>Hurricane Irene in the News: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Track accurately forecast days </a:t>
            </a:r>
            <a:r>
              <a:rPr lang="en-US" dirty="0" smtClean="0"/>
              <a:t>in advance</a:t>
            </a:r>
            <a:r>
              <a:rPr lang="en-US" dirty="0"/>
              <a:t>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Intensity was over-predicted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Led to public skepticism.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81025" y="5119688"/>
            <a:ext cx="2324100" cy="1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1-11-15 at 4.08.3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graphicFrame>
        <p:nvGraphicFramePr>
          <p:cNvPr id="184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0165280"/>
              </p:ext>
            </p:extLst>
          </p:nvPr>
        </p:nvGraphicFramePr>
        <p:xfrm>
          <a:off x="111125" y="6096000"/>
          <a:ext cx="1905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Drawing" r:id="rId4" imgW="2857500" imgH="1569720" progId="WPDraw30.Drawing">
                  <p:embed/>
                </p:oleObj>
              </mc:Choice>
              <mc:Fallback>
                <p:oleObj name="Drawing" r:id="rId4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" y="6096000"/>
                        <a:ext cx="1905000" cy="7620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62484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FFFFFF"/>
                </a:solidFill>
              </a:rPr>
              <a:t>Production Suite Review: December 4, 2012</a:t>
            </a:r>
          </a:p>
        </p:txBody>
      </p:sp>
      <p:sp>
        <p:nvSpPr>
          <p:cNvPr id="18435" name="TextBox 9"/>
          <p:cNvSpPr txBox="1">
            <a:spLocks noChangeArrowheads="1"/>
          </p:cNvSpPr>
          <p:nvPr/>
        </p:nvSpPr>
        <p:spPr bwMode="auto">
          <a:xfrm>
            <a:off x="0" y="365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National 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Hurricane Center: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>
                <a:solidFill>
                  <a:srgbClr val="0000FF"/>
                </a:solidFill>
                <a:latin typeface="Times New Roman"/>
                <a:cs typeface="Times New Roman"/>
              </a:rPr>
              <a:t>Track</a:t>
            </a: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&amp; 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Intensity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Error Trends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8436" name="Picture 3" descr="Screen Shot 2013-03-11 at 3.08.4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609600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76200" y="3971925"/>
            <a:ext cx="90678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20-Year Track Error Decreasing                                 Long-term Intensity Error is Flat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6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2000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Track: 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Improvements attributed to Global 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Forecast 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Models &amp; the Super</a:t>
            </a:r>
            <a:r>
              <a:rPr lang="en-US" sz="2000" i="1" dirty="0">
                <a:solidFill>
                  <a:srgbClr val="000000"/>
                </a:solidFill>
                <a:latin typeface="Times New Roman"/>
                <a:cs typeface="Times New Roman"/>
              </a:rPr>
              <a:t>-</a:t>
            </a: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Ensemble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</a:rPr>
              <a:t>Intensity: </a:t>
            </a:r>
            <a:r>
              <a:rPr lang="en-US" sz="1800" b="1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“</a:t>
            </a:r>
            <a:r>
              <a:rPr lang="en-US" altLang="ja-JP" sz="1800" dirty="0">
                <a:solidFill>
                  <a:srgbClr val="000000"/>
                </a:solidFill>
              </a:rPr>
              <a:t>…upper-ocean thermal structure can affect the evolution of </a:t>
            </a:r>
            <a:r>
              <a:rPr lang="en-US" altLang="ja-JP" sz="1800" dirty="0" smtClean="0">
                <a:solidFill>
                  <a:srgbClr val="000000"/>
                </a:solidFill>
              </a:rPr>
              <a:t>storm intensity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 smtClean="0">
                <a:solidFill>
                  <a:srgbClr val="000000"/>
                </a:solidFill>
              </a:rPr>
              <a:t>…Unfortunately</a:t>
            </a:r>
            <a:r>
              <a:rPr lang="en-US" altLang="ja-JP" sz="1800" dirty="0">
                <a:solidFill>
                  <a:srgbClr val="000000"/>
                </a:solidFill>
              </a:rPr>
              <a:t>, the paucity of subsurface measurements limits </a:t>
            </a:r>
            <a:r>
              <a:rPr lang="en-US" altLang="ja-JP" sz="1800" dirty="0" smtClean="0">
                <a:solidFill>
                  <a:srgbClr val="000000"/>
                </a:solidFill>
              </a:rPr>
              <a:t>our </a:t>
            </a:r>
            <a:r>
              <a:rPr lang="en-US" altLang="ja-JP" sz="1800" dirty="0">
                <a:solidFill>
                  <a:srgbClr val="000000"/>
                </a:solidFill>
              </a:rPr>
              <a:t>ability to assess the effect of upper-ocean variability on tropical </a:t>
            </a:r>
            <a:r>
              <a:rPr lang="en-US" altLang="ja-JP" sz="1800" dirty="0" smtClean="0">
                <a:solidFill>
                  <a:srgbClr val="000000"/>
                </a:solidFill>
              </a:rPr>
              <a:t>cyclone intensity </a:t>
            </a:r>
            <a:r>
              <a:rPr lang="en-US" altLang="ja-JP" sz="1800" dirty="0">
                <a:solidFill>
                  <a:srgbClr val="000000"/>
                </a:solidFill>
              </a:rPr>
              <a:t>evolution.</a:t>
            </a:r>
            <a:r>
              <a:rPr lang="en-US" sz="1800" dirty="0">
                <a:solidFill>
                  <a:srgbClr val="000000"/>
                </a:solidFill>
              </a:rPr>
              <a:t>”</a:t>
            </a:r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endParaRPr lang="en-US" altLang="ja-JP" sz="1800" dirty="0" smtClean="0">
              <a:solidFill>
                <a:srgbClr val="000000"/>
              </a:solidFill>
            </a:endParaRPr>
          </a:p>
          <a:p>
            <a:pPr eaLnBrk="0" hangingPunct="0"/>
            <a:r>
              <a:rPr lang="en-US" altLang="ja-JP" sz="1800" dirty="0">
                <a:solidFill>
                  <a:srgbClr val="000000"/>
                </a:solidFill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</a:rPr>
              <a:t>                                                                                            – </a:t>
            </a:r>
            <a:r>
              <a:rPr lang="en-US" altLang="ja-JP" sz="1800" dirty="0">
                <a:solidFill>
                  <a:srgbClr val="000000"/>
                </a:solidFill>
              </a:rPr>
              <a:t>Emanuel et al., (2004)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6" descr="Screen Shot 2013-03-11 at 3.26.0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606425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75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1" descr="mab110826d_iren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/>
        </p:blipFill>
        <p:spPr bwMode="auto">
          <a:xfrm>
            <a:off x="0" y="-1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3978275" cy="954107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Irene: Track (August 2011)</a:t>
            </a:r>
            <a:endParaRPr lang="en-US" sz="28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4" name="Picture 3" descr="Screen Shot 2013-03-12 at 3.33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00022"/>
            <a:ext cx="3810000" cy="317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03738" y="2362200"/>
            <a:ext cx="54784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Historical Hurricane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Tracks</a:t>
            </a:r>
          </a:p>
          <a:p>
            <a:pPr algn="ctr" eaLnBrk="0" hangingPunct="0"/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within 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120 km of </a:t>
            </a:r>
            <a:r>
              <a:rPr lang="en-US" sz="2000" b="1" i="1" dirty="0">
                <a:solidFill>
                  <a:srgbClr val="FFFF00"/>
                </a:solidFill>
                <a:latin typeface="Times New Roman"/>
                <a:cs typeface="Times New Roman"/>
              </a:rPr>
              <a:t>Atlantic City, NJ </a:t>
            </a:r>
          </a:p>
        </p:txBody>
      </p:sp>
    </p:spTree>
    <p:extLst>
      <p:ext uri="{BB962C8B-B14F-4D97-AF65-F5344CB8AC3E}">
        <p14:creationId xmlns:p14="http://schemas.microsoft.com/office/powerpoint/2010/main" val="79325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osite20110826T07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27190"/>
          <a:stretch/>
        </p:blipFill>
        <p:spPr>
          <a:xfrm>
            <a:off x="0" y="-34022"/>
            <a:ext cx="2773835" cy="3866038"/>
          </a:xfrm>
          <a:prstGeom prst="rect">
            <a:avLst/>
          </a:prstGeom>
        </p:spPr>
      </p:pic>
      <p:pic>
        <p:nvPicPr>
          <p:cNvPr id="5" name="Picture 4" descr="rtg20110826T07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5" r="15667"/>
          <a:stretch/>
        </p:blipFill>
        <p:spPr>
          <a:xfrm>
            <a:off x="2773835" y="-34022"/>
            <a:ext cx="3229980" cy="3866041"/>
          </a:xfrm>
          <a:prstGeom prst="rect">
            <a:avLst/>
          </a:prstGeom>
        </p:spPr>
      </p:pic>
      <p:pic>
        <p:nvPicPr>
          <p:cNvPr id="6" name="Picture 5" descr="rtgdifwmaxmin20110826T00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2" r="18042"/>
          <a:stretch/>
        </p:blipFill>
        <p:spPr>
          <a:xfrm>
            <a:off x="6003815" y="-34022"/>
            <a:ext cx="3112911" cy="3866038"/>
          </a:xfrm>
          <a:prstGeom prst="rect">
            <a:avLst/>
          </a:prstGeom>
        </p:spPr>
      </p:pic>
      <p:pic>
        <p:nvPicPr>
          <p:cNvPr id="7" name="Picture 6" descr="composite20110831T07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7128"/>
          <a:stretch/>
        </p:blipFill>
        <p:spPr>
          <a:xfrm>
            <a:off x="0" y="3172724"/>
            <a:ext cx="2784483" cy="3890420"/>
          </a:xfrm>
          <a:prstGeom prst="rect">
            <a:avLst/>
          </a:prstGeom>
        </p:spPr>
      </p:pic>
      <p:pic>
        <p:nvPicPr>
          <p:cNvPr id="8" name="Picture 7" descr="rtg20110831T0700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15770"/>
          <a:stretch/>
        </p:blipFill>
        <p:spPr>
          <a:xfrm>
            <a:off x="2776925" y="3172724"/>
            <a:ext cx="3255704" cy="3890420"/>
          </a:xfrm>
          <a:prstGeom prst="rect">
            <a:avLst/>
          </a:prstGeom>
        </p:spPr>
      </p:pic>
      <p:pic>
        <p:nvPicPr>
          <p:cNvPr id="9" name="Picture 8" descr="rtgdifwmaxmin20110831T000000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r="18041"/>
          <a:stretch/>
        </p:blipFill>
        <p:spPr>
          <a:xfrm>
            <a:off x="6009952" y="3172724"/>
            <a:ext cx="3137899" cy="3890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50" y="301625"/>
            <a:ext cx="150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26</a:t>
            </a:r>
          </a:p>
          <a:p>
            <a:r>
              <a:rPr lang="en-US" dirty="0"/>
              <a:t>Coldest </a:t>
            </a:r>
            <a:endParaRPr lang="en-US" dirty="0" smtClean="0"/>
          </a:p>
          <a:p>
            <a:r>
              <a:rPr lang="en-US" dirty="0" smtClean="0"/>
              <a:t>Dark </a:t>
            </a:r>
          </a:p>
          <a:p>
            <a:r>
              <a:rPr lang="en-US" dirty="0" smtClean="0"/>
              <a:t>Pixel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8275" y="3502025"/>
            <a:ext cx="150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</a:t>
            </a:r>
            <a:r>
              <a:rPr lang="en-US" dirty="0" smtClean="0"/>
              <a:t>31</a:t>
            </a:r>
            <a:endParaRPr lang="en-US" dirty="0"/>
          </a:p>
          <a:p>
            <a:r>
              <a:rPr lang="en-US" dirty="0"/>
              <a:t>Coldest </a:t>
            </a:r>
            <a:endParaRPr lang="en-US" dirty="0" smtClean="0"/>
          </a:p>
          <a:p>
            <a:r>
              <a:rPr lang="en-US" dirty="0" smtClean="0"/>
              <a:t>Dark </a:t>
            </a:r>
          </a:p>
          <a:p>
            <a:r>
              <a:rPr lang="en-US" dirty="0" smtClean="0"/>
              <a:t>Pixel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3525" y="263525"/>
            <a:ext cx="150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26</a:t>
            </a:r>
          </a:p>
          <a:p>
            <a:r>
              <a:rPr lang="en-US" dirty="0" smtClean="0"/>
              <a:t>Real Time</a:t>
            </a:r>
          </a:p>
          <a:p>
            <a:r>
              <a:rPr lang="en-US" dirty="0" smtClean="0"/>
              <a:t>Global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8925" y="3479800"/>
            <a:ext cx="150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</a:t>
            </a:r>
            <a:r>
              <a:rPr lang="en-US" dirty="0" smtClean="0"/>
              <a:t>31</a:t>
            </a:r>
            <a:endParaRPr lang="en-US" dirty="0"/>
          </a:p>
          <a:p>
            <a:r>
              <a:rPr lang="en-US" dirty="0" smtClean="0"/>
              <a:t>Real Time</a:t>
            </a:r>
          </a:p>
          <a:p>
            <a:r>
              <a:rPr lang="en-US" dirty="0" smtClean="0"/>
              <a:t>Global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9325" y="298450"/>
            <a:ext cx="150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26</a:t>
            </a:r>
          </a:p>
          <a:p>
            <a:r>
              <a:rPr lang="en-US" dirty="0" smtClean="0"/>
              <a:t>SST</a:t>
            </a:r>
          </a:p>
          <a:p>
            <a:r>
              <a:rPr lang="en-US" dirty="0" smtClean="0"/>
              <a:t>Difference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0600" y="3467100"/>
            <a:ext cx="150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 </a:t>
            </a:r>
            <a:r>
              <a:rPr lang="en-US" dirty="0" smtClean="0"/>
              <a:t>31</a:t>
            </a:r>
            <a:endParaRPr lang="en-US" dirty="0"/>
          </a:p>
          <a:p>
            <a:r>
              <a:rPr lang="en-US" dirty="0" smtClean="0"/>
              <a:t>SST</a:t>
            </a:r>
          </a:p>
          <a:p>
            <a:r>
              <a:rPr lang="en-US" dirty="0" smtClean="0"/>
              <a:t>Difference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7340" y="250825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SST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Before Irene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45776" y="599440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SST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After Irene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8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651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2514600" y="4311650"/>
            <a:ext cx="3048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RU16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EPA.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bottom dissolved oxygen.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mixing during storm.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629275" y="3505200"/>
            <a:ext cx="343535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RU23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Deployed for MARACOOS.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Map subsurface T/S structure for fisheries. 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Damaged early -  drifter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Recovered by fisherman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Provided data on inertial currents during storm.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933"/>
            <a:ext cx="604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FF00"/>
                </a:solidFill>
                <a:latin typeface="Times New Roman"/>
                <a:ea typeface="ＭＳ Ｐゴシック" charset="0"/>
                <a:cs typeface="Times New Roman"/>
              </a:rPr>
              <a:t>Hurricane Irene Glider Sampling</a:t>
            </a:r>
            <a:endParaRPr lang="en-US" sz="3200" b="1" dirty="0">
              <a:solidFill>
                <a:srgbClr val="FFFF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365750" y="762000"/>
            <a:ext cx="3778250" cy="5373713"/>
            <a:chOff x="4918130" y="505476"/>
            <a:chExt cx="3778207" cy="5374132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880128"/>
              <a:ext cx="3238500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40932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3880" y="2493029"/>
              <a:ext cx="3238500" cy="160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8283592" y="886506"/>
              <a:ext cx="330196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8188380" y="21374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13" name="TextBox 9"/>
            <p:cNvSpPr txBox="1">
              <a:spLocks noChangeArrowheads="1"/>
            </p:cNvSpPr>
            <p:nvPr/>
          </p:nvSpPr>
          <p:spPr bwMode="auto">
            <a:xfrm>
              <a:off x="8201080" y="24295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33</a:t>
              </a: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8207430" y="36931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29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8169330" y="4048778"/>
              <a:ext cx="5270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105</a:t>
              </a:r>
            </a:p>
          </p:txBody>
        </p:sp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8201080" y="53314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5400730" y="3553478"/>
              <a:ext cx="857416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S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alinity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14"/>
            <p:cNvSpPr txBox="1">
              <a:spLocks noChangeArrowheads="1"/>
            </p:cNvSpPr>
            <p:nvPr/>
          </p:nvSpPr>
          <p:spPr bwMode="auto">
            <a:xfrm>
              <a:off x="5375330" y="4925421"/>
              <a:ext cx="1375982" cy="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>
                  <a:solidFill>
                    <a:srgbClr val="FFFFFF"/>
                  </a:solidFill>
                  <a:latin typeface="Times New Roman"/>
                  <a:cs typeface="Times New Roman"/>
                </a:rPr>
                <a:t>% </a:t>
              </a:r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Saturation </a:t>
              </a:r>
            </a:p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(DO)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TextBox 5"/>
            <p:cNvSpPr txBox="1">
              <a:spLocks noChangeArrowheads="1"/>
            </p:cNvSpPr>
            <p:nvPr/>
          </p:nvSpPr>
          <p:spPr bwMode="auto">
            <a:xfrm>
              <a:off x="5406372" y="1955967"/>
              <a:ext cx="1325989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b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Temperature</a:t>
              </a:r>
              <a:endParaRPr lang="en-US" sz="1600" b="1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8130" y="886506"/>
              <a:ext cx="425445" cy="480097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4962580" y="21437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2" name="TextBox 18"/>
            <p:cNvSpPr txBox="1">
              <a:spLocks noChangeArrowheads="1"/>
            </p:cNvSpPr>
            <p:nvPr/>
          </p:nvSpPr>
          <p:spPr bwMode="auto">
            <a:xfrm>
              <a:off x="4981630" y="373127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3" name="TextBox 15"/>
            <p:cNvSpPr txBox="1">
              <a:spLocks noChangeArrowheads="1"/>
            </p:cNvSpPr>
            <p:nvPr/>
          </p:nvSpPr>
          <p:spPr bwMode="auto">
            <a:xfrm>
              <a:off x="5095930" y="24104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" name="TextBox 19"/>
            <p:cNvSpPr txBox="1">
              <a:spLocks noChangeArrowheads="1"/>
            </p:cNvSpPr>
            <p:nvPr/>
          </p:nvSpPr>
          <p:spPr bwMode="auto">
            <a:xfrm>
              <a:off x="5089580" y="401067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5" name="TextBox 20"/>
            <p:cNvSpPr txBox="1">
              <a:spLocks noChangeArrowheads="1"/>
            </p:cNvSpPr>
            <p:nvPr/>
          </p:nvSpPr>
          <p:spPr bwMode="auto">
            <a:xfrm>
              <a:off x="4956230" y="53251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55</a:t>
              </a:r>
            </a:p>
          </p:txBody>
        </p:sp>
        <p:sp>
          <p:nvSpPr>
            <p:cNvPr id="26" name="TextBox 22"/>
            <p:cNvSpPr txBox="1">
              <a:spLocks noChangeArrowheads="1"/>
            </p:cNvSpPr>
            <p:nvPr/>
          </p:nvSpPr>
          <p:spPr bwMode="auto">
            <a:xfrm rot="16200000">
              <a:off x="4763266" y="14235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 rot="16200000">
              <a:off x="4769616" y="303009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8" name="TextBox 24"/>
            <p:cNvSpPr txBox="1">
              <a:spLocks noChangeArrowheads="1"/>
            </p:cNvSpPr>
            <p:nvPr/>
          </p:nvSpPr>
          <p:spPr bwMode="auto">
            <a:xfrm rot="16200000">
              <a:off x="4775966" y="4636640"/>
              <a:ext cx="754542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depth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18130" y="5585872"/>
              <a:ext cx="3702008" cy="2794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0" name="TextBox 25"/>
            <p:cNvSpPr txBox="1">
              <a:spLocks noChangeArrowheads="1"/>
            </p:cNvSpPr>
            <p:nvPr/>
          </p:nvSpPr>
          <p:spPr bwMode="auto">
            <a:xfrm>
              <a:off x="5254680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Aug 12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26"/>
            <p:cNvSpPr txBox="1">
              <a:spLocks noChangeArrowheads="1"/>
            </p:cNvSpPr>
            <p:nvPr/>
          </p:nvSpPr>
          <p:spPr bwMode="auto">
            <a:xfrm>
              <a:off x="7477151" y="5541028"/>
              <a:ext cx="834974" cy="338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 dirty="0" smtClean="0">
                  <a:solidFill>
                    <a:srgbClr val="000000"/>
                  </a:solidFill>
                </a:rPr>
                <a:t>Sep 07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56275" y="3966496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68975" y="2366171"/>
              <a:ext cx="2774918" cy="19051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919718" y="592795"/>
              <a:ext cx="3698833" cy="3381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967570" y="880155"/>
              <a:ext cx="273047" cy="1587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8213780" y="816628"/>
              <a:ext cx="4128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26</a:t>
              </a:r>
            </a:p>
          </p:txBody>
        </p:sp>
        <p:sp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5095930" y="816628"/>
              <a:ext cx="298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9" name="TextBox 35"/>
            <p:cNvSpPr txBox="1">
              <a:spLocks noChangeArrowheads="1"/>
            </p:cNvSpPr>
            <p:nvPr/>
          </p:nvSpPr>
          <p:spPr bwMode="auto">
            <a:xfrm>
              <a:off x="6365932" y="505476"/>
              <a:ext cx="1967734" cy="400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20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Hurricane Irene</a:t>
              </a:r>
            </a:p>
          </p:txBody>
        </p:sp>
      </p:grpSp>
      <p:sp>
        <p:nvSpPr>
          <p:cNvPr id="41" name="Freeform 40"/>
          <p:cNvSpPr/>
          <p:nvPr/>
        </p:nvSpPr>
        <p:spPr>
          <a:xfrm>
            <a:off x="2211388" y="5329238"/>
            <a:ext cx="300037" cy="203200"/>
          </a:xfrm>
          <a:custGeom>
            <a:avLst/>
            <a:gdLst>
              <a:gd name="connsiteX0" fmla="*/ 0 w 300567"/>
              <a:gd name="connsiteY0" fmla="*/ 0 h 203200"/>
              <a:gd name="connsiteX1" fmla="*/ 80434 w 300567"/>
              <a:gd name="connsiteY1" fmla="*/ 59266 h 203200"/>
              <a:gd name="connsiteX2" fmla="*/ 131234 w 300567"/>
              <a:gd name="connsiteY2" fmla="*/ 97366 h 203200"/>
              <a:gd name="connsiteX3" fmla="*/ 182034 w 300567"/>
              <a:gd name="connsiteY3" fmla="*/ 160866 h 203200"/>
              <a:gd name="connsiteX4" fmla="*/ 211667 w 300567"/>
              <a:gd name="connsiteY4" fmla="*/ 203200 h 203200"/>
              <a:gd name="connsiteX5" fmla="*/ 211667 w 300567"/>
              <a:gd name="connsiteY5" fmla="*/ 203200 h 203200"/>
              <a:gd name="connsiteX6" fmla="*/ 254000 w 300567"/>
              <a:gd name="connsiteY6" fmla="*/ 148166 h 203200"/>
              <a:gd name="connsiteX7" fmla="*/ 300567 w 300567"/>
              <a:gd name="connsiteY7" fmla="*/ 143933 h 203200"/>
              <a:gd name="connsiteX8" fmla="*/ 300567 w 300567"/>
              <a:gd name="connsiteY8" fmla="*/ 143933 h 203200"/>
              <a:gd name="connsiteX9" fmla="*/ 232834 w 300567"/>
              <a:gd name="connsiteY9" fmla="*/ 88900 h 203200"/>
              <a:gd name="connsiteX10" fmla="*/ 203200 w 300567"/>
              <a:gd name="connsiteY10" fmla="*/ 38100 h 20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567" h="203200">
                <a:moveTo>
                  <a:pt x="0" y="0"/>
                </a:moveTo>
                <a:lnTo>
                  <a:pt x="80434" y="59266"/>
                </a:lnTo>
                <a:lnTo>
                  <a:pt x="131234" y="97366"/>
                </a:lnTo>
                <a:lnTo>
                  <a:pt x="182034" y="160866"/>
                </a:lnTo>
                <a:lnTo>
                  <a:pt x="211667" y="203200"/>
                </a:lnTo>
                <a:lnTo>
                  <a:pt x="211667" y="203200"/>
                </a:lnTo>
                <a:lnTo>
                  <a:pt x="254000" y="148166"/>
                </a:lnTo>
                <a:lnTo>
                  <a:pt x="300567" y="143933"/>
                </a:lnTo>
                <a:lnTo>
                  <a:pt x="300567" y="143933"/>
                </a:lnTo>
                <a:lnTo>
                  <a:pt x="232834" y="88900"/>
                </a:lnTo>
                <a:lnTo>
                  <a:pt x="203200" y="3810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031999" y="5064125"/>
            <a:ext cx="549275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73051" y="809625"/>
            <a:ext cx="2554414" cy="1025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/>
          <p:cNvSpPr/>
          <p:nvPr/>
        </p:nvSpPr>
        <p:spPr bwMode="auto">
          <a:xfrm>
            <a:off x="7391400" y="1219200"/>
            <a:ext cx="304800" cy="4572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  <a:ea typeface="ＭＳ Ｐゴシック" pitchFamily="1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0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ience_Irene_tem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636" b="7660"/>
          <a:stretch/>
        </p:blipFill>
        <p:spPr>
          <a:xfrm>
            <a:off x="12700" y="711200"/>
            <a:ext cx="4756584" cy="2730501"/>
          </a:xfrm>
          <a:prstGeom prst="rect">
            <a:avLst/>
          </a:prstGeom>
        </p:spPr>
      </p:pic>
      <p:pic>
        <p:nvPicPr>
          <p:cNvPr id="12" name="Picture 11" descr="science_Irene_O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8932" r="5060"/>
          <a:stretch/>
        </p:blipFill>
        <p:spPr>
          <a:xfrm>
            <a:off x="63500" y="3022600"/>
            <a:ext cx="4445000" cy="3081189"/>
          </a:xfrm>
          <a:prstGeom prst="rect">
            <a:avLst/>
          </a:prstGeom>
        </p:spPr>
      </p:pic>
      <p:pic>
        <p:nvPicPr>
          <p:cNvPr id="18" name="Picture 17" descr="science_time_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r="15204"/>
          <a:stretch/>
        </p:blipFill>
        <p:spPr>
          <a:xfrm>
            <a:off x="5302684" y="685800"/>
            <a:ext cx="3650816" cy="2926178"/>
          </a:xfrm>
          <a:prstGeom prst="rect">
            <a:avLst/>
          </a:prstGeom>
        </p:spPr>
      </p:pic>
      <p:pic>
        <p:nvPicPr>
          <p:cNvPr id="19" name="Picture 18" descr="science_oxygen_time_seri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15205"/>
          <a:stretch/>
        </p:blipFill>
        <p:spPr>
          <a:xfrm>
            <a:off x="5315384" y="2819400"/>
            <a:ext cx="3638116" cy="2926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6933"/>
            <a:ext cx="847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ＭＳ Ｐゴシック" charset="0"/>
                <a:cs typeface="Times New Roman"/>
              </a:rPr>
              <a:t>Hurricane Irene: Glider Sampling Through the Storm</a:t>
            </a:r>
            <a:endParaRPr lang="en-US" sz="2800" b="1" dirty="0">
              <a:solidFill>
                <a:srgbClr val="0000FF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11400" y="3289518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311400" y="914400"/>
            <a:ext cx="0" cy="20444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753350" y="37338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753350" y="1600200"/>
            <a:ext cx="0" cy="12062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98877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42875"/>
            <a:ext cx="5111750" cy="6029361"/>
            <a:chOff x="469323" y="0"/>
            <a:chExt cx="4166756" cy="5346735"/>
          </a:xfrm>
        </p:grpSpPr>
        <p:pic>
          <p:nvPicPr>
            <p:cNvPr id="2" name="Picture 1" descr="science_fig2_wind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15" r="7987"/>
            <a:stretch/>
          </p:blipFill>
          <p:spPr>
            <a:xfrm>
              <a:off x="469323" y="0"/>
              <a:ext cx="4166756" cy="2286076"/>
            </a:xfrm>
            <a:prstGeom prst="rect">
              <a:avLst/>
            </a:prstGeom>
          </p:spPr>
        </p:pic>
        <p:pic>
          <p:nvPicPr>
            <p:cNvPr id="6" name="Picture 5" descr="science_Irene_temp_cbar_off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" t="6112" r="12065"/>
            <a:stretch/>
          </p:blipFill>
          <p:spPr>
            <a:xfrm>
              <a:off x="736601" y="1790700"/>
              <a:ext cx="3695700" cy="2146338"/>
            </a:xfrm>
            <a:prstGeom prst="rect">
              <a:avLst/>
            </a:prstGeom>
          </p:spPr>
        </p:pic>
        <p:pic>
          <p:nvPicPr>
            <p:cNvPr id="12" name="Picture 11" descr="science_codar_glider_filt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7"/>
            <a:stretch/>
          </p:blipFill>
          <p:spPr>
            <a:xfrm>
              <a:off x="469323" y="3403600"/>
              <a:ext cx="4166755" cy="1943135"/>
            </a:xfrm>
            <a:prstGeom prst="rect">
              <a:avLst/>
            </a:prstGeom>
          </p:spPr>
        </p:pic>
      </p:grpSp>
      <p:pic>
        <p:nvPicPr>
          <p:cNvPr id="7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/>
        </p:blipFill>
        <p:spPr bwMode="auto">
          <a:xfrm>
            <a:off x="5400675" y="142875"/>
            <a:ext cx="354347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476875" y="422275"/>
            <a:ext cx="1050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Before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7686675" y="1336675"/>
            <a:ext cx="7620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1" descr="mts_codar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3232" r="32130" b="4221"/>
          <a:stretch/>
        </p:blipFill>
        <p:spPr bwMode="auto">
          <a:xfrm>
            <a:off x="5410200" y="3144242"/>
            <a:ext cx="3505200" cy="305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562600" y="3365500"/>
            <a:ext cx="879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Times New Roman"/>
                <a:cs typeface="Times New Roman"/>
              </a:rPr>
              <a:t>After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7696200" y="4648200"/>
            <a:ext cx="914400" cy="533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>
          <a:xfrm flipH="1" flipV="1">
            <a:off x="2016125" y="2571750"/>
            <a:ext cx="666750" cy="1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200400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136775" y="3454400"/>
            <a:ext cx="666750" cy="1"/>
          </a:xfrm>
          <a:prstGeom prst="straightConnector1">
            <a:avLst/>
          </a:prstGeom>
          <a:ln w="28575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162300" y="2590800"/>
            <a:ext cx="666750" cy="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6475" y="44418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952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88" y="51012"/>
            <a:ext cx="3429000" cy="1907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912" y="1476290"/>
            <a:ext cx="3429000" cy="1907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" y="1476290"/>
            <a:ext cx="3429000" cy="19075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049" y="2892433"/>
            <a:ext cx="3429000" cy="1907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12" y="2892433"/>
            <a:ext cx="3429000" cy="1907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912" y="4317685"/>
            <a:ext cx="3429000" cy="1907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625" y="4317685"/>
            <a:ext cx="3429000" cy="1907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l="79906" t="5819"/>
          <a:stretch/>
        </p:blipFill>
        <p:spPr>
          <a:xfrm>
            <a:off x="3866804" y="1736727"/>
            <a:ext cx="482327" cy="1257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3878456" y="4414892"/>
            <a:ext cx="660020" cy="1408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l="74508" t="6218"/>
          <a:stretch/>
        </p:blipFill>
        <p:spPr>
          <a:xfrm>
            <a:off x="3848530" y="3150448"/>
            <a:ext cx="611895" cy="12522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/>
          <a:srcRect l="79368"/>
          <a:stretch/>
        </p:blipFill>
        <p:spPr>
          <a:xfrm>
            <a:off x="7278537" y="1649886"/>
            <a:ext cx="495238" cy="1335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4724" t="3705"/>
          <a:stretch/>
        </p:blipFill>
        <p:spPr>
          <a:xfrm>
            <a:off x="7296811" y="3116903"/>
            <a:ext cx="606701" cy="1285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72502" t="-5465"/>
          <a:stretch/>
        </p:blipFill>
        <p:spPr>
          <a:xfrm>
            <a:off x="7315085" y="4414892"/>
            <a:ext cx="660020" cy="1408254"/>
          </a:xfrm>
          <a:prstGeom prst="rect">
            <a:avLst/>
          </a:prstGeom>
        </p:spPr>
      </p:pic>
      <p:pic>
        <p:nvPicPr>
          <p:cNvPr id="23" name="Content Placeholder 5"/>
          <p:cNvPicPr>
            <a:picLocks noChangeAspect="1"/>
          </p:cNvPicPr>
          <p:nvPr/>
        </p:nvPicPr>
        <p:blipFill rotWithShape="1">
          <a:blip r:embed="rId14"/>
          <a:srcRect l="29195" t="12036" r="24510" b="24771"/>
          <a:stretch/>
        </p:blipFill>
        <p:spPr>
          <a:xfrm>
            <a:off x="3282251" y="268781"/>
            <a:ext cx="1587453" cy="12054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" y="15875"/>
            <a:ext cx="29387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 Irene:</a:t>
            </a:r>
          </a:p>
          <a:p>
            <a:r>
              <a:rPr lang="en-US" sz="2800" dirty="0" smtClean="0"/>
              <a:t>Regional Ocean </a:t>
            </a:r>
          </a:p>
          <a:p>
            <a:r>
              <a:rPr lang="en-US" sz="2800" dirty="0" smtClean="0"/>
              <a:t>Modeling System</a:t>
            </a:r>
          </a:p>
          <a:p>
            <a:r>
              <a:rPr lang="en-US" sz="2800" dirty="0" smtClean="0"/>
              <a:t>ROMS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07076" y="127000"/>
            <a:ext cx="180736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500C5"/>
                </a:solidFill>
              </a:rPr>
              <a:t>Wind Stress</a:t>
            </a:r>
            <a:r>
              <a:rPr lang="en-US" dirty="0" smtClean="0"/>
              <a:t> =</a:t>
            </a: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FF99"/>
                </a:solidFill>
              </a:rPr>
              <a:t>--------------------</a:t>
            </a:r>
            <a:endParaRPr lang="en-US" dirty="0">
              <a:solidFill>
                <a:srgbClr val="00FF99"/>
              </a:solidFill>
            </a:endParaRPr>
          </a:p>
          <a:p>
            <a:r>
              <a:rPr lang="en-US" dirty="0" smtClean="0">
                <a:solidFill>
                  <a:srgbClr val="44A4FF"/>
                </a:solidFill>
              </a:rPr>
              <a:t>Pressure Grad.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= </a:t>
            </a:r>
            <a:r>
              <a:rPr lang="en-US" dirty="0" err="1" smtClean="0">
                <a:solidFill>
                  <a:srgbClr val="FF0000"/>
                </a:solidFill>
              </a:rPr>
              <a:t>Coriolis</a:t>
            </a:r>
            <a:r>
              <a:rPr lang="en-US" dirty="0" smtClean="0">
                <a:solidFill>
                  <a:srgbClr val="FF0000"/>
                </a:solidFill>
              </a:rPr>
              <a:t> Force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58100" y="1838325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Onshore</a:t>
            </a:r>
          </a:p>
          <a:p>
            <a:pPr eaLnBrk="0" hangingPunct="0"/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endParaRPr lang="en-US" sz="1400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Offshore</a:t>
            </a:r>
            <a:endParaRPr lang="en-US" sz="1400" b="1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1625" y="4429125"/>
            <a:ext cx="1222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Vertical Diffusion </a:t>
            </a:r>
          </a:p>
          <a:p>
            <a:r>
              <a:rPr lang="en-US" sz="1600" dirty="0" smtClean="0"/>
              <a:t>&gt; Vertical Advection &gt; Other Terms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911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53000" y="1495425"/>
            <a:ext cx="4191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U.S. IOOS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Responds to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Hurricanes Irene</a:t>
            </a:r>
          </a:p>
          <a:p>
            <a:pPr algn="ctr" eaLnBrk="0" hangingPunct="0"/>
            <a:r>
              <a:rPr lang="en-US" sz="3200" b="1" dirty="0">
                <a:solidFill>
                  <a:srgbClr val="FFFFFF"/>
                </a:solidFill>
              </a:rPr>
              <a:t> and </a:t>
            </a:r>
            <a:r>
              <a:rPr lang="en-US" sz="3200" b="1" dirty="0" smtClean="0">
                <a:solidFill>
                  <a:srgbClr val="FFFFFF"/>
                </a:solidFill>
              </a:rPr>
              <a:t>Sandy</a:t>
            </a:r>
          </a:p>
        </p:txBody>
      </p:sp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u="sng" dirty="0" smtClean="0">
                <a:solidFill>
                  <a:srgbClr val="FFFFFF"/>
                </a:solidFill>
              </a:rPr>
              <a:t>Hurricane Tuesday Group: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Travis Miles,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, Hugh Roarty,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, Oscar Schofield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588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ience_fig1_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047"/>
            <a:ext cx="4578249" cy="4572153"/>
          </a:xfrm>
          <a:prstGeom prst="rect">
            <a:avLst/>
          </a:prstGeom>
        </p:spPr>
      </p:pic>
      <p:pic>
        <p:nvPicPr>
          <p:cNvPr id="8" name="Picture 7" descr="science_fig1_rt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51" y="1219047"/>
            <a:ext cx="4578249" cy="4572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Sea Surface Temperature Difference </a:t>
            </a:r>
          </a:p>
          <a:p>
            <a:pPr algn="ctr"/>
            <a:r>
              <a:rPr lang="en-US" sz="2800" b="1" dirty="0" smtClean="0"/>
              <a:t>(After – Before Irene)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638800"/>
            <a:ext cx="7853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Real-Time MARACOOS                     Real-Time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3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62500" y="977824"/>
            <a:ext cx="4381500" cy="4927752"/>
            <a:chOff x="4762500" y="457124"/>
            <a:chExt cx="4381500" cy="4927752"/>
          </a:xfrm>
        </p:grpSpPr>
        <p:pic>
          <p:nvPicPr>
            <p:cNvPr id="11" name="Picture 10" descr="irene_sci_44065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0" t="13887"/>
            <a:stretch/>
          </p:blipFill>
          <p:spPr>
            <a:xfrm>
              <a:off x="4762500" y="457124"/>
              <a:ext cx="4381500" cy="1968614"/>
            </a:xfrm>
            <a:prstGeom prst="rect">
              <a:avLst/>
            </a:prstGeom>
          </p:spPr>
        </p:pic>
        <p:pic>
          <p:nvPicPr>
            <p:cNvPr id="3" name="Picture 2" descr="irene_sci_440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2" t="13888"/>
            <a:stretch/>
          </p:blipFill>
          <p:spPr>
            <a:xfrm>
              <a:off x="4762500" y="1917700"/>
              <a:ext cx="4368800" cy="1968576"/>
            </a:xfrm>
            <a:prstGeom prst="rect">
              <a:avLst/>
            </a:prstGeom>
          </p:spPr>
        </p:pic>
        <p:pic>
          <p:nvPicPr>
            <p:cNvPr id="10" name="Picture 9" descr="irene_sci_44014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2" t="12222"/>
            <a:stretch/>
          </p:blipFill>
          <p:spPr>
            <a:xfrm>
              <a:off x="4762500" y="3378200"/>
              <a:ext cx="4368800" cy="2006676"/>
            </a:xfrm>
            <a:prstGeom prst="rect">
              <a:avLst/>
            </a:prstGeom>
          </p:spPr>
        </p:pic>
      </p:grpSp>
      <p:pic>
        <p:nvPicPr>
          <p:cNvPr id="5" name="Picture 4" descr="science_fig1_ins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824"/>
            <a:ext cx="4794360" cy="4787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11125"/>
            <a:ext cx="9148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Hurricane Irene: Spatial Distribution  &amp; Timing of Mixing &amp; Cooling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1658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WRFcold36_winds10m_201208281000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606" r="19179" b="1556"/>
          <a:stretch/>
        </p:blipFill>
        <p:spPr>
          <a:xfrm>
            <a:off x="5294738" y="0"/>
            <a:ext cx="2587453" cy="303156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" name="Picture 4" descr="science_fig1_ins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824"/>
            <a:ext cx="4794360" cy="4787976"/>
          </a:xfrm>
          <a:prstGeom prst="rect">
            <a:avLst/>
          </a:prstGeom>
        </p:spPr>
      </p:pic>
      <p:pic>
        <p:nvPicPr>
          <p:cNvPr id="7" name="Picture 6" descr="RUWRFwarm46_winds10m_201208281000_zo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1445" r="26570" b="1431"/>
          <a:stretch/>
        </p:blipFill>
        <p:spPr>
          <a:xfrm>
            <a:off x="5296986" y="0"/>
            <a:ext cx="2282795" cy="301391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 descr="RUWRFcold36_winds10m_201208281000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606" r="19179" b="1556"/>
          <a:stretch/>
        </p:blipFill>
        <p:spPr>
          <a:xfrm>
            <a:off x="5316963" y="3159125"/>
            <a:ext cx="2587453" cy="3031568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522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Hurricane Irene: AWRF Atmospheric Forecast Sensitivity Study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921625" y="1031875"/>
            <a:ext cx="1222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Warm SST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7500" y="4089400"/>
            <a:ext cx="120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Cold SST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4250" y="5746750"/>
            <a:ext cx="287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Hindcast</a:t>
            </a:r>
            <a:r>
              <a:rPr lang="en-US" dirty="0" smtClean="0"/>
              <a:t> Sensitivity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65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1 at 2.3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300"/>
            <a:ext cx="9144000" cy="3578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WRF Model Sensitivity Matrix </a:t>
            </a:r>
          </a:p>
          <a:p>
            <a:pPr algn="ctr"/>
            <a:r>
              <a:rPr lang="en-US" sz="2800" b="1" dirty="0" smtClean="0"/>
              <a:t>86 Model Runs to Date</a:t>
            </a:r>
          </a:p>
          <a:p>
            <a:pPr algn="ctr"/>
            <a:r>
              <a:rPr lang="en-US" sz="2800" b="1" dirty="0" smtClean="0"/>
              <a:t>Initial Match-ups 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74875" y="5556250"/>
            <a:ext cx="5282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Largest Sensitivities to SST and Flux Coefficients.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0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ind_timeseries_all29_m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/>
        </p:blipFill>
        <p:spPr>
          <a:xfrm>
            <a:off x="15875" y="85467"/>
            <a:ext cx="9222374" cy="3042785"/>
          </a:xfrm>
          <a:prstGeom prst="rect">
            <a:avLst/>
          </a:prstGeom>
        </p:spPr>
      </p:pic>
      <p:pic>
        <p:nvPicPr>
          <p:cNvPr id="28" name="Picture 27" descr="wind_diff_timeseries_smooth_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4" y="3154257"/>
            <a:ext cx="9222375" cy="3073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9000" y="2286000"/>
            <a:ext cx="2123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Eye over Mid-Atlantic</a:t>
            </a:r>
            <a:endParaRPr lang="en-US" sz="16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78375" y="2635250"/>
            <a:ext cx="1952625" cy="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08375" y="317500"/>
            <a:ext cx="2904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Maximum Wind Speed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16275" y="3279775"/>
            <a:ext cx="2975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Wind Speed Difference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61314" y="4651375"/>
            <a:ext cx="28777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Sensitivities:</a:t>
            </a:r>
          </a:p>
          <a:p>
            <a:pPr marL="342900" indent="-342900">
              <a:buAutoNum type="arabicParenR"/>
            </a:pPr>
            <a:r>
              <a:rPr lang="en-US" dirty="0" smtClean="0"/>
              <a:t>SST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0000"/>
                </a:solidFill>
              </a:rPr>
              <a:t>Flux Coefficients Warm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0000FF"/>
                </a:solidFill>
              </a:rPr>
              <a:t>Flux Coefficients Cold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30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WRFwarm46_winds10m_201208281000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1445" r="26570" b="1431"/>
          <a:stretch/>
        </p:blipFill>
        <p:spPr>
          <a:xfrm>
            <a:off x="3015689" y="536144"/>
            <a:ext cx="1698121" cy="2241981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3" name="Picture 2" descr="RUWRFcold36_winds10m_201208281000_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1606" r="19179" b="1556"/>
          <a:stretch/>
        </p:blipFill>
        <p:spPr>
          <a:xfrm>
            <a:off x="6689239" y="523875"/>
            <a:ext cx="1910461" cy="2238376"/>
          </a:xfrm>
          <a:prstGeom prst="rect">
            <a:avLst/>
          </a:prstGeom>
          <a:ln w="28575" cmpd="sng">
            <a:solidFill>
              <a:srgbClr val="0000F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Max Wind Speed: </a:t>
            </a:r>
            <a:r>
              <a:rPr lang="en-US" sz="2400" b="1" dirty="0" err="1" smtClean="0"/>
              <a:t>Hindcast</a:t>
            </a:r>
            <a:r>
              <a:rPr lang="en-US" sz="2400" b="1" dirty="0" smtClean="0"/>
              <a:t> Sensitivities vs. NHC Best Track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6" name="Picture 5" descr="wind_bias_box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907" r="9107" b="10613"/>
          <a:stretch/>
        </p:blipFill>
        <p:spPr>
          <a:xfrm>
            <a:off x="728574" y="2922207"/>
            <a:ext cx="7976218" cy="3110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7000" y="1016000"/>
            <a:ext cx="1111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44A4FF"/>
                </a:solidFill>
              </a:rPr>
              <a:t>WRF with Ocean Mixed Layer</a:t>
            </a:r>
            <a:endParaRPr lang="en-US" b="1" dirty="0">
              <a:solidFill>
                <a:srgbClr val="44A4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8867" y="920750"/>
            <a:ext cx="146731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FF33"/>
                </a:solidFill>
              </a:rPr>
              <a:t>Operational</a:t>
            </a:r>
          </a:p>
          <a:p>
            <a:pPr algn="ctr"/>
            <a:r>
              <a:rPr lang="en-US" b="1" dirty="0" smtClean="0">
                <a:solidFill>
                  <a:srgbClr val="66FF33"/>
                </a:solidFill>
              </a:rPr>
              <a:t>Forecast</a:t>
            </a:r>
          </a:p>
          <a:p>
            <a:pPr algn="ctr"/>
            <a:endParaRPr lang="en-US" b="1" dirty="0" smtClean="0">
              <a:solidFill>
                <a:srgbClr val="66FF33"/>
              </a:solidFill>
            </a:endParaRP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GFS</a:t>
            </a: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Model</a:t>
            </a:r>
          </a:p>
          <a:p>
            <a:pPr algn="ctr"/>
            <a:r>
              <a:rPr lang="en-US" b="1" dirty="0" smtClean="0">
                <a:solidFill>
                  <a:srgbClr val="C500C5"/>
                </a:solidFill>
              </a:rPr>
              <a:t>Guidance</a:t>
            </a:r>
            <a:endParaRPr lang="en-US" b="1" dirty="0">
              <a:solidFill>
                <a:srgbClr val="C500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storm surge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/>
            <a:r>
              <a:rPr lang="en-US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>
              <a:solidFill>
                <a:srgbClr val="000000"/>
              </a:solidFill>
            </a:endParaRPr>
          </a:p>
          <a:p>
            <a:pPr algn="ctr" eaLnBrk="0" hangingPunct="0"/>
            <a:r>
              <a:rPr lang="en-US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>
                <a:solidFill>
                  <a:srgbClr val="000000"/>
                </a:solidFill>
              </a:rPr>
              <a:t>#2 with &gt;$60 Billion.</a:t>
            </a:r>
          </a:p>
          <a:p>
            <a:pPr algn="ctr" eaLnBrk="0" hangingPunct="0"/>
            <a:endParaRPr lang="en-US" sz="800">
              <a:solidFill>
                <a:srgbClr val="000000"/>
              </a:solidFill>
            </a:endParaRPr>
          </a:p>
          <a:p>
            <a:pPr algn="ctr" eaLnBrk="0" hangingPunct="0"/>
            <a:r>
              <a:rPr lang="en-US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3789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9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storm surge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escape for surge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0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1 at 5.22.0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1"/>
          <a:stretch/>
        </p:blipFill>
        <p:spPr>
          <a:xfrm>
            <a:off x="3712849" y="3451398"/>
            <a:ext cx="5431151" cy="2755727"/>
          </a:xfrm>
          <a:prstGeom prst="rect">
            <a:avLst/>
          </a:prstGeom>
        </p:spPr>
      </p:pic>
      <p:pic>
        <p:nvPicPr>
          <p:cNvPr id="5" name="Picture 4" descr="Screen Shot 2013-10-21 at 5.25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752" y="730250"/>
            <a:ext cx="5311248" cy="2809875"/>
          </a:xfrm>
          <a:prstGeom prst="rect">
            <a:avLst/>
          </a:prstGeom>
        </p:spPr>
      </p:pic>
      <p:pic>
        <p:nvPicPr>
          <p:cNvPr id="6" name="Picture 5" descr="Screen Shot 2013-10-21 at 5.24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5" y="1079501"/>
            <a:ext cx="2000250" cy="9965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926" y="746125"/>
            <a:ext cx="3438612" cy="28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3654564"/>
            <a:ext cx="36712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Provide a unique data set to modelers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Provide standardized dataset a over ecological scales and information on fish/mammal migrations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Provide a 3-D snapshot of the MAB cold pool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Provide an extensive distributed network through the peak period of fall storms, demonstrating "surge" capacity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Demonstration of a national glider network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Proof of data flow through IOOS to NDBC via DMAC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Engage undergraduates in ocean observing efforts.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000" y="0"/>
            <a:ext cx="901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Next Steps:</a:t>
            </a:r>
          </a:p>
          <a:p>
            <a:r>
              <a:rPr lang="en-US" sz="2000" b="1" dirty="0" smtClean="0"/>
              <a:t>2013 Cold Pool Fall Transition       2014-2015 Hurricanes &amp; Winter Storms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57618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328757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eaLnBrk="1" hangingPunct="1"/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41 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Nested, Multi-static, Multi-use</a:t>
            </a:r>
          </a:p>
          <a:p>
            <a:pPr eaLnBrk="1" hangingPunct="1"/>
            <a:r>
              <a:rPr lang="en-US" sz="1800" b="1">
                <a:solidFill>
                  <a:schemeClr val="bg1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105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Industry Partner: Teledyne Webb Researc</a:t>
            </a:r>
            <a:r>
              <a:rPr lang="en-US" sz="2000" dirty="0"/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G1-Ruggedized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G2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rucool_global_map_black_axi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54" y="2709055"/>
            <a:ext cx="4732346" cy="2593195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8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8611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Sensors</a:t>
            </a:r>
          </a:p>
          <a:p>
            <a:r>
              <a:rPr lang="en-US" sz="2000" dirty="0" smtClean="0"/>
              <a:t>Inside Payload Bay or External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7095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430042" y="2712958"/>
            <a:ext cx="16644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Bottom temperature</a:t>
            </a:r>
            <a:endParaRPr lang="en-US" dirty="0"/>
          </a:p>
        </p:txBody>
      </p:sp>
      <p:pic>
        <p:nvPicPr>
          <p:cNvPr id="7" name="Picture 3" descr="kk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9" t="5655" r="63966"/>
          <a:stretch/>
        </p:blipFill>
        <p:spPr bwMode="auto">
          <a:xfrm>
            <a:off x="5989871" y="183467"/>
            <a:ext cx="1635556" cy="305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0" name="Content Placeholder 2"/>
          <p:cNvSpPr>
            <a:spLocks noGrp="1"/>
          </p:cNvSpPr>
          <p:nvPr>
            <p:ph sz="half" idx="1"/>
          </p:nvPr>
        </p:nvSpPr>
        <p:spPr>
          <a:xfrm>
            <a:off x="113894" y="3622882"/>
            <a:ext cx="6256097" cy="2926327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Data used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[… real-time SOURCE]</a:t>
            </a:r>
            <a:b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                                                                           </a:t>
            </a:r>
            <a:r>
              <a:rPr lang="en-US" sz="1600" i="1" dirty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    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*</a:t>
            </a:r>
            <a:r>
              <a:rPr lang="en-US" sz="1050" i="1" dirty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THREDDS Data </a:t>
            </a:r>
            <a:r>
              <a:rPr lang="en-US" sz="1050" i="1" dirty="0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Arial" charset="0"/>
              </a:rPr>
              <a:t>Server</a:t>
            </a:r>
            <a:endParaRPr lang="en-US" sz="1600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72-hour forecast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NAM 0Z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cycle at 2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am EST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[NCEP NOMADS]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regional CODAR hourly: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4-hour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latency delay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TDS*]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RU glider T,S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when available (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~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1 hour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delay)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[RU TDS]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USGS daily average flow available 11:00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EST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[USGS 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waterdata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AVHRR IR passes 6-8 per day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(~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2 hour delay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)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[MARACOOS TDS]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REMSS MW-IR blended SST daily average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[NASA PO-DAAC]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HYCOM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NCODA 7-day forecast updated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daily              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[NRL]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Jason-2,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CryoSat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</a:t>
            </a:r>
            <a:r>
              <a:rPr lang="en-US" sz="1600" dirty="0" err="1" smtClean="0">
                <a:latin typeface="Calibri" charset="0"/>
                <a:ea typeface="ＭＳ Ｐゴシック" charset="0"/>
                <a:cs typeface="Arial" charset="0"/>
              </a:rPr>
              <a:t>AltiKa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along-track 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altimeter OGDR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</a:t>
            </a:r>
            <a:r>
              <a:rPr lang="en-US" sz="1600" i="1" dirty="0" err="1" smtClean="0">
                <a:latin typeface="Calibri" charset="0"/>
                <a:ea typeface="ＭＳ Ｐゴシック" charset="0"/>
                <a:cs typeface="Arial" charset="0"/>
              </a:rPr>
              <a:t>RADS.nl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]</a:t>
            </a:r>
            <a:endParaRPr lang="en-US" sz="1600" i="1" dirty="0"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SOOP </a:t>
            </a:r>
            <a:r>
              <a:rPr lang="en-US" sz="1600" dirty="0">
                <a:latin typeface="Calibri" charset="0"/>
                <a:ea typeface="ＭＳ Ｐゴシック" charset="0"/>
                <a:cs typeface="Arial" charset="0"/>
              </a:rPr>
              <a:t>XBT/CTD, Argo floats</a:t>
            </a:r>
            <a:r>
              <a:rPr lang="en-US" sz="1600" dirty="0" smtClean="0">
                <a:latin typeface="Calibri" charset="0"/>
                <a:ea typeface="ＭＳ Ｐゴシック" charset="0"/>
                <a:cs typeface="Arial" charset="0"/>
              </a:rPr>
              <a:t>, on GTS         </a:t>
            </a:r>
            <a:r>
              <a:rPr lang="en-US" sz="1600" i="1" dirty="0" smtClean="0">
                <a:latin typeface="Calibri" charset="0"/>
                <a:ea typeface="ＭＳ Ｐゴシック" charset="0"/>
                <a:cs typeface="Arial" charset="0"/>
              </a:rPr>
              <a:t>[NOAA OSMC ERDDAP]</a:t>
            </a:r>
            <a: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  <a:t/>
            </a:r>
            <a:br>
              <a:rPr lang="en-US" sz="2000" i="1" dirty="0" smtClean="0">
                <a:latin typeface="Calibri" charset="0"/>
                <a:ea typeface="ＭＳ Ｐゴシック" charset="0"/>
                <a:cs typeface="Arial" charset="0"/>
              </a:rPr>
            </a:br>
            <a:endParaRPr lang="en-US" sz="2000" i="1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6324" y="5978237"/>
            <a:ext cx="6858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89DD56-F4A9-0446-85C1-7E31F7689E86}" type="slidenum">
              <a:rPr lang="en-US" sz="1400">
                <a:solidFill>
                  <a:srgbClr val="000000"/>
                </a:solidFill>
                <a:latin typeface="Calibri" charset="0"/>
                <a:cs typeface="Calibri" charset="0"/>
              </a:rPr>
              <a:pPr/>
              <a:t>7</a:t>
            </a:fld>
            <a:endParaRPr lang="en-US" sz="14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72622"/>
            <a:ext cx="57907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  <a:t>Rutgers ROMS 4DVAR uses all available data </a:t>
            </a:r>
            <a:b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200" b="1" dirty="0" smtClean="0">
                <a:latin typeface="Calibri" charset="0"/>
                <a:ea typeface="ＭＳ Ｐゴシック" charset="0"/>
                <a:cs typeface="ＭＳ Ｐゴシック" charset="0"/>
              </a:rPr>
              <a:t>from a modern coastal ocean observing system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more and diverse data is better (T, S, </a:t>
            </a:r>
            <a:r>
              <a:rPr lang="en-US" sz="2000" b="1" dirty="0" smtClean="0">
                <a:latin typeface="Calibri" charset="0"/>
                <a:ea typeface="ＭＳ Ｐゴシック" charset="0"/>
              </a:rPr>
              <a:t>u</a:t>
            </a:r>
            <a:r>
              <a:rPr lang="en-US" sz="2000" dirty="0" smtClean="0">
                <a:latin typeface="Calibri" charset="0"/>
                <a:ea typeface="ＭＳ Ｐゴシック" charset="0"/>
              </a:rPr>
              <a:t>, sea level)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bias correction to OBC and MDT is essential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Useful subsurface skill for real-time applications: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4 days for temperature and salinity; </a:t>
            </a:r>
          </a:p>
          <a:p>
            <a:pPr marL="295275" lvl="1" indent="-239713"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latin typeface="Calibri" charset="0"/>
                <a:ea typeface="ＭＳ Ｐゴシック" charset="0"/>
              </a:rPr>
              <a:t>1-2 days for velocity</a:t>
            </a: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u="sng" dirty="0" smtClean="0">
                <a:latin typeface="Calibri" charset="0"/>
                <a:ea typeface="ＭＳ Ｐゴシック" charset="0"/>
                <a:cs typeface="ＭＳ Ｐゴシック" charset="0"/>
              </a:rPr>
              <a:t>Future directions</a:t>
            </a:r>
            <a: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: variational methods for </a:t>
            </a:r>
            <a:b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000" b="1" dirty="0" smtClean="0">
                <a:latin typeface="Calibri" charset="0"/>
                <a:ea typeface="ＭＳ Ｐゴシック" charset="0"/>
                <a:cs typeface="ＭＳ Ｐゴシック" charset="0"/>
              </a:rPr>
              <a:t>observing system design; coupling; ecosystems</a:t>
            </a:r>
            <a:r>
              <a:rPr lang="en-US" sz="20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</a:t>
            </a:r>
          </a:p>
          <a:p>
            <a:pPr marL="273050" indent="-273050" eaLnBrk="1" hangingPunct="1">
              <a:spcAft>
                <a:spcPts val="600"/>
              </a:spcAft>
              <a:buFontTx/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  <a:endParaRPr lang="en-US" sz="2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8894" y="1935020"/>
            <a:ext cx="20005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9900FF"/>
                </a:solidFill>
                <a:latin typeface="Calibri"/>
              </a:rPr>
              <a:t>4-day forecast</a:t>
            </a:r>
            <a:endParaRPr lang="en-US" sz="1400" b="1" dirty="0">
              <a:solidFill>
                <a:srgbClr val="9900FF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34069" y="1628048"/>
            <a:ext cx="230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CCCC"/>
                </a:solidFill>
                <a:latin typeface="Calibri"/>
              </a:rPr>
              <a:t>2-day forecast</a:t>
            </a:r>
            <a:endParaRPr lang="en-US" sz="1400" b="1" dirty="0">
              <a:solidFill>
                <a:srgbClr val="00CCCC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15661" y="1104767"/>
            <a:ext cx="2740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Data assimilation</a:t>
            </a:r>
            <a:br>
              <a:rPr lang="en-US" sz="1400" b="1" dirty="0" smtClean="0">
                <a:solidFill>
                  <a:srgbClr val="FF0000"/>
                </a:solidFill>
                <a:latin typeface="Calibri"/>
              </a:rPr>
            </a:b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analysis/</a:t>
            </a:r>
            <a:r>
              <a:rPr lang="en-US" sz="1400" b="1" dirty="0" err="1" smtClean="0">
                <a:solidFill>
                  <a:srgbClr val="FF0000"/>
                </a:solidFill>
                <a:latin typeface="Calibri"/>
              </a:rPr>
              <a:t>hindcast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15661" y="655167"/>
            <a:ext cx="2568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Forward model</a:t>
            </a:r>
            <a:br>
              <a:rPr lang="en-US" sz="1400" b="1" dirty="0" smtClean="0">
                <a:solidFill>
                  <a:srgbClr val="008000"/>
                </a:solidFill>
                <a:latin typeface="Calibri"/>
              </a:rPr>
            </a:br>
            <a:r>
              <a:rPr lang="en-US" sz="1400" b="1" dirty="0" smtClean="0">
                <a:solidFill>
                  <a:srgbClr val="008000"/>
                </a:solidFill>
                <a:latin typeface="Calibri"/>
              </a:rPr>
              <a:t>after bias removal</a:t>
            </a:r>
            <a:endParaRPr lang="en-US" sz="14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04446" y="347390"/>
            <a:ext cx="34104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FF"/>
                </a:solidFill>
                <a:latin typeface="Calibri"/>
              </a:rPr>
              <a:t>Forward model</a:t>
            </a:r>
            <a:endParaRPr lang="en-US" sz="1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600582" y="1749540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50880" y="-3295"/>
            <a:ext cx="16644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</a:t>
            </a:r>
            <a:endParaRPr lang="en-US" dirty="0"/>
          </a:p>
        </p:txBody>
      </p:sp>
      <p:pic>
        <p:nvPicPr>
          <p:cNvPr id="15" name="Picture 14" descr="EspressoV2_MemDayForecastBottomTemp.tif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/>
          <a:stretch/>
        </p:blipFill>
        <p:spPr>
          <a:xfrm>
            <a:off x="5273587" y="3310981"/>
            <a:ext cx="4369241" cy="30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_RUWRFcold36_winds10m_201208281000_full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75" y="676275"/>
            <a:ext cx="4888541" cy="54991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49750" y="1093787"/>
            <a:ext cx="479425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(ARW), Version 3.4.1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6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35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Global Forecast System (GFS) 0.5 degree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400" dirty="0">
                <a:solidFill>
                  <a:srgbClr val="000000"/>
                </a:solidFill>
                <a:cs typeface="Calibri"/>
              </a:rPr>
              <a:t>WRF Double-Moment 6-class </a:t>
            </a:r>
            <a:r>
              <a:rPr lang="de-DE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de-DE" sz="2400" dirty="0" smtClean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Yonsei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>
                <a:solidFill>
                  <a:srgbClr val="000000"/>
                </a:solidFill>
                <a:cs typeface="Calibri"/>
              </a:rPr>
              <a:t>University</a:t>
            </a:r>
            <a:r>
              <a:rPr lang="fr-FR" sz="2400" dirty="0">
                <a:solidFill>
                  <a:srgbClr val="000000"/>
                </a:solidFill>
                <a:cs typeface="Calibri"/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  <a:cs typeface="Calibri"/>
              </a:rPr>
              <a:t>scheme</a:t>
            </a:r>
            <a:endParaRPr lang="fr-FR" sz="2400" dirty="0">
              <a:solidFill>
                <a:srgbClr val="000000"/>
              </a:solidFill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(RRTMG)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Advanced Research Version of WRF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444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184168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8835</TotalTime>
  <Words>1149</Words>
  <Application>Microsoft Macintosh PowerPoint</Application>
  <PresentationFormat>On-screen Show (4:3)</PresentationFormat>
  <Paragraphs>334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350</cp:revision>
  <dcterms:created xsi:type="dcterms:W3CDTF">2011-10-07T14:39:24Z</dcterms:created>
  <dcterms:modified xsi:type="dcterms:W3CDTF">2014-03-12T15:00:16Z</dcterms:modified>
</cp:coreProperties>
</file>