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51" r:id="rId1"/>
  </p:sldMasterIdLst>
  <p:notesMasterIdLst>
    <p:notesMasterId r:id="rId60"/>
  </p:notesMasterIdLst>
  <p:handoutMasterIdLst>
    <p:handoutMasterId r:id="rId61"/>
  </p:handoutMasterIdLst>
  <p:sldIdLst>
    <p:sldId id="312" r:id="rId2"/>
    <p:sldId id="325" r:id="rId3"/>
    <p:sldId id="313" r:id="rId4"/>
    <p:sldId id="262" r:id="rId5"/>
    <p:sldId id="355" r:id="rId6"/>
    <p:sldId id="326" r:id="rId7"/>
    <p:sldId id="327" r:id="rId8"/>
    <p:sldId id="328" r:id="rId9"/>
    <p:sldId id="333" r:id="rId10"/>
    <p:sldId id="352" r:id="rId11"/>
    <p:sldId id="353" r:id="rId12"/>
    <p:sldId id="329" r:id="rId13"/>
    <p:sldId id="338" r:id="rId14"/>
    <p:sldId id="350" r:id="rId15"/>
    <p:sldId id="351" r:id="rId16"/>
    <p:sldId id="330" r:id="rId17"/>
    <p:sldId id="348" r:id="rId18"/>
    <p:sldId id="349" r:id="rId19"/>
    <p:sldId id="367" r:id="rId20"/>
    <p:sldId id="354" r:id="rId21"/>
    <p:sldId id="358" r:id="rId22"/>
    <p:sldId id="356" r:id="rId23"/>
    <p:sldId id="366" r:id="rId24"/>
    <p:sldId id="344" r:id="rId25"/>
    <p:sldId id="342" r:id="rId26"/>
    <p:sldId id="346" r:id="rId27"/>
    <p:sldId id="345" r:id="rId28"/>
    <p:sldId id="341" r:id="rId29"/>
    <p:sldId id="340" r:id="rId30"/>
    <p:sldId id="331" r:id="rId31"/>
    <p:sldId id="339" r:id="rId32"/>
    <p:sldId id="376" r:id="rId33"/>
    <p:sldId id="360" r:id="rId34"/>
    <p:sldId id="361" r:id="rId35"/>
    <p:sldId id="362" r:id="rId36"/>
    <p:sldId id="363" r:id="rId37"/>
    <p:sldId id="343" r:id="rId38"/>
    <p:sldId id="365" r:id="rId39"/>
    <p:sldId id="359" r:id="rId40"/>
    <p:sldId id="272" r:id="rId41"/>
    <p:sldId id="332" r:id="rId42"/>
    <p:sldId id="264" r:id="rId43"/>
    <p:sldId id="265" r:id="rId44"/>
    <p:sldId id="368" r:id="rId45"/>
    <p:sldId id="369" r:id="rId46"/>
    <p:sldId id="377" r:id="rId47"/>
    <p:sldId id="370" r:id="rId48"/>
    <p:sldId id="382" r:id="rId49"/>
    <p:sldId id="383" r:id="rId50"/>
    <p:sldId id="384" r:id="rId51"/>
    <p:sldId id="292" r:id="rId52"/>
    <p:sldId id="374" r:id="rId53"/>
    <p:sldId id="375" r:id="rId54"/>
    <p:sldId id="373" r:id="rId55"/>
    <p:sldId id="378" r:id="rId56"/>
    <p:sldId id="379" r:id="rId57"/>
    <p:sldId id="380" r:id="rId58"/>
    <p:sldId id="381" r:id="rId5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8000"/>
    <a:srgbClr val="F53D0B"/>
    <a:srgbClr val="CF070E"/>
    <a:srgbClr val="0C5890"/>
    <a:srgbClr val="0C588D"/>
    <a:srgbClr val="13476D"/>
    <a:srgbClr val="14486E"/>
    <a:srgbClr val="C1DBB1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35" autoAdjust="0"/>
    <p:restoredTop sz="90952" autoAdjust="0"/>
  </p:normalViewPr>
  <p:slideViewPr>
    <p:cSldViewPr>
      <p:cViewPr>
        <p:scale>
          <a:sx n="150" d="100"/>
          <a:sy n="150" d="100"/>
        </p:scale>
        <p:origin x="-33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691" tIns="47346" rIns="94691" bIns="4734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691" tIns="47346" rIns="94691" bIns="4734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3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691" tIns="47346" rIns="94691" bIns="4734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3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691" tIns="47346" rIns="94691" bIns="4734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5006AB4-C85E-384A-96D3-B45DEA35EE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04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>
            <a:lvl1pPr defTabSz="966774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>
            <a:lvl1pPr algn="r" defTabSz="966774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0250" y="4559300"/>
            <a:ext cx="5854700" cy="432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43" tIns="48322" rIns="96643" bIns="48322" numCol="1" anchor="b" anchorCtr="0" compatLnSpc="1">
            <a:prstTxWarp prst="textNoShape">
              <a:avLst/>
            </a:prstTxWarp>
          </a:bodyPr>
          <a:lstStyle>
            <a:lvl1pPr defTabSz="966774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43" tIns="48322" rIns="96643" bIns="48322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/>
            </a:lvl1pPr>
          </a:lstStyle>
          <a:p>
            <a:fld id="{B666922C-5425-EE46-9888-664E434494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3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Vent communities</a:t>
            </a:r>
          </a:p>
          <a:p>
            <a:pPr>
              <a:buFont typeface="Arial"/>
              <a:buChar char="•"/>
            </a:pPr>
            <a:r>
              <a:rPr lang="en-US" dirty="0" smtClean="0"/>
              <a:t>Hydrothermal fluids</a:t>
            </a:r>
          </a:p>
          <a:p>
            <a:pPr>
              <a:buFont typeface="Arial"/>
              <a:buChar char="•"/>
            </a:pPr>
            <a:r>
              <a:rPr lang="en-US" dirty="0" smtClean="0"/>
              <a:t>Regional circulation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Buoyant plume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EF653-031E-F645-B23C-3D2E8CFC5C6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 userDrawn="1"/>
        </p:nvSpPr>
        <p:spPr bwMode="auto">
          <a:xfrm rot="10800000" flipH="1">
            <a:off x="76200" y="2328863"/>
            <a:ext cx="5781675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US" dirty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5" name="Picture 1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3"/>
          <a:stretch>
            <a:fillRect/>
          </a:stretch>
        </p:blipFill>
        <p:spPr bwMode="auto">
          <a:xfrm>
            <a:off x="703263" y="985838"/>
            <a:ext cx="1973262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/>
          </p:cNvSpPr>
          <p:nvPr userDrawn="1"/>
        </p:nvSpPr>
        <p:spPr bwMode="auto">
          <a:xfrm>
            <a:off x="706438" y="1908175"/>
            <a:ext cx="4462462" cy="3524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/>
          <a:p>
            <a:pPr defTabSz="342900">
              <a:defRPr/>
            </a:pPr>
            <a:r>
              <a:rPr lang="en-US" sz="2200" dirty="0">
                <a:solidFill>
                  <a:srgbClr val="003E6C"/>
                </a:solidFill>
                <a:latin typeface="Arial" pitchFamily="34" charset="0"/>
                <a:ea typeface="ヒラギノ角ゴ ProN W3" pitchFamily="-128" charset="-128"/>
                <a:cs typeface="+mn-cs"/>
                <a:sym typeface="Gill Sans" pitchFamily="-128" charset="0"/>
              </a:rPr>
              <a:t>Ocean Observatories Initiative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738" y="2590800"/>
            <a:ext cx="5164137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3263" y="4267200"/>
            <a:ext cx="5154612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814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US" dirty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B2EAF78-8869-C349-B7BB-D65B7073C6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9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 rot="10800000" flipH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US" dirty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EB77143-FE43-F14F-B5DE-B4231E2382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54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US" dirty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450984-F8A8-5E4B-A231-8CF90A452B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2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US" dirty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B6983F-C0F1-3543-914A-DDF468C6B6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2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US" dirty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3040F3-7237-0F48-9DC6-8FF01166D1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52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US" dirty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ABDF6C7-9F07-1A4E-AE40-5167C304D2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24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A464C6-4133-A442-9AED-D9B50BA0F8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4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US" dirty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6D9F8E8-59D6-574F-83D1-D214022952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90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D023EE-FECB-7444-BD27-4F111A7A02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59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9.png"/><Relationship Id="rId21" Type="http://schemas.openxmlformats.org/officeDocument/2006/relationships/image" Target="../media/image10.jpeg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8" name="Picture 1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t="31641" r="1814"/>
          <a:stretch>
            <a:fillRect/>
          </a:stretch>
        </p:blipFill>
        <p:spPr bwMode="auto">
          <a:xfrm>
            <a:off x="0" y="0"/>
            <a:ext cx="91440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934325" y="171450"/>
            <a:ext cx="909638" cy="40481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0000"/>
              </a:schemeClr>
            </a:outerShdw>
          </a:effectLst>
          <a:extLst/>
        </p:spPr>
      </p:pic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43650"/>
            <a:ext cx="4286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6408738"/>
            <a:ext cx="44291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410325"/>
            <a:ext cx="2825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6408738"/>
            <a:ext cx="29527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10325"/>
            <a:ext cx="32861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3" y="6415088"/>
            <a:ext cx="40163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6408738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Rectangle 11"/>
          <p:cNvSpPr>
            <a:spLocks/>
          </p:cNvSpPr>
          <p:nvPr/>
        </p:nvSpPr>
        <p:spPr bwMode="auto">
          <a:xfrm>
            <a:off x="1600200" y="6324600"/>
            <a:ext cx="2971800" cy="3810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/>
          <a:p>
            <a:pPr algn="ctr" defTabSz="342900"/>
            <a:r>
              <a:rPr lang="en-US" dirty="0" smtClean="0">
                <a:solidFill>
                  <a:srgbClr val="1B5F8F"/>
                </a:solidFill>
                <a:ea typeface="ヒラギノ角ゴ ProN W3" charset="0"/>
                <a:cs typeface="ヒラギノ角ゴ ProN W3" charset="0"/>
                <a:sym typeface="Gill Sans Light" charset="0"/>
              </a:rPr>
              <a:t>OCB WHOI 2014 summer meeting</a:t>
            </a:r>
          </a:p>
          <a:p>
            <a:pPr algn="ctr" defTabSz="342900"/>
            <a:r>
              <a:rPr lang="en-US" dirty="0" smtClean="0">
                <a:solidFill>
                  <a:srgbClr val="1B5F8F"/>
                </a:solidFill>
                <a:ea typeface="ヒラギノ角ゴ ProN W3" charset="0"/>
                <a:cs typeface="ヒラギノ角ゴ ProN W3" charset="0"/>
                <a:sym typeface="Gill Sans Light" charset="0"/>
              </a:rPr>
              <a:t>June 23 2014,</a:t>
            </a:r>
            <a:endParaRPr lang="en-US" dirty="0">
              <a:solidFill>
                <a:srgbClr val="316F9B"/>
              </a:solidFill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39" name="Line 2"/>
          <p:cNvSpPr>
            <a:spLocks noChangeShapeType="1"/>
          </p:cNvSpPr>
          <p:nvPr/>
        </p:nvSpPr>
        <p:spPr bwMode="auto">
          <a:xfrm rot="10800000" flipH="1" flipV="1">
            <a:off x="0" y="6248400"/>
            <a:ext cx="9144000" cy="0"/>
          </a:xfrm>
          <a:prstGeom prst="line">
            <a:avLst/>
          </a:prstGeom>
          <a:noFill/>
          <a:ln w="50800">
            <a:solidFill>
              <a:srgbClr val="B2D0DB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US" dirty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640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430963"/>
            <a:ext cx="381000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C5890"/>
                </a:solidFill>
              </a:defRPr>
            </a:lvl1pPr>
          </a:lstStyle>
          <a:p>
            <a:fld id="{16F0909C-2D22-4F42-BC9A-7A91AC45CA33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40" name="Picture 17" descr="Rutgers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465888"/>
            <a:ext cx="6096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34" r:id="rId7"/>
    <p:sldLayoutId id="2147483741" r:id="rId8"/>
    <p:sldLayoutId id="2147483733" r:id="rId9"/>
    <p:sldLayoutId id="2147483742" r:id="rId10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3C3C3C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3C3C3C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C3C3C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C3C3C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jpe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Relationship Id="rId3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Relationship Id="rId3" Type="http://schemas.openxmlformats.org/officeDocument/2006/relationships/image" Target="../media/image1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Relationship Id="rId3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hyperlink" Target="http://epe.marine.rutgers.edu/r3ui/llb_view_hurricane.php" TargetMode="External"/><Relationship Id="rId5" Type="http://schemas.openxmlformats.org/officeDocument/2006/relationships/image" Target="../media/image88.png"/><Relationship Id="rId6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emf"/><Relationship Id="rId6" Type="http://schemas.openxmlformats.org/officeDocument/2006/relationships/image" Target="../media/image97.emf"/><Relationship Id="rId7" Type="http://schemas.openxmlformats.org/officeDocument/2006/relationships/image" Target="../media/image77.png"/><Relationship Id="rId8" Type="http://schemas.openxmlformats.org/officeDocument/2006/relationships/image" Target="../media/image78.jpeg"/><Relationship Id="rId9" Type="http://schemas.openxmlformats.org/officeDocument/2006/relationships/image" Target="../media/image79.jpeg"/><Relationship Id="rId10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738" y="2590800"/>
            <a:ext cx="7764462" cy="1470025"/>
          </a:xfrm>
        </p:spPr>
        <p:txBody>
          <a:bodyPr/>
          <a:lstStyle/>
          <a:p>
            <a:pPr algn="ctr"/>
            <a:r>
              <a:rPr lang="en-US" dirty="0" smtClean="0"/>
              <a:t>Where are we? What will be there for you?  What are the opportunities?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4267200"/>
            <a:ext cx="5154612" cy="1752600"/>
          </a:xfrm>
        </p:spPr>
        <p:txBody>
          <a:bodyPr/>
          <a:lstStyle/>
          <a:p>
            <a:r>
              <a:rPr lang="en-US" sz="2000" dirty="0" smtClean="0"/>
              <a:t>Oscar Schofield on behalf of many</a:t>
            </a:r>
          </a:p>
          <a:p>
            <a:r>
              <a:rPr lang="en-US" sz="2000" dirty="0" err="1" smtClean="0"/>
              <a:t>oscar@marine.rutgers.edu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54911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609600"/>
            <a:ext cx="8229600" cy="609600"/>
          </a:xfrm>
        </p:spPr>
        <p:txBody>
          <a:bodyPr/>
          <a:lstStyle/>
          <a:p>
            <a:r>
              <a:rPr lang="en-US" dirty="0" smtClean="0"/>
              <a:t>Science opportunities?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438400" y="2209800"/>
            <a:ext cx="4824413" cy="3352800"/>
            <a:chOff x="2362200" y="1905000"/>
            <a:chExt cx="3910013" cy="2743200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2362200" y="1905000"/>
              <a:ext cx="3910013" cy="2743200"/>
              <a:chOff x="4404" y="3060"/>
              <a:chExt cx="6156" cy="4320"/>
            </a:xfrm>
          </p:grpSpPr>
          <p:pic>
            <p:nvPicPr>
              <p:cNvPr id="7" name="Picture 3" descr="World Annual CO2 Flux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35" t="37123" b="22273"/>
              <a:stretch>
                <a:fillRect/>
              </a:stretch>
            </p:blipFill>
            <p:spPr bwMode="auto">
              <a:xfrm>
                <a:off x="4404" y="3060"/>
                <a:ext cx="6145" cy="30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 Box 4"/>
              <p:cNvSpPr txBox="1">
                <a:spLocks noChangeArrowheads="1"/>
              </p:cNvSpPr>
              <p:nvPr/>
            </p:nvSpPr>
            <p:spPr bwMode="auto">
              <a:xfrm>
                <a:off x="4404" y="6660"/>
                <a:ext cx="6156" cy="7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Aft>
                    <a:spcPts val="1000"/>
                  </a:spcAft>
                </a:pPr>
                <a:r>
                  <a:rPr lang="en-US" sz="1100">
                    <a:solidFill>
                      <a:schemeClr val="tx1"/>
                    </a:solidFill>
                    <a:latin typeface="Calibri" charset="0"/>
                  </a:rPr>
                  <a:t>Annual air-sea carbon dioxide flux (positive out) using gridded data from Takahashi et al. (2009).</a:t>
                </a:r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Oval 8"/>
            <p:cNvSpPr/>
            <p:nvPr/>
          </p:nvSpPr>
          <p:spPr bwMode="auto">
            <a:xfrm>
              <a:off x="3886200" y="33528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3725333" y="3488266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3276600" y="2514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4038600" y="2438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3420533" y="2472265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733800" y="25908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2361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1800" dirty="0" smtClean="0"/>
              <a:t>Water mass formation and overturning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18" descr="RC-03"/>
          <p:cNvPicPr>
            <a:picLocks noChangeArrowheads="1"/>
          </p:cNvPicPr>
          <p:nvPr/>
        </p:nvPicPr>
        <p:blipFill>
          <a:blip r:embed="rId2">
            <a:lum bright="-12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38400"/>
            <a:ext cx="7112000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95400" y="762000"/>
            <a:ext cx="6129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OOI will support ongoing and new science programs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1580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8229600" cy="609600"/>
          </a:xfrm>
        </p:spPr>
        <p:txBody>
          <a:bodyPr/>
          <a:lstStyle/>
          <a:p>
            <a:r>
              <a:rPr lang="en-US" sz="2000" b="1" dirty="0" smtClean="0"/>
              <a:t>OOI part of overturning circulation experiments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86200" y="1219200"/>
            <a:ext cx="495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OSNAP is configured as a trans-basin observing system, across which AMOC metrics will be measured using a combination of fixed current meter arrays, repeat hydrographic occupations and gliders.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" y="3657600"/>
            <a:ext cx="3505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/>
              <a:t>1) Quantify the </a:t>
            </a:r>
            <a:r>
              <a:rPr lang="en-US" sz="1200" dirty="0" err="1" smtClean="0"/>
              <a:t>subpolar</a:t>
            </a:r>
            <a:r>
              <a:rPr lang="en-US" sz="1200" dirty="0" smtClean="0"/>
              <a:t> Atlantic </a:t>
            </a:r>
            <a:r>
              <a:rPr lang="en-US" sz="1200" dirty="0" err="1" smtClean="0"/>
              <a:t>Meridional</a:t>
            </a:r>
            <a:r>
              <a:rPr lang="en-US" sz="1200" dirty="0" smtClean="0"/>
              <a:t> Overturning Circulation (AMOC) and its intra-seasonal to </a:t>
            </a:r>
            <a:r>
              <a:rPr lang="en-US" sz="1200" dirty="0" err="1" smtClean="0"/>
              <a:t>interannual</a:t>
            </a:r>
            <a:r>
              <a:rPr lang="en-US" sz="1200" dirty="0" smtClean="0"/>
              <a:t> variability (including associated fluxes of heat and freshwater).</a:t>
            </a:r>
          </a:p>
          <a:p>
            <a:pPr algn="just"/>
            <a:r>
              <a:rPr lang="en-US" sz="1200" dirty="0" smtClean="0"/>
              <a:t>2) Determine the pathways of overflow waters in the North Atlantic </a:t>
            </a:r>
            <a:r>
              <a:rPr lang="en-US" sz="1200" dirty="0" err="1" smtClean="0"/>
              <a:t>subpolar</a:t>
            </a:r>
            <a:r>
              <a:rPr lang="en-US" sz="1200" dirty="0" smtClean="0"/>
              <a:t> gyre to investigate the connectivity of the deep boundary current system.</a:t>
            </a:r>
          </a:p>
          <a:p>
            <a:pPr algn="just"/>
            <a:r>
              <a:rPr lang="en-US" sz="1200" dirty="0" smtClean="0"/>
              <a:t>3) Relate AMOC variability to deep water mass variability and basin-scale wind forcing.</a:t>
            </a:r>
          </a:p>
          <a:p>
            <a:pPr algn="just"/>
            <a:r>
              <a:rPr lang="en-US" sz="1200" dirty="0" smtClean="0"/>
              <a:t>4) Determine the nature and degree of the </a:t>
            </a:r>
            <a:r>
              <a:rPr lang="en-US" sz="1200" dirty="0" err="1" smtClean="0"/>
              <a:t>subpolar</a:t>
            </a:r>
            <a:r>
              <a:rPr lang="en-US" sz="1200" dirty="0" smtClean="0"/>
              <a:t>-subtropical AMOC connectivity.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95400"/>
            <a:ext cx="3359150" cy="22083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014" y="2133600"/>
            <a:ext cx="5127386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3048000"/>
            <a:ext cx="1828801" cy="568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4114800"/>
            <a:ext cx="2537507" cy="205777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rot="16200000" flipV="1">
            <a:off x="5600700" y="3390900"/>
            <a:ext cx="1066800" cy="381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4419600" y="5562600"/>
            <a:ext cx="2283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OOI array in </a:t>
            </a:r>
            <a:r>
              <a:rPr lang="en-US" i="1" dirty="0" err="1" smtClean="0"/>
              <a:t>Irminger</a:t>
            </a:r>
            <a:r>
              <a:rPr lang="en-US" i="1" dirty="0" smtClean="0"/>
              <a:t> Sea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49755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AED9CE-CB21-4A88-8FD0-17E70449BA9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8" name="Picture 7" descr="ooi_map_new004-862x950.jpg"/>
          <p:cNvPicPr>
            <a:picLocks noChangeAspect="1"/>
          </p:cNvPicPr>
          <p:nvPr/>
        </p:nvPicPr>
        <p:blipFill>
          <a:blip r:embed="rId2"/>
          <a:srcRect b="55833"/>
          <a:stretch>
            <a:fillRect/>
          </a:stretch>
        </p:blipFill>
        <p:spPr>
          <a:xfrm>
            <a:off x="423336" y="1828800"/>
            <a:ext cx="8297327" cy="4038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258669"/>
            <a:ext cx="914558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1800" dirty="0" smtClean="0"/>
              <a:t>Compare magnitudes and rates of change across the NE Pacific and NW Atlantic and examining how those changes will impact ocean circulation, weather, and marine ecosystems.  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7804340" y="2146688"/>
            <a:ext cx="533400" cy="5334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739900" y="2959100"/>
            <a:ext cx="533400" cy="5334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9067800" cy="609600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00447C"/>
                </a:solidFill>
              </a:rPr>
              <a:t>OOI will facilitate comparison open ocean high </a:t>
            </a:r>
            <a:r>
              <a:rPr lang="en-US" sz="2400" b="1" dirty="0" err="1" smtClean="0">
                <a:solidFill>
                  <a:srgbClr val="00447C"/>
                </a:solidFill>
              </a:rPr>
              <a:t>lattitude</a:t>
            </a:r>
            <a:r>
              <a:rPr lang="en-US" sz="2400" b="1" dirty="0" smtClean="0">
                <a:solidFill>
                  <a:srgbClr val="00447C"/>
                </a:solidFill>
              </a:rPr>
              <a:t> systems</a:t>
            </a:r>
            <a:endParaRPr lang="en-US" sz="2400" b="1" dirty="0">
              <a:solidFill>
                <a:srgbClr val="00447C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81200"/>
            <a:ext cx="3578917" cy="3945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905000"/>
            <a:ext cx="3972720" cy="419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7080" y="628068"/>
            <a:ext cx="9677400" cy="609600"/>
          </a:xfrm>
        </p:spPr>
        <p:txBody>
          <a:bodyPr/>
          <a:lstStyle/>
          <a:p>
            <a:pPr algn="ctr"/>
            <a:r>
              <a:rPr lang="en-US" sz="2000" dirty="0" smtClean="0"/>
              <a:t>Differences in microbial systems between North Atlantic and Ocean Station Papa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219200" y="1981200"/>
            <a:ext cx="17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North Atlantic </a:t>
            </a:r>
            <a:endParaRPr lang="en-US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038848" y="1992868"/>
            <a:ext cx="235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Ocean Station Papa </a:t>
            </a:r>
            <a:endParaRPr lang="en-US" sz="1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65188" y="5940623"/>
            <a:ext cx="3102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Litchman</a:t>
            </a:r>
            <a:r>
              <a:rPr lang="en-US" i="1" dirty="0" smtClean="0"/>
              <a:t> et al 2006 </a:t>
            </a:r>
            <a:r>
              <a:rPr lang="en-US" i="1" dirty="0" err="1" smtClean="0"/>
              <a:t>Biogeosciences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1" y="1226403"/>
            <a:ext cx="8305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Phytoplankton functional type model showing distinct microbial responses to seasonal forcing, projected changes in the timing and stratification of these regions will alter these community dynamics     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438400" y="2293203"/>
            <a:ext cx="1977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-Spring diatom bloom</a:t>
            </a:r>
          </a:p>
          <a:p>
            <a:r>
              <a:rPr lang="en-US" sz="1200" dirty="0" smtClean="0"/>
              <a:t>-Succession from the diatom to </a:t>
            </a:r>
            <a:r>
              <a:rPr lang="en-US" sz="1200" dirty="0" err="1" smtClean="0"/>
              <a:t>coccolithophore</a:t>
            </a:r>
            <a:r>
              <a:rPr lang="en-US" sz="1200" dirty="0" smtClean="0"/>
              <a:t> to </a:t>
            </a:r>
            <a:r>
              <a:rPr lang="en-US" sz="1200" dirty="0" err="1" smtClean="0"/>
              <a:t>prasinophytes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166965" y="2369403"/>
            <a:ext cx="1977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-Low phytoplankton biomass</a:t>
            </a:r>
          </a:p>
          <a:p>
            <a:r>
              <a:rPr lang="en-US" sz="1200" dirty="0" smtClean="0"/>
              <a:t>-Dominated by </a:t>
            </a:r>
            <a:r>
              <a:rPr lang="en-US" sz="1200" dirty="0" err="1" smtClean="0"/>
              <a:t>coccolithophore</a:t>
            </a:r>
            <a:r>
              <a:rPr lang="en-US" sz="1200" dirty="0" smtClean="0"/>
              <a:t> and </a:t>
            </a:r>
            <a:r>
              <a:rPr lang="en-US" sz="1200" dirty="0" err="1" smtClean="0"/>
              <a:t>prasinophytes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287000" cy="609600"/>
          </a:xfrm>
        </p:spPr>
        <p:txBody>
          <a:bodyPr/>
          <a:lstStyle/>
          <a:p>
            <a:r>
              <a:rPr lang="en-US" sz="2000" dirty="0" smtClean="0"/>
              <a:t>Time series that could enable these comparative ecosystem studies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90800" y="1219200"/>
            <a:ext cx="3468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Platform and measurements </a:t>
            </a:r>
            <a:endParaRPr lang="en-US" sz="2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6764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Gliders</a:t>
            </a:r>
            <a:r>
              <a:rPr lang="en-US" sz="1800" dirty="0" smtClean="0"/>
              <a:t>: </a:t>
            </a:r>
            <a:r>
              <a:rPr lang="en-US" sz="1800" dirty="0" err="1" smtClean="0">
                <a:solidFill>
                  <a:srgbClr val="008000"/>
                </a:solidFill>
              </a:rPr>
              <a:t>Fluorometric</a:t>
            </a:r>
            <a:r>
              <a:rPr lang="en-US" sz="1800" dirty="0" smtClean="0">
                <a:solidFill>
                  <a:srgbClr val="008000"/>
                </a:solidFill>
              </a:rPr>
              <a:t> chlorophyll a, optical backscatter, oxygen concentration</a:t>
            </a:r>
            <a:r>
              <a:rPr lang="en-US" sz="1800" dirty="0" smtClean="0"/>
              <a:t>, Conductivity, Pressure, Temperature, Depth averaged currents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2362200"/>
            <a:ext cx="8153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Flanking Mooring</a:t>
            </a:r>
            <a:r>
              <a:rPr lang="en-US" sz="1800" dirty="0" smtClean="0"/>
              <a:t>: On Mooring Riser (40meter below the surface) </a:t>
            </a:r>
            <a:r>
              <a:rPr lang="en-US" sz="1800" dirty="0" err="1" smtClean="0">
                <a:solidFill>
                  <a:srgbClr val="008000"/>
                </a:solidFill>
              </a:rPr>
              <a:t>Fluorometric</a:t>
            </a:r>
            <a:r>
              <a:rPr lang="en-US" sz="1800" dirty="0" smtClean="0">
                <a:solidFill>
                  <a:srgbClr val="008000"/>
                </a:solidFill>
              </a:rPr>
              <a:t> chlorophyll a and colored dissolved organic matter, optical backscatter, oxygen concentration</a:t>
            </a:r>
            <a:r>
              <a:rPr lang="en-US" sz="1800" dirty="0" smtClean="0"/>
              <a:t>, Conductivity, Pressure, Temperature, </a:t>
            </a:r>
            <a:r>
              <a:rPr lang="en-US" sz="1800" dirty="0" smtClean="0">
                <a:solidFill>
                  <a:srgbClr val="008000"/>
                </a:solidFill>
              </a:rPr>
              <a:t>optical absorbance at 434 and 578 nm, pH</a:t>
            </a:r>
            <a:r>
              <a:rPr lang="en-US" sz="1800" dirty="0" smtClean="0"/>
              <a:t>  (500 meters below surface looking up) echo intensity, velocity profile (</a:t>
            </a:r>
            <a:r>
              <a:rPr lang="en-US" sz="1800" dirty="0" err="1" smtClean="0"/>
              <a:t>CTDs</a:t>
            </a:r>
            <a:r>
              <a:rPr lang="en-US" sz="1800" dirty="0" smtClean="0"/>
              <a:t> at 30, 40, 60, 90, 130, 180, 250, 350, 500, 750, 1000, 1500)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4114800"/>
            <a:ext cx="815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Profiling Mooring</a:t>
            </a:r>
            <a:r>
              <a:rPr lang="en-US" sz="1800" dirty="0" smtClean="0"/>
              <a:t>: (Surface to 150 meters) </a:t>
            </a:r>
            <a:r>
              <a:rPr lang="en-US" sz="1800" dirty="0" err="1" smtClean="0">
                <a:solidFill>
                  <a:srgbClr val="008000"/>
                </a:solidFill>
              </a:rPr>
              <a:t>Fluorometric</a:t>
            </a:r>
            <a:r>
              <a:rPr lang="en-US" sz="1800" dirty="0" smtClean="0">
                <a:solidFill>
                  <a:srgbClr val="008000"/>
                </a:solidFill>
              </a:rPr>
              <a:t> chlorophyll, optical backscatter, pCo2, oxygen, spectral absorption, nitrate</a:t>
            </a:r>
            <a:r>
              <a:rPr lang="en-US" sz="1800" dirty="0" smtClean="0"/>
              <a:t>, spectral irradiance, conductivity, temperature (150 meter) upward looking acoustic backscatter (below 240 meters to 2400 meters) </a:t>
            </a:r>
            <a:r>
              <a:rPr lang="en-US" sz="1800" dirty="0" err="1" smtClean="0">
                <a:solidFill>
                  <a:srgbClr val="008000"/>
                </a:solidFill>
              </a:rPr>
              <a:t>fluorometric</a:t>
            </a:r>
            <a:r>
              <a:rPr lang="en-US" sz="1800" dirty="0" smtClean="0">
                <a:solidFill>
                  <a:srgbClr val="008000"/>
                </a:solidFill>
              </a:rPr>
              <a:t> chlorophyll a, optical backscatter, oxygen</a:t>
            </a:r>
            <a:r>
              <a:rPr lang="en-US" sz="1800" dirty="0" smtClean="0"/>
              <a:t>, conductivity, temperature, turbulence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828800" y="6096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C5890"/>
                </a:solidFill>
                <a:effectLst/>
                <a:uLnTx/>
                <a:uFillTx/>
                <a:latin typeface="+mj-lt"/>
                <a:ea typeface="MS PGothic" pitchFamily="34" charset="-128"/>
                <a:cs typeface="+mj-cs"/>
              </a:rPr>
              <a:t>Station Papa – Flanking Mooring-B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9"/>
          <a:stretch/>
        </p:blipFill>
        <p:spPr bwMode="auto">
          <a:xfrm>
            <a:off x="1143000" y="1524000"/>
            <a:ext cx="2880471" cy="441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58"/>
          <a:stretch/>
        </p:blipFill>
        <p:spPr bwMode="auto">
          <a:xfrm>
            <a:off x="4724400" y="1600200"/>
            <a:ext cx="2900859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96"/>
          <a:stretch/>
        </p:blipFill>
        <p:spPr bwMode="auto">
          <a:xfrm>
            <a:off x="4038600" y="1219200"/>
            <a:ext cx="78539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3"/>
          <a:stretch/>
        </p:blipFill>
        <p:spPr bwMode="auto">
          <a:xfrm>
            <a:off x="7620000" y="1295400"/>
            <a:ext cx="771228" cy="475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57200" y="3505200"/>
            <a:ext cx="2286000" cy="2438400"/>
            <a:chOff x="609600" y="2514600"/>
            <a:chExt cx="2672989" cy="2743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" y="2514600"/>
              <a:ext cx="2672989" cy="27432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1752600" y="2590800"/>
              <a:ext cx="457200" cy="457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896533" y="2895600"/>
              <a:ext cx="457200" cy="457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0361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447C"/>
                </a:solidFill>
              </a:rPr>
              <a:t>  Access to Pre-commissioned Data</a:t>
            </a:r>
            <a:endParaRPr lang="en-US" b="1" dirty="0">
              <a:solidFill>
                <a:srgbClr val="00447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AED9CE-CB21-4A88-8FD0-17E70449BA9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6" name="Picture 5" descr="Screen Shot 2014-02-05 at 5.07.4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397" y="1325880"/>
            <a:ext cx="6643206" cy="484632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4038600" y="2133600"/>
            <a:ext cx="11430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295400" y="5181600"/>
            <a:ext cx="4953000" cy="990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831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447C"/>
                </a:solidFill>
              </a:rPr>
              <a:t>  Access to Pre-commissioned Data</a:t>
            </a:r>
            <a:endParaRPr lang="en-US" b="1" dirty="0">
              <a:solidFill>
                <a:srgbClr val="00447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AED9CE-CB21-4A88-8FD0-17E70449BA9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295400"/>
            <a:ext cx="6248400" cy="45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31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8229600" cy="609600"/>
          </a:xfrm>
        </p:spPr>
        <p:txBody>
          <a:bodyPr/>
          <a:lstStyle/>
          <a:p>
            <a:r>
              <a:rPr lang="en-US" sz="2000" dirty="0"/>
              <a:t>OOI will sample the high latitudes- strongly forced, poorly observed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95400"/>
            <a:ext cx="7391400" cy="485950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3581400" y="4267200"/>
            <a:ext cx="304800" cy="228600"/>
          </a:xfrm>
          <a:prstGeom prst="ellipse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974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Themes to be covered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438400"/>
            <a:ext cx="8229600" cy="4525963"/>
          </a:xfrm>
        </p:spPr>
        <p:txBody>
          <a:bodyPr/>
          <a:lstStyle/>
          <a:p>
            <a:r>
              <a:rPr lang="en-US" dirty="0" smtClean="0"/>
              <a:t>History and status</a:t>
            </a:r>
          </a:p>
          <a:p>
            <a:r>
              <a:rPr lang="en-US" dirty="0" smtClean="0"/>
              <a:t>Basic system</a:t>
            </a:r>
          </a:p>
          <a:p>
            <a:r>
              <a:rPr lang="en-US" dirty="0" smtClean="0"/>
              <a:t>OCB Science Potential</a:t>
            </a:r>
          </a:p>
          <a:p>
            <a:r>
              <a:rPr lang="en-US" dirty="0" smtClean="0"/>
              <a:t>Procedures For Data Quality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14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972" y="1066800"/>
            <a:ext cx="9280172" cy="5193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666690"/>
            <a:ext cx="8602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What is the coupling of the exchanges between open ocean and coastal systems? </a:t>
            </a:r>
            <a:endParaRPr lang="en-US" sz="20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4799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85800"/>
            <a:ext cx="8991600" cy="609600"/>
          </a:xfrm>
        </p:spPr>
        <p:txBody>
          <a:bodyPr/>
          <a:lstStyle/>
          <a:p>
            <a:r>
              <a:rPr lang="en-US" sz="2000" dirty="0" smtClean="0"/>
              <a:t>How do these deep and coastal ocean systems drive local biological activity?</a:t>
            </a:r>
            <a:endParaRPr lang="en-US" sz="2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167" b="1167"/>
          <a:stretch>
            <a:fillRect/>
          </a:stretch>
        </p:blipFill>
        <p:spPr>
          <a:xfrm>
            <a:off x="0" y="1219200"/>
            <a:ext cx="9144640" cy="5029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41" y="1143000"/>
            <a:ext cx="916204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46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609600"/>
          </a:xfrm>
        </p:spPr>
        <p:txBody>
          <a:bodyPr/>
          <a:lstStyle/>
          <a:p>
            <a:pPr algn="ctr"/>
            <a:r>
              <a:rPr lang="en-US" sz="2400" dirty="0" smtClean="0"/>
              <a:t>How systems being modified by shifting redox state?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409" y="-2590800"/>
            <a:ext cx="10094209" cy="95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65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152400" y="1143000"/>
            <a:ext cx="9601200" cy="5181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18" descr="fotoazu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1" r="2069"/>
          <a:stretch>
            <a:fillRect/>
          </a:stretch>
        </p:blipFill>
        <p:spPr bwMode="auto">
          <a:xfrm>
            <a:off x="4191001" y="1174110"/>
            <a:ext cx="4953000" cy="515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8600" y="1348799"/>
            <a:ext cx="3276600" cy="550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800" b="1" dirty="0">
                <a:solidFill>
                  <a:srgbClr val="EAE797"/>
                </a:solidFill>
                <a:latin typeface="Arial" charset="0"/>
              </a:rPr>
              <a:t>How will the world react </a:t>
            </a:r>
            <a:endParaRPr lang="en-GB" sz="2800" b="1" dirty="0" smtClean="0">
              <a:solidFill>
                <a:srgbClr val="EAE797"/>
              </a:solidFill>
              <a:latin typeface="Arial" charset="0"/>
            </a:endParaRPr>
          </a:p>
          <a:p>
            <a:pPr algn="ctr" eaLnBrk="1" hangingPunct="1"/>
            <a:r>
              <a:rPr lang="en-GB" sz="2800" b="1" dirty="0" smtClean="0">
                <a:solidFill>
                  <a:srgbClr val="EAE797"/>
                </a:solidFill>
                <a:latin typeface="Arial" charset="0"/>
              </a:rPr>
              <a:t>to </a:t>
            </a:r>
            <a:r>
              <a:rPr lang="en-GB" sz="2800" b="1" dirty="0">
                <a:solidFill>
                  <a:srgbClr val="EAE797"/>
                </a:solidFill>
                <a:latin typeface="Arial" charset="0"/>
              </a:rPr>
              <a:t>an acidified ocean? </a:t>
            </a:r>
          </a:p>
          <a:p>
            <a:pPr algn="ctr" eaLnBrk="1" hangingPunct="1"/>
            <a:endParaRPr lang="en-GB" sz="2800" b="1" dirty="0">
              <a:solidFill>
                <a:srgbClr val="EAE797"/>
              </a:solidFill>
              <a:latin typeface="Arial" charset="0"/>
            </a:endParaRPr>
          </a:p>
          <a:p>
            <a:pPr algn="ctr" eaLnBrk="1" hangingPunct="1"/>
            <a:endParaRPr lang="en-GB" sz="2800" b="1" dirty="0">
              <a:solidFill>
                <a:srgbClr val="EAE797"/>
              </a:solidFill>
              <a:latin typeface="Arial" charset="0"/>
            </a:endParaRPr>
          </a:p>
          <a:p>
            <a:pPr algn="ctr" eaLnBrk="1" hangingPunct="1"/>
            <a:endParaRPr lang="en-GB" sz="2800" b="1" dirty="0">
              <a:solidFill>
                <a:srgbClr val="EAE797"/>
              </a:solidFill>
              <a:latin typeface="Arial" charset="0"/>
            </a:endParaRPr>
          </a:p>
          <a:p>
            <a:pPr algn="ctr" eaLnBrk="1" hangingPunct="1"/>
            <a:endParaRPr lang="en-GB" sz="2800" b="1" dirty="0">
              <a:solidFill>
                <a:srgbClr val="EAE797"/>
              </a:solidFill>
              <a:latin typeface="Arial" charset="0"/>
            </a:endParaRPr>
          </a:p>
          <a:p>
            <a:pPr algn="ctr" eaLnBrk="1" hangingPunct="1"/>
            <a:endParaRPr lang="en-GB" sz="2800" b="1" dirty="0">
              <a:solidFill>
                <a:srgbClr val="EAE797"/>
              </a:solidFill>
              <a:latin typeface="Arial" charset="0"/>
            </a:endParaRPr>
          </a:p>
          <a:p>
            <a:pPr algn="ctr" eaLnBrk="1" hangingPunct="1"/>
            <a:endParaRPr lang="en-GB" sz="2200" b="1" dirty="0">
              <a:solidFill>
                <a:srgbClr val="EAE797"/>
              </a:solidFill>
              <a:latin typeface="Arial" charset="0"/>
            </a:endParaRPr>
          </a:p>
          <a:p>
            <a:pPr algn="ctr" eaLnBrk="1" hangingPunct="1"/>
            <a:endParaRPr lang="en-GB" sz="2200" b="1" dirty="0">
              <a:solidFill>
                <a:srgbClr val="EAE797"/>
              </a:solidFill>
              <a:latin typeface="Arial" charset="0"/>
            </a:endParaRPr>
          </a:p>
          <a:p>
            <a:pPr algn="ctr" eaLnBrk="1" hangingPunct="1"/>
            <a:endParaRPr lang="en-GB" sz="2800" b="1" dirty="0">
              <a:solidFill>
                <a:srgbClr val="EAE797"/>
              </a:solidFill>
              <a:latin typeface="Arial" charset="0"/>
            </a:endParaRPr>
          </a:p>
          <a:p>
            <a:pPr algn="ctr" eaLnBrk="1" hangingPunct="1"/>
            <a:endParaRPr lang="en-GB" sz="2800" b="1" dirty="0">
              <a:solidFill>
                <a:srgbClr val="EAE797"/>
              </a:solidFill>
              <a:latin typeface="Arial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152400" y="5867400"/>
            <a:ext cx="2955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</a:rPr>
              <a:t>Melting </a:t>
            </a:r>
            <a:r>
              <a:rPr lang="en-US" dirty="0" err="1">
                <a:solidFill>
                  <a:schemeClr val="bg1"/>
                </a:solidFill>
              </a:rPr>
              <a:t>coccolithophorrids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609600"/>
          </a:xfrm>
        </p:spPr>
        <p:txBody>
          <a:bodyPr/>
          <a:lstStyle/>
          <a:p>
            <a:pPr algn="ctr"/>
            <a:r>
              <a:rPr lang="en-US" sz="2400" dirty="0" smtClean="0"/>
              <a:t>How systems being modified by shifting pH?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6939546" y="5742801"/>
            <a:ext cx="18996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Artwork by Rosa </a:t>
            </a:r>
            <a:r>
              <a:rPr lang="en-US" sz="1200" dirty="0" err="1">
                <a:solidFill>
                  <a:srgbClr val="FFFFFF"/>
                </a:solidFill>
              </a:rPr>
              <a:t>Seoane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1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4801"/>
            <a:ext cx="9144000" cy="5145024"/>
          </a:xfrm>
          <a:prstGeom prst="rect">
            <a:avLst/>
          </a:prstGeom>
        </p:spPr>
      </p:pic>
      <p:sp>
        <p:nvSpPr>
          <p:cNvPr id="163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3CCE34-A909-754D-89E0-9B4F7A415271}" type="slidenum">
              <a:rPr lang="en-US" sz="900">
                <a:solidFill>
                  <a:srgbClr val="0C5890"/>
                </a:solidFill>
              </a:rPr>
              <a:pPr eaLnBrk="1" hangingPunct="1"/>
              <a:t>23</a:t>
            </a:fld>
            <a:endParaRPr lang="en-US" sz="900">
              <a:solidFill>
                <a:srgbClr val="0C589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pPr lvl="0"/>
            <a:r>
              <a:rPr lang="en-US" b="1" dirty="0" smtClean="0">
                <a:solidFill>
                  <a:srgbClr val="00447C"/>
                </a:solidFill>
                <a:latin typeface="Arial" pitchFamily="34" charset="0"/>
                <a:cs typeface="Arial" pitchFamily="34" charset="0"/>
              </a:rPr>
              <a:t> NE Pacific Observatory Assets</a:t>
            </a:r>
            <a:endParaRPr lang="en-US" dirty="0">
              <a:solidFill>
                <a:srgbClr val="00447C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49013" y="1308100"/>
            <a:ext cx="951813" cy="620419"/>
          </a:xfrm>
          <a:prstGeom prst="ellipse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847975" y="5133622"/>
            <a:ext cx="1733432" cy="609600"/>
          </a:xfrm>
          <a:prstGeom prst="ellipse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 rot="19999067">
            <a:off x="7293091" y="4184525"/>
            <a:ext cx="1649180" cy="921934"/>
          </a:xfrm>
          <a:prstGeom prst="ellipse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 rot="21328413">
            <a:off x="5600770" y="3193328"/>
            <a:ext cx="1502344" cy="588703"/>
          </a:xfrm>
          <a:prstGeom prst="ellipse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 rot="19999067">
            <a:off x="1990623" y="2636954"/>
            <a:ext cx="4098151" cy="1220940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18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8" grpId="0" animBg="1"/>
      <p:bldP spid="13" grpId="0" animBg="1"/>
      <p:bldP spid="1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0" b="18073"/>
          <a:stretch>
            <a:fillRect/>
          </a:stretch>
        </p:blipFill>
        <p:spPr bwMode="auto">
          <a:xfrm>
            <a:off x="0" y="1238818"/>
            <a:ext cx="9144000" cy="500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412" y="685800"/>
            <a:ext cx="62130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447C"/>
                </a:solidFill>
              </a:rPr>
              <a:t>Spanning the Juan de Fuca Plate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97639" y="2189007"/>
            <a:ext cx="357862" cy="227091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RSN_Map_2013-09-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840" y="2905125"/>
            <a:ext cx="5486400" cy="3086100"/>
          </a:xfrm>
          <a:prstGeom prst="rect">
            <a:avLst/>
          </a:prstGeom>
          <a:ln w="50800" cap="sq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005C"/>
                </a:solidFill>
              </a:rPr>
              <a:t>Data Products from NE Pacific observatories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AED9CE-CB21-4A88-8FD0-17E70449BA9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5" name="Picture 4" descr="Data Types_Final_v2_phys&amp;geo.pdf"/>
          <p:cNvPicPr>
            <a:picLocks noChangeAspect="1"/>
          </p:cNvPicPr>
          <p:nvPr/>
        </p:nvPicPr>
        <p:blipFill>
          <a:blip r:embed="rId2"/>
          <a:srcRect l="7610" t="12089" r="11384" b="38983"/>
          <a:stretch>
            <a:fillRect/>
          </a:stretch>
        </p:blipFill>
        <p:spPr>
          <a:xfrm>
            <a:off x="409315" y="1253601"/>
            <a:ext cx="6433631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00005C"/>
                </a:solidFill>
              </a:rPr>
              <a:t>Data Products from NE Pacific observatories</a:t>
            </a:r>
            <a:endParaRPr lang="en-US" sz="2800" b="1" dirty="0">
              <a:solidFill>
                <a:srgbClr val="00005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AED9CE-CB21-4A88-8FD0-17E70449BA9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5" name="Picture 4" descr="Data Types_Final_v2_chem&amp;bio.pdf"/>
          <p:cNvPicPr>
            <a:picLocks noChangeAspect="1"/>
          </p:cNvPicPr>
          <p:nvPr/>
        </p:nvPicPr>
        <p:blipFill>
          <a:blip r:embed="rId2"/>
          <a:srcRect t="8717" b="57388"/>
          <a:stretch>
            <a:fillRect/>
          </a:stretch>
        </p:blipFill>
        <p:spPr>
          <a:xfrm>
            <a:off x="-544412" y="1217350"/>
            <a:ext cx="10422334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6536"/>
            <a:ext cx="9144000" cy="6096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447C"/>
                </a:solidFill>
              </a:rPr>
              <a:t>Shelf/Slope Mixing and Biophysical Interactions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524000" y="6400800"/>
            <a:ext cx="381000" cy="228600"/>
          </a:xfrm>
        </p:spPr>
        <p:txBody>
          <a:bodyPr/>
          <a:lstStyle/>
          <a:p>
            <a:pPr>
              <a:defRPr/>
            </a:pPr>
            <a:fld id="{71AED9CE-CB21-4A88-8FD0-17E70449BA9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6200" y="1219200"/>
            <a:ext cx="9067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Understanding </a:t>
            </a:r>
            <a:r>
              <a:rPr lang="en-US" sz="1800" kern="0" dirty="0" smtClean="0">
                <a:solidFill>
                  <a:srgbClr val="000000"/>
                </a:solidFill>
                <a:latin typeface="+mn-lt"/>
              </a:rPr>
              <a:t>processes along the shelf/slope gradient, quantifying exchanges, observing s</a:t>
            </a:r>
            <a:r>
              <a:rPr kumimoji="0" lang="en-US" sz="18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hallow methane hydrates. </a:t>
            </a: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MS PGothic" pitchFamily="34" charset="-128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15" y="1905000"/>
            <a:ext cx="7382769" cy="42943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298" y="4549406"/>
            <a:ext cx="1371600" cy="912414"/>
          </a:xfrm>
          <a:prstGeom prst="ellipse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681329" y="5464520"/>
            <a:ext cx="220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Active Methane Hydrate Seep</a:t>
            </a:r>
          </a:p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Sampled with mass spectrometer, osmosis based water sampler, benthic fluid flow sensors, etc.</a:t>
            </a:r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>
          <a:xfrm rot="16200000" flipV="1">
            <a:off x="4225959" y="4016266"/>
            <a:ext cx="922240" cy="14403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024"/>
            <a:ext cx="9144000" cy="6096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447C"/>
                </a:solidFill>
              </a:rPr>
              <a:t>Coastal Ocean Dynamics and Ecosystems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13" y="1247020"/>
            <a:ext cx="5245477" cy="12954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Understanding spatial and temporal complexity of the coastal ocean (upwelling, circulation, mixing) and quantifying interactions between atmospheric and terrestrial forcing.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524000" y="6400800"/>
            <a:ext cx="381000" cy="228600"/>
          </a:xfrm>
        </p:spPr>
        <p:txBody>
          <a:bodyPr/>
          <a:lstStyle/>
          <a:p>
            <a:pPr>
              <a:defRPr/>
            </a:pPr>
            <a:fld id="{71AED9CE-CB21-4A88-8FD0-17E70449BA98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13" name="Picture 12" descr="Endurance Array Map_2013_04-17_ver_0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581" y="1447800"/>
            <a:ext cx="3762684" cy="4572000"/>
          </a:xfrm>
          <a:prstGeom prst="rect">
            <a:avLst/>
          </a:prstGeom>
        </p:spPr>
      </p:pic>
      <p:pic>
        <p:nvPicPr>
          <p:cNvPr id="14" name="Picture 13" descr="Endurance_WA_2012_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0" y="2763749"/>
            <a:ext cx="5230368" cy="347239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834571" y="4233334"/>
            <a:ext cx="1149047" cy="544286"/>
          </a:xfrm>
          <a:prstGeom prst="rect">
            <a:avLst/>
          </a:prstGeom>
          <a:solidFill>
            <a:srgbClr val="0C5890"/>
          </a:solidFill>
          <a:ln w="9525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Profilers: high resolution water column data</a:t>
            </a:r>
            <a:endParaRPr lang="en-US" sz="1000" baseline="-250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213429" y="3635828"/>
            <a:ext cx="1342572" cy="561220"/>
          </a:xfrm>
          <a:prstGeom prst="rect">
            <a:avLst/>
          </a:prstGeom>
          <a:solidFill>
            <a:srgbClr val="0C5890"/>
          </a:solidFill>
          <a:ln w="9525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dirty="0" smtClean="0">
                <a:solidFill>
                  <a:srgbClr val="FFFFFF"/>
                </a:solidFill>
              </a:rPr>
              <a:t>Fixed instruments: </a:t>
            </a:r>
          </a:p>
          <a:p>
            <a:pPr algn="ctr"/>
            <a:r>
              <a:rPr lang="en-US" sz="1000" dirty="0" smtClean="0">
                <a:solidFill>
                  <a:srgbClr val="FFFFFF"/>
                </a:solidFill>
              </a:rPr>
              <a:t>high resolution time-series data</a:t>
            </a:r>
            <a:endParaRPr lang="en-US" sz="1000" baseline="-25000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12713" y="2530321"/>
            <a:ext cx="1133096" cy="384631"/>
          </a:xfrm>
          <a:prstGeom prst="rect">
            <a:avLst/>
          </a:prstGeom>
          <a:solidFill>
            <a:srgbClr val="0C5890"/>
          </a:solidFill>
          <a:ln w="9525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dirty="0" smtClean="0">
                <a:solidFill>
                  <a:srgbClr val="FFFFFF"/>
                </a:solidFill>
              </a:rPr>
              <a:t>Meteorological Observations</a:t>
            </a:r>
            <a:endParaRPr lang="en-US" sz="1000" baseline="-25000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834190" y="2455331"/>
            <a:ext cx="1502229" cy="374953"/>
          </a:xfrm>
          <a:prstGeom prst="rect">
            <a:avLst/>
          </a:prstGeom>
          <a:solidFill>
            <a:srgbClr val="0C5890"/>
          </a:solidFill>
          <a:ln w="9525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dirty="0" smtClean="0">
                <a:solidFill>
                  <a:srgbClr val="FFFFFF"/>
                </a:solidFill>
              </a:rPr>
              <a:t>Data transmitted to shore in near-real time</a:t>
            </a:r>
            <a:endParaRPr lang="en-US" sz="1000" baseline="-25000" dirty="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683830" y="5174342"/>
            <a:ext cx="1516742" cy="541868"/>
          </a:xfrm>
          <a:prstGeom prst="rect">
            <a:avLst/>
          </a:prstGeom>
          <a:solidFill>
            <a:srgbClr val="0C5890"/>
          </a:solidFill>
          <a:ln w="9525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dirty="0" smtClean="0">
                <a:solidFill>
                  <a:srgbClr val="FFFFFF"/>
                </a:solidFill>
              </a:rPr>
              <a:t>Gliders map shelf/slope to the abyssal plane; 1,000m depths</a:t>
            </a:r>
            <a:endParaRPr lang="en-US" sz="1000" baseline="-25000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558038" y="1695147"/>
            <a:ext cx="2162628" cy="397329"/>
          </a:xfrm>
          <a:prstGeom prst="rect">
            <a:avLst/>
          </a:prstGeom>
          <a:solidFill>
            <a:srgbClr val="0C5890"/>
          </a:solidFill>
          <a:ln w="9525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000" dirty="0" smtClean="0">
                <a:solidFill>
                  <a:srgbClr val="FFFFFF"/>
                </a:solidFill>
              </a:rPr>
              <a:t>Mooring lines straddle Columbia River discharge</a:t>
            </a:r>
            <a:endParaRPr lang="en-US" sz="1000" baseline="-25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85285"/>
                </a:solidFill>
              </a:rPr>
              <a:t>OOI </a:t>
            </a:r>
            <a:r>
              <a:rPr lang="en-US" sz="2000" dirty="0" smtClean="0">
                <a:solidFill>
                  <a:srgbClr val="085285"/>
                </a:solidFill>
              </a:rPr>
              <a:t>Science Requirements Community Defined Over a Two Decades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AED9CE-CB21-4A88-8FD0-17E70449BA9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"/>
          <a:stretch>
            <a:fillRect/>
          </a:stretch>
        </p:blipFill>
        <p:spPr bwMode="auto">
          <a:xfrm>
            <a:off x="577850" y="1144587"/>
            <a:ext cx="791845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28600" y="4176713"/>
            <a:ext cx="44958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>
                <a:ea typeface="MS PGothic" charset="0"/>
                <a:cs typeface="MS PGothic" charset="0"/>
              </a:rPr>
              <a:t>Forcing and exchanges at the boundaries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dirty="0">
                <a:ea typeface="MS PGothic" charset="0"/>
                <a:cs typeface="MS PGothic" charset="0"/>
              </a:rPr>
              <a:t>   Ocean-atmosphere exchange</a:t>
            </a:r>
          </a:p>
          <a:p>
            <a:pPr lvl="2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dirty="0">
                <a:ea typeface="MS PGothic" charset="0"/>
                <a:cs typeface="MS PGothic" charset="0"/>
              </a:rPr>
              <a:t>   Fluid-rock interactions</a:t>
            </a:r>
          </a:p>
          <a:p>
            <a:pPr eaLnBrk="1" hangingPunct="1"/>
            <a:r>
              <a:rPr lang="en-US" i="1" dirty="0">
                <a:ea typeface="MS PGothic" charset="0"/>
                <a:cs typeface="MS PGothic" charset="0"/>
              </a:rPr>
              <a:t>Dynamics of the boundary regimes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dirty="0">
                <a:ea typeface="MS PGothic" charset="0"/>
                <a:cs typeface="MS PGothic" charset="0"/>
              </a:rPr>
              <a:t>  Coastal ocean dynamics and ecosystems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dirty="0">
                <a:ea typeface="MS PGothic" charset="0"/>
                <a:cs typeface="MS PGothic" charset="0"/>
              </a:rPr>
              <a:t>  The </a:t>
            </a:r>
            <a:r>
              <a:rPr lang="en-US" dirty="0" err="1">
                <a:ea typeface="MS PGothic" charset="0"/>
                <a:cs typeface="MS PGothic" charset="0"/>
              </a:rPr>
              <a:t>subseafloor</a:t>
            </a:r>
            <a:r>
              <a:rPr lang="en-US">
                <a:ea typeface="MS PGothic" charset="0"/>
                <a:cs typeface="MS PGothic" charset="0"/>
              </a:rPr>
              <a:t> biosphere</a:t>
            </a:r>
          </a:p>
          <a:p>
            <a:pPr lvl="2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>
                <a:ea typeface="MS PGothic" charset="0"/>
                <a:cs typeface="MS PGothic" charset="0"/>
              </a:rPr>
              <a:t>  Plate-scale, ocean geodynamics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724400" y="4191000"/>
            <a:ext cx="45720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i="1" dirty="0">
                <a:ea typeface="MS PGothic" charset="0"/>
                <a:cs typeface="MS PGothic" charset="0"/>
              </a:rPr>
              <a:t>Dynamics and variability of the ocean volume</a:t>
            </a:r>
          </a:p>
          <a:p>
            <a:pPr lvl="2">
              <a:buFont typeface="Arial" charset="0"/>
              <a:buChar char="•"/>
            </a:pPr>
            <a:r>
              <a:rPr lang="en-US" dirty="0">
                <a:ea typeface="MS PGothic" charset="0"/>
                <a:cs typeface="MS PGothic" charset="0"/>
              </a:rPr>
              <a:t>  Climate variability</a:t>
            </a:r>
          </a:p>
          <a:p>
            <a:pPr lvl="2">
              <a:buFont typeface="Arial" charset="0"/>
              <a:buChar char="•"/>
            </a:pPr>
            <a:r>
              <a:rPr lang="en-US" dirty="0">
                <a:ea typeface="MS PGothic" charset="0"/>
                <a:cs typeface="MS PGothic" charset="0"/>
              </a:rPr>
              <a:t>  Ocean circulation</a:t>
            </a:r>
          </a:p>
          <a:p>
            <a:pPr lvl="2">
              <a:buFont typeface="Arial" charset="0"/>
              <a:buChar char="•"/>
            </a:pPr>
            <a:r>
              <a:rPr lang="en-US" dirty="0">
                <a:ea typeface="MS PGothic" charset="0"/>
                <a:cs typeface="MS PGothic" charset="0"/>
              </a:rPr>
              <a:t>  Turbulent mixing and biophysical interactions</a:t>
            </a:r>
          </a:p>
          <a:p>
            <a:pPr lvl="2">
              <a:buFont typeface="Arial" charset="0"/>
              <a:buChar char="•"/>
            </a:pPr>
            <a:r>
              <a:rPr lang="en-US" dirty="0">
                <a:ea typeface="MS PGothic" charset="0"/>
                <a:cs typeface="MS PGothic" charset="0"/>
              </a:rPr>
              <a:t>  Ecosystems</a:t>
            </a:r>
          </a:p>
          <a:p>
            <a:r>
              <a:rPr lang="en-US" dirty="0">
                <a:ea typeface="MS PGothic" charset="0"/>
                <a:cs typeface="MS PGothic" charset="0"/>
              </a:rPr>
              <a:t> </a:t>
            </a:r>
            <a:r>
              <a:rPr lang="en-US" i="1" dirty="0">
                <a:ea typeface="MS PGothic" charset="0"/>
                <a:cs typeface="MS PGothic" charset="0"/>
              </a:rPr>
              <a:t>Across the boundaries and in the interior</a:t>
            </a:r>
          </a:p>
          <a:p>
            <a:pPr lvl="2">
              <a:buFont typeface="Arial" charset="0"/>
              <a:buChar char="•"/>
            </a:pPr>
            <a:r>
              <a:rPr lang="en-US" dirty="0">
                <a:ea typeface="MS PGothic" charset="0"/>
                <a:cs typeface="MS PGothic" charset="0"/>
              </a:rPr>
              <a:t>  Carbon cycling, ocean acidification, ecosystem health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038" y="3810000"/>
            <a:ext cx="9051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ea typeface="MS PGothic" charset="0"/>
                <a:cs typeface="MS PGothic" charset="0"/>
              </a:rPr>
              <a:t>Overarching Science </a:t>
            </a:r>
            <a:r>
              <a:rPr lang="en-US" sz="2400" dirty="0" smtClean="0">
                <a:ea typeface="MS PGothic" charset="0"/>
                <a:cs typeface="MS PGothic" charset="0"/>
              </a:rPr>
              <a:t>Themes</a:t>
            </a:r>
            <a:endParaRPr lang="en-US" sz="2400" dirty="0">
              <a:ea typeface="MS PGothic" charset="0"/>
              <a:cs typeface="MS PGothic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52400" y="152400"/>
            <a:ext cx="8229600" cy="2328335"/>
            <a:chOff x="152400" y="152400"/>
            <a:chExt cx="8229600" cy="2328335"/>
          </a:xfrm>
        </p:grpSpPr>
        <p:pic>
          <p:nvPicPr>
            <p:cNvPr id="12" name="Content Placeholder 2" descr="happy oscar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266" b="35269"/>
            <a:stretch/>
          </p:blipFill>
          <p:spPr bwMode="auto">
            <a:xfrm>
              <a:off x="152400" y="152400"/>
              <a:ext cx="8229600" cy="2003779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733800" y="1066800"/>
              <a:ext cx="44958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Untenured, ONR HyCode experiments during formation of COOL, care free, cholesterol low, kids in kindergarten and early elementary.  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H="1">
              <a:off x="1309252" y="2175935"/>
              <a:ext cx="277091" cy="3048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oup 25"/>
          <p:cNvGrpSpPr/>
          <p:nvPr/>
        </p:nvGrpSpPr>
        <p:grpSpPr>
          <a:xfrm>
            <a:off x="3886200" y="2057400"/>
            <a:ext cx="5334000" cy="3722996"/>
            <a:chOff x="3886200" y="2057400"/>
            <a:chExt cx="5334000" cy="3722996"/>
          </a:xfrm>
        </p:grpSpPr>
        <p:pic>
          <p:nvPicPr>
            <p:cNvPr id="20" name="Picture 19" descr="DSC_6518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2895600"/>
              <a:ext cx="4343400" cy="2884796"/>
            </a:xfrm>
            <a:prstGeom prst="rect">
              <a:avLst/>
            </a:prstGeom>
            <a:ln w="57150" cmpd="sng">
              <a:solidFill>
                <a:srgbClr val="0000FF"/>
              </a:solidFill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8309543" y="2057400"/>
              <a:ext cx="910657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 smtClean="0">
                  <a:solidFill>
                    <a:srgbClr val="0000FF"/>
                  </a:solidFill>
                </a:rPr>
                <a:t>2014</a:t>
              </a:r>
            </a:p>
            <a:p>
              <a:pPr algn="ctr"/>
              <a:r>
                <a:rPr lang="en-US" sz="1050" dirty="0" smtClean="0">
                  <a:solidFill>
                    <a:srgbClr val="0000FF"/>
                  </a:solidFill>
                </a:rPr>
                <a:t>During OOI </a:t>
              </a:r>
            </a:p>
            <a:p>
              <a:pPr algn="ctr"/>
              <a:r>
                <a:rPr lang="en-US" sz="1050" dirty="0" smtClean="0">
                  <a:solidFill>
                    <a:srgbClr val="0000FF"/>
                  </a:solidFill>
                </a:rPr>
                <a:t>construction</a:t>
              </a:r>
              <a:endParaRPr lang="en-US" sz="1050" dirty="0">
                <a:solidFill>
                  <a:srgbClr val="0000FF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3100387"/>
              <a:ext cx="1752600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Tenured, Department of Oceanography Chair, OOI construction and LTER program, care free, cholesterol high, grey hair, 2 kids finished with college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flipV="1">
              <a:off x="8278092" y="2590800"/>
              <a:ext cx="637308" cy="4572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383570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09600"/>
            <a:ext cx="8229600" cy="609600"/>
          </a:xfrm>
        </p:spPr>
        <p:txBody>
          <a:bodyPr/>
          <a:lstStyle/>
          <a:p>
            <a:r>
              <a:rPr lang="en-US" dirty="0" smtClean="0"/>
              <a:t>Can we sample a water column?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248835"/>
            <a:ext cx="5410200" cy="4923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76800" y="2133600"/>
            <a:ext cx="40386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-technologies available to sample the upper, mesopelagic, deep and sea floor represents diverse communities who unfortunately do not interact</a:t>
            </a:r>
          </a:p>
          <a:p>
            <a:endParaRPr lang="en-US" dirty="0"/>
          </a:p>
          <a:p>
            <a:r>
              <a:rPr lang="en-US" dirty="0" smtClean="0"/>
              <a:t>-technologies for the different parts of the water column are distinct</a:t>
            </a:r>
          </a:p>
          <a:p>
            <a:endParaRPr lang="en-US" dirty="0"/>
          </a:p>
          <a:p>
            <a:r>
              <a:rPr lang="en-US" dirty="0" smtClean="0"/>
              <a:t>-many of the technologies we need to “constrain” the arrows of the flow do not yet exist</a:t>
            </a:r>
          </a:p>
          <a:p>
            <a:endParaRPr lang="en-US" dirty="0"/>
          </a:p>
          <a:p>
            <a:r>
              <a:rPr lang="en-US" dirty="0" smtClean="0"/>
              <a:t>-many of the processes that drive the size of the arrows we do not know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3644" y="5971401"/>
            <a:ext cx="3909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The Chisholm figure that launched 1000s of proposals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609353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2-The_ISMT2_Buoy_with_Yaquina_Head_Lighthouse_in_the_background.jpg"/>
          <p:cNvPicPr>
            <a:picLocks noChangeAspect="1"/>
          </p:cNvPicPr>
          <p:nvPr/>
        </p:nvPicPr>
        <p:blipFill>
          <a:blip r:embed="rId2"/>
          <a:srcRect l="12410" t="8540" r="10182" b="16006"/>
          <a:stretch>
            <a:fillRect/>
          </a:stretch>
        </p:blipFill>
        <p:spPr>
          <a:xfrm>
            <a:off x="0" y="1219200"/>
            <a:ext cx="9144000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19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 b="1" dirty="0" smtClean="0">
                <a:solidFill>
                  <a:schemeClr val="bg1"/>
                </a:solidFill>
              </a:rPr>
              <a:t>Examining the exchange of gas and energy between ocean and atmosphere:</a:t>
            </a:r>
          </a:p>
          <a:p>
            <a:pPr lvl="0"/>
            <a:r>
              <a:rPr lang="en-US" sz="1800" b="1" dirty="0" smtClean="0">
                <a:solidFill>
                  <a:schemeClr val="bg1"/>
                </a:solidFill>
              </a:rPr>
              <a:t>carbon dioxide, heat, methane, water vapor</a:t>
            </a:r>
          </a:p>
        </p:txBody>
      </p:sp>
      <p:pic>
        <p:nvPicPr>
          <p:cNvPr id="9" name="Picture 8" descr="DSCN0113.JPG"/>
          <p:cNvPicPr>
            <a:picLocks noChangeAspect="1"/>
          </p:cNvPicPr>
          <p:nvPr/>
        </p:nvPicPr>
        <p:blipFill>
          <a:blip r:embed="rId3"/>
          <a:srcRect l="32951" r="21178" b="23957"/>
          <a:stretch>
            <a:fillRect/>
          </a:stretch>
        </p:blipFill>
        <p:spPr>
          <a:xfrm>
            <a:off x="6404280" y="3200400"/>
            <a:ext cx="2206320" cy="2743200"/>
          </a:xfrm>
          <a:prstGeom prst="rect">
            <a:avLst/>
          </a:prstGeom>
          <a:ln w="50800"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52400" y="685800"/>
            <a:ext cx="492815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00447C"/>
                </a:solidFill>
                <a:latin typeface="Arial"/>
                <a:cs typeface="Arial"/>
              </a:rPr>
              <a:t>Ocean-Atmosphere Exchange</a:t>
            </a:r>
            <a:endParaRPr lang="en-US" sz="2600" b="1" dirty="0">
              <a:solidFill>
                <a:srgbClr val="00447C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364275"/>
            <a:ext cx="6694504" cy="2807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371600"/>
            <a:ext cx="2971800" cy="19884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533400"/>
            <a:ext cx="78315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What might someone focus on with the existing infrastructure?</a:t>
            </a:r>
          </a:p>
          <a:p>
            <a:pPr algn="ctr"/>
            <a:r>
              <a:rPr lang="en-US" dirty="0" smtClean="0"/>
              <a:t>Timing of Marine Snow Formation, bloom dynamics defined by detailed OOI moored time series,</a:t>
            </a:r>
          </a:p>
          <a:p>
            <a:pPr algn="ctr"/>
            <a:r>
              <a:rPr lang="en-US" dirty="0" smtClean="0"/>
              <a:t>Spatial glider surveys, combined with satellite imagery, and models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974956" y="5943600"/>
            <a:ext cx="11690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 smtClean="0"/>
              <a:t>Kahl</a:t>
            </a:r>
            <a:r>
              <a:rPr lang="en-US" sz="1100" i="1" dirty="0" smtClean="0"/>
              <a:t> et a. 2008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749098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100" y="609600"/>
            <a:ext cx="8229600" cy="609600"/>
          </a:xfrm>
        </p:spPr>
        <p:txBody>
          <a:bodyPr/>
          <a:lstStyle/>
          <a:p>
            <a:r>
              <a:rPr lang="en-US" sz="2000" dirty="0" smtClean="0"/>
              <a:t>Assets to the NE Pacific system have OCB relevant features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 descr="Mail Attachment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91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6" descr="Mail Attachment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1143000"/>
            <a:ext cx="9144000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90600" y="609600"/>
            <a:ext cx="8229600" cy="609600"/>
          </a:xfrm>
        </p:spPr>
        <p:txBody>
          <a:bodyPr/>
          <a:lstStyle/>
          <a:p>
            <a:r>
              <a:rPr lang="en-US" sz="2000" dirty="0" smtClean="0"/>
              <a:t>Assets to the NE Pacific system have OCB relevant features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94003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 descr="Mail Attachment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100"/>
            <a:ext cx="9144000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3000" y="685800"/>
            <a:ext cx="8229600" cy="609600"/>
          </a:xfrm>
        </p:spPr>
        <p:txBody>
          <a:bodyPr/>
          <a:lstStyle/>
          <a:p>
            <a:r>
              <a:rPr lang="en-US" sz="2000" dirty="0" smtClean="0"/>
              <a:t>Assets to the NE Pacific system have OCB relevant features</a:t>
            </a:r>
            <a:endParaRPr lang="en-US" sz="2000" dirty="0"/>
          </a:p>
        </p:txBody>
      </p:sp>
      <p:sp>
        <p:nvSpPr>
          <p:cNvPr id="8" name="Cloud 7"/>
          <p:cNvSpPr/>
          <p:nvPr/>
        </p:nvSpPr>
        <p:spPr bwMode="auto">
          <a:xfrm>
            <a:off x="4343400" y="1219200"/>
            <a:ext cx="4267200" cy="41910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  <a:t>-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charset="0"/>
              </a:rPr>
              <a:t>CTD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rgbClr val="000000"/>
                </a:solidFill>
                <a:cs typeface="Arial" charset="0"/>
              </a:rPr>
              <a:t>-oxygen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charset="0"/>
              </a:rPr>
              <a:t>-velocity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rgbClr val="000000"/>
                </a:solidFill>
                <a:cs typeface="Arial" charset="0"/>
              </a:rPr>
              <a:t>-optical attenuation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charset="0"/>
              </a:rPr>
              <a:t>-chlorophyll fluorescence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rgbClr val="000000"/>
                </a:solidFill>
                <a:cs typeface="Arial" charset="0"/>
              </a:rPr>
              <a:t>-optical backscatter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028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 descr="Mail Attachment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1"/>
          <a:stretch/>
        </p:blipFill>
        <p:spPr>
          <a:xfrm>
            <a:off x="0" y="1295400"/>
            <a:ext cx="9144000" cy="49403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95400" y="685800"/>
            <a:ext cx="8229600" cy="609600"/>
          </a:xfrm>
        </p:spPr>
        <p:txBody>
          <a:bodyPr/>
          <a:lstStyle/>
          <a:p>
            <a:r>
              <a:rPr lang="en-US" sz="2000" dirty="0" smtClean="0"/>
              <a:t>Assets to the NE Pacific system have OCB relevant features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975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77" y="3822095"/>
            <a:ext cx="3200400" cy="2400300"/>
          </a:xfrm>
          <a:prstGeom prst="rect">
            <a:avLst/>
          </a:prstGeom>
        </p:spPr>
      </p:pic>
      <p:pic>
        <p:nvPicPr>
          <p:cNvPr id="10" name="Picture 9" descr="3.HD.Cam.OL.8_low rez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920" y="1650083"/>
            <a:ext cx="3566160" cy="2005965"/>
          </a:xfrm>
          <a:prstGeom prst="rect">
            <a:avLst/>
          </a:prstGeom>
          <a:ln w="127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" y="1648810"/>
            <a:ext cx="3566160" cy="2007238"/>
          </a:xfrm>
          <a:prstGeom prst="rect">
            <a:avLst/>
          </a:prstGeom>
          <a:ln w="127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07347" y="647312"/>
            <a:ext cx="33268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447C"/>
                </a:solidFill>
              </a:rPr>
              <a:t>Mid-Ocean Ridge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22095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Examining heat and chemical exchanges between the oceanic crust and seawater.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1064" y="3185779"/>
            <a:ext cx="1149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HD Video Camera</a:t>
            </a:r>
            <a:endParaRPr lang="en-US" sz="1000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79844" y="5587894"/>
            <a:ext cx="11495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Remote Access Fluid and DNA Sampler</a:t>
            </a:r>
            <a:endParaRPr lang="en-US" sz="1000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6433" y="1688388"/>
            <a:ext cx="1149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Vent Fluid Resistivity</a:t>
            </a:r>
            <a:endParaRPr lang="en-US" sz="1000" dirty="0" smtClean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953" y="3832375"/>
            <a:ext cx="3566160" cy="2374044"/>
          </a:xfrm>
          <a:prstGeom prst="rect">
            <a:avLst/>
          </a:prstGeom>
          <a:ln w="127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215558" y="5010150"/>
            <a:ext cx="1149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Seismometer</a:t>
            </a:r>
            <a:endParaRPr lang="en-US" sz="1000" dirty="0" smtClean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6690936"/>
            <a:ext cx="2351926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Images from: </a:t>
            </a:r>
            <a:r>
              <a:rPr lang="en-US" sz="700" dirty="0" err="1" smtClean="0"/>
              <a:t>www.interactiveoceans.washington.edu</a:t>
            </a:r>
            <a:r>
              <a:rPr lang="en-US" sz="700" dirty="0" smtClean="0"/>
              <a:t>/</a:t>
            </a:r>
            <a:endParaRPr lang="en-US" sz="7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5" descr="Mail Attachment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1435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3000" y="685800"/>
            <a:ext cx="8229600" cy="609600"/>
          </a:xfrm>
        </p:spPr>
        <p:txBody>
          <a:bodyPr/>
          <a:lstStyle/>
          <a:p>
            <a:r>
              <a:rPr lang="en-US" sz="2000" dirty="0" smtClean="0"/>
              <a:t>Assets to the NE Pacific system have OCB relevant features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11291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09600"/>
            <a:ext cx="8229600" cy="609600"/>
          </a:xfrm>
        </p:spPr>
        <p:txBody>
          <a:bodyPr/>
          <a:lstStyle/>
          <a:p>
            <a:r>
              <a:rPr lang="en-US" sz="2000" dirty="0" smtClean="0"/>
              <a:t>How does shifting system impact carbon storage in sea-floor?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1143000"/>
            <a:ext cx="9296400" cy="52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46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915400" cy="609600"/>
          </a:xfrm>
        </p:spPr>
        <p:txBody>
          <a:bodyPr/>
          <a:lstStyle/>
          <a:p>
            <a:pPr algn="ctr"/>
            <a:r>
              <a:rPr lang="en-US" sz="1600" dirty="0" smtClean="0">
                <a:latin typeface="Arial" charset="0"/>
                <a:ea typeface="MS PGothic" charset="0"/>
              </a:rPr>
              <a:t>Over the long term the technologies have been evolving as the OOI process has evolved. </a:t>
            </a:r>
            <a:endParaRPr lang="en-US" sz="1600" dirty="0">
              <a:latin typeface="Arial" charset="0"/>
              <a:ea typeface="MS PGothic" charset="0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  <a:ea typeface="MS PGothic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1E43123-649C-4647-A6D6-95603A946071}" type="slidenum">
              <a:rPr lang="en-US" sz="900">
                <a:solidFill>
                  <a:srgbClr val="0C5890"/>
                </a:solidFill>
              </a:rPr>
              <a:pPr eaLnBrk="1" hangingPunct="1"/>
              <a:t>3</a:t>
            </a:fld>
            <a:endParaRPr lang="en-US" sz="900">
              <a:solidFill>
                <a:srgbClr val="0C5890"/>
              </a:solidFill>
            </a:endParaRPr>
          </a:p>
        </p:txBody>
      </p:sp>
      <p:pic>
        <p:nvPicPr>
          <p:cNvPr id="21509" name="Picture 4" descr="cl_201101271513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" b="10336"/>
          <a:stretch>
            <a:fillRect/>
          </a:stretch>
        </p:blipFill>
        <p:spPr bwMode="auto">
          <a:xfrm>
            <a:off x="0" y="1017588"/>
            <a:ext cx="9144000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0" name="Group 8"/>
          <p:cNvGrpSpPr>
            <a:grpSpLocks/>
          </p:cNvGrpSpPr>
          <p:nvPr/>
        </p:nvGrpSpPr>
        <p:grpSpPr bwMode="auto">
          <a:xfrm>
            <a:off x="228600" y="5181600"/>
            <a:ext cx="3352800" cy="914400"/>
            <a:chOff x="228600" y="4038600"/>
            <a:chExt cx="3352800" cy="1676400"/>
          </a:xfrm>
        </p:grpSpPr>
        <p:sp>
          <p:nvSpPr>
            <p:cNvPr id="21511" name="Rectangle 6"/>
            <p:cNvSpPr>
              <a:spLocks noChangeArrowheads="1"/>
            </p:cNvSpPr>
            <p:nvPr/>
          </p:nvSpPr>
          <p:spPr bwMode="auto">
            <a:xfrm>
              <a:off x="228600" y="4038600"/>
              <a:ext cx="3352800" cy="167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21512" name="TextBox 7"/>
            <p:cNvSpPr txBox="1">
              <a:spLocks noChangeArrowheads="1"/>
            </p:cNvSpPr>
            <p:nvPr/>
          </p:nvSpPr>
          <p:spPr bwMode="auto">
            <a:xfrm>
              <a:off x="228600" y="4038600"/>
              <a:ext cx="3352800" cy="1523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 smtClean="0">
                  <a:ea typeface="MS PGothic" charset="0"/>
                  <a:cs typeface="MS PGothic" charset="0"/>
                </a:rPr>
                <a:t>When I became initially </a:t>
              </a:r>
              <a:r>
                <a:rPr lang="en-US" sz="1200" dirty="0" smtClean="0">
                  <a:ea typeface="MS PGothic" charset="0"/>
                  <a:cs typeface="MS PGothic" charset="0"/>
                </a:rPr>
                <a:t>involved in </a:t>
              </a:r>
              <a:r>
                <a:rPr lang="en-US" sz="1200" dirty="0" smtClean="0">
                  <a:ea typeface="MS PGothic" charset="0"/>
                  <a:cs typeface="MS PGothic" charset="0"/>
                </a:rPr>
                <a:t>the plans for a future OOI autonomous systems where not considered acceptable as they were “too unproven and just a concept”.</a:t>
              </a:r>
              <a:endParaRPr lang="en-US" sz="1200" dirty="0">
                <a:ea typeface="MS PGothic" charset="0"/>
                <a:cs typeface="MS PGothic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1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2057400"/>
            <a:ext cx="3098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6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456EB2-B2E8-6B41-B5A0-8214717C673C}" type="slidenum">
              <a:rPr lang="en-US" sz="900">
                <a:solidFill>
                  <a:srgbClr val="0C5890"/>
                </a:solidFill>
              </a:rPr>
              <a:pPr eaLnBrk="1" hangingPunct="1"/>
              <a:t>39</a:t>
            </a:fld>
            <a:endParaRPr lang="en-US" sz="900">
              <a:solidFill>
                <a:srgbClr val="0C5890"/>
              </a:solidFill>
            </a:endParaRPr>
          </a:p>
        </p:txBody>
      </p:sp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8229600" cy="6096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MS PGothic" charset="0"/>
              </a:rPr>
              <a:t>Regional Cabled Network</a:t>
            </a:r>
            <a:endParaRPr lang="en-US" dirty="0">
              <a:latin typeface="Arial" charset="0"/>
              <a:ea typeface="MS PGothic" charset="0"/>
            </a:endParaRPr>
          </a:p>
        </p:txBody>
      </p:sp>
      <p:pic>
        <p:nvPicPr>
          <p:cNvPr id="2867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6"/>
          <a:stretch>
            <a:fillRect/>
          </a:stretch>
        </p:blipFill>
        <p:spPr bwMode="auto">
          <a:xfrm>
            <a:off x="152400" y="2286000"/>
            <a:ext cx="24384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0"/>
          <p:cNvSpPr txBox="1">
            <a:spLocks noChangeArrowheads="1"/>
          </p:cNvSpPr>
          <p:nvPr/>
        </p:nvSpPr>
        <p:spPr bwMode="auto">
          <a:xfrm>
            <a:off x="228600" y="1371600"/>
            <a:ext cx="42497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>
                <a:ea typeface="MS PGothic" charset="0"/>
                <a:cs typeface="MS PGothic" charset="0"/>
              </a:rPr>
              <a:t>An </a:t>
            </a:r>
            <a:r>
              <a:rPr lang="en-US" b="1" dirty="0">
                <a:ea typeface="MS PGothic" charset="0"/>
                <a:cs typeface="MS PGothic" charset="0"/>
              </a:rPr>
              <a:t>engineering driver is to sample the lithosphere, methane hydrate, and </a:t>
            </a:r>
            <a:r>
              <a:rPr lang="en-US" b="1" dirty="0" smtClean="0">
                <a:ea typeface="MS PGothic" charset="0"/>
                <a:cs typeface="MS PGothic" charset="0"/>
              </a:rPr>
              <a:t>overlying </a:t>
            </a:r>
            <a:r>
              <a:rPr lang="en-US" b="1" dirty="0">
                <a:ea typeface="MS PGothic" charset="0"/>
                <a:cs typeface="MS PGothic" charset="0"/>
              </a:rPr>
              <a:t>water column</a:t>
            </a:r>
          </a:p>
        </p:txBody>
      </p:sp>
      <p:sp>
        <p:nvSpPr>
          <p:cNvPr id="28679" name="Rectangle 5"/>
          <p:cNvSpPr>
            <a:spLocks noChangeArrowheads="1"/>
          </p:cNvSpPr>
          <p:nvPr/>
        </p:nvSpPr>
        <p:spPr bwMode="auto">
          <a:xfrm>
            <a:off x="4876800" y="1371600"/>
            <a:ext cx="4038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00447C"/>
                </a:solidFill>
                <a:latin typeface="Calibri" charset="0"/>
                <a:cs typeface="Arial" charset="0"/>
              </a:rPr>
              <a:t>Observing  Requirements: </a:t>
            </a:r>
            <a:r>
              <a:rPr lang="en-US" sz="2000">
                <a:solidFill>
                  <a:srgbClr val="00447C"/>
                </a:solidFill>
                <a:latin typeface="Calibri" charset="0"/>
                <a:cs typeface="Arial" charset="0"/>
              </a:rPr>
              <a:t>High frequency physical, chemical, and biological data below, within the methane hydrate, and the overlying water column.</a:t>
            </a:r>
          </a:p>
        </p:txBody>
      </p:sp>
      <p:sp>
        <p:nvSpPr>
          <p:cNvPr id="28680" name="Rectangle 6"/>
          <p:cNvSpPr>
            <a:spLocks noChangeArrowheads="1"/>
          </p:cNvSpPr>
          <p:nvPr/>
        </p:nvSpPr>
        <p:spPr bwMode="auto">
          <a:xfrm>
            <a:off x="4876800" y="3579813"/>
            <a:ext cx="403860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>
                <a:solidFill>
                  <a:srgbClr val="00447C"/>
                </a:solidFill>
                <a:latin typeface="Calibri" charset="0"/>
                <a:cs typeface="Arial" charset="0"/>
              </a:rPr>
              <a:t>  </a:t>
            </a:r>
            <a:r>
              <a:rPr lang="en-US" sz="2400" dirty="0" smtClean="0">
                <a:solidFill>
                  <a:srgbClr val="00447C"/>
                </a:solidFill>
                <a:latin typeface="Calibri" charset="0"/>
                <a:cs typeface="Arial" charset="0"/>
              </a:rPr>
              <a:t>•  Engineering </a:t>
            </a:r>
            <a:r>
              <a:rPr lang="en-US" sz="2400" dirty="0">
                <a:solidFill>
                  <a:srgbClr val="00447C"/>
                </a:solidFill>
                <a:latin typeface="Calibri" charset="0"/>
                <a:cs typeface="Arial" charset="0"/>
              </a:rPr>
              <a:t>Drivers: </a:t>
            </a:r>
            <a:r>
              <a:rPr lang="en-US" sz="2000" dirty="0" smtClean="0">
                <a:solidFill>
                  <a:srgbClr val="00447C"/>
                </a:solidFill>
                <a:latin typeface="Calibri" charset="0"/>
                <a:cs typeface="Arial" charset="0"/>
              </a:rPr>
              <a:t>High</a:t>
            </a:r>
            <a:endParaRPr lang="en-US" sz="2000" dirty="0">
              <a:solidFill>
                <a:srgbClr val="00447C"/>
              </a:solidFill>
              <a:latin typeface="Calibri" charset="0"/>
              <a:cs typeface="Arial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en-US" sz="2000" dirty="0" smtClean="0">
                <a:solidFill>
                  <a:srgbClr val="00447C"/>
                </a:solidFill>
                <a:latin typeface="Calibri" charset="0"/>
                <a:cs typeface="Arial" charset="0"/>
              </a:rPr>
              <a:t>H    </a:t>
            </a:r>
            <a:r>
              <a:rPr lang="en-US" sz="2000" dirty="0">
                <a:solidFill>
                  <a:srgbClr val="00447C"/>
                </a:solidFill>
                <a:latin typeface="Calibri" charset="0"/>
                <a:cs typeface="Arial" charset="0"/>
              </a:rPr>
              <a:t>power and bandwidth required to support seismic, chemical, and geophysical </a:t>
            </a:r>
            <a:r>
              <a:rPr lang="en-US" sz="2000" dirty="0" smtClean="0">
                <a:solidFill>
                  <a:srgbClr val="00447C"/>
                </a:solidFill>
                <a:latin typeface="Calibri" charset="0"/>
                <a:cs typeface="Arial" charset="0"/>
              </a:rPr>
              <a:t>and water column measurements</a:t>
            </a:r>
            <a:r>
              <a:rPr lang="en-US" sz="2000" dirty="0">
                <a:solidFill>
                  <a:srgbClr val="00447C"/>
                </a:solidFill>
                <a:latin typeface="Calibri" charset="0"/>
                <a:cs typeface="Arial" charset="0"/>
              </a:rPr>
              <a:t>. S</a:t>
            </a:r>
            <a:r>
              <a:rPr lang="en-US" sz="2000" dirty="0" smtClean="0">
                <a:solidFill>
                  <a:srgbClr val="00447C"/>
                </a:solidFill>
                <a:latin typeface="Calibri" charset="0"/>
                <a:cs typeface="Arial" charset="0"/>
              </a:rPr>
              <a:t>ensors </a:t>
            </a:r>
            <a:r>
              <a:rPr lang="en-US" sz="2000" dirty="0">
                <a:solidFill>
                  <a:srgbClr val="00447C"/>
                </a:solidFill>
                <a:latin typeface="Calibri" charset="0"/>
                <a:cs typeface="Arial" charset="0"/>
              </a:rPr>
              <a:t>require high frequency information to resolve rapid responses </a:t>
            </a: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2590800" y="2286000"/>
            <a:ext cx="3048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5105400" y="2209800"/>
            <a:ext cx="2286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2819400" y="4953000"/>
            <a:ext cx="2362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smtClean="0"/>
              <a:t>Seafloor Photomosaic of an </a:t>
            </a:r>
          </a:p>
          <a:p>
            <a:r>
              <a:rPr lang="en-US" dirty="0" smtClean="0"/>
              <a:t>Experimental Site – in </a:t>
            </a:r>
          </a:p>
          <a:p>
            <a:r>
              <a:rPr lang="en-US" dirty="0" smtClean="0"/>
              <a:t>Hydrate Ridge Area</a:t>
            </a:r>
            <a:endParaRPr lang="en-US" dirty="0"/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2590800" y="2057400"/>
            <a:ext cx="2667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60400"/>
            <a:ext cx="8229600" cy="609600"/>
          </a:xfrm>
        </p:spPr>
        <p:txBody>
          <a:bodyPr/>
          <a:lstStyle/>
          <a:p>
            <a:pPr algn="ctr"/>
            <a:r>
              <a:rPr lang="en-US" sz="1600" dirty="0" smtClean="0"/>
              <a:t>Are the compact continental shelves of the west US coast </a:t>
            </a:r>
            <a:r>
              <a:rPr lang="en-US" sz="1600" dirty="0" err="1" smtClean="0"/>
              <a:t>biogeochemically</a:t>
            </a:r>
            <a:r>
              <a:rPr lang="en-US" sz="1600" dirty="0" smtClean="0"/>
              <a:t> similar to the more </a:t>
            </a:r>
            <a:r>
              <a:rPr lang="en-US" sz="1600" dirty="0" err="1" smtClean="0"/>
              <a:t>reubinstic</a:t>
            </a:r>
            <a:r>
              <a:rPr lang="en-US" sz="1600" dirty="0" smtClean="0"/>
              <a:t> shallow continental shelves of the east coast?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19200"/>
            <a:ext cx="9144000" cy="512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04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6C24D56-55E7-AA41-9B87-1D48A036C14F}" type="slidenum">
              <a:rPr lang="en-US" sz="900">
                <a:solidFill>
                  <a:srgbClr val="0C5890"/>
                </a:solidFill>
              </a:rPr>
              <a:pPr eaLnBrk="1" hangingPunct="1"/>
              <a:t>41</a:t>
            </a:fld>
            <a:endParaRPr lang="en-US" sz="900">
              <a:solidFill>
                <a:srgbClr val="0C589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kern="0" dirty="0">
                <a:solidFill>
                  <a:srgbClr val="0C5890"/>
                </a:solidFill>
                <a:latin typeface="+mj-lt"/>
                <a:ea typeface="MS PGothic" pitchFamily="34" charset="-128"/>
                <a:cs typeface="+mj-cs"/>
              </a:rPr>
              <a:t>Coastal Node: Pioneer Array</a:t>
            </a:r>
          </a:p>
        </p:txBody>
      </p:sp>
      <p:pic>
        <p:nvPicPr>
          <p:cNvPr id="19460" name="Picture 3" descr="ShelfbreakProce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2438400"/>
            <a:ext cx="422751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0" y="1371600"/>
            <a:ext cx="45720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ea typeface="MS PGothic" charset="0"/>
                <a:cs typeface="MS PGothic" charset="0"/>
              </a:rPr>
              <a:t>How exchanges between a broad shelf with the a deep ocean that is bounded by an energetic western boundary system structure physics, chemistry, and biology of continental shelves</a:t>
            </a:r>
          </a:p>
        </p:txBody>
      </p:sp>
      <p:sp>
        <p:nvSpPr>
          <p:cNvPr id="19462" name="Rectangle 7"/>
          <p:cNvSpPr>
            <a:spLocks noChangeArrowheads="1"/>
          </p:cNvSpPr>
          <p:nvPr/>
        </p:nvSpPr>
        <p:spPr bwMode="auto">
          <a:xfrm>
            <a:off x="4800600" y="1371600"/>
            <a:ext cx="4038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00447C"/>
                </a:solidFill>
                <a:latin typeface="Calibri" charset="0"/>
                <a:cs typeface="Arial" charset="0"/>
              </a:rPr>
              <a:t>Observing  Requirements: </a:t>
            </a:r>
            <a:r>
              <a:rPr lang="en-US" sz="2000">
                <a:solidFill>
                  <a:srgbClr val="00447C"/>
                </a:solidFill>
                <a:latin typeface="Calibri" charset="0"/>
                <a:cs typeface="Arial" charset="0"/>
              </a:rPr>
              <a:t>Nested simultaneous observations resolving short time scales and multiple spatial scales, data from air-sea interface to sea floor, multidisciplinary sensor suites, real-time data, high resolution adaptive sampling</a:t>
            </a:r>
          </a:p>
        </p:txBody>
      </p:sp>
      <p:sp>
        <p:nvSpPr>
          <p:cNvPr id="19463" name="Rectangle 8"/>
          <p:cNvSpPr>
            <a:spLocks noChangeArrowheads="1"/>
          </p:cNvSpPr>
          <p:nvPr/>
        </p:nvSpPr>
        <p:spPr bwMode="auto">
          <a:xfrm>
            <a:off x="4800600" y="3962400"/>
            <a:ext cx="40386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FontTx/>
              <a:buChar char="•"/>
            </a:pPr>
            <a:r>
              <a:rPr lang="en-US" sz="2400">
                <a:solidFill>
                  <a:srgbClr val="00447C"/>
                </a:solidFill>
                <a:latin typeface="Calibri" charset="0"/>
                <a:cs typeface="Arial" charset="0"/>
              </a:rPr>
              <a:t>Engineering Drivers: 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000">
                <a:solidFill>
                  <a:srgbClr val="00447C"/>
                </a:solidFill>
                <a:latin typeface="Calibri" charset="0"/>
                <a:cs typeface="Arial" charset="0"/>
              </a:rPr>
              <a:t>High turbulence resulting in high frequency heterogeneity in space/time, high rates of bio-fouling, human presence, rapid response cabailities</a:t>
            </a:r>
          </a:p>
        </p:txBody>
      </p:sp>
      <p:pic>
        <p:nvPicPr>
          <p:cNvPr id="19464" name="Picture 9" descr="OOI_map_new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86200"/>
            <a:ext cx="2057400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Oval 10"/>
          <p:cNvSpPr>
            <a:spLocks noChangeArrowheads="1"/>
          </p:cNvSpPr>
          <p:nvPr/>
        </p:nvSpPr>
        <p:spPr bwMode="auto">
          <a:xfrm>
            <a:off x="1676400" y="4419600"/>
            <a:ext cx="195263" cy="1651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53D0B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405E68-34D7-D642-BB2A-C8105A682009}" type="slidenum">
              <a:rPr lang="en-US" sz="900">
                <a:solidFill>
                  <a:srgbClr val="0C5890"/>
                </a:solidFill>
              </a:rPr>
              <a:pPr eaLnBrk="1" hangingPunct="1"/>
              <a:t>42</a:t>
            </a:fld>
            <a:endParaRPr lang="en-US" sz="900">
              <a:solidFill>
                <a:srgbClr val="0C5890"/>
              </a:solidFill>
            </a:endParaRPr>
          </a:p>
        </p:txBody>
      </p:sp>
      <p:pic>
        <p:nvPicPr>
          <p:cNvPr id="20483" name="Picture 4" descr="NEObsMap-zoo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9243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kern="0" dirty="0">
                <a:solidFill>
                  <a:srgbClr val="0C5890"/>
                </a:solidFill>
                <a:latin typeface="+mj-lt"/>
                <a:ea typeface="MS PGothic" pitchFamily="34" charset="-128"/>
                <a:cs typeface="+mj-cs"/>
              </a:rPr>
              <a:t>Coastal Node: Pioneer Array</a:t>
            </a:r>
          </a:p>
        </p:txBody>
      </p:sp>
      <p:sp>
        <p:nvSpPr>
          <p:cNvPr id="20486" name="Rectangle 14"/>
          <p:cNvSpPr>
            <a:spLocks noChangeArrowheads="1"/>
          </p:cNvSpPr>
          <p:nvPr/>
        </p:nvSpPr>
        <p:spPr bwMode="auto">
          <a:xfrm>
            <a:off x="4343400" y="1371600"/>
            <a:ext cx="472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20000"/>
              </a:spcAft>
            </a:pPr>
            <a:r>
              <a:rPr lang="en-US" sz="1800" dirty="0">
                <a:solidFill>
                  <a:srgbClr val="00447C"/>
                </a:solidFill>
                <a:latin typeface="Calibri" charset="0"/>
                <a:ea typeface="MS PGothic" charset="0"/>
                <a:cs typeface="MS PGothic" charset="0"/>
              </a:rPr>
              <a:t>Engineering Design: </a:t>
            </a:r>
            <a:r>
              <a:rPr lang="en-US" sz="1800" dirty="0">
                <a:solidFill>
                  <a:srgbClr val="00447C"/>
                </a:solidFill>
                <a:latin typeface="Calibri" charset="0"/>
                <a:cs typeface="Arial" charset="0"/>
              </a:rPr>
              <a:t>Multi-element, multi-scale, fixed and mobile assets, </a:t>
            </a:r>
            <a:r>
              <a:rPr lang="en-US" sz="1800" dirty="0" err="1">
                <a:solidFill>
                  <a:srgbClr val="00447C"/>
                </a:solidFill>
                <a:latin typeface="Calibri" charset="0"/>
                <a:cs typeface="Arial" charset="0"/>
              </a:rPr>
              <a:t>relocatable</a:t>
            </a:r>
            <a:r>
              <a:rPr lang="en-US" sz="1800" dirty="0">
                <a:solidFill>
                  <a:srgbClr val="00447C"/>
                </a:solidFill>
                <a:latin typeface="Calibri" charset="0"/>
                <a:cs typeface="Arial" charset="0"/>
              </a:rPr>
              <a:t>, reconfigurable to resolve processes </a:t>
            </a:r>
            <a:r>
              <a:rPr lang="en-US" sz="1800" dirty="0">
                <a:solidFill>
                  <a:srgbClr val="00447C"/>
                </a:solidFill>
                <a:latin typeface="Calibri" charset="0"/>
                <a:ea typeface="MS PGothic" charset="0"/>
                <a:cs typeface="MS PGothic" charset="0"/>
              </a:rPr>
              <a:t>Network consists of surface profiling floats, subsurface floats, coastal gliders, and docking AUVs</a:t>
            </a:r>
            <a:endParaRPr lang="en-US" sz="1800" dirty="0">
              <a:solidFill>
                <a:srgbClr val="FF0000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 marL="342900" indent="-342900">
              <a:spcBef>
                <a:spcPct val="10000"/>
              </a:spcBef>
            </a:pPr>
            <a:r>
              <a:rPr lang="en-US" sz="1800" dirty="0">
                <a:solidFill>
                  <a:srgbClr val="00447C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124200"/>
            <a:ext cx="3089814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763000" cy="609600"/>
          </a:xfrm>
        </p:spPr>
        <p:txBody>
          <a:bodyPr/>
          <a:lstStyle/>
          <a:p>
            <a:pPr algn="ctr"/>
            <a:r>
              <a:rPr lang="en-US" sz="1800" dirty="0" smtClean="0"/>
              <a:t>Like Ocean Station Papa, pioneer array preliminary data is now beginning to flow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 descr="offshore_mooring_tsrchlcdom_20140416_201406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295400"/>
            <a:ext cx="3733800" cy="49006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26300" y="42545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5715000" y="1752600"/>
            <a:ext cx="121920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6858000" y="2362200"/>
            <a:ext cx="2043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Warm core rings on the</a:t>
            </a:r>
          </a:p>
          <a:p>
            <a:pPr algn="ctr"/>
            <a:r>
              <a:rPr lang="en-US" dirty="0" smtClean="0"/>
              <a:t>shelf-slope edge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79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8229600" cy="609600"/>
          </a:xfrm>
        </p:spPr>
        <p:txBody>
          <a:bodyPr/>
          <a:lstStyle/>
          <a:p>
            <a:r>
              <a:rPr lang="en-US" sz="1800" dirty="0" smtClean="0"/>
              <a:t>OOI embedded within national investments such as NOAA’s IOOS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44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524000" y="1219200"/>
            <a:ext cx="6096000" cy="4957287"/>
            <a:chOff x="1524000" y="1219200"/>
            <a:chExt cx="6096000" cy="495728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1219200"/>
              <a:ext cx="6096000" cy="495728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4191000" y="3200400"/>
              <a:ext cx="228600" cy="15240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194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Embedded and increasing central national/international efforts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Picture 173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 t="4667" r="1990"/>
          <a:stretch>
            <a:fillRect/>
          </a:stretch>
        </p:blipFill>
        <p:spPr bwMode="auto">
          <a:xfrm>
            <a:off x="838200" y="12420600"/>
            <a:ext cx="8382000" cy="7316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7" descr="http://maracoos.org/blogs/main/wp-content/uploads/2013/09/2-1024x678.jpg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8649" r="5714"/>
          <a:stretch>
            <a:fillRect/>
          </a:stretch>
        </p:blipFill>
        <p:spPr bwMode="auto">
          <a:xfrm>
            <a:off x="990600" y="14325600"/>
            <a:ext cx="2286000" cy="1609725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http://maracoos.org/blogs/main/wp-content/uploads/2013/09/otisngang.jpg"/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4305" r="5882" b="5280"/>
          <a:stretch>
            <a:fillRect/>
          </a:stretch>
        </p:blipFill>
        <p:spPr bwMode="auto">
          <a:xfrm>
            <a:off x="990600" y="16002000"/>
            <a:ext cx="2057400" cy="1600200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http://maracoos.org/blogs/main/wp-content/uploads/2013/09/photo-21-1024x764.jpg"/>
          <p:cNvPicPr>
            <a:picLocks noChangeAspect="1" noChangeArrowheads="1"/>
          </p:cNvPicPr>
          <p:nvPr/>
        </p:nvPicPr>
        <p:blipFill>
          <a:blip r:embed="rId5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3" b="6569"/>
          <a:stretch>
            <a:fillRect/>
          </a:stretch>
        </p:blipFill>
        <p:spPr bwMode="auto">
          <a:xfrm>
            <a:off x="990600" y="12496800"/>
            <a:ext cx="2627313" cy="1752600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867400" y="15544800"/>
          <a:ext cx="3276600" cy="4048125"/>
        </p:xfrm>
        <a:graphic>
          <a:graphicData uri="http://schemas.openxmlformats.org/drawingml/2006/table">
            <a:tbl>
              <a:tblPr/>
              <a:tblGrid>
                <a:gridCol w="304800"/>
                <a:gridCol w="990600"/>
                <a:gridCol w="1143000"/>
                <a:gridCol w="838200"/>
              </a:tblGrid>
              <a:tr h="269875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Group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Glider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Deploy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 Dalhousie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OTN200 (2)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OTN201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U. Maine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Penobscot (2)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WHOI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Saul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U. Mass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Blue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Rutgers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RU28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U. Maryland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RU22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22-Sep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Rutgers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RU23 (2)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U. Delaware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Otis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VIMS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Stewart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10-Oct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NC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State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Salacia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Skidaway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Modena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T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. Webb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Darwin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U.S. Navy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Navy1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10-Oct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173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 t="4667" r="1990"/>
          <a:stretch>
            <a:fillRect/>
          </a:stretch>
        </p:blipFill>
        <p:spPr bwMode="auto">
          <a:xfrm>
            <a:off x="990600" y="12573000"/>
            <a:ext cx="8382000" cy="7316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7" descr="http://maracoos.org/blogs/main/wp-content/uploads/2013/09/2-1024x678.jpg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8649" r="5714"/>
          <a:stretch>
            <a:fillRect/>
          </a:stretch>
        </p:blipFill>
        <p:spPr bwMode="auto">
          <a:xfrm>
            <a:off x="1143000" y="14478000"/>
            <a:ext cx="2286000" cy="1609725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http://maracoos.org/blogs/main/wp-content/uploads/2013/09/otisngang.jpg"/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4305" r="5882" b="5280"/>
          <a:stretch>
            <a:fillRect/>
          </a:stretch>
        </p:blipFill>
        <p:spPr bwMode="auto">
          <a:xfrm>
            <a:off x="1143000" y="16154400"/>
            <a:ext cx="2057400" cy="1600200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http://maracoos.org/blogs/main/wp-content/uploads/2013/09/photo-21-1024x764.jpg"/>
          <p:cNvPicPr>
            <a:picLocks noChangeAspect="1" noChangeArrowheads="1"/>
          </p:cNvPicPr>
          <p:nvPr/>
        </p:nvPicPr>
        <p:blipFill>
          <a:blip r:embed="rId5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3" b="6569"/>
          <a:stretch>
            <a:fillRect/>
          </a:stretch>
        </p:blipFill>
        <p:spPr bwMode="auto">
          <a:xfrm>
            <a:off x="1143000" y="12649200"/>
            <a:ext cx="2627313" cy="1752600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229041"/>
              </p:ext>
            </p:extLst>
          </p:nvPr>
        </p:nvGraphicFramePr>
        <p:xfrm>
          <a:off x="6019800" y="15697200"/>
          <a:ext cx="3276600" cy="4048125"/>
        </p:xfrm>
        <a:graphic>
          <a:graphicData uri="http://schemas.openxmlformats.org/drawingml/2006/table">
            <a:tbl>
              <a:tblPr/>
              <a:tblGrid>
                <a:gridCol w="304800"/>
                <a:gridCol w="990600"/>
                <a:gridCol w="1143000"/>
                <a:gridCol w="838200"/>
              </a:tblGrid>
              <a:tr h="269875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Group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Glider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Deploy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 Dalhousie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OTN200 (2)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OTN201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U. Maine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Penobscot (2)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WHOI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Saul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U. Mass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Blue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Rutgers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RU28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U. Maryland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RU22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22-Sep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Rutgers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RU23 (2)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U. Delaware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Otis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VIMS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Stewart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10-Oct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NC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State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Salacia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Skidaway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Modena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T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. Webb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Darwin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U.S. Navy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Navy1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10-Oct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6026" y="1219200"/>
            <a:ext cx="5864974" cy="5168146"/>
          </a:xfrm>
          <a:prstGeom prst="rect">
            <a:avLst/>
          </a:prstGeom>
        </p:spPr>
      </p:pic>
      <p:pic>
        <p:nvPicPr>
          <p:cNvPr id="17" name="Picture 376" descr="C:\Users\crowley\Desktop\Screen shot 2013-09-06 at 4.23.23 P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1828800" cy="109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378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Web based services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1905000"/>
            <a:ext cx="7086600" cy="431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12267" y="1440869"/>
            <a:ext cx="8194431" cy="387931"/>
          </a:xfrm>
          <a:prstGeom prst="rect">
            <a:avLst/>
          </a:prstGeom>
          <a:solidFill>
            <a:srgbClr val="0049A2"/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14400">
              <a:spcBef>
                <a:spcPct val="0"/>
              </a:spcBef>
            </a:pPr>
            <a:r>
              <a:rPr lang="en-US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Approach Uses Proven SOA Infrastructure to Integrate OOI Data</a:t>
            </a:r>
            <a:endParaRPr lang="en-US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6215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200" y="533400"/>
            <a:ext cx="9906000" cy="609600"/>
          </a:xfrm>
        </p:spPr>
        <p:txBody>
          <a:bodyPr/>
          <a:lstStyle/>
          <a:p>
            <a:pPr>
              <a:defRPr/>
            </a:pPr>
            <a:r>
              <a:rPr lang="en-US" sz="2600" b="1" dirty="0" smtClean="0"/>
              <a:t>Ship and Shore-based </a:t>
            </a:r>
            <a:r>
              <a:rPr lang="en-US" sz="2600" b="1" smtClean="0"/>
              <a:t>sensor verification</a:t>
            </a:r>
            <a:endParaRPr lang="en-US" sz="2600" dirty="0"/>
          </a:p>
        </p:txBody>
      </p:sp>
      <p:pic>
        <p:nvPicPr>
          <p:cNvPr id="39938" name="Picture 1" descr="Screen Shot 2014-01-26 at 3.05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95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609600"/>
          </a:xfrm>
        </p:spPr>
        <p:txBody>
          <a:bodyPr/>
          <a:lstStyle/>
          <a:p>
            <a:r>
              <a:rPr lang="en-US" dirty="0" smtClean="0"/>
              <a:t>At-sea protocols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5344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D</a:t>
            </a:r>
            <a:r>
              <a:rPr lang="en-US" sz="2200" b="1" dirty="0" smtClean="0"/>
              <a:t>eployment and post-deployment procedures</a:t>
            </a:r>
            <a:endParaRPr lang="en-US" sz="2200" dirty="0"/>
          </a:p>
          <a:p>
            <a:pPr marL="0" indent="0">
              <a:buNone/>
            </a:pPr>
            <a:r>
              <a:rPr lang="en-US" sz="1800" dirty="0"/>
              <a:t> </a:t>
            </a:r>
          </a:p>
          <a:p>
            <a:pPr marL="0" indent="0">
              <a:buNone/>
            </a:pPr>
            <a:r>
              <a:rPr lang="en-US" sz="2200" dirty="0" smtClean="0"/>
              <a:t>Deployment </a:t>
            </a:r>
            <a:r>
              <a:rPr lang="en-US" sz="2200" dirty="0"/>
              <a:t>documentation</a:t>
            </a:r>
          </a:p>
          <a:p>
            <a:pPr marL="520700" lvl="0" indent="-292100"/>
            <a:r>
              <a:rPr lang="en-US" sz="1800" dirty="0"/>
              <a:t>Pre-deployment checklists </a:t>
            </a:r>
            <a:r>
              <a:rPr lang="en-US" sz="1800" i="1" dirty="0"/>
              <a:t>[CP02PMUI-00001_checklist.pdf]</a:t>
            </a:r>
            <a:endParaRPr lang="en-US" sz="1800" dirty="0"/>
          </a:p>
          <a:p>
            <a:pPr marL="520700" lvl="0" indent="-292100"/>
            <a:r>
              <a:rPr lang="en-US" sz="1800" dirty="0"/>
              <a:t>Mooring deployment logs </a:t>
            </a:r>
            <a:r>
              <a:rPr lang="en-US" sz="1800" i="1" dirty="0"/>
              <a:t>[CP02PMUI-00001_deployment-log.pdf]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 </a:t>
            </a:r>
          </a:p>
          <a:p>
            <a:pPr marL="0" indent="0">
              <a:buNone/>
            </a:pPr>
            <a:r>
              <a:rPr lang="en-US" sz="2200" dirty="0"/>
              <a:t>Post-deployment data assessment</a:t>
            </a:r>
          </a:p>
          <a:p>
            <a:pPr marL="520700" lvl="0" indent="-292100"/>
            <a:r>
              <a:rPr lang="en-US" sz="1800" dirty="0"/>
              <a:t>Adjacent CTD cast(s) (</a:t>
            </a:r>
            <a:r>
              <a:rPr lang="en-US" sz="1800" dirty="0" err="1"/>
              <a:t>temp,sal,oxy,chl,turb</a:t>
            </a:r>
            <a:r>
              <a:rPr lang="en-US" sz="1800" dirty="0"/>
              <a:t>) </a:t>
            </a:r>
            <a:r>
              <a:rPr lang="en-US" sz="1800" i="1" dirty="0"/>
              <a:t>[see quick look report]</a:t>
            </a:r>
            <a:endParaRPr lang="en-US" sz="1800" dirty="0"/>
          </a:p>
          <a:p>
            <a:pPr marL="520700" lvl="0" indent="-292100"/>
            <a:r>
              <a:rPr lang="en-US" sz="1800" dirty="0"/>
              <a:t>Shipboard systems (met, surface t-</a:t>
            </a:r>
            <a:r>
              <a:rPr lang="en-US" sz="1800" dirty="0" err="1"/>
              <a:t>sal</a:t>
            </a:r>
            <a:r>
              <a:rPr lang="en-US" sz="1800" dirty="0"/>
              <a:t>, ADCP) </a:t>
            </a:r>
            <a:r>
              <a:rPr lang="en-US" sz="1800" i="1" dirty="0"/>
              <a:t>[</a:t>
            </a:r>
            <a:r>
              <a:rPr lang="en-US" sz="1800" i="1" dirty="0" err="1"/>
              <a:t>SCS_WSPD.gif</a:t>
            </a:r>
            <a:r>
              <a:rPr lang="en-US" sz="1800" i="1" dirty="0"/>
              <a:t>, </a:t>
            </a:r>
            <a:r>
              <a:rPr lang="en-US" sz="1800" i="1" dirty="0" err="1"/>
              <a:t>SCS_WDIR.gif</a:t>
            </a:r>
            <a:r>
              <a:rPr lang="en-US" sz="1800" i="1" dirty="0"/>
              <a:t>]</a:t>
            </a:r>
            <a:endParaRPr lang="en-US" sz="1800" dirty="0"/>
          </a:p>
          <a:p>
            <a:pPr marL="520700" lvl="0" indent="-292100"/>
            <a:r>
              <a:rPr lang="en-US" sz="1800" dirty="0"/>
              <a:t>Water samples and lab analysis (</a:t>
            </a:r>
            <a:r>
              <a:rPr lang="en-US" sz="1800" dirty="0" err="1"/>
              <a:t>sal,oxy,chl,etc</a:t>
            </a:r>
            <a:r>
              <a:rPr lang="en-US" sz="1800" i="1" dirty="0"/>
              <a:t>) [Pioneer1_salinity_oxygen.xlsx]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AED9CE-CB21-4A88-8FD0-17E70449BA98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62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229600" cy="609600"/>
          </a:xfrm>
        </p:spPr>
        <p:txBody>
          <a:bodyPr/>
          <a:lstStyle/>
          <a:p>
            <a:pPr algn="ctr"/>
            <a:r>
              <a:rPr lang="en-US" sz="2100" dirty="0" smtClean="0"/>
              <a:t>Development of new infrastructure critical component to winning MRE-FC funds</a:t>
            </a: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762000" y="3276600"/>
            <a:ext cx="74676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000" b="1" dirty="0">
              <a:solidFill>
                <a:srgbClr val="000099"/>
              </a:solidFill>
              <a:latin typeface="Calibri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 sz="2000" b="1" dirty="0">
                <a:solidFill>
                  <a:srgbClr val="000099"/>
                </a:solidFill>
                <a:latin typeface="Calibri" charset="0"/>
              </a:rPr>
              <a:t>Expand abilities for autonomous monitoring </a:t>
            </a:r>
            <a:r>
              <a:rPr lang="en-US" sz="2000" dirty="0">
                <a:solidFill>
                  <a:srgbClr val="000099"/>
                </a:solidFill>
                <a:latin typeface="Calibri" charset="0"/>
              </a:rPr>
              <a:t>at</a:t>
            </a:r>
          </a:p>
          <a:p>
            <a:pPr lvl="1" eaLnBrk="1" hangingPunct="1"/>
            <a:r>
              <a:rPr lang="en-US" sz="2000" dirty="0">
                <a:solidFill>
                  <a:srgbClr val="000099"/>
                </a:solidFill>
                <a:latin typeface="Calibri" charset="0"/>
              </a:rPr>
              <a:t>	a wide range of spatial and temporal scales with greater sensor and platform capabilities </a:t>
            </a:r>
          </a:p>
          <a:p>
            <a:pPr eaLnBrk="1" hangingPunct="1">
              <a:buFont typeface="Arial" charset="0"/>
              <a:buChar char="•"/>
            </a:pPr>
            <a:endParaRPr lang="en-US" sz="2000" dirty="0">
              <a:solidFill>
                <a:srgbClr val="000099"/>
              </a:solidFill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endParaRPr lang="en-US" sz="2000" b="1" dirty="0">
              <a:solidFill>
                <a:srgbClr val="000099"/>
              </a:solidFill>
              <a:latin typeface="Calibri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819400" y="28194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>
                <a:solidFill>
                  <a:srgbClr val="000099"/>
                </a:solidFill>
                <a:latin typeface="Calibri" charset="0"/>
              </a:rPr>
              <a:t>Recommendations</a:t>
            </a:r>
          </a:p>
        </p:txBody>
      </p:sp>
      <p:pic>
        <p:nvPicPr>
          <p:cNvPr id="7" name="Picture 7" descr="N:\Projects\Infrastructure\Report\Images\Cover Images\Orange sub enlarg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1401553"/>
            <a:ext cx="1295400" cy="960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9" descr="N:\Projects\Infrastructure\Report\Images\Cover Images\Bouy cha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2362200"/>
            <a:ext cx="1273175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676400" y="4754940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0099"/>
                </a:solidFill>
                <a:latin typeface="Calibri"/>
                <a:ea typeface="+mn-ea"/>
                <a:cs typeface="Calibri"/>
              </a:rPr>
              <a:t>Facilitate</a:t>
            </a:r>
            <a:r>
              <a:rPr lang="en-US" sz="2000" dirty="0" smtClean="0">
                <a:solidFill>
                  <a:srgbClr val="000099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Calibri"/>
                <a:ea typeface="+mn-ea"/>
                <a:cs typeface="Calibri"/>
              </a:rPr>
              <a:t>broad community access to infrastructure assets</a:t>
            </a:r>
            <a:r>
              <a:rPr lang="en-US" sz="2000" dirty="0">
                <a:solidFill>
                  <a:srgbClr val="000099"/>
                </a:solidFill>
                <a:latin typeface="Calibri"/>
                <a:ea typeface="+mn-ea"/>
                <a:cs typeface="Calibri"/>
              </a:rPr>
              <a:t>, including mobile and fixed platforms and costly analytical equipment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000099"/>
              </a:solidFill>
              <a:latin typeface="Calibri"/>
              <a:ea typeface="+mn-ea"/>
              <a:cs typeface="Calibri"/>
            </a:endParaRPr>
          </a:p>
        </p:txBody>
      </p:sp>
      <p:pic>
        <p:nvPicPr>
          <p:cNvPr id="10" name="Picture 6" descr="Bouy chain satell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96435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371600" y="1676400"/>
            <a:ext cx="6172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99"/>
                </a:solidFill>
              </a:rPr>
              <a:t>Barron, E. J., </a:t>
            </a:r>
            <a:r>
              <a:rPr lang="en-US" sz="2000" dirty="0" smtClean="0">
                <a:solidFill>
                  <a:srgbClr val="000099"/>
                </a:solidFill>
              </a:rPr>
              <a:t>et al.. </a:t>
            </a:r>
            <a:r>
              <a:rPr lang="en-US" sz="2000" dirty="0">
                <a:solidFill>
                  <a:srgbClr val="000099"/>
                </a:solidFill>
              </a:rPr>
              <a:t>2011. Critical infrastructure for ocean research and societal needs in 2030. Ocean Studies Board, National Research Council.</a:t>
            </a:r>
          </a:p>
        </p:txBody>
      </p:sp>
    </p:spTree>
    <p:extLst>
      <p:ext uri="{BB962C8B-B14F-4D97-AF65-F5344CB8AC3E}">
        <p14:creationId xmlns:p14="http://schemas.microsoft.com/office/powerpoint/2010/main" val="3576457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609600"/>
          </a:xfrm>
        </p:spPr>
        <p:txBody>
          <a:bodyPr/>
          <a:lstStyle/>
          <a:p>
            <a:r>
              <a:rPr lang="en-US" dirty="0" smtClean="0"/>
              <a:t>At-sea procedures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534400" cy="4724400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P</a:t>
            </a:r>
            <a:r>
              <a:rPr lang="en-US" sz="2200" b="1" dirty="0" smtClean="0"/>
              <a:t>ost-deployment procedures</a:t>
            </a:r>
            <a:endParaRPr lang="en-US" sz="2200" dirty="0"/>
          </a:p>
          <a:p>
            <a:pPr marL="0" indent="0">
              <a:buNone/>
            </a:pPr>
            <a:r>
              <a:rPr lang="en-US" sz="1800" dirty="0"/>
              <a:t> </a:t>
            </a:r>
          </a:p>
          <a:p>
            <a:pPr marL="0" indent="0">
              <a:buNone/>
            </a:pPr>
            <a:r>
              <a:rPr lang="en-US" sz="2200" dirty="0" smtClean="0"/>
              <a:t>Deployment </a:t>
            </a:r>
            <a:r>
              <a:rPr lang="en-US" sz="2200" dirty="0"/>
              <a:t>documentation</a:t>
            </a:r>
          </a:p>
          <a:p>
            <a:pPr marL="520700" lvl="0" indent="-292100"/>
            <a:r>
              <a:rPr lang="en-US" sz="1800" dirty="0"/>
              <a:t>Pre-deployment checklists </a:t>
            </a:r>
            <a:r>
              <a:rPr lang="en-US" sz="1800" i="1" dirty="0"/>
              <a:t>[CP02PMUI-00001_checklist.pdf]</a:t>
            </a:r>
            <a:endParaRPr lang="en-US" sz="1800" dirty="0"/>
          </a:p>
          <a:p>
            <a:pPr marL="520700" lvl="0" indent="-292100"/>
            <a:r>
              <a:rPr lang="en-US" sz="1800" dirty="0"/>
              <a:t>Mooring deployment logs </a:t>
            </a:r>
            <a:r>
              <a:rPr lang="en-US" sz="1800" i="1" dirty="0"/>
              <a:t>[CP02PMUI-00001_deployment-log.pdf]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 </a:t>
            </a:r>
          </a:p>
          <a:p>
            <a:pPr marL="0" indent="0">
              <a:buNone/>
            </a:pPr>
            <a:r>
              <a:rPr lang="en-US" sz="2200" dirty="0"/>
              <a:t>Post-</a:t>
            </a:r>
            <a:r>
              <a:rPr lang="en-US" sz="2200" dirty="0" smtClean="0"/>
              <a:t>deployment assessments</a:t>
            </a:r>
            <a:endParaRPr lang="en-US" sz="2200" dirty="0"/>
          </a:p>
          <a:p>
            <a:pPr marL="520700" lvl="0" indent="-292100"/>
            <a:r>
              <a:rPr lang="en-US" sz="1800" dirty="0"/>
              <a:t>Adjacent CTD cast(s) (</a:t>
            </a:r>
            <a:r>
              <a:rPr lang="en-US" sz="1800" dirty="0" err="1"/>
              <a:t>temp,sal,oxy,chl,turb</a:t>
            </a:r>
            <a:r>
              <a:rPr lang="en-US" sz="1800" dirty="0"/>
              <a:t>) </a:t>
            </a:r>
            <a:r>
              <a:rPr lang="en-US" sz="1800" i="1" dirty="0"/>
              <a:t>[see quick look report]</a:t>
            </a:r>
            <a:endParaRPr lang="en-US" sz="1800" dirty="0"/>
          </a:p>
          <a:p>
            <a:pPr marL="520700" lvl="0" indent="-292100"/>
            <a:r>
              <a:rPr lang="en-US" sz="1800" dirty="0"/>
              <a:t>Shipboard systems (met, surface t-</a:t>
            </a:r>
            <a:r>
              <a:rPr lang="en-US" sz="1800" dirty="0" err="1"/>
              <a:t>sal</a:t>
            </a:r>
            <a:r>
              <a:rPr lang="en-US" sz="1800" dirty="0"/>
              <a:t>, ADCP) </a:t>
            </a:r>
            <a:r>
              <a:rPr lang="en-US" sz="1800" i="1" dirty="0"/>
              <a:t>[</a:t>
            </a:r>
            <a:r>
              <a:rPr lang="en-US" sz="1800" i="1" dirty="0" err="1"/>
              <a:t>SCS_WSPD.gif</a:t>
            </a:r>
            <a:r>
              <a:rPr lang="en-US" sz="1800" i="1" dirty="0"/>
              <a:t>, </a:t>
            </a:r>
            <a:r>
              <a:rPr lang="en-US" sz="1800" i="1" dirty="0" err="1"/>
              <a:t>SCS_WDIR.gif</a:t>
            </a:r>
            <a:r>
              <a:rPr lang="en-US" sz="1800" i="1" dirty="0"/>
              <a:t>]</a:t>
            </a:r>
            <a:endParaRPr lang="en-US" sz="1800" dirty="0"/>
          </a:p>
          <a:p>
            <a:pPr marL="520700" lvl="0" indent="-292100"/>
            <a:r>
              <a:rPr lang="en-US" sz="1800" dirty="0"/>
              <a:t>Water samples and lab analysis (</a:t>
            </a:r>
            <a:r>
              <a:rPr lang="en-US" sz="1800" dirty="0" err="1"/>
              <a:t>sal,oxy,chl,etc</a:t>
            </a:r>
            <a:r>
              <a:rPr lang="en-US" sz="1800" i="1" dirty="0"/>
              <a:t>) [Pioneer1_salinity_oxygen.xlsx</a:t>
            </a:r>
            <a:r>
              <a:rPr lang="en-US" sz="1800" i="1" dirty="0" smtClean="0"/>
              <a:t>]</a:t>
            </a:r>
          </a:p>
          <a:p>
            <a:pPr marL="520700" lvl="0" indent="-292100"/>
            <a:r>
              <a:rPr lang="en-US" sz="1800" dirty="0"/>
              <a:t>Quick-look report </a:t>
            </a:r>
            <a:r>
              <a:rPr lang="en-US" sz="1800" i="1" dirty="0"/>
              <a:t>[3204-00023_Poineer_1_Quick_Look_Cruise_Report.pdf]</a:t>
            </a:r>
            <a:endParaRPr lang="en-US" sz="1800" dirty="0"/>
          </a:p>
          <a:p>
            <a:pPr marL="520700" lvl="0" indent="-292100"/>
            <a:r>
              <a:rPr lang="en-US" sz="1800" dirty="0"/>
              <a:t>Lessons learned </a:t>
            </a:r>
            <a:r>
              <a:rPr lang="en-US" sz="1800" i="1" dirty="0"/>
              <a:t>[internal working documents]</a:t>
            </a:r>
            <a:endParaRPr lang="en-US" sz="1800" dirty="0"/>
          </a:p>
          <a:p>
            <a:pPr marL="520700" lvl="0" indent="-292100"/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AED9CE-CB21-4A88-8FD0-17E70449BA98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028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85800"/>
            <a:ext cx="8763000" cy="609600"/>
          </a:xfrm>
        </p:spPr>
        <p:txBody>
          <a:bodyPr/>
          <a:lstStyle/>
          <a:p>
            <a:r>
              <a:rPr lang="en-US" sz="1800" dirty="0" smtClean="0"/>
              <a:t>OOI Developing the infrastructure to enable education and public engagement (EPE)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" y="1422400"/>
            <a:ext cx="8432800" cy="452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117475" marR="0" lvl="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itchFamily="-110" charset="0"/>
                <a:ea typeface="+mn-ea"/>
                <a:cs typeface="+mn-cs"/>
                <a:sym typeface="Gill Sans" pitchFamily="-110" charset="0"/>
              </a:rPr>
              <a:t>OOI is constructing a series of </a:t>
            </a: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itchFamily="-110" charset="0"/>
                <a:ea typeface="+mn-ea"/>
                <a:cs typeface="+mn-cs"/>
                <a:sym typeface="Gill Sans" pitchFamily="-110" charset="0"/>
              </a:rPr>
              <a:t>software tools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itchFamily="-110" charset="0"/>
                <a:ea typeface="+mn-ea"/>
                <a:cs typeface="+mn-cs"/>
                <a:sym typeface="Gill Sans" pitchFamily="-110" charset="0"/>
              </a:rPr>
              <a:t> and a </a:t>
            </a: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itchFamily="-110" charset="0"/>
                <a:ea typeface="+mn-ea"/>
                <a:cs typeface="+mn-cs"/>
                <a:sym typeface="Gill Sans" pitchFamily="-110" charset="0"/>
              </a:rPr>
              <a:t>web-based social network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itchFamily="-110" charset="0"/>
                <a:ea typeface="+mn-ea"/>
                <a:cs typeface="+mn-cs"/>
                <a:sym typeface="Gill Sans" pitchFamily="-110" charset="0"/>
              </a:rPr>
              <a:t> to </a:t>
            </a: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itchFamily="-110" charset="0"/>
                <a:ea typeface="+mn-ea"/>
                <a:cs typeface="+mn-cs"/>
                <a:sym typeface="Gill Sans" pitchFamily="-110" charset="0"/>
              </a:rPr>
              <a:t>engage a wide range of education users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itchFamily="-110" charset="0"/>
                <a:ea typeface="+mn-ea"/>
                <a:cs typeface="+mn-cs"/>
                <a:sym typeface="Gill Sans" pitchFamily="-110" charset="0"/>
              </a:rPr>
              <a:t> spanning from faculty, graduate and undergraduate students, informal science educators and the general public. </a:t>
            </a:r>
          </a:p>
          <a:p>
            <a:pPr marL="117475" marR="0" lvl="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 pitchFamily="-110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" pitchFamily="-110" charset="0"/>
              <a:ea typeface="+mn-ea"/>
              <a:cs typeface="+mn-cs"/>
              <a:sym typeface="Gill Sans" pitchFamily="-110" charset="0"/>
            </a:endParaRPr>
          </a:p>
          <a:p>
            <a:pPr marL="117475" marR="0" lvl="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itchFamily="-110" charset="0"/>
                <a:ea typeface="+mn-ea"/>
                <a:cs typeface="+mn-cs"/>
                <a:sym typeface="Gill Sans" pitchFamily="-110" charset="0"/>
              </a:rPr>
              <a:t>The software will be designed to provide</a:t>
            </a:r>
          </a:p>
          <a:p>
            <a:pPr marL="117475" marR="0" lvl="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 pitchFamily="-110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itchFamily="-110" charset="0"/>
                <a:ea typeface="+mn-ea"/>
                <a:cs typeface="+mn-cs"/>
                <a:sym typeface="Gill Sans" pitchFamily="-110" charset="0"/>
              </a:rPr>
              <a:t>scientists and educators a suite of tools </a:t>
            </a:r>
          </a:p>
          <a:p>
            <a:pPr marL="117475" marR="0" lvl="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 pitchFamily="-110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itchFamily="-110" charset="0"/>
                <a:ea typeface="+mn-ea"/>
                <a:cs typeface="+mn-cs"/>
                <a:sym typeface="Gill Sans" pitchFamily="-110" charset="0"/>
              </a:rPr>
              <a:t>that will enable them to </a:t>
            </a: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itchFamily="-110" charset="0"/>
                <a:ea typeface="+mn-ea"/>
                <a:cs typeface="+mn-cs"/>
                <a:sym typeface="Gill Sans" pitchFamily="-110" charset="0"/>
              </a:rPr>
              <a:t>enhance their </a:t>
            </a:r>
          </a:p>
          <a:p>
            <a:pPr marL="117475" marR="0" lvl="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 pitchFamily="-110" charset="0"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itchFamily="-110" charset="0"/>
                <a:ea typeface="+mn-ea"/>
                <a:cs typeface="+mn-cs"/>
                <a:sym typeface="Gill Sans" pitchFamily="-110" charset="0"/>
              </a:rPr>
              <a:t>undergraduate education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itchFamily="-110" charset="0"/>
                <a:ea typeface="+mn-ea"/>
                <a:cs typeface="+mn-cs"/>
                <a:sym typeface="Gill Sans" pitchFamily="-110" charset="0"/>
              </a:rPr>
              <a:t> and </a:t>
            </a: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itchFamily="-110" charset="0"/>
                <a:ea typeface="+mn-ea"/>
                <a:cs typeface="+mn-cs"/>
                <a:sym typeface="Gill Sans" pitchFamily="-110" charset="0"/>
              </a:rPr>
              <a:t>engage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itchFamily="-110" charset="0"/>
                <a:ea typeface="+mn-ea"/>
                <a:cs typeface="+mn-cs"/>
                <a:sym typeface="Gill Sans" pitchFamily="-110" charset="0"/>
              </a:rPr>
              <a:t> </a:t>
            </a:r>
          </a:p>
          <a:p>
            <a:pPr marL="117475" marR="0" lvl="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 pitchFamily="-110" charset="0"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itchFamily="-110" charset="0"/>
                <a:ea typeface="+mn-ea"/>
                <a:cs typeface="+mn-cs"/>
                <a:sym typeface="Gill Sans" pitchFamily="-110" charset="0"/>
              </a:rPr>
              <a:t>the general public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itchFamily="-110" charset="0"/>
                <a:ea typeface="+mn-ea"/>
                <a:cs typeface="+mn-cs"/>
                <a:sym typeface="Gill Sans" pitchFamily="-110" charset="0"/>
              </a:rPr>
              <a:t> using real-time and </a:t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itchFamily="-110" charset="0"/>
                <a:ea typeface="+mn-ea"/>
                <a:cs typeface="+mn-cs"/>
                <a:sym typeface="Gill Sans" pitchFamily="-110" charset="0"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itchFamily="-110" charset="0"/>
                <a:ea typeface="+mn-ea"/>
                <a:cs typeface="+mn-cs"/>
                <a:sym typeface="Gill Sans" pitchFamily="-110" charset="0"/>
              </a:rPr>
              <a:t>streaming data provided by the OOI.</a:t>
            </a:r>
          </a:p>
        </p:txBody>
      </p:sp>
      <p:pic>
        <p:nvPicPr>
          <p:cNvPr id="6" name="Picture 4" descr="Undergrads in COOLroom"/>
          <p:cNvPicPr>
            <a:picLocks noChangeAspect="1" noChangeArrowheads="1"/>
          </p:cNvPicPr>
          <p:nvPr/>
        </p:nvPicPr>
        <p:blipFill>
          <a:blip r:embed="rId2"/>
          <a:srcRect l="3690" t="3110" b="-1088"/>
          <a:stretch>
            <a:fillRect/>
          </a:stretch>
        </p:blipFill>
        <p:spPr bwMode="auto">
          <a:xfrm>
            <a:off x="4717472" y="2895600"/>
            <a:ext cx="4398175" cy="25908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762000" y="493693"/>
            <a:ext cx="6934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+mj-lt"/>
                <a:ea typeface="Times New Roman" charset="0"/>
                <a:cs typeface="Times New Roman" charset="0"/>
              </a:rPr>
              <a:t>Expanding the model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+mj-lt"/>
                <a:ea typeface="Times New Roman" charset="0"/>
                <a:cs typeface="Times New Roman" charset="0"/>
              </a:rPr>
              <a:t>Developing tools to increase the crowd sourcing &amp; educational opportunities with OOI Education and Public Engagement team (EPE) </a:t>
            </a:r>
            <a:endParaRPr lang="en-US" b="1" dirty="0">
              <a:solidFill>
                <a:srgbClr val="000000"/>
              </a:solidFill>
              <a:latin typeface="+mj-lt"/>
              <a:ea typeface="Times New Roman" charset="0"/>
              <a:cs typeface="Times New Roman" charset="0"/>
            </a:endParaRPr>
          </a:p>
          <a:p>
            <a:pPr algn="ctr"/>
            <a:endParaRPr lang="en-US" b="1" dirty="0">
              <a:solidFill>
                <a:schemeClr val="accent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1" descr="pixels.php.jpeg"/>
          <p:cNvPicPr>
            <a:picLocks noChangeAspect="1"/>
          </p:cNvPicPr>
          <p:nvPr/>
        </p:nvPicPr>
        <p:blipFill>
          <a:blip r:embed="rId2"/>
          <a:srcRect l="11967" r="5385"/>
          <a:stretch>
            <a:fillRect/>
          </a:stretch>
        </p:blipFill>
        <p:spPr bwMode="auto">
          <a:xfrm>
            <a:off x="152400" y="4902200"/>
            <a:ext cx="1803771" cy="1636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:\Users\crowley\Desktop\timeseries_january_comparison_09-12.jpg"/>
          <p:cNvPicPr>
            <a:picLocks noChangeAspect="1" noChangeArrowheads="1"/>
          </p:cNvPicPr>
          <p:nvPr/>
        </p:nvPicPr>
        <p:blipFill>
          <a:blip r:embed="rId3"/>
          <a:srcRect l="1969" t="29825" r="2543" b="8772"/>
          <a:stretch>
            <a:fillRect/>
          </a:stretch>
        </p:blipFill>
        <p:spPr bwMode="auto">
          <a:xfrm>
            <a:off x="2209800" y="4978400"/>
            <a:ext cx="4223343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902200"/>
            <a:ext cx="280097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34200" y="4521200"/>
            <a:ext cx="1723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Lab Lesson Builder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4597400"/>
            <a:ext cx="1342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Concept Maps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352800" y="4597400"/>
            <a:ext cx="2084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Data Visualization Tools</a:t>
            </a:r>
            <a:endParaRPr lang="en-US" sz="1400" dirty="0"/>
          </a:p>
        </p:txBody>
      </p:sp>
      <p:pic>
        <p:nvPicPr>
          <p:cNvPr id="11" name="Picture 10" descr="6081119350_ee3c6b059b_o-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20800"/>
            <a:ext cx="48768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8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6455"/>
            <a:ext cx="9144000" cy="50948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723" y="115577"/>
            <a:ext cx="8392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 18 2014: Naval Academy Interns Assessing NOAA Global Skill Using an Ocean Robot </a:t>
            </a:r>
            <a:endParaRPr lang="en-US" dirty="0"/>
          </a:p>
        </p:txBody>
      </p:sp>
      <p:pic>
        <p:nvPicPr>
          <p:cNvPr id="7" name="Picture 6" descr="xyglidervmodel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627" y="3567545"/>
            <a:ext cx="2738673" cy="3048000"/>
          </a:xfrm>
          <a:prstGeom prst="rect">
            <a:avLst/>
          </a:prstGeom>
        </p:spPr>
      </p:pic>
      <p:pic>
        <p:nvPicPr>
          <p:cNvPr id="8" name="Picture 7" descr="xyglidervmodel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756" y="3567545"/>
            <a:ext cx="2829700" cy="31698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572" y="5649139"/>
            <a:ext cx="19030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Data from the</a:t>
            </a:r>
          </a:p>
          <a:p>
            <a:pPr algn="ctr"/>
            <a:r>
              <a:rPr lang="en-US" dirty="0" err="1" smtClean="0"/>
              <a:t>Cabo</a:t>
            </a:r>
            <a:r>
              <a:rPr lang="en-US" dirty="0" smtClean="0"/>
              <a:t> Frio </a:t>
            </a:r>
            <a:r>
              <a:rPr lang="en-US" dirty="0"/>
              <a:t>eddy off </a:t>
            </a:r>
            <a:endParaRPr lang="en-US" dirty="0" smtClean="0"/>
          </a:p>
          <a:p>
            <a:pPr algn="ctr"/>
            <a:r>
              <a:rPr lang="en-US" dirty="0" smtClean="0"/>
              <a:t>Brazil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68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85800"/>
            <a:ext cx="8229600" cy="609600"/>
          </a:xfrm>
        </p:spPr>
        <p:txBody>
          <a:bodyPr/>
          <a:lstStyle/>
          <a:p>
            <a:r>
              <a:rPr lang="en-US" sz="2400" dirty="0" smtClean="0"/>
              <a:t>Web access to allow all to explore the ocean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1371600"/>
            <a:ext cx="3860800" cy="22475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2200" y="3657600"/>
            <a:ext cx="3206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MTS manuscript submitted July 14</a:t>
            </a:r>
            <a:r>
              <a:rPr lang="en-US" sz="1200" b="1" baseline="30000" dirty="0" smtClean="0"/>
              <a:t>th</a:t>
            </a:r>
            <a:r>
              <a:rPr lang="en-US" sz="1200" b="1" dirty="0" smtClean="0"/>
              <a:t> 2014 </a:t>
            </a:r>
            <a:endParaRPr lang="en-US" sz="1200" b="1" dirty="0"/>
          </a:p>
        </p:txBody>
      </p:sp>
      <p:sp>
        <p:nvSpPr>
          <p:cNvPr id="8" name="Rectangle 7"/>
          <p:cNvSpPr/>
          <p:nvPr/>
        </p:nvSpPr>
        <p:spPr bwMode="auto">
          <a:xfrm>
            <a:off x="1066800" y="2328335"/>
            <a:ext cx="1447800" cy="228600"/>
          </a:xfrm>
          <a:prstGeom prst="rect">
            <a:avLst/>
          </a:prstGeom>
          <a:solidFill>
            <a:srgbClr val="FF0000">
              <a:alpha val="3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066800" y="2544230"/>
            <a:ext cx="1447800" cy="118536"/>
          </a:xfrm>
          <a:prstGeom prst="rect">
            <a:avLst/>
          </a:prstGeom>
          <a:solidFill>
            <a:srgbClr val="FF0000">
              <a:alpha val="3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066800" y="2662766"/>
            <a:ext cx="359829" cy="76200"/>
          </a:xfrm>
          <a:prstGeom prst="rect">
            <a:avLst/>
          </a:prstGeom>
          <a:solidFill>
            <a:srgbClr val="FF0000">
              <a:alpha val="3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11" name="Group 1"/>
          <p:cNvGrpSpPr>
            <a:grpSpLocks/>
          </p:cNvGrpSpPr>
          <p:nvPr/>
        </p:nvGrpSpPr>
        <p:grpSpPr bwMode="auto">
          <a:xfrm>
            <a:off x="5486400" y="1371600"/>
            <a:ext cx="2590800" cy="1219200"/>
            <a:chOff x="6144" y="10471"/>
            <a:chExt cx="5355" cy="2562"/>
          </a:xfrm>
        </p:grpSpPr>
        <p:pic>
          <p:nvPicPr>
            <p:cNvPr id="5122" name="Picture 2" descr="rtof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" y="10516"/>
              <a:ext cx="2662" cy="2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" name="Picture 3" descr="Picture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7" y="10471"/>
              <a:ext cx="2712" cy="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2667000"/>
            <a:ext cx="2438400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4572000"/>
            <a:ext cx="1905000" cy="14246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0" y="4191000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Student project using OOI EPE tools to show the </a:t>
            </a:r>
            <a:r>
              <a:rPr lang="en-US" i="1" dirty="0" err="1" smtClean="0"/>
              <a:t>MyOcean</a:t>
            </a:r>
            <a:r>
              <a:rPr lang="en-US" i="1" dirty="0" smtClean="0"/>
              <a:t> global model is biased high relative to the NOAA RTOFS and real ocean using ocean glider and </a:t>
            </a:r>
            <a:r>
              <a:rPr lang="en-US" i="1" dirty="0" err="1" smtClean="0"/>
              <a:t>argo</a:t>
            </a:r>
            <a:r>
              <a:rPr lang="en-US" i="1" dirty="0" smtClean="0"/>
              <a:t>.</a:t>
            </a:r>
            <a:endParaRPr lang="en-US" i="1" dirty="0"/>
          </a:p>
        </p:txBody>
      </p:sp>
      <p:pic>
        <p:nvPicPr>
          <p:cNvPr id="17" name="Picture 173"/>
          <p:cNvPicPr>
            <a:picLocks noChangeAspect="1" noChangeArrowheads="1"/>
          </p:cNvPicPr>
          <p:nvPr/>
        </p:nvPicPr>
        <p:blipFill>
          <a:blip r:embed="rId7">
            <a:lum bright="6000"/>
          </a:blip>
          <a:srcRect t="4667" r="1990"/>
          <a:stretch>
            <a:fillRect/>
          </a:stretch>
        </p:blipFill>
        <p:spPr bwMode="auto">
          <a:xfrm>
            <a:off x="838200" y="12420600"/>
            <a:ext cx="8382000" cy="7316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7" descr="http://maracoos.org/blogs/main/wp-content/uploads/2013/09/2-1024x678.jpg"/>
          <p:cNvPicPr>
            <a:picLocks noChangeAspect="1" noChangeArrowheads="1"/>
          </p:cNvPicPr>
          <p:nvPr/>
        </p:nvPicPr>
        <p:blipFill>
          <a:blip r:embed="rId8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8649" r="5714"/>
          <a:stretch>
            <a:fillRect/>
          </a:stretch>
        </p:blipFill>
        <p:spPr bwMode="auto">
          <a:xfrm>
            <a:off x="990600" y="14325600"/>
            <a:ext cx="2286000" cy="1609725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http://maracoos.org/blogs/main/wp-content/uploads/2013/09/otisngang.jpg"/>
          <p:cNvPicPr>
            <a:picLocks noChangeAspect="1" noChangeArrowheads="1"/>
          </p:cNvPicPr>
          <p:nvPr/>
        </p:nvPicPr>
        <p:blipFill>
          <a:blip r:embed="rId9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4305" r="5882" b="5280"/>
          <a:stretch>
            <a:fillRect/>
          </a:stretch>
        </p:blipFill>
        <p:spPr bwMode="auto">
          <a:xfrm>
            <a:off x="990600" y="16002000"/>
            <a:ext cx="2057400" cy="1600200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" descr="http://maracoos.org/blogs/main/wp-content/uploads/2013/09/photo-21-1024x764.jpg"/>
          <p:cNvPicPr>
            <a:picLocks noChangeAspect="1" noChangeArrowheads="1"/>
          </p:cNvPicPr>
          <p:nvPr/>
        </p:nvPicPr>
        <p:blipFill>
          <a:blip r:embed="rId10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3" b="6569"/>
          <a:stretch>
            <a:fillRect/>
          </a:stretch>
        </p:blipFill>
        <p:spPr bwMode="auto">
          <a:xfrm>
            <a:off x="990600" y="12496800"/>
            <a:ext cx="2627313" cy="1752600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5867400" y="15544800"/>
          <a:ext cx="3276600" cy="4048125"/>
        </p:xfrm>
        <a:graphic>
          <a:graphicData uri="http://schemas.openxmlformats.org/drawingml/2006/table">
            <a:tbl>
              <a:tblPr/>
              <a:tblGrid>
                <a:gridCol w="304800"/>
                <a:gridCol w="990600"/>
                <a:gridCol w="1143000"/>
                <a:gridCol w="838200"/>
              </a:tblGrid>
              <a:tr h="269875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Group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Glider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Deploy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 Dalhousie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OTN200 (2)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OTN201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U. Maine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Penobscot (2)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WHOI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Saul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U. Mass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Blue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Rutgers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RU28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U. Maryland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RU22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22-Sep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Rutgers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RU23 (2)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U. Delaware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Otis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VIMS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Stewart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10-Oct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NC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State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Salacia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Skidaway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Modena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T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. Webb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Darwin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11-Sep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9525" marR="9525" marT="952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U.S. Navy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Navy1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10-Oct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6619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 access high frequency diverse data for sustained periods of time</a:t>
            </a:r>
          </a:p>
          <a:p>
            <a:r>
              <a:rPr lang="en-US" dirty="0" smtClean="0"/>
              <a:t>Ability to enable science as is, provide a infrastructure to expanded by investigators, and can provide leverage to other programs</a:t>
            </a:r>
          </a:p>
          <a:p>
            <a:r>
              <a:rPr lang="en-US" dirty="0" smtClean="0"/>
              <a:t>Coupled to tools to enable teaching and shared community education resources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93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37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6019800" cy="609600"/>
          </a:xfrm>
        </p:spPr>
        <p:txBody>
          <a:bodyPr/>
          <a:lstStyle/>
          <a:p>
            <a:r>
              <a:rPr lang="en-US" sz="2600" dirty="0" smtClean="0"/>
              <a:t>Operating and Maintaining the OOI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10600" cy="4724400"/>
          </a:xfrm>
        </p:spPr>
        <p:txBody>
          <a:bodyPr/>
          <a:lstStyle/>
          <a:p>
            <a:pPr marL="173037" indent="0">
              <a:buNone/>
            </a:pPr>
            <a:r>
              <a:rPr lang="en-US" sz="1900" dirty="0" smtClean="0"/>
              <a:t>The OOI team will execute processes, procedures, work instructions to meet operational requirements and deliver data products. Activities include:</a:t>
            </a:r>
          </a:p>
          <a:p>
            <a:pPr marL="173037" indent="0">
              <a:buNone/>
            </a:pPr>
            <a:endParaRPr lang="en-US" sz="500" i="1" dirty="0" smtClean="0"/>
          </a:p>
          <a:p>
            <a:pPr marL="173037" indent="0">
              <a:buNone/>
            </a:pPr>
            <a:r>
              <a:rPr lang="en-US" sz="1700" b="1" i="1" dirty="0" smtClean="0"/>
              <a:t>Marine hardware and instrumentation</a:t>
            </a:r>
          </a:p>
          <a:p>
            <a:pPr marL="173037" lvl="1" indent="0">
              <a:buNone/>
            </a:pPr>
            <a:r>
              <a:rPr lang="en-US" sz="1600" dirty="0"/>
              <a:t>S</a:t>
            </a:r>
            <a:r>
              <a:rPr lang="en-US" sz="1600" dirty="0" smtClean="0"/>
              <a:t>ystem </a:t>
            </a:r>
            <a:r>
              <a:rPr lang="en-US" sz="1600" dirty="0"/>
              <a:t>status monitoring, reporting and corrective actions</a:t>
            </a:r>
          </a:p>
          <a:p>
            <a:pPr marL="173037" indent="0">
              <a:buNone/>
            </a:pPr>
            <a:r>
              <a:rPr lang="en-US" sz="1600" dirty="0" smtClean="0"/>
              <a:t>Pre-deploy (test, integration, calibrate), Deploy (platform ops, command/control)</a:t>
            </a:r>
          </a:p>
          <a:p>
            <a:pPr marL="173037" indent="0">
              <a:buNone/>
            </a:pPr>
            <a:r>
              <a:rPr lang="en-US" sz="1600" dirty="0"/>
              <a:t>Vehicle </a:t>
            </a:r>
            <a:r>
              <a:rPr lang="en-US" sz="1600" dirty="0" smtClean="0"/>
              <a:t>ops, alarms/alerts, sampling strategies, data QC</a:t>
            </a:r>
          </a:p>
          <a:p>
            <a:pPr marL="173037" indent="0">
              <a:buNone/>
            </a:pPr>
            <a:r>
              <a:rPr lang="en-US" sz="1600" dirty="0" smtClean="0"/>
              <a:t>Recovery, post-recovery (</a:t>
            </a:r>
            <a:r>
              <a:rPr lang="en-US" sz="1600" dirty="0" err="1" smtClean="0"/>
              <a:t>refurb</a:t>
            </a:r>
            <a:r>
              <a:rPr lang="en-US" sz="1600" dirty="0" smtClean="0"/>
              <a:t>, calibrate), data recovery</a:t>
            </a:r>
          </a:p>
          <a:p>
            <a:pPr marL="177800" lvl="1" indent="0">
              <a:buNone/>
            </a:pPr>
            <a:r>
              <a:rPr lang="en-US" sz="1600" dirty="0"/>
              <a:t>Performance monitoring and </a:t>
            </a:r>
            <a:r>
              <a:rPr lang="en-US" sz="1600" dirty="0" smtClean="0"/>
              <a:t>reporting, Asset management, Incident Reporting</a:t>
            </a:r>
          </a:p>
          <a:p>
            <a:pPr marL="177800" lvl="1" indent="0">
              <a:buNone/>
            </a:pPr>
            <a:endParaRPr lang="en-US" sz="900" dirty="0"/>
          </a:p>
          <a:p>
            <a:pPr marL="177800" lvl="1" indent="0">
              <a:buNone/>
            </a:pPr>
            <a:r>
              <a:rPr lang="en-US" sz="1700" b="1" i="1" dirty="0" smtClean="0"/>
              <a:t>Data delivery (system services and products)</a:t>
            </a:r>
          </a:p>
          <a:p>
            <a:pPr marL="177800" lvl="1" indent="0">
              <a:buNone/>
            </a:pPr>
            <a:r>
              <a:rPr lang="en-US" sz="1600" dirty="0" err="1" smtClean="0"/>
              <a:t>Cybersecurity</a:t>
            </a:r>
            <a:r>
              <a:rPr lang="en-US" sz="1600" dirty="0" smtClean="0"/>
              <a:t>, </a:t>
            </a:r>
            <a:r>
              <a:rPr lang="en-US" sz="1600" dirty="0"/>
              <a:t>System monitoring, status </a:t>
            </a:r>
            <a:r>
              <a:rPr lang="en-US" sz="1600" dirty="0" smtClean="0"/>
              <a:t>display, software maintenance</a:t>
            </a:r>
          </a:p>
          <a:p>
            <a:pPr marL="177800" lvl="1" indent="0">
              <a:buNone/>
            </a:pPr>
            <a:r>
              <a:rPr lang="en-US" sz="1600" dirty="0"/>
              <a:t>Performance </a:t>
            </a:r>
            <a:r>
              <a:rPr lang="en-US" sz="1600" dirty="0" smtClean="0"/>
              <a:t>measurement, network and application enhancement </a:t>
            </a:r>
            <a:endParaRPr lang="en-US" sz="1600" dirty="0"/>
          </a:p>
          <a:p>
            <a:pPr marL="177800" lvl="1" indent="0">
              <a:buNone/>
            </a:pPr>
            <a:r>
              <a:rPr lang="en-US" sz="1600" dirty="0"/>
              <a:t>Hardware/Software – Development, Maintenance, Quality assessment </a:t>
            </a:r>
          </a:p>
          <a:p>
            <a:pPr marL="177800" lvl="1" indent="0">
              <a:buNone/>
            </a:pPr>
            <a:r>
              <a:rPr lang="en-US" sz="1600" dirty="0" smtClean="0"/>
              <a:t>Maintenance </a:t>
            </a:r>
            <a:r>
              <a:rPr lang="en-US" sz="1600" dirty="0"/>
              <a:t>and improvement</a:t>
            </a:r>
            <a:r>
              <a:rPr lang="en-US" sz="1600" dirty="0" smtClean="0"/>
              <a:t> of data products, algorithms, metadata</a:t>
            </a:r>
          </a:p>
          <a:p>
            <a:pPr marL="177800" lvl="1" indent="0">
              <a:buNone/>
            </a:pPr>
            <a:r>
              <a:rPr lang="en-US" sz="1600" dirty="0"/>
              <a:t>Data QA/QC </a:t>
            </a:r>
            <a:r>
              <a:rPr lang="en-US" sz="1600" dirty="0" smtClean="0"/>
              <a:t>enhancements, user </a:t>
            </a:r>
            <a:r>
              <a:rPr lang="en-US" sz="1600" dirty="0"/>
              <a:t>request and support</a:t>
            </a:r>
          </a:p>
          <a:p>
            <a:pPr marL="177800" lvl="1" indent="0">
              <a:buNone/>
            </a:pPr>
            <a:endParaRPr lang="en-US" sz="1600" dirty="0"/>
          </a:p>
          <a:p>
            <a:pPr marL="177800" lvl="1" indent="0"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AED9CE-CB21-4A88-8FD0-17E70449BA9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33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being built?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7" descr="OOI_map_new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0830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3455074"/>
            <a:ext cx="2057400" cy="23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After an RFA that gave input from 48 white papers from 130 academic institutions (representing 550 investigators) followed by community meetings across all ocean disciplines (lithosphere to atmosphere) identified: 1) high latitude sites that could be afforded (2 in north and south Pacific and Atlantic), 2) coastal regimes (</a:t>
            </a:r>
            <a:r>
              <a:rPr lang="en-US" sz="900" dirty="0" smtClean="0">
                <a:solidFill>
                  <a:schemeClr val="bg1"/>
                </a:solidFill>
              </a:rPr>
              <a:t>eastern boundary  </a:t>
            </a:r>
            <a:r>
              <a:rPr lang="en-US" sz="900" dirty="0" smtClean="0">
                <a:solidFill>
                  <a:schemeClr val="bg1"/>
                </a:solidFill>
              </a:rPr>
              <a:t>short continental and </a:t>
            </a:r>
            <a:r>
              <a:rPr lang="en-US" sz="900" smtClean="0">
                <a:solidFill>
                  <a:schemeClr val="bg1"/>
                </a:solidFill>
              </a:rPr>
              <a:t>western </a:t>
            </a:r>
            <a:r>
              <a:rPr lang="en-US" sz="900" smtClean="0">
                <a:solidFill>
                  <a:schemeClr val="bg1"/>
                </a:solidFill>
              </a:rPr>
              <a:t>boundary broad </a:t>
            </a:r>
            <a:r>
              <a:rPr lang="en-US" sz="900" dirty="0">
                <a:solidFill>
                  <a:schemeClr val="bg1"/>
                </a:solidFill>
              </a:rPr>
              <a:t>continental </a:t>
            </a:r>
            <a:r>
              <a:rPr lang="en-US" sz="900" dirty="0" smtClean="0">
                <a:solidFill>
                  <a:schemeClr val="bg1"/>
                </a:solidFill>
              </a:rPr>
              <a:t>shelves), and 3) a plate scale lithospheric plate encompassing gas hydrate-vent field-repository from the upper ocean.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1447800"/>
            <a:ext cx="4343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dirty="0" smtClean="0"/>
              <a:t>A distributed network of fully open access data for sustained periods open to anyone with open access to the web the democratization of oceanography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 Ability to characterize the importance of episodic versus seasonal, annual variability over eddy, shelf and plate scales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&gt;800 unique sensors deployed at any given time on the network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 network capable of absorbing new sensors as they are developed by the wider scientific community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 scalable cyber infrastructure providing a service orientated architecture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 system that provides web service data management with visualization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An integrated education and public engagement suite of tools that can be directly integrated into undergraduate education modules</a:t>
            </a:r>
          </a:p>
          <a:p>
            <a:pPr marL="171450" indent="-171450"/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71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So what is living the dream?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 descr="insp_expendabil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86800" cy="640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5621" y="1295400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Oscar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762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8534400" cy="609600"/>
          </a:xfrm>
        </p:spPr>
        <p:txBody>
          <a:bodyPr/>
          <a:lstStyle/>
          <a:p>
            <a:r>
              <a:rPr lang="en-US" sz="2000" dirty="0" smtClean="0"/>
              <a:t>Where are we in the deployment of the OOI?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 descr="Install_2014-02-2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7924800" cy="532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55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7620000" cy="609600"/>
          </a:xfrm>
        </p:spPr>
        <p:txBody>
          <a:bodyPr/>
          <a:lstStyle/>
          <a:p>
            <a:r>
              <a:rPr lang="en-US" sz="2600" dirty="0" smtClean="0"/>
              <a:t>Deployed Scope of OOI </a:t>
            </a:r>
            <a:r>
              <a:rPr lang="en-US" sz="1600" dirty="0" smtClean="0"/>
              <a:t>(over 800 instruments distributed over all moorings, benthic packages, seafloor nodes, gliders and AUVs)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AED9CE-CB21-4A88-8FD0-17E70449BA9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14" y="1524000"/>
            <a:ext cx="4423086" cy="216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524000"/>
            <a:ext cx="4398652" cy="200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8600"/>
            <a:ext cx="4419600" cy="1526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00200" y="1219200"/>
            <a:ext cx="1524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 smtClean="0"/>
              <a:t>Global Arrays</a:t>
            </a:r>
            <a:endParaRPr lang="en-US" sz="13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248400" y="1219200"/>
            <a:ext cx="1524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 smtClean="0"/>
              <a:t>Coastal Arrays</a:t>
            </a:r>
            <a:endParaRPr lang="en-US" sz="13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600200" y="3733800"/>
            <a:ext cx="1524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 smtClean="0"/>
              <a:t>Cabled Arrays</a:t>
            </a:r>
            <a:endParaRPr lang="en-US" sz="13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724400" y="4047067"/>
            <a:ext cx="4267200" cy="152349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900" dirty="0"/>
              <a:t>Computing platforms, software applications, storage, and high speed network equipment</a:t>
            </a:r>
          </a:p>
          <a:p>
            <a:endParaRPr lang="en-US" sz="400" dirty="0" smtClean="0"/>
          </a:p>
          <a:p>
            <a:r>
              <a:rPr lang="en-US" sz="900" dirty="0" smtClean="0"/>
              <a:t>Cyber Points of Presence (</a:t>
            </a:r>
            <a:r>
              <a:rPr lang="en-US" sz="900" dirty="0" err="1" smtClean="0"/>
              <a:t>CyberPoPs</a:t>
            </a:r>
            <a:r>
              <a:rPr lang="en-US" sz="900" dirty="0" smtClean="0"/>
              <a:t>) </a:t>
            </a:r>
            <a:endParaRPr lang="en-US" sz="900" dirty="0"/>
          </a:p>
          <a:p>
            <a:pPr lvl="1"/>
            <a:r>
              <a:rPr lang="en-US" sz="900" dirty="0"/>
              <a:t>Acquisition Points</a:t>
            </a:r>
          </a:p>
          <a:p>
            <a:pPr lvl="1"/>
            <a:r>
              <a:rPr lang="en-US" sz="900" dirty="0"/>
              <a:t>Distribution Points </a:t>
            </a:r>
          </a:p>
          <a:p>
            <a:endParaRPr lang="en-US" sz="400" dirty="0" smtClean="0"/>
          </a:p>
          <a:p>
            <a:r>
              <a:rPr lang="en-US" sz="900" dirty="0" smtClean="0"/>
              <a:t>Integrated </a:t>
            </a:r>
            <a:r>
              <a:rPr lang="en-US" sz="900" dirty="0"/>
              <a:t>Observatory Network </a:t>
            </a:r>
            <a:r>
              <a:rPr lang="en-US" sz="900" dirty="0" smtClean="0"/>
              <a:t>– OOI Net</a:t>
            </a:r>
            <a:endParaRPr lang="en-US" sz="900" dirty="0"/>
          </a:p>
          <a:p>
            <a:pPr lvl="1"/>
            <a:r>
              <a:rPr lang="en-US" sz="900" dirty="0"/>
              <a:t>Hardware / Software</a:t>
            </a:r>
          </a:p>
          <a:p>
            <a:endParaRPr lang="en-US" sz="400" dirty="0" smtClean="0"/>
          </a:p>
          <a:p>
            <a:r>
              <a:rPr lang="en-US" sz="900" dirty="0" smtClean="0"/>
              <a:t>Redundant </a:t>
            </a:r>
            <a:r>
              <a:rPr lang="en-US" sz="900" dirty="0"/>
              <a:t>computing environment</a:t>
            </a:r>
          </a:p>
          <a:p>
            <a:endParaRPr lang="en-US" sz="900" dirty="0"/>
          </a:p>
        </p:txBody>
      </p:sp>
      <p:sp>
        <p:nvSpPr>
          <p:cNvPr id="11" name="TextBox 10"/>
          <p:cNvSpPr txBox="1"/>
          <p:nvPr/>
        </p:nvSpPr>
        <p:spPr>
          <a:xfrm>
            <a:off x="6019800" y="3733800"/>
            <a:ext cx="17526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 err="1" smtClean="0"/>
              <a:t>Cyberinfrastructure</a:t>
            </a:r>
            <a:endParaRPr lang="en-US" sz="13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69334" y="5562311"/>
            <a:ext cx="440266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Connected by 880km of seafloor cable</a:t>
            </a:r>
            <a:r>
              <a:rPr lang="en-US" sz="1200" dirty="0"/>
              <a:t>, with 10KW power, internet </a:t>
            </a:r>
            <a:r>
              <a:rPr lang="en-US" sz="1200" dirty="0" smtClean="0"/>
              <a:t>connectivity between 7 primary nodes, multiple secondary nodes, and all distributed instrumentation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749798" y="5710535"/>
            <a:ext cx="4241802" cy="46166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Extensive details about each component can be found on the OOI website (http://</a:t>
            </a:r>
            <a:r>
              <a:rPr lang="en-US" sz="1200" b="1" dirty="0" err="1" smtClean="0">
                <a:solidFill>
                  <a:srgbClr val="000090"/>
                </a:solidFill>
              </a:rPr>
              <a:t>oceanobservatories.org</a:t>
            </a:r>
            <a:r>
              <a:rPr lang="en-US" sz="1200" b="1" dirty="0" smtClean="0">
                <a:solidFill>
                  <a:srgbClr val="000090"/>
                </a:solidFill>
              </a:rPr>
              <a:t>)</a:t>
            </a:r>
            <a:endParaRPr lang="en-US" sz="1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46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_Slides_Annual_Review_2011-04-05_ver_1-00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Template_Slides_Annual_Review_2011-04-05_ver_1-00.pptx.potx</Template>
  <TotalTime>4637</TotalTime>
  <Words>2722</Words>
  <Application>Microsoft Macintosh PowerPoint</Application>
  <PresentationFormat>On-screen Show (4:3)</PresentationFormat>
  <Paragraphs>484</Paragraphs>
  <Slides>58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Template_Slides_Annual_Review_2011-04-05_ver_1-00</vt:lpstr>
      <vt:lpstr>Where are we? What will be there for you?  What are the opportunities? </vt:lpstr>
      <vt:lpstr>Themes to be covered</vt:lpstr>
      <vt:lpstr>OOI Science Requirements Community Defined Over a Two Decades</vt:lpstr>
      <vt:lpstr>Over the long term the technologies have been evolving as the OOI process has evolved. </vt:lpstr>
      <vt:lpstr>Development of new infrastructure critical component to winning MRE-FC funds</vt:lpstr>
      <vt:lpstr>What is being built?</vt:lpstr>
      <vt:lpstr>             So what is living the dream?</vt:lpstr>
      <vt:lpstr>Where are we in the deployment of the OOI?</vt:lpstr>
      <vt:lpstr>Deployed Scope of OOI (over 800 instruments distributed over all moorings, benthic packages, seafloor nodes, gliders and AUVs)</vt:lpstr>
      <vt:lpstr>Science opportunities?</vt:lpstr>
      <vt:lpstr>PowerPoint Presentation</vt:lpstr>
      <vt:lpstr>OOI part of overturning circulation experiments</vt:lpstr>
      <vt:lpstr>OOI will facilitate comparison open ocean high lattitude systems</vt:lpstr>
      <vt:lpstr>Differences in microbial systems between North Atlantic and Ocean Station Papa</vt:lpstr>
      <vt:lpstr>Time series that could enable these comparative ecosystem studies</vt:lpstr>
      <vt:lpstr>PowerPoint Presentation</vt:lpstr>
      <vt:lpstr>  Access to Pre-commissioned Data</vt:lpstr>
      <vt:lpstr>  Access to Pre-commissioned Data</vt:lpstr>
      <vt:lpstr>OOI will sample the high latitudes- strongly forced, poorly observed </vt:lpstr>
      <vt:lpstr>PowerPoint Presentation</vt:lpstr>
      <vt:lpstr>How do these deep and coastal ocean systems drive local biological activity?</vt:lpstr>
      <vt:lpstr>How systems being modified by shifting redox state?</vt:lpstr>
      <vt:lpstr>How systems being modified by shifting pH?</vt:lpstr>
      <vt:lpstr> NE Pacific Observatory Assets</vt:lpstr>
      <vt:lpstr>PowerPoint Presentation</vt:lpstr>
      <vt:lpstr>Data Products from NE Pacific observatories</vt:lpstr>
      <vt:lpstr>Data Products from NE Pacific observatories</vt:lpstr>
      <vt:lpstr>Shelf/Slope Mixing and Biophysical Interactions</vt:lpstr>
      <vt:lpstr>Coastal Ocean Dynamics and Ecosystems</vt:lpstr>
      <vt:lpstr>Can we sample a water column?</vt:lpstr>
      <vt:lpstr>PowerPoint Presentation</vt:lpstr>
      <vt:lpstr>PowerPoint Presentation</vt:lpstr>
      <vt:lpstr>Assets to the NE Pacific system have OCB relevant features</vt:lpstr>
      <vt:lpstr>Assets to the NE Pacific system have OCB relevant features</vt:lpstr>
      <vt:lpstr>Assets to the NE Pacific system have OCB relevant features</vt:lpstr>
      <vt:lpstr>Assets to the NE Pacific system have OCB relevant features</vt:lpstr>
      <vt:lpstr>PowerPoint Presentation</vt:lpstr>
      <vt:lpstr>Assets to the NE Pacific system have OCB relevant features</vt:lpstr>
      <vt:lpstr>How does shifting system impact carbon storage in sea-floor?</vt:lpstr>
      <vt:lpstr>Regional Cabled Network</vt:lpstr>
      <vt:lpstr>Are the compact continental shelves of the west US coast biogeochemically similar to the more reubinstic shallow continental shelves of the east coast?</vt:lpstr>
      <vt:lpstr>PowerPoint Presentation</vt:lpstr>
      <vt:lpstr>PowerPoint Presentation</vt:lpstr>
      <vt:lpstr>Like Ocean Station Papa, pioneer array preliminary data is now beginning to flow</vt:lpstr>
      <vt:lpstr>OOI embedded within national investments such as NOAA’s IOOS</vt:lpstr>
      <vt:lpstr>Embedded and increasing central national/international efforts</vt:lpstr>
      <vt:lpstr>Web based services</vt:lpstr>
      <vt:lpstr>Ship and Shore-based sensor verification</vt:lpstr>
      <vt:lpstr>At-sea protocols</vt:lpstr>
      <vt:lpstr>At-sea procedures</vt:lpstr>
      <vt:lpstr>OOI Developing the infrastructure to enable education and public engagement (EPE)</vt:lpstr>
      <vt:lpstr>PowerPoint Presentation</vt:lpstr>
      <vt:lpstr>PowerPoint Presentation</vt:lpstr>
      <vt:lpstr>Web access to allow all to explore the ocean</vt:lpstr>
      <vt:lpstr>Conclusions</vt:lpstr>
      <vt:lpstr>PowerPoint Presentation</vt:lpstr>
      <vt:lpstr>PowerPoint Presentation</vt:lpstr>
      <vt:lpstr>Operating and Maintaining the OOI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0</dc:title>
  <dc:creator>Oscar Schofield</dc:creator>
  <cp:lastModifiedBy>Oscar Schofield</cp:lastModifiedBy>
  <cp:revision>158</cp:revision>
  <cp:lastPrinted>2011-03-23T23:17:31Z</cp:lastPrinted>
  <dcterms:created xsi:type="dcterms:W3CDTF">2014-07-22T13:09:12Z</dcterms:created>
  <dcterms:modified xsi:type="dcterms:W3CDTF">2014-07-23T21:57:48Z</dcterms:modified>
</cp:coreProperties>
</file>