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24" r:id="rId2"/>
    <p:sldId id="517" r:id="rId3"/>
    <p:sldId id="518" r:id="rId4"/>
    <p:sldId id="533" r:id="rId5"/>
    <p:sldId id="534" r:id="rId6"/>
    <p:sldId id="492" r:id="rId7"/>
    <p:sldId id="498" r:id="rId8"/>
    <p:sldId id="432" r:id="rId9"/>
    <p:sldId id="525" r:id="rId10"/>
    <p:sldId id="538" r:id="rId11"/>
    <p:sldId id="535" r:id="rId12"/>
    <p:sldId id="419" r:id="rId13"/>
    <p:sldId id="540" r:id="rId14"/>
    <p:sldId id="541" r:id="rId15"/>
    <p:sldId id="429" r:id="rId16"/>
    <p:sldId id="431" r:id="rId17"/>
    <p:sldId id="539" r:id="rId18"/>
    <p:sldId id="537" r:id="rId19"/>
    <p:sldId id="532" r:id="rId20"/>
    <p:sldId id="53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758" autoAdjust="0"/>
  </p:normalViewPr>
  <p:slideViewPr>
    <p:cSldViewPr>
      <p:cViewPr>
        <p:scale>
          <a:sx n="200" d="100"/>
          <a:sy n="200" d="100"/>
        </p:scale>
        <p:origin x="-1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008000"/>
              </a:solidFill>
            </a:ln>
          </c:spPr>
          <c:marker>
            <c:spPr>
              <a:ln>
                <a:solidFill>
                  <a:srgbClr val="008000"/>
                </a:solidFill>
              </a:ln>
            </c:spPr>
          </c:marker>
          <c:xVal>
            <c:numRef>
              <c:f>Sheet1!$B$9:$B$18</c:f>
              <c:numCache>
                <c:formatCode>General</c:formatCode>
                <c:ptCount val="10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</c:numCache>
            </c:numRef>
          </c:xVal>
          <c:yVal>
            <c:numRef>
              <c:f>Sheet1!$C$9:$C$18</c:f>
              <c:numCache>
                <c:formatCode>General</c:formatCode>
                <c:ptCount val="10"/>
                <c:pt idx="0">
                  <c:v>16.0</c:v>
                </c:pt>
                <c:pt idx="1">
                  <c:v>38.0</c:v>
                </c:pt>
                <c:pt idx="2">
                  <c:v>27.0</c:v>
                </c:pt>
                <c:pt idx="3">
                  <c:v>28.0</c:v>
                </c:pt>
                <c:pt idx="4">
                  <c:v>30.0</c:v>
                </c:pt>
                <c:pt idx="5">
                  <c:v>46.0</c:v>
                </c:pt>
                <c:pt idx="6">
                  <c:v>37.0</c:v>
                </c:pt>
                <c:pt idx="7">
                  <c:v>35.0</c:v>
                </c:pt>
                <c:pt idx="8">
                  <c:v>27.0</c:v>
                </c:pt>
              </c:numCache>
            </c:numRef>
          </c:yVal>
          <c:smooth val="1"/>
        </c:ser>
        <c:ser>
          <c:idx val="2"/>
          <c:order val="2"/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Sheet1!$B$9:$B$17</c:f>
              <c:numCache>
                <c:formatCode>General</c:formatCode>
                <c:ptCount val="9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</c:numCache>
            </c:numRef>
          </c:xVal>
          <c:yVal>
            <c:numRef>
              <c:f>Sheet1!$F$9:$F$17</c:f>
              <c:numCache>
                <c:formatCode>General</c:formatCode>
                <c:ptCount val="9"/>
                <c:pt idx="0">
                  <c:v>20.7</c:v>
                </c:pt>
                <c:pt idx="1">
                  <c:v>53.9</c:v>
                </c:pt>
                <c:pt idx="2">
                  <c:v>46.2</c:v>
                </c:pt>
                <c:pt idx="3">
                  <c:v>60.4</c:v>
                </c:pt>
                <c:pt idx="4">
                  <c:v>76.1</c:v>
                </c:pt>
                <c:pt idx="5">
                  <c:v>87.6</c:v>
                </c:pt>
                <c:pt idx="6">
                  <c:v>62.4</c:v>
                </c:pt>
                <c:pt idx="7">
                  <c:v>99.8</c:v>
                </c:pt>
                <c:pt idx="8">
                  <c:v>107.3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19853976"/>
        <c:axId val="-2019750424"/>
      </c:scatterChart>
      <c:scatterChart>
        <c:scatterStyle val="smoothMarker"/>
        <c:varyColors val="0"/>
        <c:ser>
          <c:idx val="1"/>
          <c:order val="1"/>
          <c:xVal>
            <c:numRef>
              <c:f>Sheet1!$B$9:$B$18</c:f>
              <c:numCache>
                <c:formatCode>General</c:formatCode>
                <c:ptCount val="10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</c:numCache>
            </c:numRef>
          </c:xVal>
          <c:yVal>
            <c:numRef>
              <c:f>Sheet1!$D$9:$D$18</c:f>
              <c:numCache>
                <c:formatCode>General</c:formatCode>
                <c:ptCount val="10"/>
                <c:pt idx="0">
                  <c:v>4133.0</c:v>
                </c:pt>
                <c:pt idx="1">
                  <c:v>9745.0</c:v>
                </c:pt>
                <c:pt idx="2">
                  <c:v>10277.0</c:v>
                </c:pt>
                <c:pt idx="3">
                  <c:v>16642.0</c:v>
                </c:pt>
                <c:pt idx="4">
                  <c:v>18114.0</c:v>
                </c:pt>
                <c:pt idx="5">
                  <c:v>17003.0</c:v>
                </c:pt>
                <c:pt idx="6">
                  <c:v>11975.0</c:v>
                </c:pt>
                <c:pt idx="7">
                  <c:v>15802.0</c:v>
                </c:pt>
                <c:pt idx="8">
                  <c:v>20692.0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0205000"/>
        <c:axId val="-2019734904"/>
      </c:scatterChart>
      <c:valAx>
        <c:axId val="-2019853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19750424"/>
        <c:crosses val="autoZero"/>
        <c:crossBetween val="midCat"/>
      </c:valAx>
      <c:valAx>
        <c:axId val="-2019750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19853976"/>
        <c:crosses val="autoZero"/>
        <c:crossBetween val="midCat"/>
      </c:valAx>
      <c:valAx>
        <c:axId val="-20197349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-2020205000"/>
        <c:crosses val="max"/>
        <c:crossBetween val="midCat"/>
      </c:valAx>
      <c:valAx>
        <c:axId val="-2020205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197349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Undergrads</a:t>
            </a:r>
            <a:endParaRPr lang="en-US" sz="1400" dirty="0"/>
          </a:p>
        </c:rich>
      </c:tx>
      <c:layout>
        <c:manualLayout>
          <c:xMode val="edge"/>
          <c:yMode val="edge"/>
          <c:x val="0.269739123518651"/>
          <c:y val="0.077313766489555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3"/>
          <c:h val="0.581609347218696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3909032"/>
        <c:axId val="1913913864"/>
      </c:scatterChart>
      <c:valAx>
        <c:axId val="1913909032"/>
        <c:scaling>
          <c:orientation val="minMax"/>
          <c:max val="2013.0"/>
          <c:min val="2006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13913864"/>
        <c:crosses val="autoZero"/>
        <c:crossBetween val="midCat"/>
        <c:majorUnit val="2.0"/>
      </c:valAx>
      <c:valAx>
        <c:axId val="1913913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13909032"/>
        <c:crosses val="autoZero"/>
        <c:crossBetween val="midCat"/>
      </c:valAx>
      <c:spPr>
        <a:solidFill>
          <a:srgbClr val="92D050"/>
        </a:soli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Geneva" charset="0"/>
              </a:defRPr>
            </a:lvl1pPr>
          </a:lstStyle>
          <a:p>
            <a:pPr>
              <a:defRPr/>
            </a:pPr>
            <a:fld id="{46342B11-D2DB-4F4E-967F-7AF664CA1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37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ＭＳ Ｐゴシック" pitchFamily="-10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0F652-D2C6-C843-854B-FEA4A3114D2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8B060-8334-6F42-946A-B30B2673F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6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DFD63-C098-EB4D-A894-C90693886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8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9B98-2210-3D4B-9B04-9F58B7FD5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4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7F6CF-A6D6-9E47-838E-101BA96DE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9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54E83-CB0B-CA45-BF8A-35E13687A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43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4495E-91CF-5B4E-A8A2-F9A7A5FE5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3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BC093-7404-B744-9F2E-1653BDA67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9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DE9E1-B411-4D48-A8D8-8DA54CA1F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5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378E1-1C6D-6441-BABE-D1AD0BE46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C7CD9-F344-EB40-A6FA-86F92E0E6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8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0E8EA-4883-8A4E-8E9D-64B91E8A7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3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9911E3FA-E7C2-AA43-A09A-FD5743C17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5" charset="-128"/>
          <a:cs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_201101271513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-25401"/>
            <a:ext cx="11506200" cy="7640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19101" y="4191000"/>
            <a:ext cx="3379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Rutgers glider ops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What we have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What we are doing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What would like to do and build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0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228600"/>
            <a:ext cx="6884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Future Interests: Glider Community, Coordinated, </a:t>
            </a:r>
          </a:p>
          <a:p>
            <a:pPr algn="ctr"/>
            <a:r>
              <a:rPr lang="en-US" sz="2400" dirty="0" smtClean="0"/>
              <a:t>Standardized, Leveraged Effort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855" y="2077896"/>
            <a:ext cx="4646345" cy="4094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4953000" cy="10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7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69246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304800"/>
            <a:ext cx="30584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Future Interests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1457980"/>
            <a:ext cx="3178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Adaptive Sampling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701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6"/>
          <p:cNvSpPr txBox="1">
            <a:spLocks noChangeArrowheads="1"/>
          </p:cNvSpPr>
          <p:nvPr/>
        </p:nvSpPr>
        <p:spPr bwMode="auto">
          <a:xfrm>
            <a:off x="5524500" y="876300"/>
            <a:ext cx="2500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Observatory (simulated) data</a:t>
            </a:r>
          </a:p>
        </p:txBody>
      </p:sp>
      <p:sp>
        <p:nvSpPr>
          <p:cNvPr id="24579" name="Text Box 48"/>
          <p:cNvSpPr txBox="1">
            <a:spLocks noChangeArrowheads="1"/>
          </p:cNvSpPr>
          <p:nvPr/>
        </p:nvSpPr>
        <p:spPr bwMode="auto">
          <a:xfrm>
            <a:off x="1333500" y="3238500"/>
            <a:ext cx="1282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Virtual Ocean</a:t>
            </a:r>
          </a:p>
        </p:txBody>
      </p:sp>
      <p:sp>
        <p:nvSpPr>
          <p:cNvPr id="24580" name="Text Box 49"/>
          <p:cNvSpPr txBox="1">
            <a:spLocks noChangeArrowheads="1"/>
          </p:cNvSpPr>
          <p:nvPr/>
        </p:nvSpPr>
        <p:spPr bwMode="auto">
          <a:xfrm>
            <a:off x="1257300" y="8001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Design, Testing and Deploy</a:t>
            </a:r>
          </a:p>
        </p:txBody>
      </p:sp>
      <p:cxnSp>
        <p:nvCxnSpPr>
          <p:cNvPr id="24581" name="AutoShape 52"/>
          <p:cNvCxnSpPr>
            <a:cxnSpLocks noChangeShapeType="1"/>
          </p:cNvCxnSpPr>
          <p:nvPr/>
        </p:nvCxnSpPr>
        <p:spPr bwMode="auto">
          <a:xfrm>
            <a:off x="5448300" y="1223962"/>
            <a:ext cx="2400300" cy="479425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2" name="Text Box 53"/>
          <p:cNvSpPr txBox="1">
            <a:spLocks noChangeArrowheads="1"/>
          </p:cNvSpPr>
          <p:nvPr/>
        </p:nvSpPr>
        <p:spPr bwMode="auto">
          <a:xfrm>
            <a:off x="7886700" y="1279525"/>
            <a:ext cx="763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Models</a:t>
            </a:r>
          </a:p>
        </p:txBody>
      </p:sp>
      <p:sp>
        <p:nvSpPr>
          <p:cNvPr id="24583" name="Text Box 54"/>
          <p:cNvSpPr txBox="1">
            <a:spLocks noChangeArrowheads="1"/>
          </p:cNvSpPr>
          <p:nvPr/>
        </p:nvSpPr>
        <p:spPr bwMode="auto">
          <a:xfrm>
            <a:off x="7658100" y="3268662"/>
            <a:ext cx="1555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Data Assimilation</a:t>
            </a:r>
          </a:p>
        </p:txBody>
      </p:sp>
      <p:cxnSp>
        <p:nvCxnSpPr>
          <p:cNvPr id="24584" name="AutoShape 55"/>
          <p:cNvCxnSpPr>
            <a:cxnSpLocks noChangeShapeType="1"/>
          </p:cNvCxnSpPr>
          <p:nvPr/>
        </p:nvCxnSpPr>
        <p:spPr bwMode="auto">
          <a:xfrm rot="5400000">
            <a:off x="6580187" y="4252913"/>
            <a:ext cx="365125" cy="217170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 Box 56"/>
          <p:cNvSpPr txBox="1">
            <a:spLocks noChangeArrowheads="1"/>
          </p:cNvSpPr>
          <p:nvPr/>
        </p:nvSpPr>
        <p:spPr bwMode="auto">
          <a:xfrm>
            <a:off x="5826125" y="4937125"/>
            <a:ext cx="852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Data</a:t>
            </a:r>
          </a:p>
          <a:p>
            <a:pPr algn="ctr" eaLnBrk="1" hangingPunct="1"/>
            <a:r>
              <a:rPr lang="en-US" sz="1400"/>
              <a:t>Analysis</a:t>
            </a:r>
          </a:p>
        </p:txBody>
      </p:sp>
      <p:sp>
        <p:nvSpPr>
          <p:cNvPr id="24586" name="Text Box 59"/>
          <p:cNvSpPr txBox="1">
            <a:spLocks noChangeArrowheads="1"/>
          </p:cNvSpPr>
          <p:nvPr/>
        </p:nvSpPr>
        <p:spPr bwMode="auto">
          <a:xfrm>
            <a:off x="1104900" y="5600700"/>
            <a:ext cx="2470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Science Questions &amp; Drivers</a:t>
            </a:r>
          </a:p>
        </p:txBody>
      </p:sp>
      <p:sp>
        <p:nvSpPr>
          <p:cNvPr id="24587" name="Line 60"/>
          <p:cNvSpPr>
            <a:spLocks noChangeShapeType="1"/>
          </p:cNvSpPr>
          <p:nvPr/>
        </p:nvSpPr>
        <p:spPr bwMode="auto">
          <a:xfrm>
            <a:off x="7734300" y="2955925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4588" name="AutoShape 62"/>
          <p:cNvCxnSpPr>
            <a:cxnSpLocks noChangeShapeType="1"/>
          </p:cNvCxnSpPr>
          <p:nvPr/>
        </p:nvCxnSpPr>
        <p:spPr bwMode="auto">
          <a:xfrm rot="10800000">
            <a:off x="1295400" y="5165725"/>
            <a:ext cx="2247900" cy="35560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4589" name="Group 64"/>
          <p:cNvGrpSpPr>
            <a:grpSpLocks/>
          </p:cNvGrpSpPr>
          <p:nvPr/>
        </p:nvGrpSpPr>
        <p:grpSpPr bwMode="auto">
          <a:xfrm>
            <a:off x="342900" y="1889125"/>
            <a:ext cx="1600200" cy="1066800"/>
            <a:chOff x="-197" y="576"/>
            <a:chExt cx="2069" cy="1680"/>
          </a:xfrm>
        </p:grpSpPr>
        <p:sp>
          <p:nvSpPr>
            <p:cNvPr id="24606" name="Line 65"/>
            <p:cNvSpPr>
              <a:spLocks noChangeShapeType="1"/>
            </p:cNvSpPr>
            <p:nvPr/>
          </p:nvSpPr>
          <p:spPr bwMode="auto">
            <a:xfrm>
              <a:off x="192" y="672"/>
              <a:ext cx="816" cy="1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Line 66"/>
            <p:cNvSpPr>
              <a:spLocks noChangeShapeType="1"/>
            </p:cNvSpPr>
            <p:nvPr/>
          </p:nvSpPr>
          <p:spPr bwMode="auto">
            <a:xfrm flipV="1">
              <a:off x="1008" y="672"/>
              <a:ext cx="864" cy="1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Line 67"/>
            <p:cNvSpPr>
              <a:spLocks noChangeShapeType="1"/>
            </p:cNvSpPr>
            <p:nvPr/>
          </p:nvSpPr>
          <p:spPr bwMode="auto">
            <a:xfrm flipH="1">
              <a:off x="0" y="2256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Line 68"/>
            <p:cNvSpPr>
              <a:spLocks noChangeShapeType="1"/>
            </p:cNvSpPr>
            <p:nvPr/>
          </p:nvSpPr>
          <p:spPr bwMode="auto">
            <a:xfrm flipV="1">
              <a:off x="144" y="67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Line 69"/>
            <p:cNvSpPr>
              <a:spLocks noChangeShapeType="1"/>
            </p:cNvSpPr>
            <p:nvPr/>
          </p:nvSpPr>
          <p:spPr bwMode="auto">
            <a:xfrm>
              <a:off x="144" y="16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Text Box 70"/>
            <p:cNvSpPr txBox="1">
              <a:spLocks noChangeArrowheads="1"/>
            </p:cNvSpPr>
            <p:nvPr/>
          </p:nvSpPr>
          <p:spPr bwMode="auto">
            <a:xfrm>
              <a:off x="-197" y="1296"/>
              <a:ext cx="788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~100 m</a:t>
              </a:r>
            </a:p>
          </p:txBody>
        </p:sp>
        <p:sp>
          <p:nvSpPr>
            <p:cNvPr id="24612" name="Line 71"/>
            <p:cNvSpPr>
              <a:spLocks noChangeShapeType="1"/>
            </p:cNvSpPr>
            <p:nvPr/>
          </p:nvSpPr>
          <p:spPr bwMode="auto">
            <a:xfrm flipH="1">
              <a:off x="192" y="67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Line 72"/>
            <p:cNvSpPr>
              <a:spLocks noChangeShapeType="1"/>
            </p:cNvSpPr>
            <p:nvPr/>
          </p:nvSpPr>
          <p:spPr bwMode="auto">
            <a:xfrm>
              <a:off x="1200" y="67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4" name="Text Box 73"/>
            <p:cNvSpPr txBox="1">
              <a:spLocks noChangeArrowheads="1"/>
            </p:cNvSpPr>
            <p:nvPr/>
          </p:nvSpPr>
          <p:spPr bwMode="auto">
            <a:xfrm>
              <a:off x="493" y="576"/>
              <a:ext cx="70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~3 km</a:t>
              </a:r>
            </a:p>
          </p:txBody>
        </p:sp>
      </p:grpSp>
      <p:sp>
        <p:nvSpPr>
          <p:cNvPr id="24590" name="Line 74"/>
          <p:cNvSpPr>
            <a:spLocks noChangeShapeType="1"/>
          </p:cNvSpPr>
          <p:nvPr/>
        </p:nvSpPr>
        <p:spPr bwMode="auto">
          <a:xfrm flipV="1">
            <a:off x="1257300" y="2955925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4591" name="AutoShape 75"/>
          <p:cNvCxnSpPr>
            <a:cxnSpLocks noChangeShapeType="1"/>
          </p:cNvCxnSpPr>
          <p:nvPr/>
        </p:nvCxnSpPr>
        <p:spPr bwMode="auto">
          <a:xfrm rot="-5400000">
            <a:off x="2353468" y="165894"/>
            <a:ext cx="284163" cy="240030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2" name="Text Box 86"/>
          <p:cNvSpPr txBox="1">
            <a:spLocks noChangeArrowheads="1"/>
          </p:cNvSpPr>
          <p:nvPr/>
        </p:nvSpPr>
        <p:spPr bwMode="auto">
          <a:xfrm>
            <a:off x="2171700" y="1660525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Sensor &amp;</a:t>
            </a:r>
          </a:p>
          <a:p>
            <a:pPr eaLnBrk="1" hangingPunct="1"/>
            <a:r>
              <a:rPr lang="en-US" sz="1400"/>
              <a:t>Platform</a:t>
            </a:r>
          </a:p>
        </p:txBody>
      </p:sp>
      <p:cxnSp>
        <p:nvCxnSpPr>
          <p:cNvPr id="24593" name="AutoShape 87"/>
          <p:cNvCxnSpPr>
            <a:cxnSpLocks noChangeShapeType="1"/>
          </p:cNvCxnSpPr>
          <p:nvPr/>
        </p:nvCxnSpPr>
        <p:spPr bwMode="auto">
          <a:xfrm>
            <a:off x="5448300" y="1223962"/>
            <a:ext cx="228600" cy="4297363"/>
          </a:xfrm>
          <a:prstGeom prst="bentConnector3">
            <a:avLst>
              <a:gd name="adj1" fmla="val 580556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4" name="Text Box 88"/>
          <p:cNvSpPr txBox="1">
            <a:spLocks noChangeArrowheads="1"/>
          </p:cNvSpPr>
          <p:nvPr/>
        </p:nvSpPr>
        <p:spPr bwMode="auto">
          <a:xfrm>
            <a:off x="5676900" y="5622925"/>
            <a:ext cx="3367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Data Synthesis: Nowcast &amp; Data Impact</a:t>
            </a:r>
          </a:p>
        </p:txBody>
      </p:sp>
      <p:pic>
        <p:nvPicPr>
          <p:cNvPr id="24595" name="Picture 34" descr="glider-su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5322" r="7143" b="29660"/>
          <a:stretch>
            <a:fillRect/>
          </a:stretch>
        </p:blipFill>
        <p:spPr bwMode="auto">
          <a:xfrm>
            <a:off x="419100" y="1355725"/>
            <a:ext cx="1676400" cy="55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7" descr="hf_nyhops_11081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641725"/>
            <a:ext cx="2057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10" descr="ru05_ensemble1_200911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56667" r="29395" b="3333"/>
          <a:stretch>
            <a:fillRect/>
          </a:stretch>
        </p:blipFill>
        <p:spPr bwMode="auto">
          <a:xfrm>
            <a:off x="3543300" y="4327525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6" descr="CM Capture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7261" r="11667" b="18135"/>
          <a:stretch>
            <a:fillRect/>
          </a:stretch>
        </p:blipFill>
        <p:spPr bwMode="auto">
          <a:xfrm>
            <a:off x="3695700" y="623887"/>
            <a:ext cx="17526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7" descr="curve_fit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717925"/>
            <a:ext cx="19415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8" descr="NYHOPS_110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9721" r="14583" b="19444"/>
          <a:stretch>
            <a:fillRect/>
          </a:stretch>
        </p:blipFill>
        <p:spPr bwMode="auto">
          <a:xfrm>
            <a:off x="7124700" y="1749425"/>
            <a:ext cx="16859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5" descr="CM Capture 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1995487"/>
            <a:ext cx="285273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Arrow Connector 41"/>
          <p:cNvCxnSpPr/>
          <p:nvPr/>
        </p:nvCxnSpPr>
        <p:spPr>
          <a:xfrm flipV="1">
            <a:off x="2286000" y="3597275"/>
            <a:ext cx="685800" cy="227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286000" y="2222500"/>
            <a:ext cx="685800" cy="306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6096000" y="2147887"/>
            <a:ext cx="914400" cy="382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0800000">
            <a:off x="6096000" y="3595687"/>
            <a:ext cx="6858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948662" y="71735"/>
            <a:ext cx="521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Future Interests: Integrated networks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Penguin Tracks P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34938"/>
            <a:ext cx="671036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20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eng_kern_re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248400" cy="6248400"/>
          </a:xfrm>
          <a:prstGeom prst="rect">
            <a:avLst/>
          </a:prstGeom>
        </p:spPr>
      </p:pic>
      <p:pic>
        <p:nvPicPr>
          <p:cNvPr id="5" name="Picture 4" descr="IMG_2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40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20091110_Planning_Accura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77200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735013" y="5438775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Increase model resolution</a:t>
            </a:r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6046788" y="5443538"/>
            <a:ext cx="2792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Reduce forecast error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E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44450"/>
            <a:ext cx="69215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iderPro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liderDepthTe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381000"/>
            <a:ext cx="48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Future Interests: Onboard thinking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3648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228600"/>
            <a:ext cx="3725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Future Interests: Sensors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81200"/>
            <a:ext cx="3355731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4800600"/>
            <a:ext cx="161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LISST -HOLO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5293" b="73075"/>
          <a:stretch/>
        </p:blipFill>
        <p:spPr>
          <a:xfrm>
            <a:off x="4267200" y="1676400"/>
            <a:ext cx="4191000" cy="34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06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990600"/>
            <a:ext cx="9218612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0" y="1920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STEM education: Undergraduates are active pilots of the observatory</a:t>
            </a:r>
          </a:p>
        </p:txBody>
      </p:sp>
    </p:spTree>
    <p:extLst>
      <p:ext uri="{BB962C8B-B14F-4D97-AF65-F5344CB8AC3E}">
        <p14:creationId xmlns:p14="http://schemas.microsoft.com/office/powerpoint/2010/main" val="384987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92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endParaRPr lang="en-US" sz="2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Rutgers 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32203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144000" cy="63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3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0" y="152400"/>
            <a:ext cx="9144000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Subsurface glider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 (currently 22 gliders in fleet)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  <a:sym typeface="Gill Sans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ideBySideGlider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549275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08500" y="1920875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G1-Ruggedized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3750" y="193675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 descr="rucool_global_map_black_axi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4" y="2709055"/>
            <a:ext cx="4732346" cy="2593195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5260" r="12453" b="-1753"/>
          <a:stretch>
            <a:fillRect/>
          </a:stretch>
        </p:blipFill>
        <p:spPr bwMode="auto">
          <a:xfrm>
            <a:off x="8001000" y="4608229"/>
            <a:ext cx="1117600" cy="10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435032"/>
              </p:ext>
            </p:extLst>
          </p:nvPr>
        </p:nvGraphicFramePr>
        <p:xfrm>
          <a:off x="575846" y="3048000"/>
          <a:ext cx="34290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905000" y="5334000"/>
            <a:ext cx="65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3131654" y="3988556"/>
            <a:ext cx="1932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Km traveled @ sea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 flipH="1">
            <a:off x="-174482" y="3950728"/>
            <a:ext cx="1382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# of Missions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 flipH="1">
            <a:off x="-720792" y="3921193"/>
            <a:ext cx="1932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Days @ Sea (/100)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838200"/>
            <a:ext cx="358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Mid-Atlantic Missions</a:t>
            </a:r>
          </a:p>
          <a:p>
            <a:pPr algn="just"/>
            <a:r>
              <a:rPr lang="en-US" sz="1400" dirty="0"/>
              <a:t>CBLAST (7</a:t>
            </a:r>
            <a:r>
              <a:rPr lang="en-US" sz="1400" dirty="0" smtClean="0"/>
              <a:t>), </a:t>
            </a:r>
            <a:r>
              <a:rPr lang="en-US" sz="1400" dirty="0"/>
              <a:t>CINAR (1</a:t>
            </a:r>
            <a:r>
              <a:rPr lang="en-US" sz="1400" dirty="0" smtClean="0"/>
              <a:t>), </a:t>
            </a:r>
            <a:r>
              <a:rPr lang="en-US" sz="1400" dirty="0" err="1"/>
              <a:t>eline</a:t>
            </a:r>
            <a:r>
              <a:rPr lang="en-US" sz="1400" dirty="0"/>
              <a:t> (56</a:t>
            </a:r>
            <a:r>
              <a:rPr lang="en-US" sz="1400" dirty="0" smtClean="0"/>
              <a:t>),</a:t>
            </a:r>
            <a:r>
              <a:rPr lang="en-US" sz="1400" dirty="0"/>
              <a:t> EPA (9</a:t>
            </a:r>
            <a:r>
              <a:rPr lang="en-US" sz="1400" dirty="0" smtClean="0"/>
              <a:t>), </a:t>
            </a:r>
            <a:r>
              <a:rPr lang="en-US" sz="1400" dirty="0" err="1" smtClean="0"/>
              <a:t>ESPreSSO</a:t>
            </a:r>
            <a:r>
              <a:rPr lang="en-US" sz="1400" dirty="0" smtClean="0"/>
              <a:t> </a:t>
            </a:r>
            <a:r>
              <a:rPr lang="en-US" sz="1400" dirty="0"/>
              <a:t>(5</a:t>
            </a:r>
            <a:r>
              <a:rPr lang="en-US" sz="1400" dirty="0" smtClean="0"/>
              <a:t>),</a:t>
            </a:r>
            <a:r>
              <a:rPr lang="en-US" sz="1400" dirty="0"/>
              <a:t> GP2013 (14</a:t>
            </a:r>
            <a:r>
              <a:rPr lang="en-US" sz="1400" dirty="0" smtClean="0"/>
              <a:t>), </a:t>
            </a:r>
            <a:r>
              <a:rPr lang="en-US" sz="1400" dirty="0"/>
              <a:t>IOOS (18</a:t>
            </a:r>
            <a:r>
              <a:rPr lang="en-US" sz="1400" dirty="0" smtClean="0"/>
              <a:t>), </a:t>
            </a:r>
            <a:r>
              <a:rPr lang="en-US" sz="1400" dirty="0" err="1" smtClean="0"/>
              <a:t>LaTTE</a:t>
            </a:r>
            <a:r>
              <a:rPr lang="en-US" sz="1400" dirty="0" smtClean="0"/>
              <a:t> </a:t>
            </a:r>
            <a:r>
              <a:rPr lang="en-US" sz="1400" dirty="0"/>
              <a:t>(7</a:t>
            </a:r>
            <a:r>
              <a:rPr lang="en-US" sz="1400" dirty="0" smtClean="0"/>
              <a:t>) </a:t>
            </a:r>
            <a:r>
              <a:rPr lang="en-US" sz="1400" dirty="0" err="1" smtClean="0"/>
              <a:t>LaTTE</a:t>
            </a:r>
            <a:r>
              <a:rPr lang="en-US" sz="1400" dirty="0" err="1"/>
              <a:t>-eline</a:t>
            </a:r>
            <a:r>
              <a:rPr lang="en-US" sz="1400" dirty="0"/>
              <a:t> (1</a:t>
            </a:r>
            <a:r>
              <a:rPr lang="en-US" sz="1400" dirty="0" smtClean="0"/>
              <a:t>), </a:t>
            </a:r>
            <a:r>
              <a:rPr lang="en-US" sz="1400" dirty="0"/>
              <a:t>LBCO (1</a:t>
            </a:r>
            <a:r>
              <a:rPr lang="en-US" sz="1400" dirty="0" smtClean="0"/>
              <a:t>), MARACOOS </a:t>
            </a:r>
            <a:r>
              <a:rPr lang="en-US" sz="1400" dirty="0"/>
              <a:t>(9</a:t>
            </a:r>
            <a:r>
              <a:rPr lang="en-US" sz="1400" dirty="0" smtClean="0"/>
              <a:t>) MARCOOS </a:t>
            </a:r>
            <a:r>
              <a:rPr lang="en-US" sz="1400" dirty="0"/>
              <a:t>(12</a:t>
            </a:r>
            <a:r>
              <a:rPr lang="en-US" sz="1400" dirty="0" smtClean="0"/>
              <a:t>), </a:t>
            </a:r>
            <a:r>
              <a:rPr lang="en-US" sz="1400" dirty="0" err="1"/>
              <a:t>midshelf</a:t>
            </a:r>
            <a:r>
              <a:rPr lang="en-US" sz="1400" dirty="0"/>
              <a:t> (1</a:t>
            </a:r>
            <a:r>
              <a:rPr lang="en-US" sz="1400" dirty="0" smtClean="0"/>
              <a:t>), MURI </a:t>
            </a:r>
            <a:r>
              <a:rPr lang="en-US" sz="1400" dirty="0"/>
              <a:t>(19</a:t>
            </a:r>
            <a:r>
              <a:rPr lang="en-US" sz="1400" dirty="0" smtClean="0"/>
              <a:t>), </a:t>
            </a:r>
            <a:r>
              <a:rPr lang="en-US" sz="1400" dirty="0"/>
              <a:t>NJDEP (9</a:t>
            </a:r>
            <a:r>
              <a:rPr lang="en-US" sz="1400" dirty="0" smtClean="0"/>
              <a:t>) OOI </a:t>
            </a:r>
            <a:r>
              <a:rPr lang="en-US" sz="1400" dirty="0"/>
              <a:t>(1</a:t>
            </a:r>
            <a:r>
              <a:rPr lang="en-US" sz="1400" dirty="0" smtClean="0"/>
              <a:t>), OSSE </a:t>
            </a:r>
            <a:r>
              <a:rPr lang="en-US" sz="1400" dirty="0"/>
              <a:t>(4</a:t>
            </a:r>
            <a:r>
              <a:rPr lang="en-US" sz="1400" dirty="0" smtClean="0"/>
              <a:t>), </a:t>
            </a:r>
            <a:r>
              <a:rPr lang="en-US" sz="1400" dirty="0"/>
              <a:t>SHAREM151 (2</a:t>
            </a:r>
            <a:r>
              <a:rPr lang="en-US" sz="1400" dirty="0" smtClean="0"/>
              <a:t>), </a:t>
            </a:r>
            <a:r>
              <a:rPr lang="en-US" sz="1400" dirty="0"/>
              <a:t>SW06 (19</a:t>
            </a:r>
            <a:r>
              <a:rPr lang="en-US" sz="1400" dirty="0" smtClean="0"/>
              <a:t>)</a:t>
            </a:r>
          </a:p>
          <a:p>
            <a:pPr algn="ctr"/>
            <a:r>
              <a:rPr lang="en-US" sz="1400" b="1" dirty="0" smtClean="0"/>
              <a:t>Antarctica</a:t>
            </a:r>
            <a:endParaRPr lang="en-US" sz="1400" b="1" dirty="0"/>
          </a:p>
          <a:p>
            <a:pPr algn="just"/>
            <a:r>
              <a:rPr lang="en-US" sz="1400" dirty="0"/>
              <a:t>ASPIRE (3</a:t>
            </a:r>
            <a:r>
              <a:rPr lang="en-US" sz="1400" dirty="0" smtClean="0"/>
              <a:t>), </a:t>
            </a:r>
            <a:r>
              <a:rPr lang="en-US" sz="1400" dirty="0"/>
              <a:t>KOPRI (2</a:t>
            </a:r>
            <a:r>
              <a:rPr lang="en-US" sz="1400" dirty="0" smtClean="0"/>
              <a:t>), </a:t>
            </a:r>
            <a:r>
              <a:rPr lang="en-US" sz="1400" dirty="0"/>
              <a:t>LTER (41</a:t>
            </a:r>
            <a:r>
              <a:rPr lang="en-US" sz="1400" dirty="0" smtClean="0"/>
              <a:t>), </a:t>
            </a:r>
            <a:r>
              <a:rPr lang="en-US" sz="1400" dirty="0"/>
              <a:t>ross (3</a:t>
            </a:r>
            <a:r>
              <a:rPr lang="en-US" sz="1400" dirty="0" smtClean="0"/>
              <a:t>)</a:t>
            </a:r>
            <a:endParaRPr lang="en-US" sz="1400" dirty="0"/>
          </a:p>
          <a:p>
            <a:pPr algn="ctr"/>
            <a:r>
              <a:rPr lang="en-US" sz="1400" b="1" dirty="0" smtClean="0"/>
              <a:t>Europe</a:t>
            </a:r>
            <a:endParaRPr lang="en-US" sz="1400" b="1" dirty="0"/>
          </a:p>
          <a:p>
            <a:r>
              <a:rPr lang="en-US" sz="1400" dirty="0" smtClean="0"/>
              <a:t>BALTOPS </a:t>
            </a:r>
            <a:r>
              <a:rPr lang="en-US" sz="1400" dirty="0"/>
              <a:t>(1</a:t>
            </a:r>
            <a:r>
              <a:rPr lang="en-US" sz="1400" dirty="0" smtClean="0"/>
              <a:t>), </a:t>
            </a:r>
            <a:r>
              <a:rPr lang="en-US" sz="1400" dirty="0"/>
              <a:t>ICOOL (4</a:t>
            </a:r>
            <a:r>
              <a:rPr lang="en-US" sz="1400" dirty="0" smtClean="0"/>
              <a:t>) ICOOL</a:t>
            </a:r>
            <a:r>
              <a:rPr lang="en-US" sz="1400" dirty="0"/>
              <a:t>-Atlantic (6</a:t>
            </a:r>
            <a:r>
              <a:rPr lang="en-US" sz="1400" dirty="0" smtClean="0"/>
              <a:t>), </a:t>
            </a:r>
            <a:r>
              <a:rPr lang="en-US" sz="1400" dirty="0"/>
              <a:t>NORUS (3</a:t>
            </a:r>
            <a:r>
              <a:rPr lang="en-US" sz="1400" dirty="0" smtClean="0"/>
              <a:t>), </a:t>
            </a:r>
            <a:r>
              <a:rPr lang="en-US" sz="1400" dirty="0"/>
              <a:t>RU-</a:t>
            </a:r>
            <a:r>
              <a:rPr lang="en-US" sz="1400" dirty="0" smtClean="0"/>
              <a:t>COOL-PLOCAN-NOCS </a:t>
            </a:r>
            <a:r>
              <a:rPr lang="en-US" sz="1400" dirty="0"/>
              <a:t>ULPGC </a:t>
            </a:r>
            <a:r>
              <a:rPr lang="en-US" sz="1400" dirty="0" smtClean="0"/>
              <a:t>(5), </a:t>
            </a:r>
            <a:endParaRPr lang="en-US" sz="1400" dirty="0"/>
          </a:p>
          <a:p>
            <a:pPr algn="ctr"/>
            <a:r>
              <a:rPr lang="en-US" sz="1400" b="1" dirty="0" smtClean="0"/>
              <a:t>Pacific</a:t>
            </a:r>
            <a:endParaRPr lang="en-US" sz="1400" b="1" dirty="0"/>
          </a:p>
          <a:p>
            <a:pPr algn="just"/>
            <a:r>
              <a:rPr lang="en-US" sz="1400" dirty="0"/>
              <a:t>AOPEX (5</a:t>
            </a:r>
            <a:r>
              <a:rPr lang="en-US" sz="1400" dirty="0" smtClean="0"/>
              <a:t>), </a:t>
            </a:r>
            <a:r>
              <a:rPr lang="en-US" sz="1400" dirty="0" err="1"/>
              <a:t>CalVal</a:t>
            </a:r>
            <a:r>
              <a:rPr lang="en-US" sz="1400" dirty="0"/>
              <a:t> (4</a:t>
            </a:r>
            <a:r>
              <a:rPr lang="en-US" sz="1400" dirty="0" smtClean="0"/>
              <a:t>),</a:t>
            </a:r>
            <a:r>
              <a:rPr lang="en-US" sz="1400" dirty="0"/>
              <a:t> SBC (9</a:t>
            </a:r>
            <a:r>
              <a:rPr lang="en-US" sz="1400" dirty="0" smtClean="0"/>
              <a:t>), </a:t>
            </a:r>
            <a:r>
              <a:rPr lang="en-US" sz="1400" dirty="0"/>
              <a:t>RIMPAC (7</a:t>
            </a:r>
            <a:r>
              <a:rPr lang="en-US" sz="1400" dirty="0" smtClean="0"/>
              <a:t>), </a:t>
            </a:r>
            <a:r>
              <a:rPr lang="en-US" sz="1400" dirty="0" err="1"/>
              <a:t>perth</a:t>
            </a:r>
            <a:r>
              <a:rPr lang="en-US" sz="1400" dirty="0"/>
              <a:t> (1</a:t>
            </a:r>
            <a:r>
              <a:rPr lang="en-US" sz="1400" dirty="0" smtClean="0"/>
              <a:t>), </a:t>
            </a:r>
            <a:r>
              <a:rPr lang="en-US" sz="1400" dirty="0"/>
              <a:t>MBARI-TWRC (1</a:t>
            </a:r>
            <a:r>
              <a:rPr lang="en-US" sz="1400" dirty="0" smtClean="0"/>
              <a:t>)</a:t>
            </a:r>
          </a:p>
          <a:p>
            <a:pPr algn="ctr"/>
            <a:r>
              <a:rPr lang="en-US" sz="1400" b="1" dirty="0" smtClean="0"/>
              <a:t>Other</a:t>
            </a:r>
            <a:endParaRPr lang="en-US" sz="1400" b="1" dirty="0"/>
          </a:p>
          <a:p>
            <a:r>
              <a:rPr lang="en-US" sz="1400" dirty="0"/>
              <a:t>AOPEX (5</a:t>
            </a:r>
            <a:r>
              <a:rPr lang="en-US" sz="1400" dirty="0" smtClean="0"/>
              <a:t>), </a:t>
            </a:r>
            <a:r>
              <a:rPr lang="en-US" sz="1400" dirty="0" err="1" smtClean="0"/>
              <a:t>CaRA</a:t>
            </a:r>
            <a:r>
              <a:rPr lang="en-US" sz="1400" dirty="0" smtClean="0"/>
              <a:t> </a:t>
            </a:r>
            <a:r>
              <a:rPr lang="en-US" sz="1400" dirty="0"/>
              <a:t>(6</a:t>
            </a:r>
            <a:r>
              <a:rPr lang="en-US" sz="1400" dirty="0" smtClean="0"/>
              <a:t>), Challenger </a:t>
            </a:r>
            <a:r>
              <a:rPr lang="en-US" sz="1400" dirty="0"/>
              <a:t>(1</a:t>
            </a:r>
            <a:r>
              <a:rPr lang="en-US" sz="1400" dirty="0" smtClean="0"/>
              <a:t>), CWBCS </a:t>
            </a:r>
            <a:r>
              <a:rPr lang="en-US" sz="1400" dirty="0"/>
              <a:t>(2</a:t>
            </a:r>
            <a:r>
              <a:rPr lang="en-US" sz="1400" dirty="0" smtClean="0"/>
              <a:t>), </a:t>
            </a:r>
            <a:r>
              <a:rPr lang="en-US" sz="1400" dirty="0" err="1" smtClean="0"/>
              <a:t>EcoHAB</a:t>
            </a:r>
            <a:r>
              <a:rPr lang="en-US" sz="1400" dirty="0" smtClean="0"/>
              <a:t> </a:t>
            </a:r>
            <a:r>
              <a:rPr lang="en-US" sz="1400" dirty="0"/>
              <a:t>(7</a:t>
            </a:r>
            <a:r>
              <a:rPr lang="en-US" sz="1400" dirty="0" smtClean="0"/>
              <a:t>), EDDIES </a:t>
            </a:r>
            <a:r>
              <a:rPr lang="en-US" sz="1400" dirty="0"/>
              <a:t>(2</a:t>
            </a:r>
            <a:r>
              <a:rPr lang="en-US" sz="1400" dirty="0" smtClean="0"/>
              <a:t>), GLOBEC </a:t>
            </a:r>
            <a:r>
              <a:rPr lang="en-US" sz="1400" dirty="0"/>
              <a:t>(1</a:t>
            </a:r>
            <a:r>
              <a:rPr lang="en-US" sz="1400" dirty="0" smtClean="0"/>
              <a:t>), </a:t>
            </a:r>
            <a:r>
              <a:rPr lang="en-US" sz="1400" dirty="0" err="1" smtClean="0"/>
              <a:t>hb</a:t>
            </a:r>
            <a:r>
              <a:rPr lang="en-US" sz="1400" dirty="0" smtClean="0"/>
              <a:t> </a:t>
            </a:r>
            <a:r>
              <a:rPr lang="en-US" sz="1400" dirty="0"/>
              <a:t>(2</a:t>
            </a:r>
            <a:r>
              <a:rPr lang="en-US" sz="1400" dirty="0" smtClean="0"/>
              <a:t>), MTR </a:t>
            </a:r>
            <a:r>
              <a:rPr lang="en-US" sz="1400" dirty="0"/>
              <a:t>(2</a:t>
            </a:r>
            <a:r>
              <a:rPr lang="en-US" sz="1400" dirty="0" smtClean="0"/>
              <a:t>), PWSP </a:t>
            </a:r>
            <a:r>
              <a:rPr lang="en-US" sz="1400" dirty="0"/>
              <a:t>(1)</a:t>
            </a:r>
          </a:p>
          <a:p>
            <a:r>
              <a:rPr lang="en-US" sz="1400" dirty="0"/>
              <a:t>TWRC-RU (7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838200"/>
            <a:ext cx="4856003" cy="2679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600" y="457200"/>
            <a:ext cx="61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marine.rutgers.edu</a:t>
            </a:r>
            <a:r>
              <a:rPr lang="en-US" sz="1200" dirty="0"/>
              <a:t>/cool/</a:t>
            </a:r>
            <a:r>
              <a:rPr lang="en-US" sz="1200" dirty="0" err="1"/>
              <a:t>auvs</a:t>
            </a:r>
            <a:r>
              <a:rPr lang="en-US" sz="1200" dirty="0"/>
              <a:t>/?page=deployments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4800" y="2743200"/>
            <a:ext cx="3532391" cy="3271799"/>
            <a:chOff x="4114800" y="2743200"/>
            <a:chExt cx="3532391" cy="3271799"/>
          </a:xfrm>
        </p:grpSpPr>
        <p:sp>
          <p:nvSpPr>
            <p:cNvPr id="7" name="Rectangle 6"/>
            <p:cNvSpPr/>
            <p:nvPr/>
          </p:nvSpPr>
          <p:spPr>
            <a:xfrm>
              <a:off x="4114800" y="2743200"/>
              <a:ext cx="1295400" cy="2286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3810000"/>
              <a:ext cx="2617991" cy="2204999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cxnSp>
          <p:nvCxnSpPr>
            <p:cNvPr id="10" name="Straight Connector 9"/>
            <p:cNvCxnSpPr/>
            <p:nvPr/>
          </p:nvCxnSpPr>
          <p:spPr>
            <a:xfrm flipH="1">
              <a:off x="5029200" y="2971800"/>
              <a:ext cx="381000" cy="838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349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50490" y="485001"/>
            <a:ext cx="680494" cy="5257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77000" y="485001"/>
            <a:ext cx="1949691" cy="5257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54491" y="485001"/>
            <a:ext cx="4222509" cy="52578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0891" y="485001"/>
            <a:ext cx="2133600" cy="5257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1245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RUCOOL Research Team</a:t>
            </a:r>
            <a:endParaRPr lang="en-US" sz="3200" b="1" u="sng" dirty="0"/>
          </a:p>
        </p:txBody>
      </p:sp>
      <p:sp>
        <p:nvSpPr>
          <p:cNvPr id="7" name="Rectangle 6"/>
          <p:cNvSpPr/>
          <p:nvPr/>
        </p:nvSpPr>
        <p:spPr>
          <a:xfrm>
            <a:off x="381001" y="561201"/>
            <a:ext cx="6553199" cy="3048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 smtClean="0">
                <a:solidFill>
                  <a:srgbClr val="0000FF"/>
                </a:solidFill>
              </a:rPr>
              <a:t>FACULTY</a:t>
            </a:r>
            <a:r>
              <a:rPr lang="en-US" sz="1400" b="1" dirty="0" smtClean="0">
                <a:solidFill>
                  <a:schemeClr val="tx1"/>
                </a:solidFill>
              </a:rPr>
              <a:t>  Scott Glenn    Oscar Schofield    Josh Kohut    Janice McDonnell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590800" y="5819001"/>
            <a:ext cx="1143000" cy="27699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 Hard Money</a:t>
            </a:r>
          </a:p>
        </p:txBody>
      </p:sp>
      <p:sp>
        <p:nvSpPr>
          <p:cNvPr id="9" name="AutoShape 2" descr="imap://crowley@mail.marine.rutgers.edu:993/fetch%3EUID%3E.INBOX%3E75158?part=1.2&amp;type=image/jpeg&amp;filename=photo.JPG"/>
          <p:cNvSpPr>
            <a:spLocks noChangeAspect="1" noChangeArrowheads="1"/>
          </p:cNvSpPr>
          <p:nvPr/>
        </p:nvSpPr>
        <p:spPr bwMode="auto">
          <a:xfrm>
            <a:off x="155575" y="-2690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flipH="1">
            <a:off x="3810000" y="5819001"/>
            <a:ext cx="1143000" cy="27699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 Soft Money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5029200" y="5819001"/>
            <a:ext cx="1143000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 Undefined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228600" y="2237601"/>
            <a:ext cx="1883832" cy="160043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0000FF"/>
                </a:solidFill>
              </a:rPr>
              <a:t>POST DOCS &amp; GRAD STUDENTS</a:t>
            </a:r>
          </a:p>
          <a:p>
            <a:pPr algn="ctr"/>
            <a:r>
              <a:rPr lang="en-US" sz="1400" b="1" dirty="0" smtClean="0"/>
              <a:t>Ana </a:t>
            </a:r>
            <a:r>
              <a:rPr lang="en-US" sz="1400" b="1" dirty="0" err="1" smtClean="0"/>
              <a:t>Filipa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Carvalho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Nicole </a:t>
            </a:r>
            <a:r>
              <a:rPr lang="en-US" sz="1400" b="1" dirty="0" err="1" smtClean="0"/>
              <a:t>Courto</a:t>
            </a:r>
            <a:endParaRPr lang="en-US" sz="1400" b="1" dirty="0" smtClean="0"/>
          </a:p>
          <a:p>
            <a:pPr algn="ctr"/>
            <a:r>
              <a:rPr lang="en-US" sz="1400" b="1" dirty="0" err="1" smtClean="0"/>
              <a:t>Christien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Laber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Travis Miles</a:t>
            </a:r>
          </a:p>
          <a:p>
            <a:pPr algn="ctr"/>
            <a:r>
              <a:rPr lang="en-US" sz="1400" b="1" dirty="0" smtClean="0"/>
              <a:t>Greg Seroka</a:t>
            </a:r>
            <a:endParaRPr lang="en-US" sz="14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1000" y="5285601"/>
            <a:ext cx="8565909" cy="0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0601" y="5361801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1990                                          1998                                       2006           2014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6200000">
            <a:off x="6515100" y="2656701"/>
            <a:ext cx="4495800" cy="304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FUTURE: Corporations, State, International Partnerships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96000" y="561201"/>
            <a:ext cx="2438400" cy="3503147"/>
            <a:chOff x="6096000" y="685800"/>
            <a:chExt cx="2438400" cy="3503147"/>
          </a:xfrm>
        </p:grpSpPr>
        <p:sp>
          <p:nvSpPr>
            <p:cNvPr id="17" name="Rectangle 16"/>
            <p:cNvSpPr/>
            <p:nvPr/>
          </p:nvSpPr>
          <p:spPr>
            <a:xfrm>
              <a:off x="7055091" y="685800"/>
              <a:ext cx="1371600" cy="3077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Grace Saba</a:t>
              </a:r>
              <a:endParaRPr lang="en-US" sz="1400" b="1" dirty="0"/>
            </a:p>
          </p:txBody>
        </p:sp>
        <p:graphicFrame>
          <p:nvGraphicFramePr>
            <p:cNvPr id="18" name="Chart 17"/>
            <p:cNvGraphicFramePr/>
            <p:nvPr>
              <p:extLst>
                <p:ext uri="{D42A27DB-BD31-4B8C-83A1-F6EECF244321}">
                  <p14:modId xmlns:p14="http://schemas.microsoft.com/office/powerpoint/2010/main" val="2325669934"/>
                </p:ext>
              </p:extLst>
            </p:nvPr>
          </p:nvGraphicFramePr>
          <p:xfrm>
            <a:off x="6553200" y="2133600"/>
            <a:ext cx="1981200" cy="2055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9" name="Straight Arrow Connector 18"/>
            <p:cNvCxnSpPr/>
            <p:nvPr/>
          </p:nvCxnSpPr>
          <p:spPr>
            <a:xfrm>
              <a:off x="6096000" y="990600"/>
              <a:ext cx="121920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/>
          <p:cNvCxnSpPr/>
          <p:nvPr/>
        </p:nvCxnSpPr>
        <p:spPr>
          <a:xfrm flipH="1">
            <a:off x="1143000" y="866001"/>
            <a:ext cx="685800" cy="12954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2514600" y="866001"/>
            <a:ext cx="3733800" cy="4306907"/>
            <a:chOff x="2514600" y="990600"/>
            <a:chExt cx="3733800" cy="4306907"/>
          </a:xfrm>
        </p:grpSpPr>
        <p:sp>
          <p:nvSpPr>
            <p:cNvPr id="22" name="Rectangle 21"/>
            <p:cNvSpPr/>
            <p:nvPr/>
          </p:nvSpPr>
          <p:spPr>
            <a:xfrm>
              <a:off x="3016491" y="1219200"/>
              <a:ext cx="2819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 smtClean="0">
                  <a:solidFill>
                    <a:srgbClr val="0000FF"/>
                  </a:solidFill>
                </a:rPr>
                <a:t>SR. MANAGEMENT</a:t>
              </a:r>
            </a:p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Michael Crowley (PM)    </a:t>
              </a:r>
            </a:p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Steve Levenson (Finance)    </a:t>
              </a:r>
            </a:p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Patty Gillen (Admin)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514600" y="2362200"/>
              <a:ext cx="1676400" cy="18158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 smtClean="0">
                  <a:solidFill>
                    <a:srgbClr val="0000FF"/>
                  </a:solidFill>
                </a:rPr>
                <a:t>HARDWARE &amp; FIELD WORK</a:t>
              </a:r>
            </a:p>
            <a:p>
              <a:pPr algn="ctr"/>
              <a:r>
                <a:rPr lang="en-US" sz="1400" b="1" dirty="0" smtClean="0"/>
                <a:t>Hugh Roarty</a:t>
              </a:r>
            </a:p>
            <a:p>
              <a:pPr algn="ctr"/>
              <a:r>
                <a:rPr lang="en-US" sz="1400" b="1" dirty="0" smtClean="0"/>
                <a:t>Chip Haldeman</a:t>
              </a:r>
            </a:p>
            <a:p>
              <a:pPr algn="ctr"/>
              <a:r>
                <a:rPr lang="en-US" sz="1400" b="1" dirty="0" smtClean="0"/>
                <a:t>David Aragon</a:t>
              </a:r>
            </a:p>
            <a:p>
              <a:pPr algn="ctr"/>
              <a:r>
                <a:rPr lang="en-US" sz="1400" b="1" dirty="0" smtClean="0"/>
                <a:t>Tina Haskins</a:t>
              </a:r>
            </a:p>
            <a:p>
              <a:pPr algn="ctr"/>
              <a:r>
                <a:rPr lang="en-US" sz="1400" b="1" dirty="0" smtClean="0"/>
                <a:t>Ethan Handel</a:t>
              </a:r>
            </a:p>
            <a:p>
              <a:pPr algn="ctr"/>
              <a:r>
                <a:rPr lang="en-US" sz="1400" b="1" dirty="0" smtClean="0"/>
                <a:t>Colin Evans</a:t>
              </a:r>
              <a:endParaRPr lang="en-US" sz="14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4495800" y="2362200"/>
              <a:ext cx="1752600" cy="18158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 smtClean="0">
                  <a:solidFill>
                    <a:srgbClr val="0000FF"/>
                  </a:solidFill>
                </a:rPr>
                <a:t>SOFTWARE &amp; SYNTHESIS</a:t>
              </a:r>
            </a:p>
            <a:p>
              <a:pPr algn="ctr"/>
              <a:r>
                <a:rPr lang="en-US" sz="1400" b="1" dirty="0" smtClean="0"/>
                <a:t>John Kerfoot</a:t>
              </a:r>
            </a:p>
            <a:p>
              <a:pPr algn="ctr"/>
              <a:r>
                <a:rPr lang="en-US" sz="1400" b="1" dirty="0" smtClean="0"/>
                <a:t>Michael Mills</a:t>
              </a:r>
            </a:p>
            <a:p>
              <a:pPr algn="ctr"/>
              <a:r>
                <a:rPr lang="en-US" sz="1400" b="1" dirty="0" smtClean="0"/>
                <a:t>Michael Smith</a:t>
              </a:r>
            </a:p>
            <a:p>
              <a:pPr algn="ctr"/>
              <a:r>
                <a:rPr lang="en-US" sz="1400" b="1" dirty="0" smtClean="0"/>
                <a:t>Laura Palamara</a:t>
              </a:r>
            </a:p>
            <a:p>
              <a:pPr algn="ctr"/>
              <a:r>
                <a:rPr lang="en-US" sz="1400" b="1" dirty="0" err="1" smtClean="0"/>
                <a:t>Nilsen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Strandskov</a:t>
              </a:r>
              <a:endParaRPr lang="en-US" sz="1400" b="1" dirty="0" smtClean="0"/>
            </a:p>
            <a:p>
              <a:pPr algn="ctr"/>
              <a:r>
                <a:rPr lang="en-US" sz="1400" b="1" dirty="0" err="1" smtClean="0"/>
                <a:t>Xu</a:t>
              </a:r>
              <a:r>
                <a:rPr lang="en-US" sz="1400" b="1" dirty="0" smtClean="0"/>
                <a:t> Yi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3168891" y="4343400"/>
              <a:ext cx="2590800" cy="9541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 smtClean="0">
                  <a:solidFill>
                    <a:srgbClr val="0000FF"/>
                  </a:solidFill>
                </a:rPr>
                <a:t>EDUCATION/OUTREACH</a:t>
              </a:r>
            </a:p>
            <a:p>
              <a:pPr algn="ctr"/>
              <a:r>
                <a:rPr lang="en-US" sz="1400" b="1" dirty="0" smtClean="0"/>
                <a:t>Carrie Ferraro</a:t>
              </a:r>
            </a:p>
            <a:p>
              <a:pPr algn="ctr"/>
              <a:r>
                <a:rPr lang="en-US" sz="1400" b="1" dirty="0" smtClean="0"/>
                <a:t>Sage Lichtenwalner</a:t>
              </a:r>
            </a:p>
            <a:p>
              <a:pPr algn="ctr"/>
              <a:r>
                <a:rPr lang="en-US" sz="1400" b="1" dirty="0" smtClean="0"/>
                <a:t>Kristen Hunter-Thompson</a:t>
              </a:r>
            </a:p>
          </p:txBody>
        </p:sp>
        <p:cxnSp>
          <p:nvCxnSpPr>
            <p:cNvPr id="26" name="Straight Arrow Connector 25"/>
            <p:cNvCxnSpPr>
              <a:endCxn id="22" idx="0"/>
            </p:cNvCxnSpPr>
            <p:nvPr/>
          </p:nvCxnSpPr>
          <p:spPr>
            <a:xfrm>
              <a:off x="4419600" y="990600"/>
              <a:ext cx="6591" cy="2286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352800" y="2133600"/>
              <a:ext cx="6591" cy="2286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410200" y="2133600"/>
              <a:ext cx="6591" cy="2286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343400" y="2133600"/>
              <a:ext cx="0" cy="22098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230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2514600" y="4311650"/>
            <a:ext cx="3048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629275" y="3505200"/>
            <a:ext cx="343535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RU23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16933"/>
            <a:ext cx="604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Hurricane Irene Glider Sampling</a:t>
            </a:r>
            <a:endParaRPr lang="en-US" sz="3200" b="1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365750" y="762000"/>
            <a:ext cx="3778250" cy="5373713"/>
            <a:chOff x="4918130" y="505476"/>
            <a:chExt cx="3778207" cy="5374132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880128"/>
              <a:ext cx="32385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40932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24930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83592" y="886506"/>
              <a:ext cx="330196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8188380" y="21374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14</a:t>
              </a: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8201080" y="24295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33</a:t>
              </a: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8207430" y="36931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29</a:t>
              </a: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8169330" y="4048778"/>
              <a:ext cx="5270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105</a:t>
              </a:r>
            </a:p>
          </p:txBody>
        </p:sp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8201080" y="53314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400730" y="3553478"/>
              <a:ext cx="857416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alinity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5375330" y="4925421"/>
              <a:ext cx="1375982" cy="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% 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Saturation </a:t>
              </a:r>
            </a:p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(DO)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5406372" y="1955967"/>
              <a:ext cx="1325989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Temperature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18130" y="886506"/>
              <a:ext cx="425445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4962580" y="21437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4981630" y="37312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3" name="TextBox 15"/>
            <p:cNvSpPr txBox="1">
              <a:spLocks noChangeArrowheads="1"/>
            </p:cNvSpPr>
            <p:nvPr/>
          </p:nvSpPr>
          <p:spPr bwMode="auto">
            <a:xfrm>
              <a:off x="5095930" y="24104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4" name="TextBox 19"/>
            <p:cNvSpPr txBox="1">
              <a:spLocks noChangeArrowheads="1"/>
            </p:cNvSpPr>
            <p:nvPr/>
          </p:nvSpPr>
          <p:spPr bwMode="auto">
            <a:xfrm>
              <a:off x="5089580" y="40106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5" name="TextBox 20"/>
            <p:cNvSpPr txBox="1">
              <a:spLocks noChangeArrowheads="1"/>
            </p:cNvSpPr>
            <p:nvPr/>
          </p:nvSpPr>
          <p:spPr bwMode="auto">
            <a:xfrm>
              <a:off x="4956230" y="53251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6" name="TextBox 22"/>
            <p:cNvSpPr txBox="1">
              <a:spLocks noChangeArrowheads="1"/>
            </p:cNvSpPr>
            <p:nvPr/>
          </p:nvSpPr>
          <p:spPr bwMode="auto">
            <a:xfrm rot="16200000">
              <a:off x="4763266" y="14235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 rot="16200000">
              <a:off x="4769616" y="303009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8" name="TextBox 24"/>
            <p:cNvSpPr txBox="1">
              <a:spLocks noChangeArrowheads="1"/>
            </p:cNvSpPr>
            <p:nvPr/>
          </p:nvSpPr>
          <p:spPr bwMode="auto">
            <a:xfrm rot="16200000">
              <a:off x="4775966" y="46366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8130" y="5585872"/>
              <a:ext cx="3702008" cy="2794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0" name="TextBox 25"/>
            <p:cNvSpPr txBox="1">
              <a:spLocks noChangeArrowheads="1"/>
            </p:cNvSpPr>
            <p:nvPr/>
          </p:nvSpPr>
          <p:spPr bwMode="auto">
            <a:xfrm>
              <a:off x="5254680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Aug 12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26"/>
            <p:cNvSpPr txBox="1">
              <a:spLocks noChangeArrowheads="1"/>
            </p:cNvSpPr>
            <p:nvPr/>
          </p:nvSpPr>
          <p:spPr bwMode="auto">
            <a:xfrm>
              <a:off x="7477151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Sep 07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56275" y="3966496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68975" y="2366171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919718" y="592795"/>
              <a:ext cx="3698833" cy="3381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6967570" y="880155"/>
              <a:ext cx="273047" cy="158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7"/>
            <p:cNvSpPr txBox="1">
              <a:spLocks noChangeArrowheads="1"/>
            </p:cNvSpPr>
            <p:nvPr/>
          </p:nvSpPr>
          <p:spPr bwMode="auto">
            <a:xfrm>
              <a:off x="8213780" y="8166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26</a:t>
              </a:r>
            </a:p>
          </p:txBody>
        </p:sp>
        <p:sp>
          <p:nvSpPr>
            <p:cNvPr id="38" name="TextBox 17"/>
            <p:cNvSpPr txBox="1">
              <a:spLocks noChangeArrowheads="1"/>
            </p:cNvSpPr>
            <p:nvPr/>
          </p:nvSpPr>
          <p:spPr bwMode="auto">
            <a:xfrm>
              <a:off x="5095930" y="81662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9" name="TextBox 35"/>
            <p:cNvSpPr txBox="1">
              <a:spLocks noChangeArrowheads="1"/>
            </p:cNvSpPr>
            <p:nvPr/>
          </p:nvSpPr>
          <p:spPr bwMode="auto">
            <a:xfrm>
              <a:off x="6365932" y="505476"/>
              <a:ext cx="1967734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Hurricane Irene</a:t>
              </a:r>
            </a:p>
          </p:txBody>
        </p:sp>
      </p:grpSp>
      <p:sp>
        <p:nvSpPr>
          <p:cNvPr id="41" name="Freeform 40"/>
          <p:cNvSpPr/>
          <p:nvPr/>
        </p:nvSpPr>
        <p:spPr>
          <a:xfrm>
            <a:off x="2211388" y="5329238"/>
            <a:ext cx="30003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031999" y="5064125"/>
            <a:ext cx="549275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ＭＳ Ｐゴシック" pitchFamily="1" charset="-128"/>
              <a:cs typeface="ＭＳ Ｐゴシック" charset="0"/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73051" y="80962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 bwMode="auto">
          <a:xfrm>
            <a:off x="7391400" y="1219200"/>
            <a:ext cx="304800" cy="4572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ＭＳ Ｐゴシック" pitchFamily="1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15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WRFwarm46_winds10m_201208281000_zoo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1445" r="26570" b="1431"/>
          <a:stretch/>
        </p:blipFill>
        <p:spPr>
          <a:xfrm>
            <a:off x="3015689" y="536144"/>
            <a:ext cx="1698121" cy="224198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3" name="Picture 2" descr="RUWRFcold36_winds10m_201208281000_zo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1606" r="19179" b="1556"/>
          <a:stretch/>
        </p:blipFill>
        <p:spPr>
          <a:xfrm>
            <a:off x="6689239" y="523875"/>
            <a:ext cx="1910461" cy="2238376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Max Wind Speed: </a:t>
            </a:r>
            <a:r>
              <a:rPr lang="en-US" sz="2400" b="1" dirty="0" err="1" smtClean="0"/>
              <a:t>Hindcast</a:t>
            </a:r>
            <a:r>
              <a:rPr lang="en-US" sz="2400" b="1" dirty="0" smtClean="0"/>
              <a:t> Sensitivities vs. NHC Best Track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6" name="Picture 5" descr="wind_bias_box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907" r="9107" b="10613"/>
          <a:stretch/>
        </p:blipFill>
        <p:spPr>
          <a:xfrm>
            <a:off x="728574" y="2922207"/>
            <a:ext cx="7976218" cy="3110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7000" y="1016000"/>
            <a:ext cx="1111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4A4FF"/>
                </a:solidFill>
              </a:rPr>
              <a:t>WRF with Ocean Mixed Layer</a:t>
            </a:r>
            <a:endParaRPr lang="en-US" b="1" dirty="0">
              <a:solidFill>
                <a:srgbClr val="44A4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8867" y="920750"/>
            <a:ext cx="146731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FF33"/>
                </a:solidFill>
              </a:rPr>
              <a:t>Operational</a:t>
            </a:r>
          </a:p>
          <a:p>
            <a:pPr algn="ctr"/>
            <a:r>
              <a:rPr lang="en-US" b="1" dirty="0" smtClean="0">
                <a:solidFill>
                  <a:srgbClr val="66FF33"/>
                </a:solidFill>
              </a:rPr>
              <a:t>Forecast</a:t>
            </a:r>
          </a:p>
          <a:p>
            <a:pPr algn="ctr"/>
            <a:endParaRPr lang="en-US" b="1" dirty="0" smtClean="0">
              <a:solidFill>
                <a:srgbClr val="66FF33"/>
              </a:solidFill>
            </a:endParaRPr>
          </a:p>
          <a:p>
            <a:pPr algn="ctr"/>
            <a:r>
              <a:rPr lang="en-US" b="1" dirty="0" smtClean="0">
                <a:solidFill>
                  <a:srgbClr val="C500C5"/>
                </a:solidFill>
              </a:rPr>
              <a:t>GFS</a:t>
            </a:r>
          </a:p>
          <a:p>
            <a:pPr algn="ctr"/>
            <a:r>
              <a:rPr lang="en-US" b="1" dirty="0" smtClean="0">
                <a:solidFill>
                  <a:srgbClr val="C500C5"/>
                </a:solidFill>
              </a:rPr>
              <a:t>Model</a:t>
            </a:r>
          </a:p>
          <a:p>
            <a:pPr algn="ctr"/>
            <a:r>
              <a:rPr lang="en-US" b="1" dirty="0" smtClean="0">
                <a:solidFill>
                  <a:srgbClr val="C500C5"/>
                </a:solidFill>
              </a:rPr>
              <a:t>Guidance</a:t>
            </a:r>
            <a:endParaRPr lang="en-US" b="1" dirty="0">
              <a:solidFill>
                <a:srgbClr val="C500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5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38188"/>
            <a:ext cx="5138737" cy="466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4987925" y="3098800"/>
            <a:ext cx="3965575" cy="2855913"/>
            <a:chOff x="1911350" y="1085850"/>
            <a:chExt cx="5645150" cy="5170526"/>
          </a:xfrm>
        </p:grpSpPr>
        <p:sp>
          <p:nvSpPr>
            <p:cNvPr id="4" name="Rectangle 3"/>
            <p:cNvSpPr/>
            <p:nvPr/>
          </p:nvSpPr>
          <p:spPr>
            <a:xfrm>
              <a:off x="1911350" y="1085850"/>
              <a:ext cx="5645150" cy="517052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145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350" y="1085850"/>
              <a:ext cx="5645150" cy="51705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43" name="TextBox 6"/>
          <p:cNvSpPr txBox="1">
            <a:spLocks noChangeArrowheads="1"/>
          </p:cNvSpPr>
          <p:nvPr/>
        </p:nvSpPr>
        <p:spPr bwMode="auto">
          <a:xfrm>
            <a:off x="323850" y="128588"/>
            <a:ext cx="849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We are using the WAP as zone to study how rapid warming can shift the food web </a:t>
            </a:r>
          </a:p>
        </p:txBody>
      </p:sp>
      <p:sp>
        <p:nvSpPr>
          <p:cNvPr id="61444" name="TextBox 7"/>
          <p:cNvSpPr txBox="1">
            <a:spLocks noChangeArrowheads="1"/>
          </p:cNvSpPr>
          <p:nvPr/>
        </p:nvSpPr>
        <p:spPr bwMode="auto">
          <a:xfrm>
            <a:off x="5994400" y="1052513"/>
            <a:ext cx="3090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Fastest winter warming location on Earth</a:t>
            </a:r>
          </a:p>
        </p:txBody>
      </p:sp>
      <p:sp>
        <p:nvSpPr>
          <p:cNvPr id="61445" name="TextBox 8"/>
          <p:cNvSpPr txBox="1">
            <a:spLocks noChangeArrowheads="1"/>
          </p:cNvSpPr>
          <p:nvPr/>
        </p:nvSpPr>
        <p:spPr bwMode="auto">
          <a:xfrm>
            <a:off x="5986463" y="1362075"/>
            <a:ext cx="3089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Northern WAP perennial ice is gone</a:t>
            </a:r>
          </a:p>
        </p:txBody>
      </p:sp>
      <p:sp>
        <p:nvSpPr>
          <p:cNvPr id="61446" name="TextBox 9"/>
          <p:cNvSpPr txBox="1">
            <a:spLocks noChangeArrowheads="1"/>
          </p:cNvSpPr>
          <p:nvPr/>
        </p:nvSpPr>
        <p:spPr bwMode="auto">
          <a:xfrm>
            <a:off x="5978525" y="1670050"/>
            <a:ext cx="3089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87% glaciers in retreat</a:t>
            </a:r>
          </a:p>
        </p:txBody>
      </p:sp>
      <p:sp>
        <p:nvSpPr>
          <p:cNvPr id="61447" name="TextBox 10"/>
          <p:cNvSpPr txBox="1">
            <a:spLocks noChangeArrowheads="1"/>
          </p:cNvSpPr>
          <p:nvPr/>
        </p:nvSpPr>
        <p:spPr bwMode="auto">
          <a:xfrm>
            <a:off x="5986463" y="1962150"/>
            <a:ext cx="3089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Sea ice duration decreased by ~60 days</a:t>
            </a:r>
          </a:p>
        </p:txBody>
      </p:sp>
      <p:sp>
        <p:nvSpPr>
          <p:cNvPr id="61448" name="TextBox 12"/>
          <p:cNvSpPr txBox="1">
            <a:spLocks noChangeArrowheads="1"/>
          </p:cNvSpPr>
          <p:nvPr/>
        </p:nvSpPr>
        <p:spPr bwMode="auto">
          <a:xfrm>
            <a:off x="5986463" y="2260600"/>
            <a:ext cx="3089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Increase in ocean heat content</a:t>
            </a:r>
          </a:p>
        </p:txBody>
      </p:sp>
      <p:sp>
        <p:nvSpPr>
          <p:cNvPr id="61449" name="TextBox 13"/>
          <p:cNvSpPr txBox="1">
            <a:spLocks noChangeArrowheads="1"/>
          </p:cNvSpPr>
          <p:nvPr/>
        </p:nvSpPr>
        <p:spPr bwMode="auto">
          <a:xfrm>
            <a:off x="5986463" y="2551113"/>
            <a:ext cx="3089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Increase in wind and clouds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30958" y="223417"/>
            <a:ext cx="3606658" cy="6019474"/>
            <a:chOff x="5393409" y="147268"/>
            <a:chExt cx="3606658" cy="6019474"/>
          </a:xfrm>
        </p:grpSpPr>
        <p:grpSp>
          <p:nvGrpSpPr>
            <p:cNvPr id="7" name="Group 6"/>
            <p:cNvGrpSpPr/>
            <p:nvPr/>
          </p:nvGrpSpPr>
          <p:grpSpPr>
            <a:xfrm>
              <a:off x="5393409" y="147268"/>
              <a:ext cx="3606658" cy="6019474"/>
              <a:chOff x="2777067" y="338993"/>
              <a:chExt cx="3606658" cy="6019474"/>
            </a:xfrm>
          </p:grpSpPr>
          <p:pic>
            <p:nvPicPr>
              <p:cNvPr id="6" name="Picture 5" descr="wap_blues4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17" t="4943" r="15726" b="7283"/>
              <a:stretch/>
            </p:blipFill>
            <p:spPr>
              <a:xfrm>
                <a:off x="2777067" y="338993"/>
                <a:ext cx="3606658" cy="6019474"/>
              </a:xfrm>
              <a:prstGeom prst="rect">
                <a:avLst/>
              </a:prstGeom>
            </p:spPr>
          </p:pic>
          <p:pic>
            <p:nvPicPr>
              <p:cNvPr id="29" name="Picture 28" descr="IMG_0305.JPG"/>
              <p:cNvPicPr>
                <a:picLocks noChangeAspect="1"/>
              </p:cNvPicPr>
              <p:nvPr/>
            </p:nvPicPr>
            <p:blipFill>
              <a:blip r:embed="rId4"/>
              <a:srcRect t="11838"/>
              <a:stretch>
                <a:fillRect/>
              </a:stretch>
            </p:blipFill>
            <p:spPr>
              <a:xfrm>
                <a:off x="3208876" y="588665"/>
                <a:ext cx="971354" cy="1141819"/>
              </a:xfrm>
              <a:prstGeom prst="rect">
                <a:avLst/>
              </a:prstGeom>
            </p:spPr>
          </p:pic>
          <p:sp>
            <p:nvSpPr>
              <p:cNvPr id="162" name="TextBox 161"/>
              <p:cNvSpPr txBox="1"/>
              <p:nvPr/>
            </p:nvSpPr>
            <p:spPr>
              <a:xfrm>
                <a:off x="3141140" y="495528"/>
                <a:ext cx="4950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A)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9554" y="1219415"/>
              <a:ext cx="300562" cy="300562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4596" y="1798234"/>
              <a:ext cx="300562" cy="300562"/>
            </a:xfrm>
            <a:prstGeom prst="rect">
              <a:avLst/>
            </a:prstGeom>
            <a:effectLst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2318" y="3053219"/>
              <a:ext cx="300562" cy="300562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</a:effectLst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5495" y="4339308"/>
              <a:ext cx="300562" cy="300562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</a:effec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993139" y="2473421"/>
              <a:ext cx="143934" cy="358109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582880" y="1629421"/>
              <a:ext cx="338667" cy="91863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8178069" y="1027440"/>
              <a:ext cx="181861" cy="27029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ircular Arrow 13"/>
            <p:cNvSpPr/>
            <p:nvPr/>
          </p:nvSpPr>
          <p:spPr>
            <a:xfrm rot="2385569">
              <a:off x="6729017" y="2259403"/>
              <a:ext cx="254000" cy="252527"/>
            </a:xfrm>
            <a:prstGeom prst="circular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ircular Arrow 17"/>
            <p:cNvSpPr/>
            <p:nvPr/>
          </p:nvSpPr>
          <p:spPr>
            <a:xfrm rot="2385569">
              <a:off x="7948884" y="783273"/>
              <a:ext cx="254000" cy="252527"/>
            </a:xfrm>
            <a:prstGeom prst="circular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8568316">
              <a:off x="5228635" y="1727422"/>
              <a:ext cx="2984749" cy="369332"/>
            </a:xfrm>
            <a:prstGeom prst="rect">
              <a:avLst/>
            </a:prstGeom>
            <a:noFill/>
            <a:scene3d>
              <a:camera prst="orthographicFront">
                <a:rot lat="60000" lon="120000" rev="0"/>
              </a:camera>
              <a:lightRig rig="threePt" dir="t"/>
            </a:scene3d>
            <a:sp3d/>
          </p:spPr>
          <p:txBody>
            <a:bodyPr wrap="none" rtlCol="0">
              <a:spAutoFit/>
              <a:flatTx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Antarctic Circumpolar Current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6118151" y="3490895"/>
              <a:ext cx="37907" cy="34958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Circular Arrow 130"/>
            <p:cNvSpPr/>
            <p:nvPr/>
          </p:nvSpPr>
          <p:spPr>
            <a:xfrm rot="2385569">
              <a:off x="7335235" y="1470453"/>
              <a:ext cx="254000" cy="252527"/>
            </a:xfrm>
            <a:prstGeom prst="circular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5752305" y="3860807"/>
              <a:ext cx="315044" cy="34293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Circular Arrow 153"/>
            <p:cNvSpPr/>
            <p:nvPr/>
          </p:nvSpPr>
          <p:spPr>
            <a:xfrm rot="2385569">
              <a:off x="5940097" y="3202120"/>
              <a:ext cx="254000" cy="252527"/>
            </a:xfrm>
            <a:prstGeom prst="circular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ight Arrow 4"/>
          <p:cNvSpPr/>
          <p:nvPr/>
        </p:nvSpPr>
        <p:spPr>
          <a:xfrm rot="18559940">
            <a:off x="40320" y="1855383"/>
            <a:ext cx="4132657" cy="287010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102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endCxn id="163" idx="1"/>
          </p:cNvCxnSpPr>
          <p:nvPr/>
        </p:nvCxnSpPr>
        <p:spPr>
          <a:xfrm flipV="1">
            <a:off x="3763900" y="408252"/>
            <a:ext cx="1113916" cy="87366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2633532" y="3101669"/>
            <a:ext cx="2238160" cy="2769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V="1">
            <a:off x="1224141" y="4001918"/>
            <a:ext cx="2355429" cy="42664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412358" y="3826585"/>
            <a:ext cx="1210613" cy="2806007"/>
            <a:chOff x="2724557" y="3645558"/>
            <a:chExt cx="1210613" cy="2806007"/>
          </a:xfrm>
        </p:grpSpPr>
        <p:grpSp>
          <p:nvGrpSpPr>
            <p:cNvPr id="152" name="Group 151"/>
            <p:cNvGrpSpPr/>
            <p:nvPr/>
          </p:nvGrpSpPr>
          <p:grpSpPr>
            <a:xfrm>
              <a:off x="2724557" y="3715779"/>
              <a:ext cx="1210613" cy="2735786"/>
              <a:chOff x="3915950" y="3328110"/>
              <a:chExt cx="1210613" cy="2735786"/>
            </a:xfrm>
          </p:grpSpPr>
          <p:pic>
            <p:nvPicPr>
              <p:cNvPr id="137" name="Picture 4" descr="C:\Documents and Settings\Administrator\Desktop\charcot ct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245" t="9848" r="46805" b="9849"/>
              <a:stretch>
                <a:fillRect/>
              </a:stretch>
            </p:blipFill>
            <p:spPr bwMode="auto">
              <a:xfrm>
                <a:off x="4146550" y="3342622"/>
                <a:ext cx="897457" cy="2721274"/>
              </a:xfrm>
              <a:prstGeom prst="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144" name="Rectangle 143"/>
              <p:cNvSpPr/>
              <p:nvPr/>
            </p:nvSpPr>
            <p:spPr>
              <a:xfrm>
                <a:off x="4284134" y="3461135"/>
                <a:ext cx="747174" cy="1639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4824903" y="3344945"/>
                <a:ext cx="301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4160270" y="3336576"/>
                <a:ext cx="3723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-2</a:t>
                </a:r>
                <a:endParaRPr lang="en-US" dirty="0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4439573" y="3328110"/>
                <a:ext cx="389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°C</a:t>
                </a:r>
                <a:endParaRPr lang="en-US" dirty="0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4000507" y="3345041"/>
                <a:ext cx="159763" cy="271462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4089503" y="3625074"/>
                <a:ext cx="257031" cy="242190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4089503" y="3452669"/>
                <a:ext cx="301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915950" y="5685642"/>
                <a:ext cx="535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600</a:t>
                </a:r>
                <a:endParaRPr lang="en-US" dirty="0"/>
              </a:p>
            </p:txBody>
          </p:sp>
          <p:sp>
            <p:nvSpPr>
              <p:cNvPr id="150" name="Rectangle 149"/>
              <p:cNvSpPr/>
              <p:nvPr/>
            </p:nvSpPr>
            <p:spPr>
              <a:xfrm rot="16200000">
                <a:off x="3616692" y="4444148"/>
                <a:ext cx="11369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Depth (</a:t>
                </a:r>
                <a:r>
                  <a:rPr lang="en-US" dirty="0" err="1" smtClean="0"/>
                  <a:t>m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4000507" y="3332345"/>
                <a:ext cx="1043500" cy="2731551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5" name="TextBox 164"/>
            <p:cNvSpPr txBox="1"/>
            <p:nvPr/>
          </p:nvSpPr>
          <p:spPr>
            <a:xfrm>
              <a:off x="2739436" y="3645558"/>
              <a:ext cx="396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D)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871692" y="115521"/>
            <a:ext cx="4012064" cy="5996161"/>
            <a:chOff x="4871692" y="-36876"/>
            <a:chExt cx="4012064" cy="5996161"/>
          </a:xfrm>
        </p:grpSpPr>
        <p:grpSp>
          <p:nvGrpSpPr>
            <p:cNvPr id="22" name="Group 21"/>
            <p:cNvGrpSpPr/>
            <p:nvPr/>
          </p:nvGrpSpPr>
          <p:grpSpPr>
            <a:xfrm>
              <a:off x="4877816" y="-36876"/>
              <a:ext cx="4005940" cy="2766748"/>
              <a:chOff x="5201470" y="230928"/>
              <a:chExt cx="4005940" cy="2766748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5215472" y="230928"/>
                <a:ext cx="3991938" cy="2766748"/>
                <a:chOff x="5215472" y="0"/>
                <a:chExt cx="3991938" cy="2766748"/>
              </a:xfrm>
            </p:grpSpPr>
            <p:pic>
              <p:nvPicPr>
                <p:cNvPr id="38" name="Picture 1" descr="ru05_PalmerDeep_temp2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53" r="2815"/>
                <a:stretch>
                  <a:fillRect/>
                </a:stretch>
              </p:blipFill>
              <p:spPr bwMode="auto">
                <a:xfrm>
                  <a:off x="5454377" y="0"/>
                  <a:ext cx="3753033" cy="2766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 rot="16200000">
                  <a:off x="5045811" y="658742"/>
                  <a:ext cx="81953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Depth (</a:t>
                  </a:r>
                  <a:r>
                    <a:rPr lang="en-US" sz="1200" dirty="0" err="1" smtClean="0"/>
                    <a:t>m</a:t>
                  </a:r>
                  <a:r>
                    <a:rPr lang="en-US" sz="1200" dirty="0" smtClean="0"/>
                    <a:t>)</a:t>
                  </a:r>
                  <a:endParaRPr lang="en-US" sz="1200" dirty="0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5594076" y="457203"/>
                  <a:ext cx="241291" cy="67733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5486341" y="887169"/>
                  <a:ext cx="4186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120</a:t>
                  </a:r>
                  <a:endParaRPr lang="en-US" sz="12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5606775" y="387477"/>
                  <a:ext cx="2626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0</a:t>
                  </a: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215472" y="167334"/>
                  <a:ext cx="3890334" cy="2589893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5454377" y="2386994"/>
                  <a:ext cx="3545690" cy="18820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4" name="Group 53"/>
                <p:cNvGrpSpPr/>
                <p:nvPr/>
              </p:nvGrpSpPr>
              <p:grpSpPr>
                <a:xfrm>
                  <a:off x="5492472" y="2291803"/>
                  <a:ext cx="3612145" cy="282432"/>
                  <a:chOff x="5492472" y="2291803"/>
                  <a:chExt cx="3612145" cy="282432"/>
                </a:xfrm>
              </p:grpSpPr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7205140" y="2292764"/>
                    <a:ext cx="26266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0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8765311" y="2291803"/>
                    <a:ext cx="3393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&gt;1</a:t>
                    </a:r>
                    <a:endParaRPr lang="en-US" sz="1200" dirty="0"/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492472" y="2297236"/>
                    <a:ext cx="3898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&lt;-1</a:t>
                    </a:r>
                    <a:endParaRPr lang="en-US" sz="1200" dirty="0"/>
                  </a:p>
                </p:txBody>
              </p:sp>
            </p:grpSp>
            <p:sp>
              <p:nvSpPr>
                <p:cNvPr id="136" name="Rectangle 135"/>
                <p:cNvSpPr/>
                <p:nvPr/>
              </p:nvSpPr>
              <p:spPr>
                <a:xfrm>
                  <a:off x="7658100" y="2071674"/>
                  <a:ext cx="348891" cy="1454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6796572" y="2448198"/>
                  <a:ext cx="11964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Temperature (C)</a:t>
                  </a:r>
                  <a:endParaRPr lang="en-US" sz="1200" dirty="0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 rot="20196295">
                  <a:off x="5889179" y="1125738"/>
                  <a:ext cx="163024" cy="11043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5431376" y="1213357"/>
                  <a:ext cx="50461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/>
                    <a:t>-64.8</a:t>
                  </a:r>
                  <a:endParaRPr lang="en-US" sz="1200" dirty="0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5651442" y="1700225"/>
                  <a:ext cx="50461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/>
                    <a:t>-64.9</a:t>
                  </a:r>
                  <a:endParaRPr lang="en-US" sz="1200" dirty="0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5317076" y="1693875"/>
                  <a:ext cx="664590" cy="9986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 rot="21249535">
                  <a:off x="6458322" y="2016081"/>
                  <a:ext cx="2319324" cy="10610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81223" y="270390"/>
                  <a:ext cx="300562" cy="300562"/>
                </a:xfrm>
                <a:prstGeom prst="rect">
                  <a:avLst/>
                </a:prstGeom>
                <a:effectLst>
                  <a:glow rad="101600">
                    <a:srgbClr val="FF0000">
                      <a:alpha val="75000"/>
                    </a:srgbClr>
                  </a:glow>
                </a:effectLst>
              </p:spPr>
            </p:pic>
            <p:sp>
              <p:nvSpPr>
                <p:cNvPr id="132" name="Rectangle 131"/>
                <p:cNvSpPr/>
                <p:nvPr/>
              </p:nvSpPr>
              <p:spPr>
                <a:xfrm>
                  <a:off x="6830616" y="2003294"/>
                  <a:ext cx="50461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/>
                    <a:t>-64.3</a:t>
                  </a:r>
                  <a:endParaRPr lang="en-US" sz="1200" dirty="0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8099153" y="1898662"/>
                  <a:ext cx="50461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/>
                    <a:t>-63.9</a:t>
                  </a:r>
                  <a:endParaRPr lang="en-US" sz="1200" dirty="0"/>
                </a:p>
              </p:txBody>
            </p:sp>
          </p:grpSp>
          <p:sp>
            <p:nvSpPr>
              <p:cNvPr id="160" name="TextBox 159"/>
              <p:cNvSpPr txBox="1"/>
              <p:nvPr/>
            </p:nvSpPr>
            <p:spPr>
              <a:xfrm>
                <a:off x="7360632" y="2193862"/>
                <a:ext cx="8130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Longitude</a:t>
                </a:r>
                <a:endParaRPr lang="en-US" sz="1200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5226316" y="1655243"/>
                <a:ext cx="6986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Latitude</a:t>
                </a:r>
                <a:endParaRPr lang="en-US" sz="1200" dirty="0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5201470" y="338993"/>
                <a:ext cx="388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B)</a:t>
                </a:r>
                <a:endParaRPr lang="en-US" dirty="0"/>
              </a:p>
            </p:txBody>
          </p:sp>
        </p:grp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rcRect t="5304" b="9775"/>
            <a:stretch>
              <a:fillRect/>
            </a:stretch>
          </p:blipFill>
          <p:spPr>
            <a:xfrm>
              <a:off x="4905945" y="2863148"/>
              <a:ext cx="3787541" cy="2482850"/>
            </a:xfrm>
            <a:prstGeom prst="rect">
              <a:avLst/>
            </a:prstGeom>
          </p:spPr>
        </p:pic>
        <p:pic>
          <p:nvPicPr>
            <p:cNvPr id="60" name="Picture 1" descr="ru05_PalmerDeep_temp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3" t="80692" r="2815" b="12663"/>
            <a:stretch>
              <a:fillRect/>
            </a:stretch>
          </p:blipFill>
          <p:spPr bwMode="auto">
            <a:xfrm>
              <a:off x="5112543" y="5427219"/>
              <a:ext cx="3753033" cy="18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/>
            <p:cNvSpPr/>
            <p:nvPr/>
          </p:nvSpPr>
          <p:spPr>
            <a:xfrm>
              <a:off x="5252151" y="5585681"/>
              <a:ext cx="3441335" cy="1603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5151831" y="5522181"/>
              <a:ext cx="3612145" cy="282432"/>
              <a:chOff x="5492472" y="2291803"/>
              <a:chExt cx="3612145" cy="282432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205140" y="2292764"/>
                <a:ext cx="2626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8765311" y="2291803"/>
                <a:ext cx="3393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&gt;1</a:t>
                </a:r>
                <a:endParaRPr lang="en-US" sz="1200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492472" y="2297236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&lt;-1</a:t>
                </a:r>
                <a:endParaRPr lang="en-US" sz="1200" dirty="0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6455931" y="5678576"/>
              <a:ext cx="1196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Temperature (C)</a:t>
              </a:r>
              <a:endParaRPr lang="en-US" sz="1200" dirty="0"/>
            </a:p>
          </p:txBody>
        </p:sp>
        <p:sp>
          <p:nvSpPr>
            <p:cNvPr id="67" name="TextBox 66"/>
            <p:cNvSpPr txBox="1"/>
            <p:nvPr/>
          </p:nvSpPr>
          <p:spPr>
            <a:xfrm rot="16200000">
              <a:off x="4600427" y="4489364"/>
              <a:ext cx="8195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Depth (</a:t>
              </a:r>
              <a:r>
                <a:rPr lang="en-US" sz="1200" dirty="0" err="1" smtClean="0"/>
                <a:t>m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148692" y="4287825"/>
              <a:ext cx="241291" cy="67733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161391" y="4218099"/>
              <a:ext cx="26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321997" y="2907597"/>
              <a:ext cx="1016279" cy="5645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rot="5400000">
              <a:off x="5335467" y="3649350"/>
              <a:ext cx="739632" cy="33436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5432876" y="3488486"/>
              <a:ext cx="739632" cy="33436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5458324" y="3484243"/>
              <a:ext cx="739632" cy="33436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>
              <a:off x="5481486" y="3475787"/>
              <a:ext cx="739632" cy="33436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5593140" y="3442558"/>
              <a:ext cx="592664" cy="279257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>
              <a:off x="5720884" y="3621695"/>
              <a:ext cx="304947" cy="16764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698123" y="3613229"/>
              <a:ext cx="304944" cy="16764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16200000" flipH="1">
              <a:off x="5830381" y="3601550"/>
              <a:ext cx="233467" cy="1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16200000" flipH="1">
              <a:off x="5755733" y="3671079"/>
              <a:ext cx="233467" cy="1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>
              <a:off x="6189793" y="3268602"/>
              <a:ext cx="398566" cy="158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5798833" y="3636444"/>
              <a:ext cx="236210" cy="9741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5820558" y="3396598"/>
              <a:ext cx="398566" cy="158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5936387" y="3359487"/>
              <a:ext cx="236210" cy="9741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5938536" y="3440345"/>
              <a:ext cx="236210" cy="9741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6082032" y="3068228"/>
              <a:ext cx="427663" cy="5456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6086347" y="3152010"/>
              <a:ext cx="427663" cy="5456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73730" y="3218860"/>
              <a:ext cx="427663" cy="5456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6054499" y="3277388"/>
              <a:ext cx="427663" cy="5456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382551" y="3382431"/>
              <a:ext cx="77613" cy="38891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6378318" y="3465370"/>
              <a:ext cx="81846" cy="19446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/>
            <p:nvPr/>
          </p:nvSpPr>
          <p:spPr>
            <a:xfrm>
              <a:off x="5356119" y="4511487"/>
              <a:ext cx="45719" cy="3910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040957" y="4717791"/>
              <a:ext cx="4186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120</a:t>
              </a:r>
              <a:endParaRPr lang="en-US" sz="1200" dirty="0"/>
            </a:p>
          </p:txBody>
        </p:sp>
        <p:sp>
          <p:nvSpPr>
            <p:cNvPr id="119" name="Rectangle 118"/>
            <p:cNvSpPr/>
            <p:nvPr/>
          </p:nvSpPr>
          <p:spPr>
            <a:xfrm rot="595316">
              <a:off x="5379445" y="5116670"/>
              <a:ext cx="2350371" cy="989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441848" y="4930499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-69.4</a:t>
              </a:r>
              <a:endParaRPr lang="en-US" sz="1200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860544" y="5150220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-68.4</a:t>
              </a:r>
              <a:endParaRPr lang="en-US" sz="12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029101" y="5094115"/>
              <a:ext cx="412847" cy="25188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910137" y="5094115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Longitude</a:t>
              </a:r>
              <a:endParaRPr lang="en-US" sz="1200" dirty="0"/>
            </a:p>
          </p:txBody>
        </p:sp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7900" y="3487251"/>
              <a:ext cx="300562" cy="300562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</a:effectLst>
          </p:spPr>
        </p:pic>
        <p:sp>
          <p:nvSpPr>
            <p:cNvPr id="127" name="Rectangle 126"/>
            <p:cNvSpPr/>
            <p:nvPr/>
          </p:nvSpPr>
          <p:spPr>
            <a:xfrm>
              <a:off x="4871692" y="2907596"/>
              <a:ext cx="3878301" cy="305168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006008" y="2066201"/>
              <a:ext cx="184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34" name="Rectangle 33"/>
            <p:cNvSpPr/>
            <p:nvPr/>
          </p:nvSpPr>
          <p:spPr>
            <a:xfrm rot="1020000">
              <a:off x="8001793" y="3845289"/>
              <a:ext cx="185184" cy="148921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905945" y="2931644"/>
              <a:ext cx="388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C)</a:t>
              </a:r>
              <a:endParaRPr lang="en-US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067571" y="4186350"/>
              <a:ext cx="504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-67.7</a:t>
              </a:r>
              <a:endParaRPr lang="en-US" sz="12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917123" y="4511487"/>
              <a:ext cx="6986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Latitude</a:t>
              </a:r>
              <a:endParaRPr lang="en-US" sz="12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819030" y="4856290"/>
              <a:ext cx="504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-67.9</a:t>
              </a:r>
              <a:endParaRPr lang="en-US" sz="12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652366" y="3215041"/>
              <a:ext cx="748267" cy="175856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Rothera</a:t>
              </a:r>
              <a:endParaRPr lang="en-US" sz="1200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104968" y="3378586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815258" y="3660615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512479" y="1664814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881368" y="6299200"/>
            <a:ext cx="471693" cy="1333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6464</TotalTime>
  <Words>756</Words>
  <Application>Microsoft Macintosh PowerPoint</Application>
  <PresentationFormat>On-screen Show (4:3)</PresentationFormat>
  <Paragraphs>183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Oscar Schofield</cp:lastModifiedBy>
  <cp:revision>117</cp:revision>
  <dcterms:created xsi:type="dcterms:W3CDTF">2011-05-23T17:14:40Z</dcterms:created>
  <dcterms:modified xsi:type="dcterms:W3CDTF">2014-03-24T14:08:21Z</dcterms:modified>
</cp:coreProperties>
</file>