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8" r:id="rId4"/>
    <p:sldId id="257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936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99F8-0071-1F45-AB4A-36CEE6CC8B4F}" type="datetimeFigureOut">
              <a:rPr lang="en-US" smtClean="0"/>
              <a:t>6/19/14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DBE-E80D-1642-AB4D-85D08DF8A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48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99F8-0071-1F45-AB4A-36CEE6CC8B4F}" type="datetimeFigureOut">
              <a:rPr lang="en-US" smtClean="0"/>
              <a:t>6/19/14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DBE-E80D-1642-AB4D-85D08DF8A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43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99F8-0071-1F45-AB4A-36CEE6CC8B4F}" type="datetimeFigureOut">
              <a:rPr lang="en-US" smtClean="0"/>
              <a:t>6/19/14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DBE-E80D-1642-AB4D-85D08DF8A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7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99F8-0071-1F45-AB4A-36CEE6CC8B4F}" type="datetimeFigureOut">
              <a:rPr lang="en-US" smtClean="0"/>
              <a:t>6/19/14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DBE-E80D-1642-AB4D-85D08DF8A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4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99F8-0071-1F45-AB4A-36CEE6CC8B4F}" type="datetimeFigureOut">
              <a:rPr lang="en-US" smtClean="0"/>
              <a:t>6/19/14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DBE-E80D-1642-AB4D-85D08DF8A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27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99F8-0071-1F45-AB4A-36CEE6CC8B4F}" type="datetimeFigureOut">
              <a:rPr lang="en-US" smtClean="0"/>
              <a:t>6/19/14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DBE-E80D-1642-AB4D-85D08DF8A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07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99F8-0071-1F45-AB4A-36CEE6CC8B4F}" type="datetimeFigureOut">
              <a:rPr lang="en-US" smtClean="0"/>
              <a:t>6/19/14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DBE-E80D-1642-AB4D-85D08DF8A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67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99F8-0071-1F45-AB4A-36CEE6CC8B4F}" type="datetimeFigureOut">
              <a:rPr lang="en-US" smtClean="0"/>
              <a:t>6/19/14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DBE-E80D-1642-AB4D-85D08DF8A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88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99F8-0071-1F45-AB4A-36CEE6CC8B4F}" type="datetimeFigureOut">
              <a:rPr lang="en-US" smtClean="0"/>
              <a:t>6/19/14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DBE-E80D-1642-AB4D-85D08DF8A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4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99F8-0071-1F45-AB4A-36CEE6CC8B4F}" type="datetimeFigureOut">
              <a:rPr lang="en-US" smtClean="0"/>
              <a:t>6/19/14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DBE-E80D-1642-AB4D-85D08DF8A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5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99F8-0071-1F45-AB4A-36CEE6CC8B4F}" type="datetimeFigureOut">
              <a:rPr lang="en-US" smtClean="0"/>
              <a:t>6/19/14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FDDBE-E80D-1642-AB4D-85D08DF8A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1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99F8-0071-1F45-AB4A-36CEE6CC8B4F}" type="datetimeFigureOut">
              <a:rPr lang="en-US" smtClean="0"/>
              <a:t>6/19/14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FDDBE-E80D-1642-AB4D-85D08DF8A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7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12.emf"/><Relationship Id="rId9" Type="http://schemas.openxmlformats.org/officeDocument/2006/relationships/image" Target="../media/image13.emf"/><Relationship Id="rId10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2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942" y="628116"/>
            <a:ext cx="10717119" cy="7144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4218" y="1400850"/>
            <a:ext cx="2767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Palmer LTER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6" name="Picture 5" descr="panoramic_sunset_Rothe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942" y="-286747"/>
            <a:ext cx="10717119" cy="168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3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7284"/>
          <a:stretch/>
        </p:blipFill>
        <p:spPr>
          <a:xfrm>
            <a:off x="327729" y="1083979"/>
            <a:ext cx="4077663" cy="4364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392" y="1666147"/>
            <a:ext cx="4924480" cy="36735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5086" y="887546"/>
            <a:ext cx="591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Change                               &amp;                         Ecosystem 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174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57" y="614455"/>
            <a:ext cx="5577077" cy="5885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8134" y="614455"/>
            <a:ext cx="318864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 program</a:t>
            </a:r>
          </a:p>
          <a:p>
            <a:r>
              <a:rPr lang="en-US" dirty="0" smtClean="0"/>
              <a:t>US NSF Program (LTER) 24 years</a:t>
            </a:r>
          </a:p>
          <a:p>
            <a:endParaRPr lang="en-US" dirty="0"/>
          </a:p>
          <a:p>
            <a:r>
              <a:rPr lang="en-US" dirty="0" smtClean="0"/>
              <a:t>Partnered with UK</a:t>
            </a:r>
          </a:p>
          <a:p>
            <a:r>
              <a:rPr lang="en-US" dirty="0" err="1" smtClean="0"/>
              <a:t>Rothera</a:t>
            </a:r>
            <a:r>
              <a:rPr lang="en-US" dirty="0" smtClean="0"/>
              <a:t> Antarctic </a:t>
            </a:r>
            <a:r>
              <a:rPr lang="en-US" dirty="0" err="1" smtClean="0"/>
              <a:t>Timeseries</a:t>
            </a:r>
            <a:endParaRPr lang="en-US" dirty="0" smtClean="0"/>
          </a:p>
          <a:p>
            <a:r>
              <a:rPr lang="en-US" dirty="0" smtClean="0"/>
              <a:t>(RATs) 14 years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069310" y="3345367"/>
            <a:ext cx="109244" cy="10923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flipH="1">
            <a:off x="3427525" y="4330722"/>
            <a:ext cx="152400" cy="10923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86023" y="2409745"/>
            <a:ext cx="318075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-Palmer time series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Rothera</a:t>
            </a:r>
            <a:r>
              <a:rPr lang="en-US" dirty="0" smtClean="0"/>
              <a:t> Time series</a:t>
            </a:r>
          </a:p>
          <a:p>
            <a:r>
              <a:rPr lang="en-US" dirty="0" smtClean="0"/>
              <a:t>-Annual cruise</a:t>
            </a:r>
          </a:p>
          <a:p>
            <a:r>
              <a:rPr lang="en-US" dirty="0" smtClean="0"/>
              <a:t>-Gliders (LTER &amp; RATs)</a:t>
            </a:r>
          </a:p>
          <a:p>
            <a:r>
              <a:rPr lang="en-US" dirty="0" smtClean="0"/>
              <a:t>-3-4 moorings</a:t>
            </a:r>
          </a:p>
          <a:p>
            <a:r>
              <a:rPr lang="en-US" dirty="0" smtClean="0"/>
              <a:t>-radio-tagged penguins, whales</a:t>
            </a:r>
          </a:p>
          <a:p>
            <a:r>
              <a:rPr lang="en-US" dirty="0" smtClean="0"/>
              <a:t>-Large scale and regional </a:t>
            </a:r>
          </a:p>
          <a:p>
            <a:r>
              <a:rPr lang="en-US" dirty="0" smtClean="0"/>
              <a:t>Modeling</a:t>
            </a:r>
          </a:p>
          <a:p>
            <a:endParaRPr lang="en-US" dirty="0"/>
          </a:p>
          <a:p>
            <a:r>
              <a:rPr lang="en-US" dirty="0" smtClean="0"/>
              <a:t>Hope to add</a:t>
            </a:r>
          </a:p>
          <a:p>
            <a:r>
              <a:rPr lang="en-US" dirty="0" smtClean="0"/>
              <a:t>Autonomous helicopters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60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306298"/>
            <a:ext cx="9239766" cy="6161103"/>
            <a:chOff x="-152400" y="-61216"/>
            <a:chExt cx="9239766" cy="6161103"/>
          </a:xfrm>
        </p:grpSpPr>
        <p:sp>
          <p:nvSpPr>
            <p:cNvPr id="247" name="Rectangle 246"/>
            <p:cNvSpPr/>
            <p:nvPr/>
          </p:nvSpPr>
          <p:spPr>
            <a:xfrm>
              <a:off x="3544226" y="3211031"/>
              <a:ext cx="2827320" cy="2691876"/>
            </a:xfrm>
            <a:prstGeom prst="rect">
              <a:avLst/>
            </a:prstGeom>
            <a:gradFill>
              <a:gsLst>
                <a:gs pos="0">
                  <a:srgbClr val="FF6666"/>
                </a:gs>
                <a:gs pos="26000">
                  <a:srgbClr val="3366FF"/>
                </a:gs>
                <a:gs pos="50000">
                  <a:srgbClr val="FF6666"/>
                </a:gs>
              </a:gsLst>
              <a:lin ang="4620000" scaled="0"/>
            </a:gradFill>
            <a:ln>
              <a:noFill/>
            </a:ln>
            <a:scene3d>
              <a:camera prst="orthographicFront">
                <a:rot lat="0" lon="17999983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-152400" y="3218690"/>
              <a:ext cx="2827320" cy="2718137"/>
            </a:xfrm>
            <a:prstGeom prst="rect">
              <a:avLst/>
            </a:prstGeom>
            <a:solidFill>
              <a:srgbClr val="FF6666"/>
            </a:solidFill>
            <a:ln>
              <a:noFill/>
            </a:ln>
            <a:scene3d>
              <a:camera prst="orthographicFront">
                <a:rot lat="0" lon="17999983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6" name="Picture 275" descr="wap_blues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4" t="6675" r="17260" b="10543"/>
            <a:stretch/>
          </p:blipFill>
          <p:spPr>
            <a:xfrm rot="16200000">
              <a:off x="3175413" y="-2195304"/>
              <a:ext cx="1722993" cy="6837407"/>
            </a:xfrm>
            <a:prstGeom prst="rect">
              <a:avLst/>
            </a:prstGeom>
          </p:spPr>
        </p:pic>
        <p:sp>
          <p:nvSpPr>
            <p:cNvPr id="279" name="TextBox 278"/>
            <p:cNvSpPr txBox="1"/>
            <p:nvPr/>
          </p:nvSpPr>
          <p:spPr>
            <a:xfrm>
              <a:off x="239170" y="1880388"/>
              <a:ext cx="3882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Gill Sans"/>
                  <a:cs typeface="Gill Sans"/>
                </a:rPr>
                <a:t>-76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245324" y="1381951"/>
              <a:ext cx="3882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Gill Sans"/>
                  <a:cs typeface="Gill Sans"/>
                </a:rPr>
                <a:t>-72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251477" y="883513"/>
              <a:ext cx="3882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Gill Sans"/>
                  <a:cs typeface="Gill Sans"/>
                </a:rPr>
                <a:t>-68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257631" y="385076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Gill Sans"/>
                  <a:cs typeface="Gill Sans"/>
                </a:rPr>
                <a:t>-64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4202188" y="2017406"/>
              <a:ext cx="3882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Gill Sans"/>
                  <a:cs typeface="Gill Sans"/>
                </a:rPr>
                <a:t>-68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5704145" y="2011253"/>
              <a:ext cx="3882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Gill Sans"/>
                  <a:cs typeface="Gill Sans"/>
                </a:rPr>
                <a:t>-70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7206102" y="2005099"/>
              <a:ext cx="3882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Gill Sans"/>
                  <a:cs typeface="Gill Sans"/>
                </a:rPr>
                <a:t>-72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288" name="5-Point Star 287"/>
            <p:cNvSpPr/>
            <p:nvPr/>
          </p:nvSpPr>
          <p:spPr>
            <a:xfrm>
              <a:off x="4147343" y="1026487"/>
              <a:ext cx="169247" cy="155281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1" name="Left Arrow 290"/>
            <p:cNvSpPr/>
            <p:nvPr/>
          </p:nvSpPr>
          <p:spPr>
            <a:xfrm rot="1133877">
              <a:off x="2457994" y="1497471"/>
              <a:ext cx="1342242" cy="244700"/>
            </a:xfrm>
            <a:prstGeom prst="leftArrow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92" name="Rectangle 291"/>
            <p:cNvSpPr/>
            <p:nvPr/>
          </p:nvSpPr>
          <p:spPr>
            <a:xfrm rot="1109798">
              <a:off x="2783925" y="1712293"/>
              <a:ext cx="4800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ACC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90" name="5-Point Star 289"/>
            <p:cNvSpPr/>
            <p:nvPr/>
          </p:nvSpPr>
          <p:spPr>
            <a:xfrm>
              <a:off x="1911294" y="466514"/>
              <a:ext cx="169247" cy="155281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306" name="Straight Arrow Connector 305"/>
            <p:cNvCxnSpPr/>
            <p:nvPr/>
          </p:nvCxnSpPr>
          <p:spPr>
            <a:xfrm>
              <a:off x="7532747" y="546510"/>
              <a:ext cx="0" cy="15014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7" name="TextBox 306"/>
            <p:cNvSpPr txBox="1"/>
            <p:nvPr/>
          </p:nvSpPr>
          <p:spPr>
            <a:xfrm>
              <a:off x="7541763" y="354308"/>
              <a:ext cx="6591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Gill Sans"/>
                  <a:cs typeface="Gill Sans"/>
                </a:rPr>
                <a:t>present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308" name="TextBox 307"/>
            <p:cNvSpPr txBox="1"/>
            <p:nvPr/>
          </p:nvSpPr>
          <p:spPr>
            <a:xfrm>
              <a:off x="7517148" y="991565"/>
              <a:ext cx="6186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Gill Sans"/>
                  <a:cs typeface="Gill Sans"/>
                </a:rPr>
                <a:t>-20 </a:t>
              </a:r>
              <a:r>
                <a:rPr lang="en-US" sz="1200" dirty="0" err="1" smtClean="0">
                  <a:latin typeface="Gill Sans"/>
                  <a:cs typeface="Gill Sans"/>
                </a:rPr>
                <a:t>yrs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309" name="TextBox 308"/>
            <p:cNvSpPr txBox="1"/>
            <p:nvPr/>
          </p:nvSpPr>
          <p:spPr>
            <a:xfrm>
              <a:off x="7541763" y="1625381"/>
              <a:ext cx="5758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Gill Sans"/>
                  <a:cs typeface="Gill Sans"/>
                </a:rPr>
                <a:t>-40yrs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cxnSp>
          <p:nvCxnSpPr>
            <p:cNvPr id="315" name="Straight Arrow Connector 314"/>
            <p:cNvCxnSpPr/>
            <p:nvPr/>
          </p:nvCxnSpPr>
          <p:spPr>
            <a:xfrm>
              <a:off x="2028481" y="348155"/>
              <a:ext cx="5384057" cy="0"/>
            </a:xfrm>
            <a:prstGeom prst="straightConnector1">
              <a:avLst/>
            </a:prstGeom>
            <a:ln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/>
            <p:cNvCxnSpPr/>
            <p:nvPr/>
          </p:nvCxnSpPr>
          <p:spPr>
            <a:xfrm>
              <a:off x="4316590" y="243545"/>
              <a:ext cx="3077487" cy="0"/>
            </a:xfrm>
            <a:prstGeom prst="straightConnector1">
              <a:avLst/>
            </a:prstGeom>
            <a:ln>
              <a:prstDash val="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/>
            <p:cNvCxnSpPr/>
            <p:nvPr/>
          </p:nvCxnSpPr>
          <p:spPr>
            <a:xfrm>
              <a:off x="5257350" y="77399"/>
              <a:ext cx="2136727" cy="0"/>
            </a:xfrm>
            <a:prstGeom prst="straightConnector1">
              <a:avLst/>
            </a:prstGeom>
            <a:ln>
              <a:prstDash val="lg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9" name="5-Point Star 288"/>
            <p:cNvSpPr/>
            <p:nvPr/>
          </p:nvSpPr>
          <p:spPr>
            <a:xfrm>
              <a:off x="5601948" y="1802747"/>
              <a:ext cx="169247" cy="155281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1198274" y="2017406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Gill Sans"/>
                  <a:cs typeface="Gill Sans"/>
                </a:rPr>
                <a:t>-64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2700231" y="2011253"/>
              <a:ext cx="3882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Gill Sans"/>
                  <a:cs typeface="Gill Sans"/>
                </a:rPr>
                <a:t>-66</a:t>
              </a:r>
              <a:endParaRPr lang="en-US" sz="1200" dirty="0">
                <a:latin typeface="Gill Sans"/>
                <a:cs typeface="Gill Sans"/>
              </a:endParaRPr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208402" y="175857"/>
              <a:ext cx="2000316" cy="268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7C97CC"/>
                  </a:solidFill>
                  <a:latin typeface="Gill Sans"/>
                  <a:cs typeface="Gill Sans"/>
                </a:rPr>
                <a:t>Ice fish range Pre-Pal LTER</a:t>
              </a:r>
              <a:endParaRPr lang="en-US" sz="1100" dirty="0">
                <a:solidFill>
                  <a:srgbClr val="7C97CC"/>
                </a:solidFill>
                <a:latin typeface="Gill Sans"/>
                <a:cs typeface="Gill Sans"/>
              </a:endParaRPr>
            </a:p>
          </p:txBody>
        </p:sp>
        <p:sp>
          <p:nvSpPr>
            <p:cNvPr id="326" name="TextBox 325"/>
            <p:cNvSpPr txBox="1"/>
            <p:nvPr/>
          </p:nvSpPr>
          <p:spPr>
            <a:xfrm>
              <a:off x="2403783" y="92033"/>
              <a:ext cx="19415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7C97CC"/>
                  </a:solidFill>
                  <a:latin typeface="Gill Sans"/>
                  <a:cs typeface="Gill Sans"/>
                </a:rPr>
                <a:t>Ice fish range current Pal LTER</a:t>
              </a:r>
              <a:endParaRPr lang="en-US" sz="1100" dirty="0">
                <a:solidFill>
                  <a:srgbClr val="7C97CC"/>
                </a:solidFill>
                <a:latin typeface="Gill Sans"/>
                <a:cs typeface="Gill Sans"/>
              </a:endParaRPr>
            </a:p>
          </p:txBody>
        </p:sp>
        <p:sp>
          <p:nvSpPr>
            <p:cNvPr id="327" name="TextBox 326"/>
            <p:cNvSpPr txBox="1"/>
            <p:nvPr/>
          </p:nvSpPr>
          <p:spPr>
            <a:xfrm>
              <a:off x="3240791" y="-61216"/>
              <a:ext cx="20618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7C97CC"/>
                  </a:solidFill>
                  <a:latin typeface="Gill Sans"/>
                  <a:cs typeface="Gill Sans"/>
                </a:rPr>
                <a:t>Ice fish range Mid-21st Pal LTER?</a:t>
              </a:r>
              <a:endParaRPr lang="en-US" sz="1100" dirty="0">
                <a:solidFill>
                  <a:srgbClr val="7C97CC"/>
                </a:solidFill>
                <a:latin typeface="Gill Sans"/>
                <a:cs typeface="Gill Sans"/>
              </a:endParaRPr>
            </a:p>
          </p:txBody>
        </p:sp>
        <p:cxnSp>
          <p:nvCxnSpPr>
            <p:cNvPr id="333" name="Straight Arrow Connector 332"/>
            <p:cNvCxnSpPr/>
            <p:nvPr/>
          </p:nvCxnSpPr>
          <p:spPr>
            <a:xfrm>
              <a:off x="4464981" y="1543226"/>
              <a:ext cx="1825333" cy="635418"/>
            </a:xfrm>
            <a:prstGeom prst="straightConnector1">
              <a:avLst/>
            </a:prstGeom>
            <a:ln>
              <a:solidFill>
                <a:srgbClr val="FFFF00"/>
              </a:solidFill>
              <a:prstDash val="lg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TextBox 334"/>
            <p:cNvSpPr txBox="1"/>
            <p:nvPr/>
          </p:nvSpPr>
          <p:spPr>
            <a:xfrm>
              <a:off x="5755119" y="402984"/>
              <a:ext cx="20003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FF00"/>
                  </a:solidFill>
                  <a:latin typeface="Gill Sans"/>
                  <a:cs typeface="Gill Sans"/>
                </a:rPr>
                <a:t>MIZ Phytoplankton bloom</a:t>
              </a:r>
            </a:p>
            <a:p>
              <a:pPr algn="ctr"/>
              <a:r>
                <a:rPr lang="en-US" sz="1100" dirty="0" smtClean="0">
                  <a:solidFill>
                    <a:srgbClr val="FFFF00"/>
                  </a:solidFill>
                  <a:latin typeface="Gill Sans"/>
                  <a:cs typeface="Gill Sans"/>
                </a:rPr>
                <a:t>Pre-Pal LTER</a:t>
              </a:r>
            </a:p>
            <a:p>
              <a:pPr algn="ctr"/>
              <a:r>
                <a:rPr lang="en-US" sz="1100" dirty="0" smtClean="0">
                  <a:solidFill>
                    <a:srgbClr val="FFFF00"/>
                  </a:solidFill>
                  <a:latin typeface="Gill Sans"/>
                  <a:cs typeface="Gill Sans"/>
                </a:rPr>
                <a:t>Current LTER</a:t>
              </a:r>
            </a:p>
            <a:p>
              <a:pPr algn="ctr"/>
              <a:r>
                <a:rPr lang="en-US" sz="1100" dirty="0" smtClean="0">
                  <a:solidFill>
                    <a:srgbClr val="FFFF00"/>
                  </a:solidFill>
                  <a:latin typeface="Gill Sans"/>
                  <a:cs typeface="Gill Sans"/>
                </a:rPr>
                <a:t>     Mid-21</a:t>
              </a:r>
              <a:r>
                <a:rPr lang="en-US" sz="1100" baseline="30000" dirty="0" smtClean="0">
                  <a:solidFill>
                    <a:srgbClr val="FFFF00"/>
                  </a:solidFill>
                  <a:latin typeface="Gill Sans"/>
                  <a:cs typeface="Gill Sans"/>
                </a:rPr>
                <a:t>st</a:t>
              </a:r>
              <a:r>
                <a:rPr lang="en-US" sz="1100" dirty="0" smtClean="0">
                  <a:solidFill>
                    <a:srgbClr val="FFFF00"/>
                  </a:solidFill>
                  <a:latin typeface="Gill Sans"/>
                  <a:cs typeface="Gill Sans"/>
                </a:rPr>
                <a:t> Century?</a:t>
              </a:r>
              <a:endParaRPr lang="en-US" sz="1100" dirty="0">
                <a:solidFill>
                  <a:srgbClr val="FFFF00"/>
                </a:solidFill>
                <a:latin typeface="Gill Sans"/>
                <a:cs typeface="Gill Sans"/>
              </a:endParaRPr>
            </a:p>
          </p:txBody>
        </p:sp>
        <p:cxnSp>
          <p:nvCxnSpPr>
            <p:cNvPr id="338" name="Straight Connector 337"/>
            <p:cNvCxnSpPr/>
            <p:nvPr/>
          </p:nvCxnSpPr>
          <p:spPr>
            <a:xfrm flipH="1">
              <a:off x="5953130" y="726406"/>
              <a:ext cx="368378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 flipH="1">
              <a:off x="5934669" y="898706"/>
              <a:ext cx="368378" cy="0"/>
            </a:xfrm>
            <a:prstGeom prst="line">
              <a:avLst/>
            </a:prstGeom>
            <a:ln>
              <a:solidFill>
                <a:srgbClr val="FFFF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 flipH="1">
              <a:off x="5940822" y="1046391"/>
              <a:ext cx="368378" cy="0"/>
            </a:xfrm>
            <a:prstGeom prst="line">
              <a:avLst/>
            </a:prstGeom>
            <a:ln>
              <a:solidFill>
                <a:srgbClr val="FFFF0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2" name="TextBox 341"/>
            <p:cNvSpPr txBox="1"/>
            <p:nvPr/>
          </p:nvSpPr>
          <p:spPr>
            <a:xfrm rot="5400000">
              <a:off x="7858622" y="751520"/>
              <a:ext cx="15201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Time </a:t>
              </a:r>
            </a:p>
            <a:p>
              <a:pPr algn="ctr"/>
              <a:r>
                <a:rPr lang="en-US" sz="1600" dirty="0" smtClean="0"/>
                <a:t>(Relative to</a:t>
              </a:r>
            </a:p>
            <a:p>
              <a:pPr algn="ctr"/>
              <a:r>
                <a:rPr lang="en-US" sz="1600" dirty="0" smtClean="0"/>
                <a:t> Palmer Station)</a:t>
              </a:r>
              <a:endParaRPr lang="en-US" sz="1600" dirty="0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6246229" y="1120638"/>
              <a:ext cx="114112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  <a:latin typeface="Gill Sans"/>
                  <a:cs typeface="Gill Sans"/>
                </a:rPr>
                <a:t>Penguin Process</a:t>
              </a:r>
            </a:p>
            <a:p>
              <a:r>
                <a:rPr lang="en-US" sz="1100" dirty="0">
                  <a:solidFill>
                    <a:srgbClr val="FF0000"/>
                  </a:solidFill>
                  <a:latin typeface="Gill Sans"/>
                  <a:cs typeface="Gill Sans"/>
                </a:rPr>
                <a:t> </a:t>
              </a:r>
              <a:r>
                <a:rPr lang="en-US" sz="1100" dirty="0" smtClean="0">
                  <a:solidFill>
                    <a:srgbClr val="FF0000"/>
                  </a:solidFill>
                  <a:latin typeface="Gill Sans"/>
                  <a:cs typeface="Gill Sans"/>
                </a:rPr>
                <a:t>    Locations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  <p:cxnSp>
          <p:nvCxnSpPr>
            <p:cNvPr id="361" name="Straight Connector 360"/>
            <p:cNvCxnSpPr/>
            <p:nvPr/>
          </p:nvCxnSpPr>
          <p:spPr>
            <a:xfrm>
              <a:off x="5678960" y="2011253"/>
              <a:ext cx="5442" cy="292102"/>
            </a:xfrm>
            <a:prstGeom prst="line">
              <a:avLst/>
            </a:prstGeom>
            <a:ln w="38100" cmpd="sng">
              <a:solidFill>
                <a:srgbClr val="0000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TextBox 333"/>
            <p:cNvSpPr txBox="1"/>
            <p:nvPr/>
          </p:nvSpPr>
          <p:spPr>
            <a:xfrm>
              <a:off x="4518303" y="2878706"/>
              <a:ext cx="1846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4305939" y="3229893"/>
              <a:ext cx="1270967" cy="2673013"/>
            </a:xfrm>
            <a:custGeom>
              <a:avLst/>
              <a:gdLst>
                <a:gd name="connsiteX0" fmla="*/ 1171222 w 1538111"/>
                <a:gd name="connsiteY0" fmla="*/ 409222 h 3118555"/>
                <a:gd name="connsiteX1" fmla="*/ 1171222 w 1538111"/>
                <a:gd name="connsiteY1" fmla="*/ 409222 h 3118555"/>
                <a:gd name="connsiteX2" fmla="*/ 1044222 w 1538111"/>
                <a:gd name="connsiteY2" fmla="*/ 592666 h 3118555"/>
                <a:gd name="connsiteX3" fmla="*/ 1030111 w 1538111"/>
                <a:gd name="connsiteY3" fmla="*/ 790222 h 3118555"/>
                <a:gd name="connsiteX4" fmla="*/ 945444 w 1538111"/>
                <a:gd name="connsiteY4" fmla="*/ 945444 h 3118555"/>
                <a:gd name="connsiteX5" fmla="*/ 860778 w 1538111"/>
                <a:gd name="connsiteY5" fmla="*/ 1255889 h 3118555"/>
                <a:gd name="connsiteX6" fmla="*/ 719667 w 1538111"/>
                <a:gd name="connsiteY6" fmla="*/ 1552222 h 3118555"/>
                <a:gd name="connsiteX7" fmla="*/ 719667 w 1538111"/>
                <a:gd name="connsiteY7" fmla="*/ 1792111 h 3118555"/>
                <a:gd name="connsiteX8" fmla="*/ 620889 w 1538111"/>
                <a:gd name="connsiteY8" fmla="*/ 1961444 h 3118555"/>
                <a:gd name="connsiteX9" fmla="*/ 423333 w 1538111"/>
                <a:gd name="connsiteY9" fmla="*/ 2300111 h 3118555"/>
                <a:gd name="connsiteX10" fmla="*/ 112889 w 1538111"/>
                <a:gd name="connsiteY10" fmla="*/ 2582333 h 3118555"/>
                <a:gd name="connsiteX11" fmla="*/ 28222 w 1538111"/>
                <a:gd name="connsiteY11" fmla="*/ 2850444 h 3118555"/>
                <a:gd name="connsiteX12" fmla="*/ 0 w 1538111"/>
                <a:gd name="connsiteY12" fmla="*/ 3118555 h 3118555"/>
                <a:gd name="connsiteX13" fmla="*/ 1439333 w 1538111"/>
                <a:gd name="connsiteY13" fmla="*/ 1834444 h 3118555"/>
                <a:gd name="connsiteX14" fmla="*/ 1538111 w 1538111"/>
                <a:gd name="connsiteY14" fmla="*/ 0 h 3118555"/>
                <a:gd name="connsiteX15" fmla="*/ 1312333 w 1538111"/>
                <a:gd name="connsiteY15" fmla="*/ 155222 h 3118555"/>
                <a:gd name="connsiteX16" fmla="*/ 1284111 w 1538111"/>
                <a:gd name="connsiteY16" fmla="*/ 310444 h 3118555"/>
                <a:gd name="connsiteX17" fmla="*/ 1171222 w 1538111"/>
                <a:gd name="connsiteY17" fmla="*/ 409222 h 311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8111" h="3118555">
                  <a:moveTo>
                    <a:pt x="1171222" y="409222"/>
                  </a:moveTo>
                  <a:lnTo>
                    <a:pt x="1171222" y="409222"/>
                  </a:lnTo>
                  <a:lnTo>
                    <a:pt x="1044222" y="592666"/>
                  </a:lnTo>
                  <a:lnTo>
                    <a:pt x="1030111" y="790222"/>
                  </a:lnTo>
                  <a:lnTo>
                    <a:pt x="945444" y="945444"/>
                  </a:lnTo>
                  <a:lnTo>
                    <a:pt x="860778" y="1255889"/>
                  </a:lnTo>
                  <a:lnTo>
                    <a:pt x="719667" y="1552222"/>
                  </a:lnTo>
                  <a:lnTo>
                    <a:pt x="719667" y="1792111"/>
                  </a:lnTo>
                  <a:lnTo>
                    <a:pt x="620889" y="1961444"/>
                  </a:lnTo>
                  <a:lnTo>
                    <a:pt x="423333" y="2300111"/>
                  </a:lnTo>
                  <a:lnTo>
                    <a:pt x="112889" y="2582333"/>
                  </a:lnTo>
                  <a:lnTo>
                    <a:pt x="28222" y="2850444"/>
                  </a:lnTo>
                  <a:lnTo>
                    <a:pt x="0" y="3118555"/>
                  </a:lnTo>
                  <a:lnTo>
                    <a:pt x="1439333" y="1834444"/>
                  </a:lnTo>
                  <a:lnTo>
                    <a:pt x="1538111" y="0"/>
                  </a:lnTo>
                  <a:lnTo>
                    <a:pt x="1312333" y="155222"/>
                  </a:lnTo>
                  <a:lnTo>
                    <a:pt x="1284111" y="310444"/>
                  </a:lnTo>
                  <a:lnTo>
                    <a:pt x="1171222" y="409222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320059" y="3241988"/>
              <a:ext cx="3194909" cy="2660920"/>
            </a:xfrm>
            <a:custGeom>
              <a:avLst/>
              <a:gdLst>
                <a:gd name="connsiteX0" fmla="*/ 2356556 w 3866445"/>
                <a:gd name="connsiteY0" fmla="*/ 3048000 h 3104445"/>
                <a:gd name="connsiteX1" fmla="*/ 2356556 w 3866445"/>
                <a:gd name="connsiteY1" fmla="*/ 2765778 h 3104445"/>
                <a:gd name="connsiteX2" fmla="*/ 2525889 w 3866445"/>
                <a:gd name="connsiteY2" fmla="*/ 2469445 h 3104445"/>
                <a:gd name="connsiteX3" fmla="*/ 2808111 w 3866445"/>
                <a:gd name="connsiteY3" fmla="*/ 2286000 h 3104445"/>
                <a:gd name="connsiteX4" fmla="*/ 3104445 w 3866445"/>
                <a:gd name="connsiteY4" fmla="*/ 1749778 h 3104445"/>
                <a:gd name="connsiteX5" fmla="*/ 3104445 w 3866445"/>
                <a:gd name="connsiteY5" fmla="*/ 1453445 h 3104445"/>
                <a:gd name="connsiteX6" fmla="*/ 3259667 w 3866445"/>
                <a:gd name="connsiteY6" fmla="*/ 1114778 h 3104445"/>
                <a:gd name="connsiteX7" fmla="*/ 3400778 w 3866445"/>
                <a:gd name="connsiteY7" fmla="*/ 691445 h 3104445"/>
                <a:gd name="connsiteX8" fmla="*/ 3598334 w 3866445"/>
                <a:gd name="connsiteY8" fmla="*/ 254000 h 3104445"/>
                <a:gd name="connsiteX9" fmla="*/ 3866445 w 3866445"/>
                <a:gd name="connsiteY9" fmla="*/ 0 h 3104445"/>
                <a:gd name="connsiteX10" fmla="*/ 1524000 w 3866445"/>
                <a:gd name="connsiteY10" fmla="*/ 0 h 3104445"/>
                <a:gd name="connsiteX11" fmla="*/ 1312334 w 3866445"/>
                <a:gd name="connsiteY11" fmla="*/ 127000 h 3104445"/>
                <a:gd name="connsiteX12" fmla="*/ 1227667 w 3866445"/>
                <a:gd name="connsiteY12" fmla="*/ 324556 h 3104445"/>
                <a:gd name="connsiteX13" fmla="*/ 1016000 w 3866445"/>
                <a:gd name="connsiteY13" fmla="*/ 564445 h 3104445"/>
                <a:gd name="connsiteX14" fmla="*/ 987778 w 3866445"/>
                <a:gd name="connsiteY14" fmla="*/ 762000 h 3104445"/>
                <a:gd name="connsiteX15" fmla="*/ 832556 w 3866445"/>
                <a:gd name="connsiteY15" fmla="*/ 1100667 h 3104445"/>
                <a:gd name="connsiteX16" fmla="*/ 733778 w 3866445"/>
                <a:gd name="connsiteY16" fmla="*/ 1509889 h 3104445"/>
                <a:gd name="connsiteX17" fmla="*/ 733778 w 3866445"/>
                <a:gd name="connsiteY17" fmla="*/ 1721556 h 3104445"/>
                <a:gd name="connsiteX18" fmla="*/ 550334 w 3866445"/>
                <a:gd name="connsiteY18" fmla="*/ 1961445 h 3104445"/>
                <a:gd name="connsiteX19" fmla="*/ 437445 w 3866445"/>
                <a:gd name="connsiteY19" fmla="*/ 2215445 h 3104445"/>
                <a:gd name="connsiteX20" fmla="*/ 197556 w 3866445"/>
                <a:gd name="connsiteY20" fmla="*/ 2469445 h 3104445"/>
                <a:gd name="connsiteX21" fmla="*/ 56445 w 3866445"/>
                <a:gd name="connsiteY21" fmla="*/ 2695223 h 3104445"/>
                <a:gd name="connsiteX22" fmla="*/ 0 w 3866445"/>
                <a:gd name="connsiteY22" fmla="*/ 3104445 h 3104445"/>
                <a:gd name="connsiteX23" fmla="*/ 2356556 w 3866445"/>
                <a:gd name="connsiteY23" fmla="*/ 3048000 h 310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66445" h="3104445">
                  <a:moveTo>
                    <a:pt x="2356556" y="3048000"/>
                  </a:moveTo>
                  <a:lnTo>
                    <a:pt x="2356556" y="2765778"/>
                  </a:lnTo>
                  <a:lnTo>
                    <a:pt x="2525889" y="2469445"/>
                  </a:lnTo>
                  <a:lnTo>
                    <a:pt x="2808111" y="2286000"/>
                  </a:lnTo>
                  <a:lnTo>
                    <a:pt x="3104445" y="1749778"/>
                  </a:lnTo>
                  <a:lnTo>
                    <a:pt x="3104445" y="1453445"/>
                  </a:lnTo>
                  <a:lnTo>
                    <a:pt x="3259667" y="1114778"/>
                  </a:lnTo>
                  <a:lnTo>
                    <a:pt x="3400778" y="691445"/>
                  </a:lnTo>
                  <a:lnTo>
                    <a:pt x="3598334" y="254000"/>
                  </a:lnTo>
                  <a:lnTo>
                    <a:pt x="3866445" y="0"/>
                  </a:lnTo>
                  <a:lnTo>
                    <a:pt x="1524000" y="0"/>
                  </a:lnTo>
                  <a:lnTo>
                    <a:pt x="1312334" y="127000"/>
                  </a:lnTo>
                  <a:lnTo>
                    <a:pt x="1227667" y="324556"/>
                  </a:lnTo>
                  <a:lnTo>
                    <a:pt x="1016000" y="564445"/>
                  </a:lnTo>
                  <a:lnTo>
                    <a:pt x="987778" y="762000"/>
                  </a:lnTo>
                  <a:lnTo>
                    <a:pt x="832556" y="1100667"/>
                  </a:lnTo>
                  <a:lnTo>
                    <a:pt x="733778" y="1509889"/>
                  </a:lnTo>
                  <a:lnTo>
                    <a:pt x="733778" y="1721556"/>
                  </a:lnTo>
                  <a:lnTo>
                    <a:pt x="550334" y="1961445"/>
                  </a:lnTo>
                  <a:lnTo>
                    <a:pt x="437445" y="2215445"/>
                  </a:lnTo>
                  <a:lnTo>
                    <a:pt x="197556" y="2469445"/>
                  </a:lnTo>
                  <a:lnTo>
                    <a:pt x="56445" y="2695223"/>
                  </a:lnTo>
                  <a:lnTo>
                    <a:pt x="0" y="3104445"/>
                  </a:lnTo>
                  <a:lnTo>
                    <a:pt x="2356556" y="30480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rgbClr val="000090"/>
                </a:gs>
                <a:gs pos="50000">
                  <a:srgbClr val="9999CC"/>
                </a:gs>
              </a:gsLst>
              <a:lin ang="5400000" scaled="0"/>
              <a:tileRect/>
            </a:gra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6232340" y="3193608"/>
              <a:ext cx="1270967" cy="2673013"/>
            </a:xfrm>
            <a:custGeom>
              <a:avLst/>
              <a:gdLst>
                <a:gd name="connsiteX0" fmla="*/ 1171222 w 1538111"/>
                <a:gd name="connsiteY0" fmla="*/ 409222 h 3118555"/>
                <a:gd name="connsiteX1" fmla="*/ 1171222 w 1538111"/>
                <a:gd name="connsiteY1" fmla="*/ 409222 h 3118555"/>
                <a:gd name="connsiteX2" fmla="*/ 1044222 w 1538111"/>
                <a:gd name="connsiteY2" fmla="*/ 592666 h 3118555"/>
                <a:gd name="connsiteX3" fmla="*/ 1030111 w 1538111"/>
                <a:gd name="connsiteY3" fmla="*/ 790222 h 3118555"/>
                <a:gd name="connsiteX4" fmla="*/ 945444 w 1538111"/>
                <a:gd name="connsiteY4" fmla="*/ 945444 h 3118555"/>
                <a:gd name="connsiteX5" fmla="*/ 860778 w 1538111"/>
                <a:gd name="connsiteY5" fmla="*/ 1255889 h 3118555"/>
                <a:gd name="connsiteX6" fmla="*/ 719667 w 1538111"/>
                <a:gd name="connsiteY6" fmla="*/ 1552222 h 3118555"/>
                <a:gd name="connsiteX7" fmla="*/ 719667 w 1538111"/>
                <a:gd name="connsiteY7" fmla="*/ 1792111 h 3118555"/>
                <a:gd name="connsiteX8" fmla="*/ 620889 w 1538111"/>
                <a:gd name="connsiteY8" fmla="*/ 1961444 h 3118555"/>
                <a:gd name="connsiteX9" fmla="*/ 423333 w 1538111"/>
                <a:gd name="connsiteY9" fmla="*/ 2300111 h 3118555"/>
                <a:gd name="connsiteX10" fmla="*/ 112889 w 1538111"/>
                <a:gd name="connsiteY10" fmla="*/ 2582333 h 3118555"/>
                <a:gd name="connsiteX11" fmla="*/ 28222 w 1538111"/>
                <a:gd name="connsiteY11" fmla="*/ 2850444 h 3118555"/>
                <a:gd name="connsiteX12" fmla="*/ 0 w 1538111"/>
                <a:gd name="connsiteY12" fmla="*/ 3118555 h 3118555"/>
                <a:gd name="connsiteX13" fmla="*/ 1439333 w 1538111"/>
                <a:gd name="connsiteY13" fmla="*/ 1834444 h 3118555"/>
                <a:gd name="connsiteX14" fmla="*/ 1538111 w 1538111"/>
                <a:gd name="connsiteY14" fmla="*/ 0 h 3118555"/>
                <a:gd name="connsiteX15" fmla="*/ 1312333 w 1538111"/>
                <a:gd name="connsiteY15" fmla="*/ 155222 h 3118555"/>
                <a:gd name="connsiteX16" fmla="*/ 1284111 w 1538111"/>
                <a:gd name="connsiteY16" fmla="*/ 310444 h 3118555"/>
                <a:gd name="connsiteX17" fmla="*/ 1171222 w 1538111"/>
                <a:gd name="connsiteY17" fmla="*/ 409222 h 311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8111" h="3118555">
                  <a:moveTo>
                    <a:pt x="1171222" y="409222"/>
                  </a:moveTo>
                  <a:lnTo>
                    <a:pt x="1171222" y="409222"/>
                  </a:lnTo>
                  <a:lnTo>
                    <a:pt x="1044222" y="592666"/>
                  </a:lnTo>
                  <a:lnTo>
                    <a:pt x="1030111" y="790222"/>
                  </a:lnTo>
                  <a:lnTo>
                    <a:pt x="945444" y="945444"/>
                  </a:lnTo>
                  <a:lnTo>
                    <a:pt x="860778" y="1255889"/>
                  </a:lnTo>
                  <a:lnTo>
                    <a:pt x="719667" y="1552222"/>
                  </a:lnTo>
                  <a:lnTo>
                    <a:pt x="719667" y="1792111"/>
                  </a:lnTo>
                  <a:lnTo>
                    <a:pt x="620889" y="1961444"/>
                  </a:lnTo>
                  <a:lnTo>
                    <a:pt x="423333" y="2300111"/>
                  </a:lnTo>
                  <a:lnTo>
                    <a:pt x="112889" y="2582333"/>
                  </a:lnTo>
                  <a:lnTo>
                    <a:pt x="28222" y="2850444"/>
                  </a:lnTo>
                  <a:lnTo>
                    <a:pt x="0" y="3118555"/>
                  </a:lnTo>
                  <a:lnTo>
                    <a:pt x="1439333" y="1834444"/>
                  </a:lnTo>
                  <a:lnTo>
                    <a:pt x="1538111" y="0"/>
                  </a:lnTo>
                  <a:lnTo>
                    <a:pt x="1312333" y="155222"/>
                  </a:lnTo>
                  <a:lnTo>
                    <a:pt x="1284111" y="310444"/>
                  </a:lnTo>
                  <a:lnTo>
                    <a:pt x="1171222" y="409222"/>
                  </a:lnTo>
                  <a:close/>
                </a:path>
              </a:pathLst>
            </a:custGeom>
            <a:gradFill flip="none" rotWithShape="1">
              <a:gsLst>
                <a:gs pos="35000">
                  <a:schemeClr val="bg2">
                    <a:lumMod val="90000"/>
                  </a:schemeClr>
                </a:gs>
                <a:gs pos="100000">
                  <a:srgbClr val="000000"/>
                </a:gs>
              </a:gsLst>
              <a:lin ang="3060000" scaled="0"/>
              <a:tileRect/>
            </a:gra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112956" y="3229893"/>
              <a:ext cx="1317608" cy="2636729"/>
            </a:xfrm>
            <a:custGeom>
              <a:avLst/>
              <a:gdLst>
                <a:gd name="connsiteX0" fmla="*/ 1298222 w 1594555"/>
                <a:gd name="connsiteY0" fmla="*/ 0 h 3076222"/>
                <a:gd name="connsiteX1" fmla="*/ 1255889 w 1594555"/>
                <a:gd name="connsiteY1" fmla="*/ 338667 h 3076222"/>
                <a:gd name="connsiteX2" fmla="*/ 1157111 w 1594555"/>
                <a:gd name="connsiteY2" fmla="*/ 493889 h 3076222"/>
                <a:gd name="connsiteX3" fmla="*/ 1157111 w 1594555"/>
                <a:gd name="connsiteY3" fmla="*/ 719667 h 3076222"/>
                <a:gd name="connsiteX4" fmla="*/ 1157111 w 1594555"/>
                <a:gd name="connsiteY4" fmla="*/ 1100667 h 3076222"/>
                <a:gd name="connsiteX5" fmla="*/ 973666 w 1594555"/>
                <a:gd name="connsiteY5" fmla="*/ 1453445 h 3076222"/>
                <a:gd name="connsiteX6" fmla="*/ 1016000 w 1594555"/>
                <a:gd name="connsiteY6" fmla="*/ 1735667 h 3076222"/>
                <a:gd name="connsiteX7" fmla="*/ 903111 w 1594555"/>
                <a:gd name="connsiteY7" fmla="*/ 2017889 h 3076222"/>
                <a:gd name="connsiteX8" fmla="*/ 508000 w 1594555"/>
                <a:gd name="connsiteY8" fmla="*/ 2384778 h 3076222"/>
                <a:gd name="connsiteX9" fmla="*/ 338666 w 1594555"/>
                <a:gd name="connsiteY9" fmla="*/ 2751667 h 3076222"/>
                <a:gd name="connsiteX10" fmla="*/ 0 w 1594555"/>
                <a:gd name="connsiteY10" fmla="*/ 3076222 h 3076222"/>
                <a:gd name="connsiteX11" fmla="*/ 860778 w 1594555"/>
                <a:gd name="connsiteY11" fmla="*/ 3076222 h 3076222"/>
                <a:gd name="connsiteX12" fmla="*/ 1086555 w 1594555"/>
                <a:gd name="connsiteY12" fmla="*/ 2370667 h 3076222"/>
                <a:gd name="connsiteX13" fmla="*/ 1368778 w 1594555"/>
                <a:gd name="connsiteY13" fmla="*/ 1763889 h 3076222"/>
                <a:gd name="connsiteX14" fmla="*/ 1255889 w 1594555"/>
                <a:gd name="connsiteY14" fmla="*/ 1425222 h 3076222"/>
                <a:gd name="connsiteX15" fmla="*/ 1439333 w 1594555"/>
                <a:gd name="connsiteY15" fmla="*/ 1044222 h 3076222"/>
                <a:gd name="connsiteX16" fmla="*/ 1453444 w 1594555"/>
                <a:gd name="connsiteY16" fmla="*/ 536222 h 3076222"/>
                <a:gd name="connsiteX17" fmla="*/ 1509889 w 1594555"/>
                <a:gd name="connsiteY17" fmla="*/ 141111 h 3076222"/>
                <a:gd name="connsiteX18" fmla="*/ 1594555 w 1594555"/>
                <a:gd name="connsiteY18" fmla="*/ 42334 h 30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94555" h="3076222">
                  <a:moveTo>
                    <a:pt x="1298222" y="0"/>
                  </a:moveTo>
                  <a:lnTo>
                    <a:pt x="1255889" y="338667"/>
                  </a:lnTo>
                  <a:lnTo>
                    <a:pt x="1157111" y="493889"/>
                  </a:lnTo>
                  <a:lnTo>
                    <a:pt x="1157111" y="719667"/>
                  </a:lnTo>
                  <a:lnTo>
                    <a:pt x="1157111" y="1100667"/>
                  </a:lnTo>
                  <a:lnTo>
                    <a:pt x="973666" y="1453445"/>
                  </a:lnTo>
                  <a:lnTo>
                    <a:pt x="1016000" y="1735667"/>
                  </a:lnTo>
                  <a:lnTo>
                    <a:pt x="903111" y="2017889"/>
                  </a:lnTo>
                  <a:lnTo>
                    <a:pt x="508000" y="2384778"/>
                  </a:lnTo>
                  <a:lnTo>
                    <a:pt x="338666" y="2751667"/>
                  </a:lnTo>
                  <a:lnTo>
                    <a:pt x="0" y="3076222"/>
                  </a:lnTo>
                  <a:lnTo>
                    <a:pt x="860778" y="3076222"/>
                  </a:lnTo>
                  <a:lnTo>
                    <a:pt x="1086555" y="2370667"/>
                  </a:lnTo>
                  <a:lnTo>
                    <a:pt x="1368778" y="1763889"/>
                  </a:lnTo>
                  <a:lnTo>
                    <a:pt x="1255889" y="1425222"/>
                  </a:lnTo>
                  <a:lnTo>
                    <a:pt x="1439333" y="1044222"/>
                  </a:lnTo>
                  <a:lnTo>
                    <a:pt x="1453444" y="536222"/>
                  </a:lnTo>
                  <a:lnTo>
                    <a:pt x="1509889" y="141111"/>
                  </a:lnTo>
                  <a:lnTo>
                    <a:pt x="1594555" y="42334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9000">
                  <a:srgbClr val="210069"/>
                </a:gs>
              </a:gsLst>
              <a:lin ang="522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092613" y="3479457"/>
              <a:ext cx="645146" cy="181678"/>
            </a:xfrm>
            <a:custGeom>
              <a:avLst/>
              <a:gdLst>
                <a:gd name="connsiteX0" fmla="*/ 291966 w 780749"/>
                <a:gd name="connsiteY0" fmla="*/ 19155 h 211960"/>
                <a:gd name="connsiteX1" fmla="*/ 291966 w 780749"/>
                <a:gd name="connsiteY1" fmla="*/ 19155 h 211960"/>
                <a:gd name="connsiteX2" fmla="*/ 14599 w 780749"/>
                <a:gd name="connsiteY2" fmla="*/ 62953 h 211960"/>
                <a:gd name="connsiteX3" fmla="*/ 0 w 780749"/>
                <a:gd name="connsiteY3" fmla="*/ 106751 h 211960"/>
                <a:gd name="connsiteX4" fmla="*/ 43795 w 780749"/>
                <a:gd name="connsiteY4" fmla="*/ 150549 h 211960"/>
                <a:gd name="connsiteX5" fmla="*/ 102188 w 780749"/>
                <a:gd name="connsiteY5" fmla="*/ 165148 h 211960"/>
                <a:gd name="connsiteX6" fmla="*/ 87590 w 780749"/>
                <a:gd name="connsiteY6" fmla="*/ 208946 h 211960"/>
                <a:gd name="connsiteX7" fmla="*/ 145983 w 780749"/>
                <a:gd name="connsiteY7" fmla="*/ 194346 h 211960"/>
                <a:gd name="connsiteX8" fmla="*/ 306564 w 780749"/>
                <a:gd name="connsiteY8" fmla="*/ 179747 h 211960"/>
                <a:gd name="connsiteX9" fmla="*/ 394154 w 780749"/>
                <a:gd name="connsiteY9" fmla="*/ 150549 h 211960"/>
                <a:gd name="connsiteX10" fmla="*/ 481744 w 780749"/>
                <a:gd name="connsiteY10" fmla="*/ 106751 h 211960"/>
                <a:gd name="connsiteX11" fmla="*/ 773710 w 780749"/>
                <a:gd name="connsiteY11" fmla="*/ 106751 h 211960"/>
                <a:gd name="connsiteX12" fmla="*/ 700718 w 780749"/>
                <a:gd name="connsiteY12" fmla="*/ 4556 h 211960"/>
                <a:gd name="connsiteX13" fmla="*/ 291966 w 780749"/>
                <a:gd name="connsiteY13" fmla="*/ 19155 h 21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0749" h="211960">
                  <a:moveTo>
                    <a:pt x="291966" y="19155"/>
                  </a:moveTo>
                  <a:lnTo>
                    <a:pt x="291966" y="19155"/>
                  </a:lnTo>
                  <a:cubicBezTo>
                    <a:pt x="278298" y="20009"/>
                    <a:pt x="69903" y="-6180"/>
                    <a:pt x="14599" y="62953"/>
                  </a:cubicBezTo>
                  <a:cubicBezTo>
                    <a:pt x="4986" y="74970"/>
                    <a:pt x="4866" y="92152"/>
                    <a:pt x="0" y="106751"/>
                  </a:cubicBezTo>
                  <a:cubicBezTo>
                    <a:pt x="14598" y="121350"/>
                    <a:pt x="25870" y="140305"/>
                    <a:pt x="43795" y="150549"/>
                  </a:cubicBezTo>
                  <a:cubicBezTo>
                    <a:pt x="61215" y="160504"/>
                    <a:pt x="90150" y="149097"/>
                    <a:pt x="102188" y="165148"/>
                  </a:cubicBezTo>
                  <a:cubicBezTo>
                    <a:pt x="111421" y="177459"/>
                    <a:pt x="74786" y="200409"/>
                    <a:pt x="87590" y="208946"/>
                  </a:cubicBezTo>
                  <a:cubicBezTo>
                    <a:pt x="104284" y="220076"/>
                    <a:pt x="126096" y="196998"/>
                    <a:pt x="145983" y="194346"/>
                  </a:cubicBezTo>
                  <a:cubicBezTo>
                    <a:pt x="199259" y="187242"/>
                    <a:pt x="253037" y="184613"/>
                    <a:pt x="306564" y="179747"/>
                  </a:cubicBezTo>
                  <a:cubicBezTo>
                    <a:pt x="335761" y="170014"/>
                    <a:pt x="368547" y="167621"/>
                    <a:pt x="394154" y="150549"/>
                  </a:cubicBezTo>
                  <a:cubicBezTo>
                    <a:pt x="450752" y="112814"/>
                    <a:pt x="421304" y="126899"/>
                    <a:pt x="481744" y="106751"/>
                  </a:cubicBezTo>
                  <a:cubicBezTo>
                    <a:pt x="508827" y="109213"/>
                    <a:pt x="734331" y="140507"/>
                    <a:pt x="773710" y="106751"/>
                  </a:cubicBezTo>
                  <a:cubicBezTo>
                    <a:pt x="805358" y="79622"/>
                    <a:pt x="721218" y="6677"/>
                    <a:pt x="700718" y="4556"/>
                  </a:cubicBezTo>
                  <a:cubicBezTo>
                    <a:pt x="554181" y="-10604"/>
                    <a:pt x="360091" y="16722"/>
                    <a:pt x="291966" y="19155"/>
                  </a:cubicBezTo>
                  <a:close/>
                </a:path>
              </a:pathLst>
            </a:custGeom>
            <a:solidFill>
              <a:srgbClr val="FFFFFF"/>
            </a:solidFill>
            <a:ln w="57150" cmpd="sng">
              <a:solidFill>
                <a:srgbClr val="9999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5279654" y="3524000"/>
              <a:ext cx="645146" cy="181678"/>
            </a:xfrm>
            <a:custGeom>
              <a:avLst/>
              <a:gdLst>
                <a:gd name="connsiteX0" fmla="*/ 291966 w 780749"/>
                <a:gd name="connsiteY0" fmla="*/ 19155 h 211960"/>
                <a:gd name="connsiteX1" fmla="*/ 291966 w 780749"/>
                <a:gd name="connsiteY1" fmla="*/ 19155 h 211960"/>
                <a:gd name="connsiteX2" fmla="*/ 14599 w 780749"/>
                <a:gd name="connsiteY2" fmla="*/ 62953 h 211960"/>
                <a:gd name="connsiteX3" fmla="*/ 0 w 780749"/>
                <a:gd name="connsiteY3" fmla="*/ 106751 h 211960"/>
                <a:gd name="connsiteX4" fmla="*/ 43795 w 780749"/>
                <a:gd name="connsiteY4" fmla="*/ 150549 h 211960"/>
                <a:gd name="connsiteX5" fmla="*/ 102188 w 780749"/>
                <a:gd name="connsiteY5" fmla="*/ 165148 h 211960"/>
                <a:gd name="connsiteX6" fmla="*/ 87590 w 780749"/>
                <a:gd name="connsiteY6" fmla="*/ 208946 h 211960"/>
                <a:gd name="connsiteX7" fmla="*/ 145983 w 780749"/>
                <a:gd name="connsiteY7" fmla="*/ 194346 h 211960"/>
                <a:gd name="connsiteX8" fmla="*/ 306564 w 780749"/>
                <a:gd name="connsiteY8" fmla="*/ 179747 h 211960"/>
                <a:gd name="connsiteX9" fmla="*/ 394154 w 780749"/>
                <a:gd name="connsiteY9" fmla="*/ 150549 h 211960"/>
                <a:gd name="connsiteX10" fmla="*/ 481744 w 780749"/>
                <a:gd name="connsiteY10" fmla="*/ 106751 h 211960"/>
                <a:gd name="connsiteX11" fmla="*/ 773710 w 780749"/>
                <a:gd name="connsiteY11" fmla="*/ 106751 h 211960"/>
                <a:gd name="connsiteX12" fmla="*/ 700718 w 780749"/>
                <a:gd name="connsiteY12" fmla="*/ 4556 h 211960"/>
                <a:gd name="connsiteX13" fmla="*/ 291966 w 780749"/>
                <a:gd name="connsiteY13" fmla="*/ 19155 h 21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0749" h="211960">
                  <a:moveTo>
                    <a:pt x="291966" y="19155"/>
                  </a:moveTo>
                  <a:lnTo>
                    <a:pt x="291966" y="19155"/>
                  </a:lnTo>
                  <a:cubicBezTo>
                    <a:pt x="278298" y="20009"/>
                    <a:pt x="69903" y="-6180"/>
                    <a:pt x="14599" y="62953"/>
                  </a:cubicBezTo>
                  <a:cubicBezTo>
                    <a:pt x="4986" y="74970"/>
                    <a:pt x="4866" y="92152"/>
                    <a:pt x="0" y="106751"/>
                  </a:cubicBezTo>
                  <a:cubicBezTo>
                    <a:pt x="14598" y="121350"/>
                    <a:pt x="25870" y="140305"/>
                    <a:pt x="43795" y="150549"/>
                  </a:cubicBezTo>
                  <a:cubicBezTo>
                    <a:pt x="61215" y="160504"/>
                    <a:pt x="90150" y="149097"/>
                    <a:pt x="102188" y="165148"/>
                  </a:cubicBezTo>
                  <a:cubicBezTo>
                    <a:pt x="111421" y="177459"/>
                    <a:pt x="74786" y="200409"/>
                    <a:pt x="87590" y="208946"/>
                  </a:cubicBezTo>
                  <a:cubicBezTo>
                    <a:pt x="104284" y="220076"/>
                    <a:pt x="126096" y="196998"/>
                    <a:pt x="145983" y="194346"/>
                  </a:cubicBezTo>
                  <a:cubicBezTo>
                    <a:pt x="199259" y="187242"/>
                    <a:pt x="253037" y="184613"/>
                    <a:pt x="306564" y="179747"/>
                  </a:cubicBezTo>
                  <a:cubicBezTo>
                    <a:pt x="335761" y="170014"/>
                    <a:pt x="368547" y="167621"/>
                    <a:pt x="394154" y="150549"/>
                  </a:cubicBezTo>
                  <a:cubicBezTo>
                    <a:pt x="450752" y="112814"/>
                    <a:pt x="421304" y="126899"/>
                    <a:pt x="481744" y="106751"/>
                  </a:cubicBezTo>
                  <a:cubicBezTo>
                    <a:pt x="508827" y="109213"/>
                    <a:pt x="734331" y="140507"/>
                    <a:pt x="773710" y="106751"/>
                  </a:cubicBezTo>
                  <a:cubicBezTo>
                    <a:pt x="805358" y="79622"/>
                    <a:pt x="721218" y="6677"/>
                    <a:pt x="700718" y="4556"/>
                  </a:cubicBezTo>
                  <a:cubicBezTo>
                    <a:pt x="554181" y="-10604"/>
                    <a:pt x="360091" y="16722"/>
                    <a:pt x="291966" y="19155"/>
                  </a:cubicBezTo>
                  <a:close/>
                </a:path>
              </a:pathLst>
            </a:custGeom>
            <a:solidFill>
              <a:srgbClr val="FFFFFF"/>
            </a:solidFill>
            <a:ln w="28575" cmpd="sng">
              <a:solidFill>
                <a:srgbClr val="9999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086715" y="3217919"/>
              <a:ext cx="458675" cy="363304"/>
            </a:xfrm>
            <a:custGeom>
              <a:avLst/>
              <a:gdLst>
                <a:gd name="connsiteX0" fmla="*/ 117134 w 555083"/>
                <a:gd name="connsiteY0" fmla="*/ 146474 h 423860"/>
                <a:gd name="connsiteX1" fmla="*/ 117134 w 555083"/>
                <a:gd name="connsiteY1" fmla="*/ 146474 h 423860"/>
                <a:gd name="connsiteX2" fmla="*/ 14946 w 555083"/>
                <a:gd name="connsiteY2" fmla="*/ 234070 h 423860"/>
                <a:gd name="connsiteX3" fmla="*/ 102536 w 555083"/>
                <a:gd name="connsiteY3" fmla="*/ 292467 h 423860"/>
                <a:gd name="connsiteX4" fmla="*/ 204724 w 555083"/>
                <a:gd name="connsiteY4" fmla="*/ 248669 h 423860"/>
                <a:gd name="connsiteX5" fmla="*/ 292314 w 555083"/>
                <a:gd name="connsiteY5" fmla="*/ 204871 h 423860"/>
                <a:gd name="connsiteX6" fmla="*/ 482091 w 555083"/>
                <a:gd name="connsiteY6" fmla="*/ 248669 h 423860"/>
                <a:gd name="connsiteX7" fmla="*/ 496690 w 555083"/>
                <a:gd name="connsiteY7" fmla="*/ 131875 h 423860"/>
                <a:gd name="connsiteX8" fmla="*/ 540484 w 555083"/>
                <a:gd name="connsiteY8" fmla="*/ 102676 h 423860"/>
                <a:gd name="connsiteX9" fmla="*/ 555083 w 555083"/>
                <a:gd name="connsiteY9" fmla="*/ 58878 h 423860"/>
                <a:gd name="connsiteX10" fmla="*/ 452895 w 555083"/>
                <a:gd name="connsiteY10" fmla="*/ 481 h 423860"/>
                <a:gd name="connsiteX11" fmla="*/ 350707 w 555083"/>
                <a:gd name="connsiteY11" fmla="*/ 15081 h 423860"/>
                <a:gd name="connsiteX12" fmla="*/ 263117 w 555083"/>
                <a:gd name="connsiteY12" fmla="*/ 88077 h 423860"/>
                <a:gd name="connsiteX13" fmla="*/ 204724 w 555083"/>
                <a:gd name="connsiteY13" fmla="*/ 175672 h 423860"/>
                <a:gd name="connsiteX14" fmla="*/ 175527 w 555083"/>
                <a:gd name="connsiteY14" fmla="*/ 277867 h 423860"/>
                <a:gd name="connsiteX15" fmla="*/ 146331 w 555083"/>
                <a:gd name="connsiteY15" fmla="*/ 336264 h 423860"/>
                <a:gd name="connsiteX16" fmla="*/ 131733 w 555083"/>
                <a:gd name="connsiteY16" fmla="*/ 394661 h 423860"/>
                <a:gd name="connsiteX17" fmla="*/ 87938 w 555083"/>
                <a:gd name="connsiteY17" fmla="*/ 423860 h 423860"/>
                <a:gd name="connsiteX18" fmla="*/ 44143 w 555083"/>
                <a:gd name="connsiteY18" fmla="*/ 365463 h 423860"/>
                <a:gd name="connsiteX19" fmla="*/ 348 w 555083"/>
                <a:gd name="connsiteY19" fmla="*/ 336264 h 423860"/>
                <a:gd name="connsiteX20" fmla="*/ 29545 w 555083"/>
                <a:gd name="connsiteY20" fmla="*/ 292467 h 423860"/>
                <a:gd name="connsiteX21" fmla="*/ 73339 w 555083"/>
                <a:gd name="connsiteY21" fmla="*/ 161073 h 423860"/>
                <a:gd name="connsiteX22" fmla="*/ 160929 w 555083"/>
                <a:gd name="connsiteY22" fmla="*/ 131875 h 423860"/>
                <a:gd name="connsiteX23" fmla="*/ 292314 w 555083"/>
                <a:gd name="connsiteY23" fmla="*/ 146474 h 423860"/>
                <a:gd name="connsiteX24" fmla="*/ 321510 w 555083"/>
                <a:gd name="connsiteY24" fmla="*/ 190272 h 423860"/>
                <a:gd name="connsiteX25" fmla="*/ 452895 w 555083"/>
                <a:gd name="connsiteY25" fmla="*/ 248669 h 423860"/>
                <a:gd name="connsiteX26" fmla="*/ 452895 w 555083"/>
                <a:gd name="connsiteY26" fmla="*/ 248669 h 423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55083" h="423860">
                  <a:moveTo>
                    <a:pt x="117134" y="146474"/>
                  </a:moveTo>
                  <a:lnTo>
                    <a:pt x="117134" y="146474"/>
                  </a:lnTo>
                  <a:cubicBezTo>
                    <a:pt x="83071" y="175673"/>
                    <a:pt x="19410" y="189428"/>
                    <a:pt x="14946" y="234070"/>
                  </a:cubicBezTo>
                  <a:cubicBezTo>
                    <a:pt x="11455" y="268987"/>
                    <a:pt x="102536" y="292467"/>
                    <a:pt x="102536" y="292467"/>
                  </a:cubicBezTo>
                  <a:cubicBezTo>
                    <a:pt x="151667" y="276088"/>
                    <a:pt x="154218" y="277531"/>
                    <a:pt x="204724" y="248669"/>
                  </a:cubicBezTo>
                  <a:cubicBezTo>
                    <a:pt x="283963" y="203386"/>
                    <a:pt x="212017" y="231638"/>
                    <a:pt x="292314" y="204871"/>
                  </a:cubicBezTo>
                  <a:cubicBezTo>
                    <a:pt x="408532" y="282355"/>
                    <a:pt x="345165" y="268231"/>
                    <a:pt x="482091" y="248669"/>
                  </a:cubicBezTo>
                  <a:cubicBezTo>
                    <a:pt x="486957" y="209738"/>
                    <a:pt x="482120" y="168303"/>
                    <a:pt x="496690" y="131875"/>
                  </a:cubicBezTo>
                  <a:cubicBezTo>
                    <a:pt x="503206" y="115585"/>
                    <a:pt x="529524" y="116377"/>
                    <a:pt x="540484" y="102676"/>
                  </a:cubicBezTo>
                  <a:cubicBezTo>
                    <a:pt x="550097" y="90659"/>
                    <a:pt x="550217" y="73477"/>
                    <a:pt x="555083" y="58878"/>
                  </a:cubicBezTo>
                  <a:cubicBezTo>
                    <a:pt x="535623" y="45904"/>
                    <a:pt x="474338" y="2430"/>
                    <a:pt x="452895" y="481"/>
                  </a:cubicBezTo>
                  <a:cubicBezTo>
                    <a:pt x="418628" y="-2634"/>
                    <a:pt x="384770" y="10214"/>
                    <a:pt x="350707" y="15081"/>
                  </a:cubicBezTo>
                  <a:cubicBezTo>
                    <a:pt x="311776" y="41036"/>
                    <a:pt x="293380" y="49165"/>
                    <a:pt x="263117" y="88077"/>
                  </a:cubicBezTo>
                  <a:cubicBezTo>
                    <a:pt x="241574" y="115777"/>
                    <a:pt x="204724" y="175672"/>
                    <a:pt x="204724" y="175672"/>
                  </a:cubicBezTo>
                  <a:cubicBezTo>
                    <a:pt x="197314" y="205317"/>
                    <a:pt x="188097" y="248537"/>
                    <a:pt x="175527" y="277867"/>
                  </a:cubicBezTo>
                  <a:cubicBezTo>
                    <a:pt x="166955" y="297870"/>
                    <a:pt x="153972" y="315887"/>
                    <a:pt x="146331" y="336264"/>
                  </a:cubicBezTo>
                  <a:cubicBezTo>
                    <a:pt x="139286" y="355051"/>
                    <a:pt x="142862" y="377966"/>
                    <a:pt x="131733" y="394661"/>
                  </a:cubicBezTo>
                  <a:cubicBezTo>
                    <a:pt x="122001" y="409260"/>
                    <a:pt x="102536" y="414127"/>
                    <a:pt x="87938" y="423860"/>
                  </a:cubicBezTo>
                  <a:cubicBezTo>
                    <a:pt x="73340" y="404394"/>
                    <a:pt x="61347" y="382669"/>
                    <a:pt x="44143" y="365463"/>
                  </a:cubicBezTo>
                  <a:cubicBezTo>
                    <a:pt x="31737" y="353056"/>
                    <a:pt x="3789" y="353469"/>
                    <a:pt x="348" y="336264"/>
                  </a:cubicBezTo>
                  <a:cubicBezTo>
                    <a:pt x="-3093" y="319059"/>
                    <a:pt x="19813" y="307066"/>
                    <a:pt x="29545" y="292467"/>
                  </a:cubicBezTo>
                  <a:cubicBezTo>
                    <a:pt x="34499" y="262739"/>
                    <a:pt x="35150" y="184943"/>
                    <a:pt x="73339" y="161073"/>
                  </a:cubicBezTo>
                  <a:cubicBezTo>
                    <a:pt x="99437" y="144761"/>
                    <a:pt x="160929" y="131875"/>
                    <a:pt x="160929" y="131875"/>
                  </a:cubicBezTo>
                  <a:cubicBezTo>
                    <a:pt x="204724" y="136741"/>
                    <a:pt x="250903" y="131414"/>
                    <a:pt x="292314" y="146474"/>
                  </a:cubicBezTo>
                  <a:cubicBezTo>
                    <a:pt x="308803" y="152470"/>
                    <a:pt x="308306" y="178718"/>
                    <a:pt x="321510" y="190272"/>
                  </a:cubicBezTo>
                  <a:cubicBezTo>
                    <a:pt x="397499" y="256767"/>
                    <a:pt x="383889" y="248669"/>
                    <a:pt x="452895" y="248669"/>
                  </a:cubicBezTo>
                  <a:lnTo>
                    <a:pt x="452895" y="248669"/>
                  </a:lnTo>
                </a:path>
              </a:pathLst>
            </a:custGeom>
            <a:solidFill>
              <a:srgbClr val="FFFFFF"/>
            </a:solidFill>
            <a:ln>
              <a:solidFill>
                <a:srgbClr val="9999C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6576547" y="3322314"/>
              <a:ext cx="645146" cy="181678"/>
            </a:xfrm>
            <a:custGeom>
              <a:avLst/>
              <a:gdLst>
                <a:gd name="connsiteX0" fmla="*/ 291966 w 780749"/>
                <a:gd name="connsiteY0" fmla="*/ 19155 h 211960"/>
                <a:gd name="connsiteX1" fmla="*/ 291966 w 780749"/>
                <a:gd name="connsiteY1" fmla="*/ 19155 h 211960"/>
                <a:gd name="connsiteX2" fmla="*/ 14599 w 780749"/>
                <a:gd name="connsiteY2" fmla="*/ 62953 h 211960"/>
                <a:gd name="connsiteX3" fmla="*/ 0 w 780749"/>
                <a:gd name="connsiteY3" fmla="*/ 106751 h 211960"/>
                <a:gd name="connsiteX4" fmla="*/ 43795 w 780749"/>
                <a:gd name="connsiteY4" fmla="*/ 150549 h 211960"/>
                <a:gd name="connsiteX5" fmla="*/ 102188 w 780749"/>
                <a:gd name="connsiteY5" fmla="*/ 165148 h 211960"/>
                <a:gd name="connsiteX6" fmla="*/ 87590 w 780749"/>
                <a:gd name="connsiteY6" fmla="*/ 208946 h 211960"/>
                <a:gd name="connsiteX7" fmla="*/ 145983 w 780749"/>
                <a:gd name="connsiteY7" fmla="*/ 194346 h 211960"/>
                <a:gd name="connsiteX8" fmla="*/ 306564 w 780749"/>
                <a:gd name="connsiteY8" fmla="*/ 179747 h 211960"/>
                <a:gd name="connsiteX9" fmla="*/ 394154 w 780749"/>
                <a:gd name="connsiteY9" fmla="*/ 150549 h 211960"/>
                <a:gd name="connsiteX10" fmla="*/ 481744 w 780749"/>
                <a:gd name="connsiteY10" fmla="*/ 106751 h 211960"/>
                <a:gd name="connsiteX11" fmla="*/ 773710 w 780749"/>
                <a:gd name="connsiteY11" fmla="*/ 106751 h 211960"/>
                <a:gd name="connsiteX12" fmla="*/ 700718 w 780749"/>
                <a:gd name="connsiteY12" fmla="*/ 4556 h 211960"/>
                <a:gd name="connsiteX13" fmla="*/ 291966 w 780749"/>
                <a:gd name="connsiteY13" fmla="*/ 19155 h 21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0749" h="211960">
                  <a:moveTo>
                    <a:pt x="291966" y="19155"/>
                  </a:moveTo>
                  <a:lnTo>
                    <a:pt x="291966" y="19155"/>
                  </a:lnTo>
                  <a:cubicBezTo>
                    <a:pt x="278298" y="20009"/>
                    <a:pt x="69903" y="-6180"/>
                    <a:pt x="14599" y="62953"/>
                  </a:cubicBezTo>
                  <a:cubicBezTo>
                    <a:pt x="4986" y="74970"/>
                    <a:pt x="4866" y="92152"/>
                    <a:pt x="0" y="106751"/>
                  </a:cubicBezTo>
                  <a:cubicBezTo>
                    <a:pt x="14598" y="121350"/>
                    <a:pt x="25870" y="140305"/>
                    <a:pt x="43795" y="150549"/>
                  </a:cubicBezTo>
                  <a:cubicBezTo>
                    <a:pt x="61215" y="160504"/>
                    <a:pt x="90150" y="149097"/>
                    <a:pt x="102188" y="165148"/>
                  </a:cubicBezTo>
                  <a:cubicBezTo>
                    <a:pt x="111421" y="177459"/>
                    <a:pt x="74786" y="200409"/>
                    <a:pt x="87590" y="208946"/>
                  </a:cubicBezTo>
                  <a:cubicBezTo>
                    <a:pt x="104284" y="220076"/>
                    <a:pt x="126096" y="196998"/>
                    <a:pt x="145983" y="194346"/>
                  </a:cubicBezTo>
                  <a:cubicBezTo>
                    <a:pt x="199259" y="187242"/>
                    <a:pt x="253037" y="184613"/>
                    <a:pt x="306564" y="179747"/>
                  </a:cubicBezTo>
                  <a:cubicBezTo>
                    <a:pt x="335761" y="170014"/>
                    <a:pt x="368547" y="167621"/>
                    <a:pt x="394154" y="150549"/>
                  </a:cubicBezTo>
                  <a:cubicBezTo>
                    <a:pt x="450752" y="112814"/>
                    <a:pt x="421304" y="126899"/>
                    <a:pt x="481744" y="106751"/>
                  </a:cubicBezTo>
                  <a:cubicBezTo>
                    <a:pt x="508827" y="109213"/>
                    <a:pt x="734331" y="140507"/>
                    <a:pt x="773710" y="106751"/>
                  </a:cubicBezTo>
                  <a:cubicBezTo>
                    <a:pt x="805358" y="79622"/>
                    <a:pt x="721218" y="6677"/>
                    <a:pt x="700718" y="4556"/>
                  </a:cubicBezTo>
                  <a:cubicBezTo>
                    <a:pt x="554181" y="-10604"/>
                    <a:pt x="360091" y="16722"/>
                    <a:pt x="291966" y="19155"/>
                  </a:cubicBezTo>
                  <a:close/>
                </a:path>
              </a:pathLst>
            </a:custGeom>
            <a:solidFill>
              <a:srgbClr val="FFFFFF"/>
            </a:solidFill>
            <a:ln w="57150" cmpd="sng">
              <a:solidFill>
                <a:srgbClr val="9999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360154" y="3227475"/>
              <a:ext cx="965468" cy="2619796"/>
            </a:xfrm>
            <a:custGeom>
              <a:avLst/>
              <a:gdLst>
                <a:gd name="connsiteX0" fmla="*/ 1066800 w 1168400"/>
                <a:gd name="connsiteY0" fmla="*/ 16933 h 3056467"/>
                <a:gd name="connsiteX1" fmla="*/ 1032934 w 1168400"/>
                <a:gd name="connsiteY1" fmla="*/ 228600 h 3056467"/>
                <a:gd name="connsiteX2" fmla="*/ 982134 w 1168400"/>
                <a:gd name="connsiteY2" fmla="*/ 499533 h 3056467"/>
                <a:gd name="connsiteX3" fmla="*/ 965200 w 1168400"/>
                <a:gd name="connsiteY3" fmla="*/ 762000 h 3056467"/>
                <a:gd name="connsiteX4" fmla="*/ 922867 w 1168400"/>
                <a:gd name="connsiteY4" fmla="*/ 939800 h 3056467"/>
                <a:gd name="connsiteX5" fmla="*/ 905934 w 1168400"/>
                <a:gd name="connsiteY5" fmla="*/ 1227667 h 3056467"/>
                <a:gd name="connsiteX6" fmla="*/ 863600 w 1168400"/>
                <a:gd name="connsiteY6" fmla="*/ 1397000 h 3056467"/>
                <a:gd name="connsiteX7" fmla="*/ 812800 w 1168400"/>
                <a:gd name="connsiteY7" fmla="*/ 1667933 h 3056467"/>
                <a:gd name="connsiteX8" fmla="*/ 821267 w 1168400"/>
                <a:gd name="connsiteY8" fmla="*/ 1761067 h 3056467"/>
                <a:gd name="connsiteX9" fmla="*/ 711200 w 1168400"/>
                <a:gd name="connsiteY9" fmla="*/ 1938867 h 3056467"/>
                <a:gd name="connsiteX10" fmla="*/ 694267 w 1168400"/>
                <a:gd name="connsiteY10" fmla="*/ 2057400 h 3056467"/>
                <a:gd name="connsiteX11" fmla="*/ 694267 w 1168400"/>
                <a:gd name="connsiteY11" fmla="*/ 2057400 h 3056467"/>
                <a:gd name="connsiteX12" fmla="*/ 516467 w 1168400"/>
                <a:gd name="connsiteY12" fmla="*/ 2319867 h 3056467"/>
                <a:gd name="connsiteX13" fmla="*/ 279400 w 1168400"/>
                <a:gd name="connsiteY13" fmla="*/ 2658533 h 3056467"/>
                <a:gd name="connsiteX14" fmla="*/ 135467 w 1168400"/>
                <a:gd name="connsiteY14" fmla="*/ 2827867 h 3056467"/>
                <a:gd name="connsiteX15" fmla="*/ 33867 w 1168400"/>
                <a:gd name="connsiteY15" fmla="*/ 2988733 h 3056467"/>
                <a:gd name="connsiteX16" fmla="*/ 0 w 1168400"/>
                <a:gd name="connsiteY16" fmla="*/ 3056467 h 3056467"/>
                <a:gd name="connsiteX17" fmla="*/ 279400 w 1168400"/>
                <a:gd name="connsiteY17" fmla="*/ 3048000 h 3056467"/>
                <a:gd name="connsiteX18" fmla="*/ 364067 w 1168400"/>
                <a:gd name="connsiteY18" fmla="*/ 2641600 h 3056467"/>
                <a:gd name="connsiteX19" fmla="*/ 626534 w 1168400"/>
                <a:gd name="connsiteY19" fmla="*/ 2226733 h 3056467"/>
                <a:gd name="connsiteX20" fmla="*/ 812800 w 1168400"/>
                <a:gd name="connsiteY20" fmla="*/ 1905000 h 3056467"/>
                <a:gd name="connsiteX21" fmla="*/ 939800 w 1168400"/>
                <a:gd name="connsiteY21" fmla="*/ 1286933 h 3056467"/>
                <a:gd name="connsiteX22" fmla="*/ 965200 w 1168400"/>
                <a:gd name="connsiteY22" fmla="*/ 651933 h 3056467"/>
                <a:gd name="connsiteX23" fmla="*/ 1016000 w 1168400"/>
                <a:gd name="connsiteY23" fmla="*/ 355600 h 3056467"/>
                <a:gd name="connsiteX24" fmla="*/ 1168400 w 1168400"/>
                <a:gd name="connsiteY24" fmla="*/ 0 h 305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68400" h="3056467">
                  <a:moveTo>
                    <a:pt x="1066800" y="16933"/>
                  </a:moveTo>
                  <a:lnTo>
                    <a:pt x="1032934" y="228600"/>
                  </a:lnTo>
                  <a:lnTo>
                    <a:pt x="982134" y="499533"/>
                  </a:lnTo>
                  <a:lnTo>
                    <a:pt x="965200" y="762000"/>
                  </a:lnTo>
                  <a:lnTo>
                    <a:pt x="922867" y="939800"/>
                  </a:lnTo>
                  <a:lnTo>
                    <a:pt x="905934" y="1227667"/>
                  </a:lnTo>
                  <a:lnTo>
                    <a:pt x="863600" y="1397000"/>
                  </a:lnTo>
                  <a:lnTo>
                    <a:pt x="812800" y="1667933"/>
                  </a:lnTo>
                  <a:lnTo>
                    <a:pt x="821267" y="1761067"/>
                  </a:lnTo>
                  <a:lnTo>
                    <a:pt x="711200" y="1938867"/>
                  </a:lnTo>
                  <a:lnTo>
                    <a:pt x="694267" y="2057400"/>
                  </a:lnTo>
                  <a:lnTo>
                    <a:pt x="694267" y="2057400"/>
                  </a:lnTo>
                  <a:lnTo>
                    <a:pt x="516467" y="2319867"/>
                  </a:lnTo>
                  <a:lnTo>
                    <a:pt x="279400" y="2658533"/>
                  </a:lnTo>
                  <a:lnTo>
                    <a:pt x="135467" y="2827867"/>
                  </a:lnTo>
                  <a:lnTo>
                    <a:pt x="33867" y="2988733"/>
                  </a:lnTo>
                  <a:lnTo>
                    <a:pt x="0" y="3056467"/>
                  </a:lnTo>
                  <a:lnTo>
                    <a:pt x="279400" y="3048000"/>
                  </a:lnTo>
                  <a:lnTo>
                    <a:pt x="364067" y="2641600"/>
                  </a:lnTo>
                  <a:lnTo>
                    <a:pt x="626534" y="2226733"/>
                  </a:lnTo>
                  <a:lnTo>
                    <a:pt x="812800" y="1905000"/>
                  </a:lnTo>
                  <a:lnTo>
                    <a:pt x="939800" y="1286933"/>
                  </a:lnTo>
                  <a:lnTo>
                    <a:pt x="965200" y="651933"/>
                  </a:lnTo>
                  <a:lnTo>
                    <a:pt x="1016000" y="355600"/>
                  </a:lnTo>
                  <a:lnTo>
                    <a:pt x="1168400" y="0"/>
                  </a:lnTo>
                </a:path>
              </a:pathLst>
            </a:custGeom>
            <a:gradFill flip="none" rotWithShape="1">
              <a:gsLst>
                <a:gs pos="0">
                  <a:srgbClr val="7C97CC"/>
                </a:gs>
                <a:gs pos="100000">
                  <a:schemeClr val="tx1"/>
                </a:gs>
              </a:gsLst>
              <a:lin ang="5640000" scaled="0"/>
              <a:tileRect/>
            </a:gra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5832391" y="3684671"/>
              <a:ext cx="293838" cy="1930374"/>
            </a:xfrm>
            <a:custGeom>
              <a:avLst/>
              <a:gdLst>
                <a:gd name="connsiteX0" fmla="*/ 0 w 355600"/>
                <a:gd name="connsiteY0" fmla="*/ 1621366 h 1621366"/>
                <a:gd name="connsiteX1" fmla="*/ 50800 w 355600"/>
                <a:gd name="connsiteY1" fmla="*/ 1591733 h 1621366"/>
                <a:gd name="connsiteX2" fmla="*/ 97367 w 355600"/>
                <a:gd name="connsiteY2" fmla="*/ 1549400 h 1621366"/>
                <a:gd name="connsiteX3" fmla="*/ 139700 w 355600"/>
                <a:gd name="connsiteY3" fmla="*/ 1456266 h 1621366"/>
                <a:gd name="connsiteX4" fmla="*/ 186267 w 355600"/>
                <a:gd name="connsiteY4" fmla="*/ 1299633 h 1621366"/>
                <a:gd name="connsiteX5" fmla="*/ 237067 w 355600"/>
                <a:gd name="connsiteY5" fmla="*/ 986366 h 1621366"/>
                <a:gd name="connsiteX6" fmla="*/ 283634 w 355600"/>
                <a:gd name="connsiteY6" fmla="*/ 774700 h 1621366"/>
                <a:gd name="connsiteX7" fmla="*/ 325967 w 355600"/>
                <a:gd name="connsiteY7" fmla="*/ 414866 h 1621366"/>
                <a:gd name="connsiteX8" fmla="*/ 355600 w 355600"/>
                <a:gd name="connsiteY8" fmla="*/ 0 h 162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600" h="1621366">
                  <a:moveTo>
                    <a:pt x="0" y="1621366"/>
                  </a:moveTo>
                  <a:lnTo>
                    <a:pt x="50800" y="1591733"/>
                  </a:lnTo>
                  <a:lnTo>
                    <a:pt x="97367" y="1549400"/>
                  </a:lnTo>
                  <a:lnTo>
                    <a:pt x="139700" y="1456266"/>
                  </a:lnTo>
                  <a:lnTo>
                    <a:pt x="186267" y="1299633"/>
                  </a:lnTo>
                  <a:lnTo>
                    <a:pt x="237067" y="986366"/>
                  </a:lnTo>
                  <a:lnTo>
                    <a:pt x="283634" y="774700"/>
                  </a:lnTo>
                  <a:lnTo>
                    <a:pt x="325967" y="414866"/>
                  </a:lnTo>
                  <a:lnTo>
                    <a:pt x="355600" y="0"/>
                  </a:lnTo>
                </a:path>
              </a:pathLst>
            </a:custGeom>
            <a:noFill/>
            <a:ln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" name="Left Arrow 24"/>
            <p:cNvSpPr/>
            <p:nvPr/>
          </p:nvSpPr>
          <p:spPr>
            <a:xfrm>
              <a:off x="4410413" y="5448133"/>
              <a:ext cx="2504166" cy="454774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Sun 38"/>
            <p:cNvSpPr/>
            <p:nvPr/>
          </p:nvSpPr>
          <p:spPr>
            <a:xfrm>
              <a:off x="6951165" y="2351188"/>
              <a:ext cx="463890" cy="452759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3"/>
            <a:srcRect r="7662"/>
            <a:stretch/>
          </p:blipFill>
          <p:spPr>
            <a:xfrm>
              <a:off x="5816648" y="2854492"/>
              <a:ext cx="1698319" cy="373777"/>
            </a:xfrm>
            <a:prstGeom prst="rect">
              <a:avLst/>
            </a:prstGeom>
          </p:spPr>
        </p:pic>
        <p:sp>
          <p:nvSpPr>
            <p:cNvPr id="21" name="Freeform 20"/>
            <p:cNvSpPr/>
            <p:nvPr/>
          </p:nvSpPr>
          <p:spPr>
            <a:xfrm>
              <a:off x="5340622" y="3255233"/>
              <a:ext cx="645146" cy="181678"/>
            </a:xfrm>
            <a:custGeom>
              <a:avLst/>
              <a:gdLst>
                <a:gd name="connsiteX0" fmla="*/ 291966 w 780749"/>
                <a:gd name="connsiteY0" fmla="*/ 19155 h 211960"/>
                <a:gd name="connsiteX1" fmla="*/ 291966 w 780749"/>
                <a:gd name="connsiteY1" fmla="*/ 19155 h 211960"/>
                <a:gd name="connsiteX2" fmla="*/ 14599 w 780749"/>
                <a:gd name="connsiteY2" fmla="*/ 62953 h 211960"/>
                <a:gd name="connsiteX3" fmla="*/ 0 w 780749"/>
                <a:gd name="connsiteY3" fmla="*/ 106751 h 211960"/>
                <a:gd name="connsiteX4" fmla="*/ 43795 w 780749"/>
                <a:gd name="connsiteY4" fmla="*/ 150549 h 211960"/>
                <a:gd name="connsiteX5" fmla="*/ 102188 w 780749"/>
                <a:gd name="connsiteY5" fmla="*/ 165148 h 211960"/>
                <a:gd name="connsiteX6" fmla="*/ 87590 w 780749"/>
                <a:gd name="connsiteY6" fmla="*/ 208946 h 211960"/>
                <a:gd name="connsiteX7" fmla="*/ 145983 w 780749"/>
                <a:gd name="connsiteY7" fmla="*/ 194346 h 211960"/>
                <a:gd name="connsiteX8" fmla="*/ 306564 w 780749"/>
                <a:gd name="connsiteY8" fmla="*/ 179747 h 211960"/>
                <a:gd name="connsiteX9" fmla="*/ 394154 w 780749"/>
                <a:gd name="connsiteY9" fmla="*/ 150549 h 211960"/>
                <a:gd name="connsiteX10" fmla="*/ 481744 w 780749"/>
                <a:gd name="connsiteY10" fmla="*/ 106751 h 211960"/>
                <a:gd name="connsiteX11" fmla="*/ 773710 w 780749"/>
                <a:gd name="connsiteY11" fmla="*/ 106751 h 211960"/>
                <a:gd name="connsiteX12" fmla="*/ 700718 w 780749"/>
                <a:gd name="connsiteY12" fmla="*/ 4556 h 211960"/>
                <a:gd name="connsiteX13" fmla="*/ 291966 w 780749"/>
                <a:gd name="connsiteY13" fmla="*/ 19155 h 21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0749" h="211960">
                  <a:moveTo>
                    <a:pt x="291966" y="19155"/>
                  </a:moveTo>
                  <a:lnTo>
                    <a:pt x="291966" y="19155"/>
                  </a:lnTo>
                  <a:cubicBezTo>
                    <a:pt x="278298" y="20009"/>
                    <a:pt x="69903" y="-6180"/>
                    <a:pt x="14599" y="62953"/>
                  </a:cubicBezTo>
                  <a:cubicBezTo>
                    <a:pt x="4986" y="74970"/>
                    <a:pt x="4866" y="92152"/>
                    <a:pt x="0" y="106751"/>
                  </a:cubicBezTo>
                  <a:cubicBezTo>
                    <a:pt x="14598" y="121350"/>
                    <a:pt x="25870" y="140305"/>
                    <a:pt x="43795" y="150549"/>
                  </a:cubicBezTo>
                  <a:cubicBezTo>
                    <a:pt x="61215" y="160504"/>
                    <a:pt x="90150" y="149097"/>
                    <a:pt x="102188" y="165148"/>
                  </a:cubicBezTo>
                  <a:cubicBezTo>
                    <a:pt x="111421" y="177459"/>
                    <a:pt x="74786" y="200409"/>
                    <a:pt x="87590" y="208946"/>
                  </a:cubicBezTo>
                  <a:cubicBezTo>
                    <a:pt x="104284" y="220076"/>
                    <a:pt x="126096" y="196998"/>
                    <a:pt x="145983" y="194346"/>
                  </a:cubicBezTo>
                  <a:cubicBezTo>
                    <a:pt x="199259" y="187242"/>
                    <a:pt x="253037" y="184613"/>
                    <a:pt x="306564" y="179747"/>
                  </a:cubicBezTo>
                  <a:cubicBezTo>
                    <a:pt x="335761" y="170014"/>
                    <a:pt x="368547" y="167621"/>
                    <a:pt x="394154" y="150549"/>
                  </a:cubicBezTo>
                  <a:cubicBezTo>
                    <a:pt x="450752" y="112814"/>
                    <a:pt x="421304" y="126899"/>
                    <a:pt x="481744" y="106751"/>
                  </a:cubicBezTo>
                  <a:cubicBezTo>
                    <a:pt x="508827" y="109213"/>
                    <a:pt x="734331" y="140507"/>
                    <a:pt x="773710" y="106751"/>
                  </a:cubicBezTo>
                  <a:cubicBezTo>
                    <a:pt x="805358" y="79622"/>
                    <a:pt x="721218" y="6677"/>
                    <a:pt x="700718" y="4556"/>
                  </a:cubicBezTo>
                  <a:cubicBezTo>
                    <a:pt x="554181" y="-10604"/>
                    <a:pt x="360091" y="16722"/>
                    <a:pt x="291966" y="19155"/>
                  </a:cubicBezTo>
                  <a:close/>
                </a:path>
              </a:pathLst>
            </a:custGeom>
            <a:solidFill>
              <a:srgbClr val="FFFFFF"/>
            </a:solidFill>
            <a:ln w="57150" cmpd="sng">
              <a:solidFill>
                <a:srgbClr val="9999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5491" y="2868210"/>
              <a:ext cx="313505" cy="363959"/>
            </a:xfrm>
            <a:prstGeom prst="rect">
              <a:avLst/>
            </a:prstGeom>
          </p:spPr>
        </p:pic>
        <p:sp>
          <p:nvSpPr>
            <p:cNvPr id="40" name="Left Arrow 39"/>
            <p:cNvSpPr/>
            <p:nvPr/>
          </p:nvSpPr>
          <p:spPr>
            <a:xfrm rot="19080000">
              <a:off x="6309276" y="2803600"/>
              <a:ext cx="727094" cy="195444"/>
            </a:xfrm>
            <a:prstGeom prst="leftArrow">
              <a:avLst/>
            </a:prstGeom>
            <a:solidFill>
              <a:srgbClr val="C3CFFF"/>
            </a:solidFill>
            <a:ln>
              <a:solidFill>
                <a:srgbClr val="270079"/>
              </a:solidFill>
            </a:ln>
            <a:scene3d>
              <a:camera prst="orthographicFront">
                <a:rot lat="424282" lon="3475713" rev="1147975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6430564" y="3193608"/>
              <a:ext cx="984491" cy="181678"/>
            </a:xfrm>
            <a:custGeom>
              <a:avLst/>
              <a:gdLst>
                <a:gd name="connsiteX0" fmla="*/ 291966 w 780749"/>
                <a:gd name="connsiteY0" fmla="*/ 19155 h 211960"/>
                <a:gd name="connsiteX1" fmla="*/ 291966 w 780749"/>
                <a:gd name="connsiteY1" fmla="*/ 19155 h 211960"/>
                <a:gd name="connsiteX2" fmla="*/ 14599 w 780749"/>
                <a:gd name="connsiteY2" fmla="*/ 62953 h 211960"/>
                <a:gd name="connsiteX3" fmla="*/ 0 w 780749"/>
                <a:gd name="connsiteY3" fmla="*/ 106751 h 211960"/>
                <a:gd name="connsiteX4" fmla="*/ 43795 w 780749"/>
                <a:gd name="connsiteY4" fmla="*/ 150549 h 211960"/>
                <a:gd name="connsiteX5" fmla="*/ 102188 w 780749"/>
                <a:gd name="connsiteY5" fmla="*/ 165148 h 211960"/>
                <a:gd name="connsiteX6" fmla="*/ 87590 w 780749"/>
                <a:gd name="connsiteY6" fmla="*/ 208946 h 211960"/>
                <a:gd name="connsiteX7" fmla="*/ 145983 w 780749"/>
                <a:gd name="connsiteY7" fmla="*/ 194346 h 211960"/>
                <a:gd name="connsiteX8" fmla="*/ 306564 w 780749"/>
                <a:gd name="connsiteY8" fmla="*/ 179747 h 211960"/>
                <a:gd name="connsiteX9" fmla="*/ 394154 w 780749"/>
                <a:gd name="connsiteY9" fmla="*/ 150549 h 211960"/>
                <a:gd name="connsiteX10" fmla="*/ 481744 w 780749"/>
                <a:gd name="connsiteY10" fmla="*/ 106751 h 211960"/>
                <a:gd name="connsiteX11" fmla="*/ 773710 w 780749"/>
                <a:gd name="connsiteY11" fmla="*/ 106751 h 211960"/>
                <a:gd name="connsiteX12" fmla="*/ 700718 w 780749"/>
                <a:gd name="connsiteY12" fmla="*/ 4556 h 211960"/>
                <a:gd name="connsiteX13" fmla="*/ 291966 w 780749"/>
                <a:gd name="connsiteY13" fmla="*/ 19155 h 21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0749" h="211960">
                  <a:moveTo>
                    <a:pt x="291966" y="19155"/>
                  </a:moveTo>
                  <a:lnTo>
                    <a:pt x="291966" y="19155"/>
                  </a:lnTo>
                  <a:cubicBezTo>
                    <a:pt x="278298" y="20009"/>
                    <a:pt x="69903" y="-6180"/>
                    <a:pt x="14599" y="62953"/>
                  </a:cubicBezTo>
                  <a:cubicBezTo>
                    <a:pt x="4986" y="74970"/>
                    <a:pt x="4866" y="92152"/>
                    <a:pt x="0" y="106751"/>
                  </a:cubicBezTo>
                  <a:cubicBezTo>
                    <a:pt x="14598" y="121350"/>
                    <a:pt x="25870" y="140305"/>
                    <a:pt x="43795" y="150549"/>
                  </a:cubicBezTo>
                  <a:cubicBezTo>
                    <a:pt x="61215" y="160504"/>
                    <a:pt x="90150" y="149097"/>
                    <a:pt x="102188" y="165148"/>
                  </a:cubicBezTo>
                  <a:cubicBezTo>
                    <a:pt x="111421" y="177459"/>
                    <a:pt x="74786" y="200409"/>
                    <a:pt x="87590" y="208946"/>
                  </a:cubicBezTo>
                  <a:cubicBezTo>
                    <a:pt x="104284" y="220076"/>
                    <a:pt x="126096" y="196998"/>
                    <a:pt x="145983" y="194346"/>
                  </a:cubicBezTo>
                  <a:cubicBezTo>
                    <a:pt x="199259" y="187242"/>
                    <a:pt x="253037" y="184613"/>
                    <a:pt x="306564" y="179747"/>
                  </a:cubicBezTo>
                  <a:cubicBezTo>
                    <a:pt x="335761" y="170014"/>
                    <a:pt x="368547" y="167621"/>
                    <a:pt x="394154" y="150549"/>
                  </a:cubicBezTo>
                  <a:cubicBezTo>
                    <a:pt x="450752" y="112814"/>
                    <a:pt x="421304" y="126899"/>
                    <a:pt x="481744" y="106751"/>
                  </a:cubicBezTo>
                  <a:cubicBezTo>
                    <a:pt x="508827" y="109213"/>
                    <a:pt x="734331" y="140507"/>
                    <a:pt x="773710" y="106751"/>
                  </a:cubicBezTo>
                  <a:cubicBezTo>
                    <a:pt x="805358" y="79622"/>
                    <a:pt x="721218" y="6677"/>
                    <a:pt x="700718" y="4556"/>
                  </a:cubicBezTo>
                  <a:cubicBezTo>
                    <a:pt x="554181" y="-10604"/>
                    <a:pt x="360091" y="16722"/>
                    <a:pt x="291966" y="19155"/>
                  </a:cubicBez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9999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4964902" y="3644637"/>
              <a:ext cx="252169" cy="200256"/>
            </a:xfrm>
            <a:custGeom>
              <a:avLst/>
              <a:gdLst>
                <a:gd name="connsiteX0" fmla="*/ 795866 w 795866"/>
                <a:gd name="connsiteY0" fmla="*/ 0 h 990600"/>
                <a:gd name="connsiteX1" fmla="*/ 795866 w 795866"/>
                <a:gd name="connsiteY1" fmla="*/ 101600 h 990600"/>
                <a:gd name="connsiteX2" fmla="*/ 795866 w 795866"/>
                <a:gd name="connsiteY2" fmla="*/ 101600 h 990600"/>
                <a:gd name="connsiteX3" fmla="*/ 719666 w 795866"/>
                <a:gd name="connsiteY3" fmla="*/ 245534 h 990600"/>
                <a:gd name="connsiteX4" fmla="*/ 516466 w 795866"/>
                <a:gd name="connsiteY4" fmla="*/ 457200 h 990600"/>
                <a:gd name="connsiteX5" fmla="*/ 287866 w 795866"/>
                <a:gd name="connsiteY5" fmla="*/ 694267 h 990600"/>
                <a:gd name="connsiteX6" fmla="*/ 0 w 795866"/>
                <a:gd name="connsiteY6" fmla="*/ 990600 h 990600"/>
                <a:gd name="connsiteX7" fmla="*/ 0 w 795866"/>
                <a:gd name="connsiteY7" fmla="*/ 99060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5866" h="990600">
                  <a:moveTo>
                    <a:pt x="795866" y="0"/>
                  </a:moveTo>
                  <a:lnTo>
                    <a:pt x="795866" y="101600"/>
                  </a:lnTo>
                  <a:lnTo>
                    <a:pt x="795866" y="101600"/>
                  </a:lnTo>
                  <a:lnTo>
                    <a:pt x="719666" y="245534"/>
                  </a:lnTo>
                  <a:lnTo>
                    <a:pt x="516466" y="457200"/>
                  </a:lnTo>
                  <a:lnTo>
                    <a:pt x="287866" y="694267"/>
                  </a:lnTo>
                  <a:lnTo>
                    <a:pt x="0" y="990600"/>
                  </a:lnTo>
                  <a:lnTo>
                    <a:pt x="0" y="990600"/>
                  </a:lnTo>
                </a:path>
              </a:pathLst>
            </a:custGeom>
            <a:ln>
              <a:solidFill>
                <a:srgbClr val="0000FF"/>
              </a:solidFill>
              <a:headEnd type="none"/>
              <a:tailEnd type="triangle" w="lg" len="lg"/>
            </a:ln>
            <a:scene3d>
              <a:camera prst="orthographicFront">
                <a:rot lat="0" lon="330000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7635" y="4115278"/>
              <a:ext cx="503318" cy="185480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0882" y="4261800"/>
              <a:ext cx="503318" cy="185480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71493" y="4050515"/>
              <a:ext cx="503318" cy="185480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8263" y="4023313"/>
              <a:ext cx="503318" cy="185480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5092613" y="3661135"/>
              <a:ext cx="236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.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398294" y="3923246"/>
              <a:ext cx="236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.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659332" y="4076275"/>
              <a:ext cx="236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.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873350" y="3780529"/>
              <a:ext cx="236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.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124996" y="3785523"/>
              <a:ext cx="236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.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253314" y="3889709"/>
              <a:ext cx="236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.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510145" y="3666012"/>
              <a:ext cx="236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.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636887" y="3772310"/>
              <a:ext cx="236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.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873350" y="4106031"/>
              <a:ext cx="236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.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085045" y="3691237"/>
              <a:ext cx="236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.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739447" y="3801115"/>
              <a:ext cx="236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.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326786" y="3717728"/>
              <a:ext cx="236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.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605968" y="3816347"/>
              <a:ext cx="236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.</a:t>
              </a:r>
            </a:p>
          </p:txBody>
        </p:sp>
        <p:sp>
          <p:nvSpPr>
            <p:cNvPr id="124" name="Up Arrow 123"/>
            <p:cNvSpPr/>
            <p:nvPr/>
          </p:nvSpPr>
          <p:spPr>
            <a:xfrm flipV="1">
              <a:off x="5406112" y="4324693"/>
              <a:ext cx="189506" cy="393499"/>
            </a:xfrm>
            <a:prstGeom prst="upArrow">
              <a:avLst/>
            </a:prstGeom>
            <a:solidFill>
              <a:srgbClr val="CCF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5304833" y="3780736"/>
              <a:ext cx="240726" cy="263419"/>
              <a:chOff x="2992125" y="1697794"/>
              <a:chExt cx="372533" cy="584201"/>
            </a:xfrm>
          </p:grpSpPr>
          <p:sp>
            <p:nvSpPr>
              <p:cNvPr id="83" name="Oval 82"/>
              <p:cNvSpPr/>
              <p:nvPr/>
            </p:nvSpPr>
            <p:spPr>
              <a:xfrm>
                <a:off x="2992125" y="1697794"/>
                <a:ext cx="372533" cy="584201"/>
              </a:xfrm>
              <a:prstGeom prst="ellipse">
                <a:avLst/>
              </a:prstGeom>
              <a:noFill/>
              <a:ln w="38100" cmpd="sng">
                <a:solidFill>
                  <a:srgbClr val="CCFFC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85" name="Straight Arrow Connector 84"/>
              <p:cNvCxnSpPr/>
              <p:nvPr/>
            </p:nvCxnSpPr>
            <p:spPr>
              <a:xfrm flipV="1">
                <a:off x="3342557" y="1900994"/>
                <a:ext cx="8467" cy="194734"/>
              </a:xfrm>
              <a:prstGeom prst="straightConnector1">
                <a:avLst/>
              </a:prstGeom>
              <a:ln>
                <a:solidFill>
                  <a:srgbClr val="CCFFCC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>
                <a:off x="2997538" y="1934859"/>
                <a:ext cx="8467" cy="194735"/>
              </a:xfrm>
              <a:prstGeom prst="straightConnector1">
                <a:avLst/>
              </a:prstGeom>
              <a:ln>
                <a:solidFill>
                  <a:srgbClr val="CCFFCC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7" name="Left Brace 126"/>
            <p:cNvSpPr/>
            <p:nvPr/>
          </p:nvSpPr>
          <p:spPr>
            <a:xfrm rot="16200000">
              <a:off x="5434387" y="3818438"/>
              <a:ext cx="139046" cy="813793"/>
            </a:xfrm>
            <a:prstGeom prst="leftBrace">
              <a:avLst/>
            </a:prstGeom>
            <a:noFill/>
            <a:ln>
              <a:solidFill>
                <a:srgbClr val="CCFFC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8" name="Cloud 127"/>
            <p:cNvSpPr/>
            <p:nvPr/>
          </p:nvSpPr>
          <p:spPr>
            <a:xfrm>
              <a:off x="5360154" y="4712751"/>
              <a:ext cx="289275" cy="217712"/>
            </a:xfrm>
            <a:prstGeom prst="cloud">
              <a:avLst/>
            </a:prstGeom>
            <a:solidFill>
              <a:schemeClr val="bg1">
                <a:alpha val="55000"/>
              </a:schemeClr>
            </a:solidFill>
            <a:ln>
              <a:solidFill>
                <a:srgbClr val="CCFF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30" name="Straight Connector 129"/>
            <p:cNvCxnSpPr/>
            <p:nvPr/>
          </p:nvCxnSpPr>
          <p:spPr>
            <a:xfrm flipH="1" flipV="1">
              <a:off x="5437319" y="4794393"/>
              <a:ext cx="34291" cy="32657"/>
            </a:xfrm>
            <a:prstGeom prst="line">
              <a:avLst/>
            </a:prstGeom>
            <a:ln>
              <a:solidFill>
                <a:srgbClr val="9933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 flipV="1">
              <a:off x="5563249" y="4816165"/>
              <a:ext cx="34291" cy="32657"/>
            </a:xfrm>
            <a:prstGeom prst="line">
              <a:avLst/>
            </a:prstGeom>
            <a:ln>
              <a:solidFill>
                <a:srgbClr val="9933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 flipV="1">
              <a:off x="5484543" y="4837936"/>
              <a:ext cx="34291" cy="32657"/>
            </a:xfrm>
            <a:prstGeom prst="line">
              <a:avLst/>
            </a:prstGeom>
            <a:ln>
              <a:solidFill>
                <a:srgbClr val="9933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Can 136"/>
            <p:cNvSpPr/>
            <p:nvPr/>
          </p:nvSpPr>
          <p:spPr>
            <a:xfrm>
              <a:off x="5495037" y="4763745"/>
              <a:ext cx="41977" cy="52205"/>
            </a:xfrm>
            <a:prstGeom prst="can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9200" y="3451013"/>
              <a:ext cx="1143870" cy="620478"/>
            </a:xfrm>
            <a:prstGeom prst="rect">
              <a:avLst/>
            </a:prstGeom>
          </p:spPr>
        </p:pic>
        <p:cxnSp>
          <p:nvCxnSpPr>
            <p:cNvPr id="142" name="Straight Arrow Connector 141"/>
            <p:cNvCxnSpPr/>
            <p:nvPr/>
          </p:nvCxnSpPr>
          <p:spPr>
            <a:xfrm flipH="1">
              <a:off x="6347485" y="2856151"/>
              <a:ext cx="15949" cy="494693"/>
            </a:xfrm>
            <a:prstGeom prst="straightConnector1">
              <a:avLst/>
            </a:prstGeom>
            <a:ln>
              <a:solidFill>
                <a:srgbClr val="33CC3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6140431" y="2588625"/>
              <a:ext cx="4716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33CC33"/>
                  </a:solidFill>
                  <a:latin typeface="Gill Sans"/>
                  <a:cs typeface="Gill Sans"/>
                </a:rPr>
                <a:t>CO</a:t>
              </a:r>
              <a:r>
                <a:rPr lang="en-US" sz="1200" baseline="-25000" dirty="0" smtClean="0">
                  <a:solidFill>
                    <a:srgbClr val="33CC33"/>
                  </a:solidFill>
                  <a:latin typeface="Gill Sans"/>
                  <a:cs typeface="Gill Sans"/>
                </a:rPr>
                <a:t>2</a:t>
              </a:r>
              <a:endParaRPr lang="en-US" sz="1200" baseline="-25000" dirty="0">
                <a:solidFill>
                  <a:srgbClr val="33CC33"/>
                </a:solidFill>
                <a:latin typeface="Gill Sans"/>
                <a:cs typeface="Gill Sans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6617519" y="2841621"/>
              <a:ext cx="8743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FFFFFF"/>
                  </a:solidFill>
                  <a:latin typeface="Gill Sans"/>
                  <a:cs typeface="Gill Sans"/>
                </a:rPr>
                <a:t>South</a:t>
              </a:r>
            </a:p>
            <a:p>
              <a:pPr algn="ctr"/>
              <a:r>
                <a:rPr lang="en-US" sz="900" dirty="0" smtClean="0">
                  <a:solidFill>
                    <a:srgbClr val="FFFFFF"/>
                  </a:solidFill>
                  <a:latin typeface="Gill Sans"/>
                  <a:cs typeface="Gill Sans"/>
                </a:rPr>
                <a:t>Easterly Winds</a:t>
              </a:r>
            </a:p>
            <a:p>
              <a:pPr algn="ctr"/>
              <a:endParaRPr lang="en-US" sz="900" baseline="-25000" dirty="0">
                <a:solidFill>
                  <a:srgbClr val="FFFFFF"/>
                </a:solidFill>
                <a:latin typeface="Gill Sans"/>
                <a:cs typeface="Gill Sans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5183655" y="5520455"/>
              <a:ext cx="12323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Gill Sans"/>
                  <a:cs typeface="Gill Sans"/>
                </a:rPr>
                <a:t>Offshore ACC</a:t>
              </a:r>
              <a:endParaRPr lang="en-US" sz="1400" baseline="-25000" dirty="0">
                <a:latin typeface="Gill Sans"/>
                <a:cs typeface="Gill Sans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602516" y="4848822"/>
              <a:ext cx="1225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CCFFCC"/>
                  </a:solidFill>
                  <a:latin typeface="Gill Sans"/>
                  <a:cs typeface="Gill Sans"/>
                </a:rPr>
                <a:t>Marine Snow</a:t>
              </a:r>
            </a:p>
            <a:p>
              <a:pPr algn="ctr"/>
              <a:r>
                <a:rPr lang="en-US" sz="1200" dirty="0" smtClean="0">
                  <a:solidFill>
                    <a:srgbClr val="CCFFCC"/>
                  </a:solidFill>
                  <a:latin typeface="Gill Sans"/>
                  <a:cs typeface="Gill Sans"/>
                </a:rPr>
                <a:t>Export Flux</a:t>
              </a:r>
              <a:endParaRPr lang="en-US" sz="1200" dirty="0">
                <a:solidFill>
                  <a:srgbClr val="CCFFCC"/>
                </a:solidFill>
                <a:latin typeface="Gill Sans"/>
                <a:cs typeface="Gill Sans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129471" y="4278144"/>
              <a:ext cx="73921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latin typeface="Gill Sans"/>
                  <a:cs typeface="Gill Sans"/>
                </a:rPr>
                <a:t>Organic</a:t>
              </a:r>
            </a:p>
            <a:p>
              <a:pPr algn="ctr"/>
              <a:r>
                <a:rPr lang="en-US" sz="1100" b="1" dirty="0" smtClean="0">
                  <a:latin typeface="Gill Sans"/>
                  <a:cs typeface="Gill Sans"/>
                </a:rPr>
                <a:t>Carbon</a:t>
              </a:r>
              <a:endParaRPr lang="en-US" sz="1100" b="1" dirty="0">
                <a:latin typeface="Gill Sans"/>
                <a:cs typeface="Gill Sans"/>
              </a:endParaRPr>
            </a:p>
          </p:txBody>
        </p:sp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79205" y="4272490"/>
              <a:ext cx="454483" cy="97059"/>
            </a:xfrm>
            <a:prstGeom prst="rect">
              <a:avLst/>
            </a:prstGeom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95618" y="3677836"/>
              <a:ext cx="454483" cy="97059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56226" y="4213270"/>
              <a:ext cx="454483" cy="97059"/>
            </a:xfrm>
            <a:prstGeom prst="rect">
              <a:avLst/>
            </a:prstGeom>
          </p:spPr>
        </p:pic>
        <p:pic>
          <p:nvPicPr>
            <p:cNvPr id="249" name="Picture 2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0666" y="2843819"/>
              <a:ext cx="313505" cy="363959"/>
            </a:xfrm>
            <a:prstGeom prst="rect">
              <a:avLst/>
            </a:prstGeom>
          </p:spPr>
        </p:pic>
        <p:pic>
          <p:nvPicPr>
            <p:cNvPr id="248" name="Picture 2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2710" y="2859524"/>
              <a:ext cx="313505" cy="363959"/>
            </a:xfrm>
            <a:prstGeom prst="rect">
              <a:avLst/>
            </a:prstGeom>
          </p:spPr>
        </p:pic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24996" y="3035060"/>
              <a:ext cx="671909" cy="365718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4314250" y="3202062"/>
              <a:ext cx="150731" cy="561947"/>
              <a:chOff x="7317673" y="3322676"/>
              <a:chExt cx="132369" cy="699330"/>
            </a:xfrm>
          </p:grpSpPr>
          <p:sp>
            <p:nvSpPr>
              <p:cNvPr id="240" name="Donut 239"/>
              <p:cNvSpPr/>
              <p:nvPr/>
            </p:nvSpPr>
            <p:spPr>
              <a:xfrm>
                <a:off x="7317673" y="3322676"/>
                <a:ext cx="132369" cy="699330"/>
              </a:xfrm>
              <a:prstGeom prst="donu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1" name="Straight Arrow Connector 240"/>
              <p:cNvCxnSpPr/>
              <p:nvPr/>
            </p:nvCxnSpPr>
            <p:spPr>
              <a:xfrm flipH="1">
                <a:off x="7336211" y="3646322"/>
                <a:ext cx="2762" cy="8380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Arrow Connector 241"/>
              <p:cNvCxnSpPr/>
              <p:nvPr/>
            </p:nvCxnSpPr>
            <p:spPr>
              <a:xfrm flipH="1" flipV="1">
                <a:off x="7416072" y="3644540"/>
                <a:ext cx="2762" cy="406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9" name="Rectangle 358"/>
            <p:cNvSpPr/>
            <p:nvPr/>
          </p:nvSpPr>
          <p:spPr>
            <a:xfrm>
              <a:off x="4229087" y="2303356"/>
              <a:ext cx="3329074" cy="3701353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0" name="TextBox 369"/>
            <p:cNvSpPr txBox="1"/>
            <p:nvPr/>
          </p:nvSpPr>
          <p:spPr>
            <a:xfrm>
              <a:off x="4208010" y="2256782"/>
              <a:ext cx="18876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C) Marine Polar System</a:t>
              </a:r>
              <a:endParaRPr lang="en-US" sz="1400" dirty="0"/>
            </a:p>
          </p:txBody>
        </p:sp>
        <p:sp>
          <p:nvSpPr>
            <p:cNvPr id="155" name="Freeform 154"/>
            <p:cNvSpPr/>
            <p:nvPr/>
          </p:nvSpPr>
          <p:spPr>
            <a:xfrm>
              <a:off x="633622" y="3190067"/>
              <a:ext cx="3438601" cy="2760917"/>
            </a:xfrm>
            <a:custGeom>
              <a:avLst/>
              <a:gdLst>
                <a:gd name="connsiteX0" fmla="*/ 2356556 w 3866445"/>
                <a:gd name="connsiteY0" fmla="*/ 3048000 h 3104445"/>
                <a:gd name="connsiteX1" fmla="*/ 2356556 w 3866445"/>
                <a:gd name="connsiteY1" fmla="*/ 2765778 h 3104445"/>
                <a:gd name="connsiteX2" fmla="*/ 2525889 w 3866445"/>
                <a:gd name="connsiteY2" fmla="*/ 2469445 h 3104445"/>
                <a:gd name="connsiteX3" fmla="*/ 2808111 w 3866445"/>
                <a:gd name="connsiteY3" fmla="*/ 2286000 h 3104445"/>
                <a:gd name="connsiteX4" fmla="*/ 3104445 w 3866445"/>
                <a:gd name="connsiteY4" fmla="*/ 1749778 h 3104445"/>
                <a:gd name="connsiteX5" fmla="*/ 3104445 w 3866445"/>
                <a:gd name="connsiteY5" fmla="*/ 1453445 h 3104445"/>
                <a:gd name="connsiteX6" fmla="*/ 3259667 w 3866445"/>
                <a:gd name="connsiteY6" fmla="*/ 1114778 h 3104445"/>
                <a:gd name="connsiteX7" fmla="*/ 3400778 w 3866445"/>
                <a:gd name="connsiteY7" fmla="*/ 691445 h 3104445"/>
                <a:gd name="connsiteX8" fmla="*/ 3598334 w 3866445"/>
                <a:gd name="connsiteY8" fmla="*/ 254000 h 3104445"/>
                <a:gd name="connsiteX9" fmla="*/ 3866445 w 3866445"/>
                <a:gd name="connsiteY9" fmla="*/ 0 h 3104445"/>
                <a:gd name="connsiteX10" fmla="*/ 1524000 w 3866445"/>
                <a:gd name="connsiteY10" fmla="*/ 0 h 3104445"/>
                <a:gd name="connsiteX11" fmla="*/ 1312334 w 3866445"/>
                <a:gd name="connsiteY11" fmla="*/ 127000 h 3104445"/>
                <a:gd name="connsiteX12" fmla="*/ 1227667 w 3866445"/>
                <a:gd name="connsiteY12" fmla="*/ 324556 h 3104445"/>
                <a:gd name="connsiteX13" fmla="*/ 1016000 w 3866445"/>
                <a:gd name="connsiteY13" fmla="*/ 564445 h 3104445"/>
                <a:gd name="connsiteX14" fmla="*/ 987778 w 3866445"/>
                <a:gd name="connsiteY14" fmla="*/ 762000 h 3104445"/>
                <a:gd name="connsiteX15" fmla="*/ 832556 w 3866445"/>
                <a:gd name="connsiteY15" fmla="*/ 1100667 h 3104445"/>
                <a:gd name="connsiteX16" fmla="*/ 733778 w 3866445"/>
                <a:gd name="connsiteY16" fmla="*/ 1509889 h 3104445"/>
                <a:gd name="connsiteX17" fmla="*/ 733778 w 3866445"/>
                <a:gd name="connsiteY17" fmla="*/ 1721556 h 3104445"/>
                <a:gd name="connsiteX18" fmla="*/ 550334 w 3866445"/>
                <a:gd name="connsiteY18" fmla="*/ 1961445 h 3104445"/>
                <a:gd name="connsiteX19" fmla="*/ 437445 w 3866445"/>
                <a:gd name="connsiteY19" fmla="*/ 2215445 h 3104445"/>
                <a:gd name="connsiteX20" fmla="*/ 197556 w 3866445"/>
                <a:gd name="connsiteY20" fmla="*/ 2469445 h 3104445"/>
                <a:gd name="connsiteX21" fmla="*/ 56445 w 3866445"/>
                <a:gd name="connsiteY21" fmla="*/ 2695223 h 3104445"/>
                <a:gd name="connsiteX22" fmla="*/ 0 w 3866445"/>
                <a:gd name="connsiteY22" fmla="*/ 3104445 h 3104445"/>
                <a:gd name="connsiteX23" fmla="*/ 2356556 w 3866445"/>
                <a:gd name="connsiteY23" fmla="*/ 3048000 h 310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66445" h="3104445">
                  <a:moveTo>
                    <a:pt x="2356556" y="3048000"/>
                  </a:moveTo>
                  <a:lnTo>
                    <a:pt x="2356556" y="2765778"/>
                  </a:lnTo>
                  <a:lnTo>
                    <a:pt x="2525889" y="2469445"/>
                  </a:lnTo>
                  <a:lnTo>
                    <a:pt x="2808111" y="2286000"/>
                  </a:lnTo>
                  <a:lnTo>
                    <a:pt x="3104445" y="1749778"/>
                  </a:lnTo>
                  <a:lnTo>
                    <a:pt x="3104445" y="1453445"/>
                  </a:lnTo>
                  <a:lnTo>
                    <a:pt x="3259667" y="1114778"/>
                  </a:lnTo>
                  <a:lnTo>
                    <a:pt x="3400778" y="691445"/>
                  </a:lnTo>
                  <a:lnTo>
                    <a:pt x="3598334" y="254000"/>
                  </a:lnTo>
                  <a:lnTo>
                    <a:pt x="3866445" y="0"/>
                  </a:lnTo>
                  <a:lnTo>
                    <a:pt x="1524000" y="0"/>
                  </a:lnTo>
                  <a:lnTo>
                    <a:pt x="1312334" y="127000"/>
                  </a:lnTo>
                  <a:lnTo>
                    <a:pt x="1227667" y="324556"/>
                  </a:lnTo>
                  <a:lnTo>
                    <a:pt x="1016000" y="564445"/>
                  </a:lnTo>
                  <a:lnTo>
                    <a:pt x="987778" y="762000"/>
                  </a:lnTo>
                  <a:lnTo>
                    <a:pt x="832556" y="1100667"/>
                  </a:lnTo>
                  <a:lnTo>
                    <a:pt x="733778" y="1509889"/>
                  </a:lnTo>
                  <a:lnTo>
                    <a:pt x="733778" y="1721556"/>
                  </a:lnTo>
                  <a:lnTo>
                    <a:pt x="550334" y="1961445"/>
                  </a:lnTo>
                  <a:lnTo>
                    <a:pt x="437445" y="2215445"/>
                  </a:lnTo>
                  <a:lnTo>
                    <a:pt x="197556" y="2469445"/>
                  </a:lnTo>
                  <a:lnTo>
                    <a:pt x="56445" y="2695223"/>
                  </a:lnTo>
                  <a:lnTo>
                    <a:pt x="0" y="3104445"/>
                  </a:lnTo>
                  <a:lnTo>
                    <a:pt x="2356556" y="30480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rgbClr val="000090"/>
                </a:gs>
                <a:gs pos="50000">
                  <a:srgbClr val="9999CC"/>
                </a:gs>
              </a:gsLst>
              <a:lin ang="5400000" scaled="0"/>
              <a:tileRect/>
            </a:gra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2691763" y="3139870"/>
              <a:ext cx="1367911" cy="2773467"/>
            </a:xfrm>
            <a:custGeom>
              <a:avLst/>
              <a:gdLst>
                <a:gd name="connsiteX0" fmla="*/ 1171222 w 1538111"/>
                <a:gd name="connsiteY0" fmla="*/ 409222 h 3118555"/>
                <a:gd name="connsiteX1" fmla="*/ 1171222 w 1538111"/>
                <a:gd name="connsiteY1" fmla="*/ 409222 h 3118555"/>
                <a:gd name="connsiteX2" fmla="*/ 1044222 w 1538111"/>
                <a:gd name="connsiteY2" fmla="*/ 592666 h 3118555"/>
                <a:gd name="connsiteX3" fmla="*/ 1030111 w 1538111"/>
                <a:gd name="connsiteY3" fmla="*/ 790222 h 3118555"/>
                <a:gd name="connsiteX4" fmla="*/ 945444 w 1538111"/>
                <a:gd name="connsiteY4" fmla="*/ 945444 h 3118555"/>
                <a:gd name="connsiteX5" fmla="*/ 860778 w 1538111"/>
                <a:gd name="connsiteY5" fmla="*/ 1255889 h 3118555"/>
                <a:gd name="connsiteX6" fmla="*/ 719667 w 1538111"/>
                <a:gd name="connsiteY6" fmla="*/ 1552222 h 3118555"/>
                <a:gd name="connsiteX7" fmla="*/ 719667 w 1538111"/>
                <a:gd name="connsiteY7" fmla="*/ 1792111 h 3118555"/>
                <a:gd name="connsiteX8" fmla="*/ 620889 w 1538111"/>
                <a:gd name="connsiteY8" fmla="*/ 1961444 h 3118555"/>
                <a:gd name="connsiteX9" fmla="*/ 423333 w 1538111"/>
                <a:gd name="connsiteY9" fmla="*/ 2300111 h 3118555"/>
                <a:gd name="connsiteX10" fmla="*/ 112889 w 1538111"/>
                <a:gd name="connsiteY10" fmla="*/ 2582333 h 3118555"/>
                <a:gd name="connsiteX11" fmla="*/ 28222 w 1538111"/>
                <a:gd name="connsiteY11" fmla="*/ 2850444 h 3118555"/>
                <a:gd name="connsiteX12" fmla="*/ 0 w 1538111"/>
                <a:gd name="connsiteY12" fmla="*/ 3118555 h 3118555"/>
                <a:gd name="connsiteX13" fmla="*/ 1439333 w 1538111"/>
                <a:gd name="connsiteY13" fmla="*/ 1834444 h 3118555"/>
                <a:gd name="connsiteX14" fmla="*/ 1538111 w 1538111"/>
                <a:gd name="connsiteY14" fmla="*/ 0 h 3118555"/>
                <a:gd name="connsiteX15" fmla="*/ 1312333 w 1538111"/>
                <a:gd name="connsiteY15" fmla="*/ 155222 h 3118555"/>
                <a:gd name="connsiteX16" fmla="*/ 1284111 w 1538111"/>
                <a:gd name="connsiteY16" fmla="*/ 310444 h 3118555"/>
                <a:gd name="connsiteX17" fmla="*/ 1171222 w 1538111"/>
                <a:gd name="connsiteY17" fmla="*/ 409222 h 311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8111" h="3118555">
                  <a:moveTo>
                    <a:pt x="1171222" y="409222"/>
                  </a:moveTo>
                  <a:lnTo>
                    <a:pt x="1171222" y="409222"/>
                  </a:lnTo>
                  <a:lnTo>
                    <a:pt x="1044222" y="592666"/>
                  </a:lnTo>
                  <a:lnTo>
                    <a:pt x="1030111" y="790222"/>
                  </a:lnTo>
                  <a:lnTo>
                    <a:pt x="945444" y="945444"/>
                  </a:lnTo>
                  <a:lnTo>
                    <a:pt x="860778" y="1255889"/>
                  </a:lnTo>
                  <a:lnTo>
                    <a:pt x="719667" y="1552222"/>
                  </a:lnTo>
                  <a:lnTo>
                    <a:pt x="719667" y="1792111"/>
                  </a:lnTo>
                  <a:lnTo>
                    <a:pt x="620889" y="1961444"/>
                  </a:lnTo>
                  <a:lnTo>
                    <a:pt x="423333" y="2300111"/>
                  </a:lnTo>
                  <a:lnTo>
                    <a:pt x="112889" y="2582333"/>
                  </a:lnTo>
                  <a:lnTo>
                    <a:pt x="28222" y="2850444"/>
                  </a:lnTo>
                  <a:lnTo>
                    <a:pt x="0" y="3118555"/>
                  </a:lnTo>
                  <a:lnTo>
                    <a:pt x="1439333" y="1834444"/>
                  </a:lnTo>
                  <a:lnTo>
                    <a:pt x="1538111" y="0"/>
                  </a:lnTo>
                  <a:lnTo>
                    <a:pt x="1312333" y="155222"/>
                  </a:lnTo>
                  <a:lnTo>
                    <a:pt x="1284111" y="310444"/>
                  </a:lnTo>
                  <a:lnTo>
                    <a:pt x="1171222" y="409222"/>
                  </a:lnTo>
                  <a:close/>
                </a:path>
              </a:pathLst>
            </a:custGeom>
            <a:gradFill flip="none" rotWithShape="1">
              <a:gsLst>
                <a:gs pos="35000">
                  <a:schemeClr val="bg2">
                    <a:lumMod val="90000"/>
                  </a:schemeClr>
                </a:gs>
                <a:gs pos="100000">
                  <a:srgbClr val="000000"/>
                </a:gs>
              </a:gsLst>
              <a:lin ang="3060000" scaled="0"/>
              <a:tileRect/>
            </a:gra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1486998" y="3177518"/>
              <a:ext cx="1418108" cy="2735818"/>
            </a:xfrm>
            <a:custGeom>
              <a:avLst/>
              <a:gdLst>
                <a:gd name="connsiteX0" fmla="*/ 1298222 w 1594555"/>
                <a:gd name="connsiteY0" fmla="*/ 0 h 3076222"/>
                <a:gd name="connsiteX1" fmla="*/ 1255889 w 1594555"/>
                <a:gd name="connsiteY1" fmla="*/ 338667 h 3076222"/>
                <a:gd name="connsiteX2" fmla="*/ 1157111 w 1594555"/>
                <a:gd name="connsiteY2" fmla="*/ 493889 h 3076222"/>
                <a:gd name="connsiteX3" fmla="*/ 1157111 w 1594555"/>
                <a:gd name="connsiteY3" fmla="*/ 719667 h 3076222"/>
                <a:gd name="connsiteX4" fmla="*/ 1157111 w 1594555"/>
                <a:gd name="connsiteY4" fmla="*/ 1100667 h 3076222"/>
                <a:gd name="connsiteX5" fmla="*/ 973666 w 1594555"/>
                <a:gd name="connsiteY5" fmla="*/ 1453445 h 3076222"/>
                <a:gd name="connsiteX6" fmla="*/ 1016000 w 1594555"/>
                <a:gd name="connsiteY6" fmla="*/ 1735667 h 3076222"/>
                <a:gd name="connsiteX7" fmla="*/ 903111 w 1594555"/>
                <a:gd name="connsiteY7" fmla="*/ 2017889 h 3076222"/>
                <a:gd name="connsiteX8" fmla="*/ 508000 w 1594555"/>
                <a:gd name="connsiteY8" fmla="*/ 2384778 h 3076222"/>
                <a:gd name="connsiteX9" fmla="*/ 338666 w 1594555"/>
                <a:gd name="connsiteY9" fmla="*/ 2751667 h 3076222"/>
                <a:gd name="connsiteX10" fmla="*/ 0 w 1594555"/>
                <a:gd name="connsiteY10" fmla="*/ 3076222 h 3076222"/>
                <a:gd name="connsiteX11" fmla="*/ 860778 w 1594555"/>
                <a:gd name="connsiteY11" fmla="*/ 3076222 h 3076222"/>
                <a:gd name="connsiteX12" fmla="*/ 1086555 w 1594555"/>
                <a:gd name="connsiteY12" fmla="*/ 2370667 h 3076222"/>
                <a:gd name="connsiteX13" fmla="*/ 1368778 w 1594555"/>
                <a:gd name="connsiteY13" fmla="*/ 1763889 h 3076222"/>
                <a:gd name="connsiteX14" fmla="*/ 1255889 w 1594555"/>
                <a:gd name="connsiteY14" fmla="*/ 1425222 h 3076222"/>
                <a:gd name="connsiteX15" fmla="*/ 1439333 w 1594555"/>
                <a:gd name="connsiteY15" fmla="*/ 1044222 h 3076222"/>
                <a:gd name="connsiteX16" fmla="*/ 1453444 w 1594555"/>
                <a:gd name="connsiteY16" fmla="*/ 536222 h 3076222"/>
                <a:gd name="connsiteX17" fmla="*/ 1509889 w 1594555"/>
                <a:gd name="connsiteY17" fmla="*/ 141111 h 3076222"/>
                <a:gd name="connsiteX18" fmla="*/ 1594555 w 1594555"/>
                <a:gd name="connsiteY18" fmla="*/ 42334 h 307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94555" h="3076222">
                  <a:moveTo>
                    <a:pt x="1298222" y="0"/>
                  </a:moveTo>
                  <a:lnTo>
                    <a:pt x="1255889" y="338667"/>
                  </a:lnTo>
                  <a:lnTo>
                    <a:pt x="1157111" y="493889"/>
                  </a:lnTo>
                  <a:lnTo>
                    <a:pt x="1157111" y="719667"/>
                  </a:lnTo>
                  <a:lnTo>
                    <a:pt x="1157111" y="1100667"/>
                  </a:lnTo>
                  <a:lnTo>
                    <a:pt x="973666" y="1453445"/>
                  </a:lnTo>
                  <a:lnTo>
                    <a:pt x="1016000" y="1735667"/>
                  </a:lnTo>
                  <a:lnTo>
                    <a:pt x="903111" y="2017889"/>
                  </a:lnTo>
                  <a:lnTo>
                    <a:pt x="508000" y="2384778"/>
                  </a:lnTo>
                  <a:lnTo>
                    <a:pt x="338666" y="2751667"/>
                  </a:lnTo>
                  <a:lnTo>
                    <a:pt x="0" y="3076222"/>
                  </a:lnTo>
                  <a:lnTo>
                    <a:pt x="860778" y="3076222"/>
                  </a:lnTo>
                  <a:lnTo>
                    <a:pt x="1086555" y="2370667"/>
                  </a:lnTo>
                  <a:lnTo>
                    <a:pt x="1368778" y="1763889"/>
                  </a:lnTo>
                  <a:lnTo>
                    <a:pt x="1255889" y="1425222"/>
                  </a:lnTo>
                  <a:lnTo>
                    <a:pt x="1439333" y="1044222"/>
                  </a:lnTo>
                  <a:lnTo>
                    <a:pt x="1453444" y="536222"/>
                  </a:lnTo>
                  <a:lnTo>
                    <a:pt x="1509889" y="141111"/>
                  </a:lnTo>
                  <a:lnTo>
                    <a:pt x="1594555" y="42334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9000">
                  <a:srgbClr val="210069"/>
                </a:gs>
              </a:gsLst>
              <a:lin ang="522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2" name="Freeform 161"/>
            <p:cNvSpPr/>
            <p:nvPr/>
          </p:nvSpPr>
          <p:spPr>
            <a:xfrm>
              <a:off x="1753049" y="3175008"/>
              <a:ext cx="1039110" cy="2718249"/>
            </a:xfrm>
            <a:custGeom>
              <a:avLst/>
              <a:gdLst>
                <a:gd name="connsiteX0" fmla="*/ 1066800 w 1168400"/>
                <a:gd name="connsiteY0" fmla="*/ 16933 h 3056467"/>
                <a:gd name="connsiteX1" fmla="*/ 1032934 w 1168400"/>
                <a:gd name="connsiteY1" fmla="*/ 228600 h 3056467"/>
                <a:gd name="connsiteX2" fmla="*/ 982134 w 1168400"/>
                <a:gd name="connsiteY2" fmla="*/ 499533 h 3056467"/>
                <a:gd name="connsiteX3" fmla="*/ 965200 w 1168400"/>
                <a:gd name="connsiteY3" fmla="*/ 762000 h 3056467"/>
                <a:gd name="connsiteX4" fmla="*/ 922867 w 1168400"/>
                <a:gd name="connsiteY4" fmla="*/ 939800 h 3056467"/>
                <a:gd name="connsiteX5" fmla="*/ 905934 w 1168400"/>
                <a:gd name="connsiteY5" fmla="*/ 1227667 h 3056467"/>
                <a:gd name="connsiteX6" fmla="*/ 863600 w 1168400"/>
                <a:gd name="connsiteY6" fmla="*/ 1397000 h 3056467"/>
                <a:gd name="connsiteX7" fmla="*/ 812800 w 1168400"/>
                <a:gd name="connsiteY7" fmla="*/ 1667933 h 3056467"/>
                <a:gd name="connsiteX8" fmla="*/ 821267 w 1168400"/>
                <a:gd name="connsiteY8" fmla="*/ 1761067 h 3056467"/>
                <a:gd name="connsiteX9" fmla="*/ 711200 w 1168400"/>
                <a:gd name="connsiteY9" fmla="*/ 1938867 h 3056467"/>
                <a:gd name="connsiteX10" fmla="*/ 694267 w 1168400"/>
                <a:gd name="connsiteY10" fmla="*/ 2057400 h 3056467"/>
                <a:gd name="connsiteX11" fmla="*/ 694267 w 1168400"/>
                <a:gd name="connsiteY11" fmla="*/ 2057400 h 3056467"/>
                <a:gd name="connsiteX12" fmla="*/ 516467 w 1168400"/>
                <a:gd name="connsiteY12" fmla="*/ 2319867 h 3056467"/>
                <a:gd name="connsiteX13" fmla="*/ 279400 w 1168400"/>
                <a:gd name="connsiteY13" fmla="*/ 2658533 h 3056467"/>
                <a:gd name="connsiteX14" fmla="*/ 135467 w 1168400"/>
                <a:gd name="connsiteY14" fmla="*/ 2827867 h 3056467"/>
                <a:gd name="connsiteX15" fmla="*/ 33867 w 1168400"/>
                <a:gd name="connsiteY15" fmla="*/ 2988733 h 3056467"/>
                <a:gd name="connsiteX16" fmla="*/ 0 w 1168400"/>
                <a:gd name="connsiteY16" fmla="*/ 3056467 h 3056467"/>
                <a:gd name="connsiteX17" fmla="*/ 279400 w 1168400"/>
                <a:gd name="connsiteY17" fmla="*/ 3048000 h 3056467"/>
                <a:gd name="connsiteX18" fmla="*/ 364067 w 1168400"/>
                <a:gd name="connsiteY18" fmla="*/ 2641600 h 3056467"/>
                <a:gd name="connsiteX19" fmla="*/ 626534 w 1168400"/>
                <a:gd name="connsiteY19" fmla="*/ 2226733 h 3056467"/>
                <a:gd name="connsiteX20" fmla="*/ 812800 w 1168400"/>
                <a:gd name="connsiteY20" fmla="*/ 1905000 h 3056467"/>
                <a:gd name="connsiteX21" fmla="*/ 939800 w 1168400"/>
                <a:gd name="connsiteY21" fmla="*/ 1286933 h 3056467"/>
                <a:gd name="connsiteX22" fmla="*/ 965200 w 1168400"/>
                <a:gd name="connsiteY22" fmla="*/ 651933 h 3056467"/>
                <a:gd name="connsiteX23" fmla="*/ 1016000 w 1168400"/>
                <a:gd name="connsiteY23" fmla="*/ 355600 h 3056467"/>
                <a:gd name="connsiteX24" fmla="*/ 1168400 w 1168400"/>
                <a:gd name="connsiteY24" fmla="*/ 0 h 305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68400" h="3056467">
                  <a:moveTo>
                    <a:pt x="1066800" y="16933"/>
                  </a:moveTo>
                  <a:lnTo>
                    <a:pt x="1032934" y="228600"/>
                  </a:lnTo>
                  <a:lnTo>
                    <a:pt x="982134" y="499533"/>
                  </a:lnTo>
                  <a:lnTo>
                    <a:pt x="965200" y="762000"/>
                  </a:lnTo>
                  <a:lnTo>
                    <a:pt x="922867" y="939800"/>
                  </a:lnTo>
                  <a:lnTo>
                    <a:pt x="905934" y="1227667"/>
                  </a:lnTo>
                  <a:lnTo>
                    <a:pt x="863600" y="1397000"/>
                  </a:lnTo>
                  <a:lnTo>
                    <a:pt x="812800" y="1667933"/>
                  </a:lnTo>
                  <a:lnTo>
                    <a:pt x="821267" y="1761067"/>
                  </a:lnTo>
                  <a:lnTo>
                    <a:pt x="711200" y="1938867"/>
                  </a:lnTo>
                  <a:lnTo>
                    <a:pt x="694267" y="2057400"/>
                  </a:lnTo>
                  <a:lnTo>
                    <a:pt x="694267" y="2057400"/>
                  </a:lnTo>
                  <a:lnTo>
                    <a:pt x="516467" y="2319867"/>
                  </a:lnTo>
                  <a:lnTo>
                    <a:pt x="279400" y="2658533"/>
                  </a:lnTo>
                  <a:lnTo>
                    <a:pt x="135467" y="2827867"/>
                  </a:lnTo>
                  <a:lnTo>
                    <a:pt x="33867" y="2988733"/>
                  </a:lnTo>
                  <a:lnTo>
                    <a:pt x="0" y="3056467"/>
                  </a:lnTo>
                  <a:lnTo>
                    <a:pt x="279400" y="3048000"/>
                  </a:lnTo>
                  <a:lnTo>
                    <a:pt x="364067" y="2641600"/>
                  </a:lnTo>
                  <a:lnTo>
                    <a:pt x="626534" y="2226733"/>
                  </a:lnTo>
                  <a:lnTo>
                    <a:pt x="812800" y="1905000"/>
                  </a:lnTo>
                  <a:lnTo>
                    <a:pt x="939800" y="1286933"/>
                  </a:lnTo>
                  <a:lnTo>
                    <a:pt x="965200" y="651933"/>
                  </a:lnTo>
                  <a:lnTo>
                    <a:pt x="1016000" y="355600"/>
                  </a:lnTo>
                  <a:lnTo>
                    <a:pt x="1168400" y="0"/>
                  </a:lnTo>
                </a:path>
              </a:pathLst>
            </a:custGeom>
            <a:gradFill flip="none" rotWithShape="1">
              <a:gsLst>
                <a:gs pos="0">
                  <a:srgbClr val="7C97CC"/>
                </a:gs>
                <a:gs pos="100000">
                  <a:schemeClr val="tx1"/>
                </a:gs>
              </a:gsLst>
              <a:lin ang="5640000" scaled="0"/>
              <a:tileRect/>
            </a:gra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3" name="Freeform 162"/>
            <p:cNvSpPr/>
            <p:nvPr/>
          </p:nvSpPr>
          <p:spPr>
            <a:xfrm>
              <a:off x="2325306" y="3683268"/>
              <a:ext cx="316251" cy="1292609"/>
            </a:xfrm>
            <a:custGeom>
              <a:avLst/>
              <a:gdLst>
                <a:gd name="connsiteX0" fmla="*/ 0 w 355600"/>
                <a:gd name="connsiteY0" fmla="*/ 1621366 h 1621366"/>
                <a:gd name="connsiteX1" fmla="*/ 50800 w 355600"/>
                <a:gd name="connsiteY1" fmla="*/ 1591733 h 1621366"/>
                <a:gd name="connsiteX2" fmla="*/ 97367 w 355600"/>
                <a:gd name="connsiteY2" fmla="*/ 1549400 h 1621366"/>
                <a:gd name="connsiteX3" fmla="*/ 139700 w 355600"/>
                <a:gd name="connsiteY3" fmla="*/ 1456266 h 1621366"/>
                <a:gd name="connsiteX4" fmla="*/ 186267 w 355600"/>
                <a:gd name="connsiteY4" fmla="*/ 1299633 h 1621366"/>
                <a:gd name="connsiteX5" fmla="*/ 237067 w 355600"/>
                <a:gd name="connsiteY5" fmla="*/ 986366 h 1621366"/>
                <a:gd name="connsiteX6" fmla="*/ 283634 w 355600"/>
                <a:gd name="connsiteY6" fmla="*/ 774700 h 1621366"/>
                <a:gd name="connsiteX7" fmla="*/ 325967 w 355600"/>
                <a:gd name="connsiteY7" fmla="*/ 414866 h 1621366"/>
                <a:gd name="connsiteX8" fmla="*/ 355600 w 355600"/>
                <a:gd name="connsiteY8" fmla="*/ 0 h 162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600" h="1621366">
                  <a:moveTo>
                    <a:pt x="0" y="1621366"/>
                  </a:moveTo>
                  <a:lnTo>
                    <a:pt x="50800" y="1591733"/>
                  </a:lnTo>
                  <a:lnTo>
                    <a:pt x="97367" y="1549400"/>
                  </a:lnTo>
                  <a:lnTo>
                    <a:pt x="139700" y="1456266"/>
                  </a:lnTo>
                  <a:lnTo>
                    <a:pt x="186267" y="1299633"/>
                  </a:lnTo>
                  <a:lnTo>
                    <a:pt x="237067" y="986366"/>
                  </a:lnTo>
                  <a:lnTo>
                    <a:pt x="283634" y="774700"/>
                  </a:lnTo>
                  <a:lnTo>
                    <a:pt x="325967" y="414866"/>
                  </a:lnTo>
                  <a:lnTo>
                    <a:pt x="355600" y="0"/>
                  </a:lnTo>
                </a:path>
              </a:pathLst>
            </a:custGeom>
            <a:noFill/>
            <a:ln w="76200" cmpd="sng"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4" name="Left Arrow 163"/>
            <p:cNvSpPr/>
            <p:nvPr/>
          </p:nvSpPr>
          <p:spPr>
            <a:xfrm>
              <a:off x="1148037" y="4838148"/>
              <a:ext cx="2695173" cy="47186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5" name="Sun 164"/>
            <p:cNvSpPr/>
            <p:nvPr/>
          </p:nvSpPr>
          <p:spPr>
            <a:xfrm>
              <a:off x="3526951" y="2339633"/>
              <a:ext cx="499274" cy="469773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166" name="Picture 165"/>
            <p:cNvPicPr>
              <a:picLocks noChangeAspect="1"/>
            </p:cNvPicPr>
            <p:nvPr/>
          </p:nvPicPr>
          <p:blipFill rotWithShape="1">
            <a:blip r:embed="rId3"/>
            <a:srcRect r="7662"/>
            <a:stretch/>
          </p:blipFill>
          <p:spPr>
            <a:xfrm>
              <a:off x="2244367" y="2788008"/>
              <a:ext cx="1827858" cy="387824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0714" y="2817563"/>
              <a:ext cx="337417" cy="377637"/>
            </a:xfrm>
            <a:prstGeom prst="rect">
              <a:avLst/>
            </a:prstGeom>
          </p:spPr>
        </p:pic>
        <p:sp>
          <p:nvSpPr>
            <p:cNvPr id="169" name="Left Arrow 168"/>
            <p:cNvSpPr/>
            <p:nvPr/>
          </p:nvSpPr>
          <p:spPr>
            <a:xfrm rot="20706488" flipH="1">
              <a:off x="2777714" y="2426352"/>
              <a:ext cx="848598" cy="575578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270079"/>
              </a:solidFill>
            </a:ln>
            <a:scene3d>
              <a:camera prst="orthographicFront">
                <a:rot lat="424282" lon="3475713" rev="1147975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4602" y="3942487"/>
              <a:ext cx="541709" cy="192449"/>
            </a:xfrm>
            <a:prstGeom prst="rect">
              <a:avLst/>
            </a:prstGeom>
          </p:spPr>
        </p:pic>
        <p:sp>
          <p:nvSpPr>
            <p:cNvPr id="196" name="TextBox 195"/>
            <p:cNvSpPr txBox="1"/>
            <p:nvPr/>
          </p:nvSpPr>
          <p:spPr>
            <a:xfrm>
              <a:off x="1674718" y="3733556"/>
              <a:ext cx="21826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,</a:t>
              </a: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2026654" y="3594288"/>
              <a:ext cx="2299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.</a:t>
              </a: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2237677" y="3537116"/>
              <a:ext cx="2299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.</a:t>
              </a: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2336092" y="3743759"/>
              <a:ext cx="2299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.</a:t>
              </a: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2791649" y="3571702"/>
              <a:ext cx="2299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.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3273599" y="3731706"/>
              <a:ext cx="2299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.</a:t>
              </a: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3138031" y="3699700"/>
              <a:ext cx="2299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.</a:t>
              </a: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3181316" y="3556639"/>
              <a:ext cx="2299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.</a:t>
              </a: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3074016" y="3505812"/>
              <a:ext cx="2299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.</a:t>
              </a:r>
            </a:p>
          </p:txBody>
        </p:sp>
        <p:sp>
          <p:nvSpPr>
            <p:cNvPr id="209" name="Up Arrow 208"/>
            <p:cNvSpPr/>
            <p:nvPr/>
          </p:nvSpPr>
          <p:spPr>
            <a:xfrm flipV="1">
              <a:off x="1915895" y="4313460"/>
              <a:ext cx="50113" cy="362280"/>
            </a:xfrm>
            <a:prstGeom prst="upArrow">
              <a:avLst/>
            </a:prstGeom>
            <a:solidFill>
              <a:srgbClr val="CCF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210" name="Group 209"/>
            <p:cNvGrpSpPr/>
            <p:nvPr/>
          </p:nvGrpSpPr>
          <p:grpSpPr>
            <a:xfrm>
              <a:off x="1649217" y="3730062"/>
              <a:ext cx="448695" cy="448788"/>
              <a:chOff x="2992125" y="1697794"/>
              <a:chExt cx="377946" cy="584201"/>
            </a:xfrm>
          </p:grpSpPr>
          <p:sp>
            <p:nvSpPr>
              <p:cNvPr id="229" name="Oval 228"/>
              <p:cNvSpPr/>
              <p:nvPr/>
            </p:nvSpPr>
            <p:spPr>
              <a:xfrm>
                <a:off x="2992125" y="1697794"/>
                <a:ext cx="372533" cy="584201"/>
              </a:xfrm>
              <a:prstGeom prst="ellipse">
                <a:avLst/>
              </a:prstGeom>
              <a:noFill/>
              <a:ln w="38100" cmpd="sng">
                <a:solidFill>
                  <a:srgbClr val="CCFFC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230" name="Straight Arrow Connector 229"/>
              <p:cNvCxnSpPr/>
              <p:nvPr/>
            </p:nvCxnSpPr>
            <p:spPr>
              <a:xfrm flipV="1">
                <a:off x="3361604" y="1900993"/>
                <a:ext cx="8467" cy="194735"/>
              </a:xfrm>
              <a:prstGeom prst="straightConnector1">
                <a:avLst/>
              </a:prstGeom>
              <a:ln>
                <a:solidFill>
                  <a:srgbClr val="CCFFCC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Arrow Connector 230"/>
              <p:cNvCxnSpPr/>
              <p:nvPr/>
            </p:nvCxnSpPr>
            <p:spPr>
              <a:xfrm>
                <a:off x="2997538" y="1934859"/>
                <a:ext cx="8467" cy="194735"/>
              </a:xfrm>
              <a:prstGeom prst="straightConnector1">
                <a:avLst/>
              </a:prstGeom>
              <a:ln>
                <a:solidFill>
                  <a:srgbClr val="CCFFCC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1" name="Left Brace 210"/>
            <p:cNvSpPr/>
            <p:nvPr/>
          </p:nvSpPr>
          <p:spPr>
            <a:xfrm rot="16200000">
              <a:off x="1869501" y="3789367"/>
              <a:ext cx="144271" cy="875865"/>
            </a:xfrm>
            <a:prstGeom prst="leftBrace">
              <a:avLst/>
            </a:prstGeom>
            <a:noFill/>
            <a:ln>
              <a:solidFill>
                <a:srgbClr val="CCFFC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2" name="Cloud 211"/>
            <p:cNvSpPr/>
            <p:nvPr/>
          </p:nvSpPr>
          <p:spPr>
            <a:xfrm>
              <a:off x="1778447" y="4716102"/>
              <a:ext cx="218587" cy="163773"/>
            </a:xfrm>
            <a:prstGeom prst="cloud">
              <a:avLst/>
            </a:prstGeom>
            <a:solidFill>
              <a:schemeClr val="bg1">
                <a:alpha val="55000"/>
              </a:schemeClr>
            </a:solidFill>
            <a:ln>
              <a:solidFill>
                <a:srgbClr val="CCFF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13" name="Straight Connector 212"/>
            <p:cNvCxnSpPr/>
            <p:nvPr/>
          </p:nvCxnSpPr>
          <p:spPr>
            <a:xfrm flipH="1" flipV="1">
              <a:off x="1824592" y="4755918"/>
              <a:ext cx="36907" cy="33885"/>
            </a:xfrm>
            <a:prstGeom prst="line">
              <a:avLst/>
            </a:prstGeom>
            <a:ln>
              <a:solidFill>
                <a:srgbClr val="9933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Can 215"/>
            <p:cNvSpPr/>
            <p:nvPr/>
          </p:nvSpPr>
          <p:spPr>
            <a:xfrm>
              <a:off x="1923619" y="4769012"/>
              <a:ext cx="45178" cy="54167"/>
            </a:xfrm>
            <a:prstGeom prst="can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27190" y="3255586"/>
              <a:ext cx="1231119" cy="643796"/>
            </a:xfrm>
            <a:prstGeom prst="rect">
              <a:avLst/>
            </a:prstGeom>
          </p:spPr>
        </p:pic>
        <p:cxnSp>
          <p:nvCxnSpPr>
            <p:cNvPr id="219" name="Straight Arrow Connector 218"/>
            <p:cNvCxnSpPr/>
            <p:nvPr/>
          </p:nvCxnSpPr>
          <p:spPr>
            <a:xfrm flipH="1">
              <a:off x="2651405" y="2817998"/>
              <a:ext cx="17165" cy="513284"/>
            </a:xfrm>
            <a:prstGeom prst="straightConnector1">
              <a:avLst/>
            </a:prstGeom>
            <a:ln w="6350" cmpd="sng">
              <a:solidFill>
                <a:srgbClr val="33CC33"/>
              </a:solidFill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TextBox 219"/>
            <p:cNvSpPr txBox="1"/>
            <p:nvPr/>
          </p:nvSpPr>
          <p:spPr>
            <a:xfrm>
              <a:off x="2475692" y="2556845"/>
              <a:ext cx="4716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33CC33"/>
                  </a:solidFill>
                  <a:latin typeface="Gill Sans"/>
                  <a:cs typeface="Gill Sans"/>
                </a:rPr>
                <a:t>CO</a:t>
              </a:r>
              <a:r>
                <a:rPr lang="en-US" sz="1200" baseline="-25000" dirty="0" smtClean="0">
                  <a:solidFill>
                    <a:srgbClr val="33CC33"/>
                  </a:solidFill>
                  <a:latin typeface="Gill Sans"/>
                  <a:cs typeface="Gill Sans"/>
                </a:rPr>
                <a:t>2</a:t>
              </a:r>
              <a:endParaRPr lang="en-US" sz="1200" baseline="-25000" dirty="0">
                <a:solidFill>
                  <a:srgbClr val="33CC33"/>
                </a:solidFill>
                <a:latin typeface="Gill Sans"/>
                <a:cs typeface="Gill Sans"/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3146145" y="2802446"/>
              <a:ext cx="8119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Warm North</a:t>
              </a:r>
            </a:p>
            <a:p>
              <a:pPr algn="ctr"/>
              <a:r>
                <a:rPr lang="en-US" sz="90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West Winds</a:t>
              </a:r>
            </a:p>
            <a:p>
              <a:pPr algn="ctr"/>
              <a:endParaRPr lang="en-US" sz="900" baseline="-25000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1980258" y="4959753"/>
              <a:ext cx="994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Gill Sans"/>
                  <a:cs typeface="Gill Sans"/>
                </a:rPr>
                <a:t>Inshore ACC</a:t>
              </a:r>
              <a:endParaRPr lang="en-US" sz="1200" baseline="-25000" dirty="0">
                <a:latin typeface="Gill Sans"/>
                <a:cs typeface="Gill Sans"/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973762" y="4180943"/>
              <a:ext cx="13186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CCFFCC"/>
                  </a:solidFill>
                  <a:latin typeface="Gill Sans"/>
                  <a:cs typeface="Gill Sans"/>
                </a:rPr>
                <a:t>Microbial</a:t>
              </a:r>
            </a:p>
            <a:p>
              <a:pPr algn="ctr"/>
              <a:r>
                <a:rPr lang="en-US" sz="1100" dirty="0" smtClean="0">
                  <a:solidFill>
                    <a:srgbClr val="CCFFCC"/>
                  </a:solidFill>
                  <a:latin typeface="Gill Sans"/>
                  <a:cs typeface="Gill Sans"/>
                </a:rPr>
                <a:t>Loop</a:t>
              </a:r>
              <a:endParaRPr lang="en-US" sz="1100" dirty="0">
                <a:solidFill>
                  <a:srgbClr val="CCFFCC"/>
                </a:solidFill>
                <a:latin typeface="Gill Sans"/>
                <a:cs typeface="Gill Sans"/>
              </a:endParaRPr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1316375" y="4591909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>
                  <a:latin typeface="Gill Sans"/>
                  <a:cs typeface="Gill Sans"/>
                </a:rPr>
                <a:t>Organic</a:t>
              </a:r>
            </a:p>
            <a:p>
              <a:pPr algn="ctr"/>
              <a:r>
                <a:rPr lang="en-US" sz="800" dirty="0" smtClean="0">
                  <a:latin typeface="Gill Sans"/>
                  <a:cs typeface="Gill Sans"/>
                </a:rPr>
                <a:t>Carbon</a:t>
              </a:r>
              <a:endParaRPr lang="en-US" sz="800" dirty="0">
                <a:latin typeface="Gill Sans"/>
                <a:cs typeface="Gill Sans"/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2248443" y="3670817"/>
              <a:ext cx="2299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.</a:t>
              </a: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2140416" y="3774875"/>
              <a:ext cx="2299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.</a:t>
              </a: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1481220" y="3771004"/>
              <a:ext cx="2299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.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38776" y="3217205"/>
              <a:ext cx="121480" cy="952942"/>
              <a:chOff x="3877092" y="3236117"/>
              <a:chExt cx="121480" cy="952942"/>
            </a:xfrm>
          </p:grpSpPr>
          <p:sp>
            <p:nvSpPr>
              <p:cNvPr id="235" name="Donut 234"/>
              <p:cNvSpPr/>
              <p:nvPr/>
            </p:nvSpPr>
            <p:spPr>
              <a:xfrm>
                <a:off x="3877092" y="3236117"/>
                <a:ext cx="121480" cy="952942"/>
              </a:xfrm>
              <a:prstGeom prst="donu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7" name="Straight Arrow Connector 236"/>
              <p:cNvCxnSpPr/>
              <p:nvPr/>
            </p:nvCxnSpPr>
            <p:spPr>
              <a:xfrm>
                <a:off x="3888386" y="3712589"/>
                <a:ext cx="5433" cy="1141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Arrow Connector 237"/>
              <p:cNvCxnSpPr/>
              <p:nvPr/>
            </p:nvCxnSpPr>
            <p:spPr>
              <a:xfrm flipV="1">
                <a:off x="3982510" y="3708835"/>
                <a:ext cx="5433" cy="1141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9" name="TextBox 238"/>
            <p:cNvSpPr txBox="1"/>
            <p:nvPr/>
          </p:nvSpPr>
          <p:spPr>
            <a:xfrm>
              <a:off x="694067" y="3241988"/>
              <a:ext cx="530915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Upper</a:t>
              </a:r>
            </a:p>
            <a:p>
              <a:r>
                <a:rPr lang="en-US" sz="1050" dirty="0" smtClean="0"/>
                <a:t>Mixed </a:t>
              </a:r>
            </a:p>
            <a:p>
              <a:r>
                <a:rPr lang="en-US" sz="1050" dirty="0" smtClean="0"/>
                <a:t>Layer</a:t>
              </a:r>
              <a:endParaRPr lang="en-US" sz="1050" dirty="0"/>
            </a:p>
          </p:txBody>
        </p:sp>
        <p:sp>
          <p:nvSpPr>
            <p:cNvPr id="250" name="Cloud 249"/>
            <p:cNvSpPr/>
            <p:nvPr/>
          </p:nvSpPr>
          <p:spPr>
            <a:xfrm>
              <a:off x="3351607" y="2326442"/>
              <a:ext cx="473449" cy="219705"/>
            </a:xfrm>
            <a:prstGeom prst="cloud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51" name="Cloud 250"/>
            <p:cNvSpPr/>
            <p:nvPr/>
          </p:nvSpPr>
          <p:spPr>
            <a:xfrm>
              <a:off x="3522754" y="2573696"/>
              <a:ext cx="473449" cy="219705"/>
            </a:xfrm>
            <a:prstGeom prst="cloud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271" name="Picture 27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89540" y="3046858"/>
              <a:ext cx="131036" cy="126518"/>
            </a:xfrm>
            <a:prstGeom prst="rect">
              <a:avLst/>
            </a:prstGeom>
          </p:spPr>
        </p:pic>
        <p:pic>
          <p:nvPicPr>
            <p:cNvPr id="272" name="Picture 27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2525076" y="3117448"/>
              <a:ext cx="131036" cy="64946"/>
            </a:xfrm>
            <a:prstGeom prst="rect">
              <a:avLst/>
            </a:prstGeom>
          </p:spPr>
        </p:pic>
        <p:pic>
          <p:nvPicPr>
            <p:cNvPr id="273" name="Picture 27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62955" y="3075094"/>
              <a:ext cx="131036" cy="109306"/>
            </a:xfrm>
            <a:prstGeom prst="rect">
              <a:avLst/>
            </a:prstGeom>
          </p:spPr>
        </p:pic>
        <p:sp>
          <p:nvSpPr>
            <p:cNvPr id="371" name="Rectangle 370"/>
            <p:cNvSpPr/>
            <p:nvPr/>
          </p:nvSpPr>
          <p:spPr>
            <a:xfrm>
              <a:off x="553755" y="2303356"/>
              <a:ext cx="3567698" cy="3707507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376" name="Straight Connector 375"/>
            <p:cNvCxnSpPr/>
            <p:nvPr/>
          </p:nvCxnSpPr>
          <p:spPr>
            <a:xfrm>
              <a:off x="2002405" y="683331"/>
              <a:ext cx="14063" cy="1609805"/>
            </a:xfrm>
            <a:prstGeom prst="line">
              <a:avLst/>
            </a:prstGeom>
            <a:ln w="38100" cmpd="sng">
              <a:solidFill>
                <a:srgbClr val="FF999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8" name="Rectangle 377"/>
            <p:cNvSpPr/>
            <p:nvPr/>
          </p:nvSpPr>
          <p:spPr>
            <a:xfrm>
              <a:off x="523592" y="2283899"/>
              <a:ext cx="221567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B) Marine Sub-Polar System</a:t>
              </a:r>
              <a:endParaRPr lang="en-US" sz="1400" dirty="0"/>
            </a:p>
          </p:txBody>
        </p:sp>
        <p:grpSp>
          <p:nvGrpSpPr>
            <p:cNvPr id="410" name="Group 409"/>
            <p:cNvGrpSpPr/>
            <p:nvPr/>
          </p:nvGrpSpPr>
          <p:grpSpPr>
            <a:xfrm>
              <a:off x="7622571" y="2178597"/>
              <a:ext cx="1351520" cy="3921290"/>
              <a:chOff x="7686017" y="2666437"/>
              <a:chExt cx="1372392" cy="3981846"/>
            </a:xfrm>
          </p:grpSpPr>
          <p:pic>
            <p:nvPicPr>
              <p:cNvPr id="382" name="Picture 38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20988" y="4669521"/>
                <a:ext cx="511091" cy="188344"/>
              </a:xfrm>
              <a:prstGeom prst="rect">
                <a:avLst/>
              </a:prstGeom>
            </p:spPr>
          </p:pic>
          <p:pic>
            <p:nvPicPr>
              <p:cNvPr id="384" name="Picture 38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16346" y="4380673"/>
                <a:ext cx="453913" cy="247064"/>
              </a:xfrm>
              <a:prstGeom prst="rect">
                <a:avLst/>
              </a:prstGeom>
            </p:spPr>
          </p:pic>
          <p:pic>
            <p:nvPicPr>
              <p:cNvPr id="385" name="Picture 38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20988" y="4967418"/>
                <a:ext cx="461501" cy="98558"/>
              </a:xfrm>
              <a:prstGeom prst="rect">
                <a:avLst/>
              </a:prstGeom>
            </p:spPr>
          </p:pic>
          <p:pic>
            <p:nvPicPr>
              <p:cNvPr id="379" name="Picture 37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95359" y="2666437"/>
                <a:ext cx="323283" cy="361818"/>
              </a:xfrm>
              <a:prstGeom prst="rect">
                <a:avLst/>
              </a:prstGeom>
            </p:spPr>
          </p:pic>
          <p:pic>
            <p:nvPicPr>
              <p:cNvPr id="383" name="Picture 38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86017" y="4077211"/>
                <a:ext cx="474920" cy="248353"/>
              </a:xfrm>
              <a:prstGeom prst="rect">
                <a:avLst/>
              </a:prstGeom>
            </p:spPr>
          </p:pic>
          <p:sp>
            <p:nvSpPr>
              <p:cNvPr id="391" name="TextBox 390"/>
              <p:cNvSpPr txBox="1"/>
              <p:nvPr/>
            </p:nvSpPr>
            <p:spPr>
              <a:xfrm>
                <a:off x="7940809" y="2672355"/>
                <a:ext cx="1009162" cy="2574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err="1" smtClean="0">
                    <a:solidFill>
                      <a:srgbClr val="0000FF"/>
                    </a:solidFill>
                    <a:latin typeface="Gill Sans"/>
                    <a:cs typeface="Gill Sans"/>
                  </a:rPr>
                  <a:t>Adelie</a:t>
                </a:r>
                <a:r>
                  <a:rPr lang="en-US" sz="1050" dirty="0" smtClean="0">
                    <a:solidFill>
                      <a:srgbClr val="0000FF"/>
                    </a:solidFill>
                    <a:latin typeface="Gill Sans"/>
                    <a:cs typeface="Gill Sans"/>
                  </a:rPr>
                  <a:t> Penguin</a:t>
                </a:r>
              </a:p>
            </p:txBody>
          </p:sp>
          <p:sp>
            <p:nvSpPr>
              <p:cNvPr id="392" name="TextBox 391"/>
              <p:cNvSpPr txBox="1"/>
              <p:nvPr/>
            </p:nvSpPr>
            <p:spPr>
              <a:xfrm>
                <a:off x="8067608" y="3087739"/>
                <a:ext cx="731133" cy="424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Gill Sans"/>
                    <a:cs typeface="Gill Sans"/>
                  </a:rPr>
                  <a:t>Chinstrap</a:t>
                </a:r>
              </a:p>
              <a:p>
                <a:pPr algn="ctr"/>
                <a:r>
                  <a:rPr lang="en-US" sz="1050" dirty="0" smtClean="0">
                    <a:latin typeface="Gill Sans"/>
                    <a:cs typeface="Gill Sans"/>
                  </a:rPr>
                  <a:t>Penguin</a:t>
                </a:r>
              </a:p>
            </p:txBody>
          </p:sp>
          <p:sp>
            <p:nvSpPr>
              <p:cNvPr id="393" name="TextBox 392"/>
              <p:cNvSpPr txBox="1"/>
              <p:nvPr/>
            </p:nvSpPr>
            <p:spPr>
              <a:xfrm>
                <a:off x="8133613" y="3576438"/>
                <a:ext cx="619772" cy="424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Gill Sans"/>
                    <a:cs typeface="Gill Sans"/>
                  </a:rPr>
                  <a:t>Gentoo</a:t>
                </a:r>
              </a:p>
              <a:p>
                <a:pPr algn="ctr"/>
                <a:r>
                  <a:rPr lang="en-US" sz="1050" dirty="0" smtClean="0">
                    <a:latin typeface="Gill Sans"/>
                    <a:cs typeface="Gill Sans"/>
                  </a:rPr>
                  <a:t>Penguin</a:t>
                </a:r>
              </a:p>
            </p:txBody>
          </p:sp>
          <p:sp>
            <p:nvSpPr>
              <p:cNvPr id="394" name="TextBox 393"/>
              <p:cNvSpPr txBox="1"/>
              <p:nvPr/>
            </p:nvSpPr>
            <p:spPr>
              <a:xfrm>
                <a:off x="8056317" y="3943592"/>
                <a:ext cx="787439" cy="424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Gill Sans"/>
                    <a:cs typeface="Gill Sans"/>
                  </a:rPr>
                  <a:t>Humpback</a:t>
                </a:r>
              </a:p>
              <a:p>
                <a:pPr algn="ctr"/>
                <a:r>
                  <a:rPr lang="en-US" sz="1050" dirty="0" smtClean="0">
                    <a:latin typeface="Gill Sans"/>
                    <a:cs typeface="Gill Sans"/>
                  </a:rPr>
                  <a:t>Whale</a:t>
                </a:r>
              </a:p>
            </p:txBody>
          </p:sp>
          <p:sp>
            <p:nvSpPr>
              <p:cNvPr id="395" name="TextBox 394"/>
              <p:cNvSpPr txBox="1"/>
              <p:nvPr/>
            </p:nvSpPr>
            <p:spPr>
              <a:xfrm>
                <a:off x="8025273" y="4288071"/>
                <a:ext cx="825296" cy="424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>
                    <a:solidFill>
                      <a:srgbClr val="0000FF"/>
                    </a:solidFill>
                    <a:latin typeface="Gill Sans"/>
                    <a:cs typeface="Gill Sans"/>
                  </a:rPr>
                  <a:t>Crab-Eater </a:t>
                </a:r>
              </a:p>
              <a:p>
                <a:pPr algn="ctr"/>
                <a:r>
                  <a:rPr lang="en-US" sz="1050" dirty="0" smtClean="0">
                    <a:solidFill>
                      <a:srgbClr val="0000FF"/>
                    </a:solidFill>
                    <a:latin typeface="Gill Sans"/>
                    <a:cs typeface="Gill Sans"/>
                  </a:rPr>
                  <a:t>Seal</a:t>
                </a:r>
              </a:p>
            </p:txBody>
          </p:sp>
          <p:sp>
            <p:nvSpPr>
              <p:cNvPr id="397" name="TextBox 396"/>
              <p:cNvSpPr txBox="1"/>
              <p:nvPr/>
            </p:nvSpPr>
            <p:spPr>
              <a:xfrm>
                <a:off x="8164520" y="4644460"/>
                <a:ext cx="419010" cy="2574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>
                    <a:solidFill>
                      <a:srgbClr val="0000FF"/>
                    </a:solidFill>
                    <a:latin typeface="Gill Sans"/>
                    <a:cs typeface="Gill Sans"/>
                  </a:rPr>
                  <a:t>Krill</a:t>
                </a:r>
              </a:p>
            </p:txBody>
          </p:sp>
          <p:sp>
            <p:nvSpPr>
              <p:cNvPr id="398" name="TextBox 397"/>
              <p:cNvSpPr txBox="1"/>
              <p:nvPr/>
            </p:nvSpPr>
            <p:spPr>
              <a:xfrm>
                <a:off x="8097843" y="4857865"/>
                <a:ext cx="677858" cy="2574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>
                    <a:solidFill>
                      <a:srgbClr val="0000FF"/>
                    </a:solidFill>
                    <a:latin typeface="Gill Sans"/>
                    <a:cs typeface="Gill Sans"/>
                  </a:rPr>
                  <a:t>Silverfish</a:t>
                </a:r>
              </a:p>
            </p:txBody>
          </p:sp>
          <p:sp>
            <p:nvSpPr>
              <p:cNvPr id="399" name="TextBox 398"/>
              <p:cNvSpPr txBox="1"/>
              <p:nvPr/>
            </p:nvSpPr>
            <p:spPr>
              <a:xfrm>
                <a:off x="8208518" y="5083339"/>
                <a:ext cx="408892" cy="2578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err="1" smtClean="0">
                    <a:latin typeface="Gill Sans"/>
                    <a:cs typeface="Gill Sans"/>
                  </a:rPr>
                  <a:t>Salp</a:t>
                </a:r>
                <a:endParaRPr lang="en-US" sz="1050" dirty="0" smtClean="0">
                  <a:latin typeface="Gill Sans"/>
                  <a:cs typeface="Gill Sans"/>
                </a:endParaRPr>
              </a:p>
            </p:txBody>
          </p:sp>
          <p:sp>
            <p:nvSpPr>
              <p:cNvPr id="401" name="TextBox 400"/>
              <p:cNvSpPr txBox="1"/>
              <p:nvPr/>
            </p:nvSpPr>
            <p:spPr>
              <a:xfrm>
                <a:off x="8091288" y="5542200"/>
                <a:ext cx="658745" cy="2574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Gill Sans"/>
                    <a:cs typeface="Gill Sans"/>
                  </a:rPr>
                  <a:t>Diatoms</a:t>
                </a:r>
              </a:p>
            </p:txBody>
          </p:sp>
          <p:sp>
            <p:nvSpPr>
              <p:cNvPr id="402" name="TextBox 401"/>
              <p:cNvSpPr txBox="1"/>
              <p:nvPr/>
            </p:nvSpPr>
            <p:spPr>
              <a:xfrm>
                <a:off x="7991660" y="5705903"/>
                <a:ext cx="865742" cy="2574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Gill Sans"/>
                    <a:cs typeface="Gill Sans"/>
                  </a:rPr>
                  <a:t>Other Algae</a:t>
                </a:r>
              </a:p>
            </p:txBody>
          </p:sp>
          <p:sp>
            <p:nvSpPr>
              <p:cNvPr id="403" name="TextBox 402"/>
              <p:cNvSpPr txBox="1"/>
              <p:nvPr/>
            </p:nvSpPr>
            <p:spPr>
              <a:xfrm>
                <a:off x="7803985" y="5770155"/>
                <a:ext cx="240115" cy="3437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.</a:t>
                </a:r>
                <a:endParaRPr lang="en-US" sz="1600" dirty="0"/>
              </a:p>
            </p:txBody>
          </p:sp>
          <p:sp>
            <p:nvSpPr>
              <p:cNvPr id="404" name="TextBox 403"/>
              <p:cNvSpPr txBox="1"/>
              <p:nvPr/>
            </p:nvSpPr>
            <p:spPr>
              <a:xfrm>
                <a:off x="7854256" y="5898212"/>
                <a:ext cx="1137894" cy="750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Gill Sans"/>
                    <a:cs typeface="Gill Sans"/>
                  </a:rPr>
                  <a:t>Bacteria</a:t>
                </a:r>
              </a:p>
              <a:p>
                <a:pPr algn="ctr"/>
                <a:endParaRPr lang="en-US" sz="1050" dirty="0" smtClean="0">
                  <a:latin typeface="Gill Sans"/>
                  <a:cs typeface="Gill Sans"/>
                </a:endParaRPr>
              </a:p>
              <a:p>
                <a:pPr algn="ctr"/>
                <a:r>
                  <a:rPr lang="en-US" sz="1050" dirty="0" smtClean="0">
                    <a:solidFill>
                      <a:srgbClr val="3366FF"/>
                    </a:solidFill>
                    <a:latin typeface="Gill Sans"/>
                    <a:cs typeface="Gill Sans"/>
                  </a:rPr>
                  <a:t>(blue denotes ice </a:t>
                </a:r>
              </a:p>
              <a:p>
                <a:pPr algn="ctr"/>
                <a:r>
                  <a:rPr lang="en-US" sz="1050" dirty="0" smtClean="0">
                    <a:solidFill>
                      <a:srgbClr val="3366FF"/>
                    </a:solidFill>
                    <a:latin typeface="Gill Sans"/>
                    <a:cs typeface="Gill Sans"/>
                  </a:rPr>
                  <a:t>obligate species)</a:t>
                </a:r>
              </a:p>
            </p:txBody>
          </p:sp>
          <p:sp>
            <p:nvSpPr>
              <p:cNvPr id="411" name="TextBox 410"/>
              <p:cNvSpPr txBox="1"/>
              <p:nvPr/>
            </p:nvSpPr>
            <p:spPr>
              <a:xfrm>
                <a:off x="7860291" y="5301920"/>
                <a:ext cx="1198118" cy="2578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 err="1" smtClean="0">
                    <a:latin typeface="Gill Sans"/>
                    <a:cs typeface="Gill Sans"/>
                  </a:rPr>
                  <a:t>Microzooplankton</a:t>
                </a:r>
                <a:endParaRPr lang="en-US" sz="1050" dirty="0" smtClean="0">
                  <a:latin typeface="Gill Sans"/>
                  <a:cs typeface="Gill Sans"/>
                </a:endParaRPr>
              </a:p>
            </p:txBody>
          </p:sp>
        </p:grpSp>
        <p:sp>
          <p:nvSpPr>
            <p:cNvPr id="409" name="Rectangle 408"/>
            <p:cNvSpPr/>
            <p:nvPr/>
          </p:nvSpPr>
          <p:spPr>
            <a:xfrm>
              <a:off x="710155" y="506449"/>
              <a:ext cx="36560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A) 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416" name="TextBox 415"/>
            <p:cNvSpPr txBox="1"/>
            <p:nvPr/>
          </p:nvSpPr>
          <p:spPr>
            <a:xfrm>
              <a:off x="2727190" y="372054"/>
              <a:ext cx="10928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00"/>
                  </a:solidFill>
                  <a:latin typeface="Gill Sans"/>
                  <a:cs typeface="Gill Sans"/>
                </a:rPr>
                <a:t>Palmer Station</a:t>
              </a:r>
              <a:endParaRPr lang="en-US" sz="1200" dirty="0">
                <a:solidFill>
                  <a:srgbClr val="FFFF00"/>
                </a:solidFill>
                <a:latin typeface="Gill Sans"/>
                <a:cs typeface="Gill Sans"/>
              </a:endParaRPr>
            </a:p>
          </p:txBody>
        </p:sp>
        <p:cxnSp>
          <p:nvCxnSpPr>
            <p:cNvPr id="418" name="Straight Arrow Connector 417"/>
            <p:cNvCxnSpPr>
              <a:stCxn id="416" idx="1"/>
            </p:cNvCxnSpPr>
            <p:nvPr/>
          </p:nvCxnSpPr>
          <p:spPr>
            <a:xfrm flipH="1">
              <a:off x="2181077" y="510554"/>
              <a:ext cx="546113" cy="35956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1" name="Picture 4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537668" y="3416228"/>
              <a:ext cx="883700" cy="462118"/>
            </a:xfrm>
            <a:prstGeom prst="rect">
              <a:avLst/>
            </a:prstGeom>
          </p:spPr>
        </p:pic>
        <p:pic>
          <p:nvPicPr>
            <p:cNvPr id="236" name="Picture 2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58923" y="457594"/>
              <a:ext cx="183251" cy="183251"/>
            </a:xfrm>
            <a:prstGeom prst="rect">
              <a:avLst/>
            </a:prstGeom>
            <a:effectLst>
              <a:glow rad="101600">
                <a:srgbClr val="FF0000">
                  <a:alpha val="75000"/>
                </a:srgbClr>
              </a:glow>
            </a:effectLst>
          </p:spPr>
        </p:pic>
        <p:pic>
          <p:nvPicPr>
            <p:cNvPr id="244" name="Picture 2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36145" y="1019255"/>
              <a:ext cx="183251" cy="183251"/>
            </a:xfrm>
            <a:prstGeom prst="rect">
              <a:avLst/>
            </a:prstGeom>
            <a:effectLst>
              <a:glow rad="101600">
                <a:srgbClr val="FF9999">
                  <a:alpha val="75000"/>
                </a:srgbClr>
              </a:glow>
            </a:effectLst>
          </p:spPr>
        </p:pic>
        <p:pic>
          <p:nvPicPr>
            <p:cNvPr id="245" name="Picture 24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90807" y="1780737"/>
              <a:ext cx="183251" cy="183251"/>
            </a:xfrm>
            <a:prstGeom prst="rect">
              <a:avLst/>
            </a:prstGeom>
            <a:effectLst>
              <a:glow rad="101600">
                <a:srgbClr val="0000FF">
                  <a:alpha val="75000"/>
                </a:srgbClr>
              </a:glow>
            </a:effectLst>
          </p:spPr>
        </p:pic>
        <p:pic>
          <p:nvPicPr>
            <p:cNvPr id="246" name="Picture 2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04525" y="1160512"/>
              <a:ext cx="183251" cy="183251"/>
            </a:xfrm>
            <a:prstGeom prst="rect">
              <a:avLst/>
            </a:prstGeom>
            <a:effectLst>
              <a:glow rad="101600">
                <a:schemeClr val="bg1">
                  <a:alpha val="75000"/>
                </a:schemeClr>
              </a:glow>
            </a:effectLst>
          </p:spPr>
        </p:pic>
        <p:sp>
          <p:nvSpPr>
            <p:cNvPr id="255" name="TextBox 254"/>
            <p:cNvSpPr txBox="1"/>
            <p:nvPr/>
          </p:nvSpPr>
          <p:spPr>
            <a:xfrm rot="20301323">
              <a:off x="4202188" y="3709565"/>
              <a:ext cx="94128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 smtClean="0"/>
                <a:t>Winter Water</a:t>
              </a:r>
            </a:p>
            <a:p>
              <a:pPr algn="ctr"/>
              <a:r>
                <a:rPr lang="en-US" sz="1050" dirty="0" smtClean="0"/>
                <a:t>Layer</a:t>
              </a:r>
              <a:endParaRPr lang="en-US" sz="1050" dirty="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3257550" y="1320800"/>
              <a:ext cx="393700" cy="196850"/>
            </a:xfrm>
            <a:custGeom>
              <a:avLst/>
              <a:gdLst>
                <a:gd name="connsiteX0" fmla="*/ 0 w 393700"/>
                <a:gd name="connsiteY0" fmla="*/ 196850 h 196850"/>
                <a:gd name="connsiteX1" fmla="*/ 0 w 393700"/>
                <a:gd name="connsiteY1" fmla="*/ 88900 h 196850"/>
                <a:gd name="connsiteX2" fmla="*/ 234950 w 393700"/>
                <a:gd name="connsiteY2" fmla="*/ 0 h 196850"/>
                <a:gd name="connsiteX3" fmla="*/ 393700 w 393700"/>
                <a:gd name="connsiteY3" fmla="*/ 0 h 196850"/>
                <a:gd name="connsiteX4" fmla="*/ 393700 w 393700"/>
                <a:gd name="connsiteY4" fmla="*/ 0 h 19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700" h="196850">
                  <a:moveTo>
                    <a:pt x="0" y="196850"/>
                  </a:moveTo>
                  <a:lnTo>
                    <a:pt x="0" y="88900"/>
                  </a:lnTo>
                  <a:lnTo>
                    <a:pt x="234950" y="0"/>
                  </a:lnTo>
                  <a:lnTo>
                    <a:pt x="393700" y="0"/>
                  </a:lnTo>
                  <a:lnTo>
                    <a:pt x="393700" y="0"/>
                  </a:lnTo>
                </a:path>
              </a:pathLst>
            </a:custGeom>
            <a:noFill/>
            <a:ln w="28575" cmpd="sng">
              <a:solidFill>
                <a:srgbClr val="FF99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9" name="Straight Arrow Connector 328"/>
            <p:cNvCxnSpPr/>
            <p:nvPr/>
          </p:nvCxnSpPr>
          <p:spPr>
            <a:xfrm>
              <a:off x="907181" y="439906"/>
              <a:ext cx="2859892" cy="1103320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Arrow Connector 330"/>
            <p:cNvCxnSpPr/>
            <p:nvPr/>
          </p:nvCxnSpPr>
          <p:spPr>
            <a:xfrm>
              <a:off x="2599976" y="991566"/>
              <a:ext cx="2011386" cy="767193"/>
            </a:xfrm>
            <a:prstGeom prst="straightConnector1">
              <a:avLst/>
            </a:prstGeom>
            <a:ln>
              <a:solidFill>
                <a:srgbClr val="FFFF00"/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2214068" y="845003"/>
              <a:ext cx="78371" cy="351153"/>
            </a:xfrm>
            <a:prstGeom prst="straightConnector1">
              <a:avLst/>
            </a:prstGeom>
            <a:ln>
              <a:solidFill>
                <a:srgbClr val="FF99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/>
            <p:cNvCxnSpPr/>
            <p:nvPr/>
          </p:nvCxnSpPr>
          <p:spPr>
            <a:xfrm flipV="1">
              <a:off x="721070" y="415390"/>
              <a:ext cx="78371" cy="351153"/>
            </a:xfrm>
            <a:prstGeom prst="straightConnector1">
              <a:avLst/>
            </a:prstGeom>
            <a:ln>
              <a:solidFill>
                <a:srgbClr val="FF99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5" name="Picture 26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02156" y="5623971"/>
              <a:ext cx="131036" cy="1093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7930908" y="5526805"/>
              <a:ext cx="858391" cy="269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50" dirty="0" smtClean="0">
                  <a:latin typeface="Gill Sans"/>
                  <a:cs typeface="Gill Sans"/>
                </a:rPr>
                <a:t>Land plants</a:t>
              </a:r>
              <a:endParaRPr lang="en-US" sz="1150" dirty="0">
                <a:latin typeface="Gill Sans"/>
                <a:cs typeface="Gill Sans"/>
              </a:endParaRPr>
            </a:p>
          </p:txBody>
        </p:sp>
        <p:pic>
          <p:nvPicPr>
            <p:cNvPr id="270" name="Picture 2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7291" y="2848707"/>
              <a:ext cx="313505" cy="363959"/>
            </a:xfrm>
            <a:prstGeom prst="rect">
              <a:avLst/>
            </a:prstGeom>
          </p:spPr>
        </p:pic>
        <p:cxnSp>
          <p:nvCxnSpPr>
            <p:cNvPr id="243" name="Straight Arrow Connector 242"/>
            <p:cNvCxnSpPr>
              <a:endCxn id="273" idx="0"/>
            </p:cNvCxnSpPr>
            <p:nvPr/>
          </p:nvCxnSpPr>
          <p:spPr>
            <a:xfrm flipH="1">
              <a:off x="2528473" y="2843819"/>
              <a:ext cx="109187" cy="231275"/>
            </a:xfrm>
            <a:prstGeom prst="straightConnector1">
              <a:avLst/>
            </a:prstGeom>
            <a:ln w="3175" cmpd="sng">
              <a:solidFill>
                <a:srgbClr val="33CC33"/>
              </a:solidFill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58536" y="2627877"/>
              <a:ext cx="240879" cy="478629"/>
            </a:xfrm>
            <a:prstGeom prst="rect">
              <a:avLst/>
            </a:prstGeom>
          </p:spPr>
        </p:pic>
        <p:pic>
          <p:nvPicPr>
            <p:cNvPr id="263" name="Picture 26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82686" y="3080704"/>
              <a:ext cx="240879" cy="47862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13680" y="2642819"/>
              <a:ext cx="302788" cy="564959"/>
            </a:xfrm>
            <a:prstGeom prst="rect">
              <a:avLst/>
            </a:prstGeom>
          </p:spPr>
        </p:pic>
        <p:pic>
          <p:nvPicPr>
            <p:cNvPr id="274" name="Picture 27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58301" y="2553963"/>
              <a:ext cx="265264" cy="494945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7645575" y="5007627"/>
              <a:ext cx="385650" cy="234368"/>
              <a:chOff x="4489709" y="2746254"/>
              <a:chExt cx="385650" cy="234368"/>
            </a:xfrm>
          </p:grpSpPr>
          <p:pic>
            <p:nvPicPr>
              <p:cNvPr id="14" name="Picture 13" descr="phytoplankton5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75" y="2817998"/>
                <a:ext cx="171184" cy="162624"/>
              </a:xfrm>
              <a:prstGeom prst="rect">
                <a:avLst/>
              </a:prstGeom>
            </p:spPr>
          </p:pic>
          <p:pic>
            <p:nvPicPr>
              <p:cNvPr id="17" name="Picture 16" descr="phytoplankton2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86010" y="2810995"/>
                <a:ext cx="181930" cy="121438"/>
              </a:xfrm>
              <a:prstGeom prst="rect">
                <a:avLst/>
              </a:prstGeom>
            </p:spPr>
          </p:pic>
          <p:pic>
            <p:nvPicPr>
              <p:cNvPr id="18" name="Picture 17" descr="phytoplankton1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709" y="2746254"/>
                <a:ext cx="243306" cy="175180"/>
              </a:xfrm>
              <a:prstGeom prst="rect">
                <a:avLst/>
              </a:prstGeom>
            </p:spPr>
          </p:pic>
        </p:grpSp>
        <p:grpSp>
          <p:nvGrpSpPr>
            <p:cNvPr id="275" name="Group 274"/>
            <p:cNvGrpSpPr/>
            <p:nvPr/>
          </p:nvGrpSpPr>
          <p:grpSpPr>
            <a:xfrm>
              <a:off x="5388408" y="3817168"/>
              <a:ext cx="385650" cy="234368"/>
              <a:chOff x="4489709" y="2746254"/>
              <a:chExt cx="385650" cy="234368"/>
            </a:xfrm>
          </p:grpSpPr>
          <p:pic>
            <p:nvPicPr>
              <p:cNvPr id="277" name="Picture 276" descr="phytoplankton5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75" y="2817998"/>
                <a:ext cx="171184" cy="162624"/>
              </a:xfrm>
              <a:prstGeom prst="rect">
                <a:avLst/>
              </a:prstGeom>
            </p:spPr>
          </p:pic>
          <p:pic>
            <p:nvPicPr>
              <p:cNvPr id="278" name="Picture 277" descr="phytoplankton2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86010" y="2810995"/>
                <a:ext cx="181930" cy="121438"/>
              </a:xfrm>
              <a:prstGeom prst="rect">
                <a:avLst/>
              </a:prstGeom>
            </p:spPr>
          </p:pic>
          <p:pic>
            <p:nvPicPr>
              <p:cNvPr id="293" name="Picture 292" descr="phytoplankton1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709" y="2746254"/>
                <a:ext cx="243306" cy="175180"/>
              </a:xfrm>
              <a:prstGeom prst="rect">
                <a:avLst/>
              </a:prstGeom>
            </p:spPr>
          </p:pic>
        </p:grpSp>
        <p:grpSp>
          <p:nvGrpSpPr>
            <p:cNvPr id="298" name="Group 297"/>
            <p:cNvGrpSpPr/>
            <p:nvPr/>
          </p:nvGrpSpPr>
          <p:grpSpPr>
            <a:xfrm>
              <a:off x="5702752" y="3885312"/>
              <a:ext cx="385650" cy="234368"/>
              <a:chOff x="4489709" y="2746254"/>
              <a:chExt cx="385650" cy="234368"/>
            </a:xfrm>
          </p:grpSpPr>
          <p:pic>
            <p:nvPicPr>
              <p:cNvPr id="299" name="Picture 298" descr="phytoplankton5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75" y="2817998"/>
                <a:ext cx="171184" cy="162624"/>
              </a:xfrm>
              <a:prstGeom prst="rect">
                <a:avLst/>
              </a:prstGeom>
            </p:spPr>
          </p:pic>
          <p:pic>
            <p:nvPicPr>
              <p:cNvPr id="300" name="Picture 299" descr="phytoplankton2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86010" y="2810995"/>
                <a:ext cx="181930" cy="121438"/>
              </a:xfrm>
              <a:prstGeom prst="rect">
                <a:avLst/>
              </a:prstGeom>
            </p:spPr>
          </p:pic>
          <p:pic>
            <p:nvPicPr>
              <p:cNvPr id="301" name="Picture 300" descr="phytoplankton1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709" y="2746254"/>
                <a:ext cx="243306" cy="175180"/>
              </a:xfrm>
              <a:prstGeom prst="rect">
                <a:avLst/>
              </a:prstGeom>
            </p:spPr>
          </p:pic>
        </p:grpSp>
        <p:grpSp>
          <p:nvGrpSpPr>
            <p:cNvPr id="302" name="Group 301"/>
            <p:cNvGrpSpPr/>
            <p:nvPr/>
          </p:nvGrpSpPr>
          <p:grpSpPr>
            <a:xfrm>
              <a:off x="6528929" y="3944592"/>
              <a:ext cx="385650" cy="234368"/>
              <a:chOff x="4489709" y="2746254"/>
              <a:chExt cx="385650" cy="234368"/>
            </a:xfrm>
          </p:grpSpPr>
          <p:pic>
            <p:nvPicPr>
              <p:cNvPr id="305" name="Picture 304" descr="phytoplankton5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75" y="2817998"/>
                <a:ext cx="171184" cy="162624"/>
              </a:xfrm>
              <a:prstGeom prst="rect">
                <a:avLst/>
              </a:prstGeom>
            </p:spPr>
          </p:pic>
          <p:pic>
            <p:nvPicPr>
              <p:cNvPr id="310" name="Picture 309" descr="phytoplankton2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86010" y="2810995"/>
                <a:ext cx="181930" cy="121438"/>
              </a:xfrm>
              <a:prstGeom prst="rect">
                <a:avLst/>
              </a:prstGeom>
            </p:spPr>
          </p:pic>
          <p:pic>
            <p:nvPicPr>
              <p:cNvPr id="311" name="Picture 310" descr="phytoplankton1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709" y="2746254"/>
                <a:ext cx="243306" cy="175180"/>
              </a:xfrm>
              <a:prstGeom prst="rect">
                <a:avLst/>
              </a:prstGeom>
            </p:spPr>
          </p:pic>
        </p:grpSp>
        <p:grpSp>
          <p:nvGrpSpPr>
            <p:cNvPr id="312" name="Group 311"/>
            <p:cNvGrpSpPr/>
            <p:nvPr/>
          </p:nvGrpSpPr>
          <p:grpSpPr>
            <a:xfrm>
              <a:off x="6027971" y="3860514"/>
              <a:ext cx="385650" cy="234368"/>
              <a:chOff x="4489709" y="2746254"/>
              <a:chExt cx="385650" cy="234368"/>
            </a:xfrm>
          </p:grpSpPr>
          <p:pic>
            <p:nvPicPr>
              <p:cNvPr id="313" name="Picture 312" descr="phytoplankton5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75" y="2817998"/>
                <a:ext cx="171184" cy="162624"/>
              </a:xfrm>
              <a:prstGeom prst="rect">
                <a:avLst/>
              </a:prstGeom>
            </p:spPr>
          </p:pic>
          <p:pic>
            <p:nvPicPr>
              <p:cNvPr id="314" name="Picture 313" descr="phytoplankton2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86010" y="2810995"/>
                <a:ext cx="181930" cy="121438"/>
              </a:xfrm>
              <a:prstGeom prst="rect">
                <a:avLst/>
              </a:prstGeom>
            </p:spPr>
          </p:pic>
          <p:pic>
            <p:nvPicPr>
              <p:cNvPr id="316" name="Picture 315" descr="phytoplankton1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709" y="2746254"/>
                <a:ext cx="243306" cy="175180"/>
              </a:xfrm>
              <a:prstGeom prst="rect">
                <a:avLst/>
              </a:prstGeom>
            </p:spPr>
          </p:pic>
        </p:grp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6129" y="4007646"/>
              <a:ext cx="503318" cy="185480"/>
            </a:xfrm>
            <a:prstGeom prst="rect">
              <a:avLst/>
            </a:prstGeom>
          </p:spPr>
        </p:pic>
        <p:grpSp>
          <p:nvGrpSpPr>
            <p:cNvPr id="317" name="Group 316"/>
            <p:cNvGrpSpPr/>
            <p:nvPr/>
          </p:nvGrpSpPr>
          <p:grpSpPr>
            <a:xfrm>
              <a:off x="6681329" y="3817168"/>
              <a:ext cx="385650" cy="234368"/>
              <a:chOff x="4489709" y="2746254"/>
              <a:chExt cx="385650" cy="234368"/>
            </a:xfrm>
          </p:grpSpPr>
          <p:pic>
            <p:nvPicPr>
              <p:cNvPr id="318" name="Picture 317" descr="phytoplankton5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75" y="2817998"/>
                <a:ext cx="171184" cy="162624"/>
              </a:xfrm>
              <a:prstGeom prst="rect">
                <a:avLst/>
              </a:prstGeom>
            </p:spPr>
          </p:pic>
          <p:pic>
            <p:nvPicPr>
              <p:cNvPr id="320" name="Picture 319" descr="phytoplankton2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86010" y="2810995"/>
                <a:ext cx="181930" cy="121438"/>
              </a:xfrm>
              <a:prstGeom prst="rect">
                <a:avLst/>
              </a:prstGeom>
            </p:spPr>
          </p:pic>
          <p:pic>
            <p:nvPicPr>
              <p:cNvPr id="322" name="Picture 321" descr="phytoplankton1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709" y="2746254"/>
                <a:ext cx="243306" cy="175180"/>
              </a:xfrm>
              <a:prstGeom prst="rect">
                <a:avLst/>
              </a:prstGeom>
            </p:spPr>
          </p:pic>
        </p:grpSp>
        <p:grpSp>
          <p:nvGrpSpPr>
            <p:cNvPr id="324" name="Group 323"/>
            <p:cNvGrpSpPr/>
            <p:nvPr/>
          </p:nvGrpSpPr>
          <p:grpSpPr>
            <a:xfrm>
              <a:off x="6295679" y="3821357"/>
              <a:ext cx="385650" cy="234368"/>
              <a:chOff x="4489709" y="2746254"/>
              <a:chExt cx="385650" cy="234368"/>
            </a:xfrm>
          </p:grpSpPr>
          <p:pic>
            <p:nvPicPr>
              <p:cNvPr id="328" name="Picture 327" descr="phytoplankton5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75" y="2817998"/>
                <a:ext cx="171184" cy="162624"/>
              </a:xfrm>
              <a:prstGeom prst="rect">
                <a:avLst/>
              </a:prstGeom>
            </p:spPr>
          </p:pic>
          <p:pic>
            <p:nvPicPr>
              <p:cNvPr id="330" name="Picture 329" descr="phytoplankton2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86010" y="2810995"/>
                <a:ext cx="181930" cy="121438"/>
              </a:xfrm>
              <a:prstGeom prst="rect">
                <a:avLst/>
              </a:prstGeom>
            </p:spPr>
          </p:pic>
          <p:pic>
            <p:nvPicPr>
              <p:cNvPr id="332" name="Picture 331" descr="phytoplankton1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709" y="2746254"/>
                <a:ext cx="243306" cy="175180"/>
              </a:xfrm>
              <a:prstGeom prst="rect">
                <a:avLst/>
              </a:prstGeom>
            </p:spPr>
          </p:pic>
        </p:grpSp>
        <p:grpSp>
          <p:nvGrpSpPr>
            <p:cNvPr id="336" name="Group 335"/>
            <p:cNvGrpSpPr/>
            <p:nvPr/>
          </p:nvGrpSpPr>
          <p:grpSpPr>
            <a:xfrm>
              <a:off x="5335438" y="4709866"/>
              <a:ext cx="385650" cy="234368"/>
              <a:chOff x="4489709" y="2746254"/>
              <a:chExt cx="385650" cy="234368"/>
            </a:xfrm>
          </p:grpSpPr>
          <p:pic>
            <p:nvPicPr>
              <p:cNvPr id="337" name="Picture 336" descr="phytoplankton5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75" y="2817998"/>
                <a:ext cx="171184" cy="162624"/>
              </a:xfrm>
              <a:prstGeom prst="rect">
                <a:avLst/>
              </a:prstGeom>
            </p:spPr>
          </p:pic>
          <p:pic>
            <p:nvPicPr>
              <p:cNvPr id="341" name="Picture 340" descr="phytoplankton2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86010" y="2810995"/>
                <a:ext cx="181930" cy="121438"/>
              </a:xfrm>
              <a:prstGeom prst="rect">
                <a:avLst/>
              </a:prstGeom>
            </p:spPr>
          </p:pic>
          <p:pic>
            <p:nvPicPr>
              <p:cNvPr id="343" name="Picture 342" descr="phytoplankton1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709" y="2746254"/>
                <a:ext cx="243306" cy="175180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6347485" y="3736783"/>
              <a:ext cx="2166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,</a:t>
              </a:r>
              <a:endParaRPr lang="en-US" sz="1000" dirty="0"/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6499885" y="3889183"/>
              <a:ext cx="2166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,</a:t>
              </a:r>
              <a:endParaRPr lang="en-US" sz="1000" dirty="0"/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5573059" y="3745743"/>
              <a:ext cx="2166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,</a:t>
              </a:r>
              <a:endParaRPr lang="en-US" sz="1000" dirty="0"/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5409141" y="3936595"/>
              <a:ext cx="2166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,</a:t>
              </a:r>
              <a:endParaRPr lang="en-US" sz="1000" dirty="0"/>
            </a:p>
          </p:txBody>
        </p:sp>
        <p:sp>
          <p:nvSpPr>
            <p:cNvPr id="348" name="TextBox 347"/>
            <p:cNvSpPr txBox="1"/>
            <p:nvPr/>
          </p:nvSpPr>
          <p:spPr>
            <a:xfrm>
              <a:off x="5118775" y="3817964"/>
              <a:ext cx="2166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,</a:t>
              </a:r>
              <a:endParaRPr lang="en-US" sz="1000" dirty="0"/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7856655" y="5302712"/>
              <a:ext cx="2166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,</a:t>
              </a:r>
              <a:endParaRPr lang="en-US" sz="1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902700" y="3429000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1143000" y="2929466"/>
              <a:ext cx="76599" cy="292100"/>
            </a:xfrm>
            <a:custGeom>
              <a:avLst/>
              <a:gdLst>
                <a:gd name="connsiteX0" fmla="*/ 55033 w 76599"/>
                <a:gd name="connsiteY0" fmla="*/ 292100 h 292100"/>
                <a:gd name="connsiteX1" fmla="*/ 8467 w 76599"/>
                <a:gd name="connsiteY1" fmla="*/ 220133 h 292100"/>
                <a:gd name="connsiteX2" fmla="*/ 76200 w 76599"/>
                <a:gd name="connsiteY2" fmla="*/ 169333 h 292100"/>
                <a:gd name="connsiteX3" fmla="*/ 0 w 76599"/>
                <a:gd name="connsiteY3" fmla="*/ 135467 h 292100"/>
                <a:gd name="connsiteX4" fmla="*/ 76200 w 76599"/>
                <a:gd name="connsiteY4" fmla="*/ 97367 h 292100"/>
                <a:gd name="connsiteX5" fmla="*/ 29633 w 76599"/>
                <a:gd name="connsiteY5" fmla="*/ 71967 h 292100"/>
                <a:gd name="connsiteX6" fmla="*/ 21167 w 76599"/>
                <a:gd name="connsiteY6" fmla="*/ 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599" h="292100">
                  <a:moveTo>
                    <a:pt x="55033" y="292100"/>
                  </a:moveTo>
                  <a:cubicBezTo>
                    <a:pt x="29986" y="266347"/>
                    <a:pt x="4939" y="240594"/>
                    <a:pt x="8467" y="220133"/>
                  </a:cubicBezTo>
                  <a:cubicBezTo>
                    <a:pt x="11995" y="199672"/>
                    <a:pt x="77611" y="183444"/>
                    <a:pt x="76200" y="169333"/>
                  </a:cubicBezTo>
                  <a:cubicBezTo>
                    <a:pt x="74789" y="155222"/>
                    <a:pt x="0" y="147461"/>
                    <a:pt x="0" y="135467"/>
                  </a:cubicBezTo>
                  <a:cubicBezTo>
                    <a:pt x="0" y="123473"/>
                    <a:pt x="71261" y="107950"/>
                    <a:pt x="76200" y="97367"/>
                  </a:cubicBezTo>
                  <a:cubicBezTo>
                    <a:pt x="81139" y="86784"/>
                    <a:pt x="38805" y="88195"/>
                    <a:pt x="29633" y="71967"/>
                  </a:cubicBezTo>
                  <a:cubicBezTo>
                    <a:pt x="20461" y="55739"/>
                    <a:pt x="21167" y="0"/>
                    <a:pt x="21167" y="0"/>
                  </a:cubicBezTo>
                </a:path>
              </a:pathLst>
            </a:cu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Freeform 349"/>
            <p:cNvSpPr/>
            <p:nvPr/>
          </p:nvSpPr>
          <p:spPr>
            <a:xfrm>
              <a:off x="1224982" y="2929393"/>
              <a:ext cx="76599" cy="292100"/>
            </a:xfrm>
            <a:custGeom>
              <a:avLst/>
              <a:gdLst>
                <a:gd name="connsiteX0" fmla="*/ 55033 w 76599"/>
                <a:gd name="connsiteY0" fmla="*/ 292100 h 292100"/>
                <a:gd name="connsiteX1" fmla="*/ 8467 w 76599"/>
                <a:gd name="connsiteY1" fmla="*/ 220133 h 292100"/>
                <a:gd name="connsiteX2" fmla="*/ 76200 w 76599"/>
                <a:gd name="connsiteY2" fmla="*/ 169333 h 292100"/>
                <a:gd name="connsiteX3" fmla="*/ 0 w 76599"/>
                <a:gd name="connsiteY3" fmla="*/ 135467 h 292100"/>
                <a:gd name="connsiteX4" fmla="*/ 76200 w 76599"/>
                <a:gd name="connsiteY4" fmla="*/ 97367 h 292100"/>
                <a:gd name="connsiteX5" fmla="*/ 29633 w 76599"/>
                <a:gd name="connsiteY5" fmla="*/ 71967 h 292100"/>
                <a:gd name="connsiteX6" fmla="*/ 21167 w 76599"/>
                <a:gd name="connsiteY6" fmla="*/ 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599" h="292100">
                  <a:moveTo>
                    <a:pt x="55033" y="292100"/>
                  </a:moveTo>
                  <a:cubicBezTo>
                    <a:pt x="29986" y="266347"/>
                    <a:pt x="4939" y="240594"/>
                    <a:pt x="8467" y="220133"/>
                  </a:cubicBezTo>
                  <a:cubicBezTo>
                    <a:pt x="11995" y="199672"/>
                    <a:pt x="77611" y="183444"/>
                    <a:pt x="76200" y="169333"/>
                  </a:cubicBezTo>
                  <a:cubicBezTo>
                    <a:pt x="74789" y="155222"/>
                    <a:pt x="0" y="147461"/>
                    <a:pt x="0" y="135467"/>
                  </a:cubicBezTo>
                  <a:cubicBezTo>
                    <a:pt x="0" y="123473"/>
                    <a:pt x="71261" y="107950"/>
                    <a:pt x="76200" y="97367"/>
                  </a:cubicBezTo>
                  <a:cubicBezTo>
                    <a:pt x="81139" y="86784"/>
                    <a:pt x="38805" y="88195"/>
                    <a:pt x="29633" y="71967"/>
                  </a:cubicBezTo>
                  <a:cubicBezTo>
                    <a:pt x="20461" y="55739"/>
                    <a:pt x="21167" y="0"/>
                    <a:pt x="21167" y="0"/>
                  </a:cubicBezTo>
                </a:path>
              </a:pathLst>
            </a:cu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Freeform 350"/>
            <p:cNvSpPr/>
            <p:nvPr/>
          </p:nvSpPr>
          <p:spPr>
            <a:xfrm>
              <a:off x="1306964" y="2951064"/>
              <a:ext cx="76599" cy="265545"/>
            </a:xfrm>
            <a:custGeom>
              <a:avLst/>
              <a:gdLst>
                <a:gd name="connsiteX0" fmla="*/ 55033 w 76599"/>
                <a:gd name="connsiteY0" fmla="*/ 292100 h 292100"/>
                <a:gd name="connsiteX1" fmla="*/ 8467 w 76599"/>
                <a:gd name="connsiteY1" fmla="*/ 220133 h 292100"/>
                <a:gd name="connsiteX2" fmla="*/ 76200 w 76599"/>
                <a:gd name="connsiteY2" fmla="*/ 169333 h 292100"/>
                <a:gd name="connsiteX3" fmla="*/ 0 w 76599"/>
                <a:gd name="connsiteY3" fmla="*/ 135467 h 292100"/>
                <a:gd name="connsiteX4" fmla="*/ 76200 w 76599"/>
                <a:gd name="connsiteY4" fmla="*/ 97367 h 292100"/>
                <a:gd name="connsiteX5" fmla="*/ 29633 w 76599"/>
                <a:gd name="connsiteY5" fmla="*/ 71967 h 292100"/>
                <a:gd name="connsiteX6" fmla="*/ 21167 w 76599"/>
                <a:gd name="connsiteY6" fmla="*/ 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599" h="292100">
                  <a:moveTo>
                    <a:pt x="55033" y="292100"/>
                  </a:moveTo>
                  <a:cubicBezTo>
                    <a:pt x="29986" y="266347"/>
                    <a:pt x="4939" y="240594"/>
                    <a:pt x="8467" y="220133"/>
                  </a:cubicBezTo>
                  <a:cubicBezTo>
                    <a:pt x="11995" y="199672"/>
                    <a:pt x="77611" y="183444"/>
                    <a:pt x="76200" y="169333"/>
                  </a:cubicBezTo>
                  <a:cubicBezTo>
                    <a:pt x="74789" y="155222"/>
                    <a:pt x="0" y="147461"/>
                    <a:pt x="0" y="135467"/>
                  </a:cubicBezTo>
                  <a:cubicBezTo>
                    <a:pt x="0" y="123473"/>
                    <a:pt x="71261" y="107950"/>
                    <a:pt x="76200" y="97367"/>
                  </a:cubicBezTo>
                  <a:cubicBezTo>
                    <a:pt x="81139" y="86784"/>
                    <a:pt x="38805" y="88195"/>
                    <a:pt x="29633" y="71967"/>
                  </a:cubicBezTo>
                  <a:cubicBezTo>
                    <a:pt x="20461" y="55739"/>
                    <a:pt x="21167" y="0"/>
                    <a:pt x="21167" y="0"/>
                  </a:cubicBezTo>
                </a:path>
              </a:pathLst>
            </a:cu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1163058" y="2880689"/>
              <a:ext cx="0" cy="2955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Arrow Connector 351"/>
            <p:cNvCxnSpPr/>
            <p:nvPr/>
          </p:nvCxnSpPr>
          <p:spPr>
            <a:xfrm flipV="1">
              <a:off x="1328157" y="2897633"/>
              <a:ext cx="0" cy="2955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Arrow Connector 352"/>
            <p:cNvCxnSpPr/>
            <p:nvPr/>
          </p:nvCxnSpPr>
          <p:spPr>
            <a:xfrm flipV="1">
              <a:off x="1247742" y="2901878"/>
              <a:ext cx="0" cy="2955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4" name="TextBox 353"/>
            <p:cNvSpPr txBox="1"/>
            <p:nvPr/>
          </p:nvSpPr>
          <p:spPr>
            <a:xfrm>
              <a:off x="824004" y="2947791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rgbClr val="FF0000"/>
                  </a:solidFill>
                  <a:latin typeface="Gill Sans"/>
                  <a:cs typeface="Gill Sans"/>
                </a:rPr>
                <a:t>Heat</a:t>
              </a:r>
              <a:endParaRPr lang="en-US" sz="800" dirty="0">
                <a:solidFill>
                  <a:srgbClr val="FF0000"/>
                </a:solidFill>
                <a:latin typeface="Gill Sans"/>
                <a:cs typeface="Gill Sans"/>
              </a:endParaRPr>
            </a:p>
          </p:txBody>
        </p:sp>
        <p:grpSp>
          <p:nvGrpSpPr>
            <p:cNvPr id="355" name="Group 354"/>
            <p:cNvGrpSpPr/>
            <p:nvPr/>
          </p:nvGrpSpPr>
          <p:grpSpPr>
            <a:xfrm>
              <a:off x="1780192" y="3657116"/>
              <a:ext cx="385650" cy="234368"/>
              <a:chOff x="4489709" y="2746254"/>
              <a:chExt cx="385650" cy="234368"/>
            </a:xfrm>
          </p:grpSpPr>
          <p:pic>
            <p:nvPicPr>
              <p:cNvPr id="356" name="Picture 355" descr="phytoplankton5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75" y="2817998"/>
                <a:ext cx="171184" cy="162624"/>
              </a:xfrm>
              <a:prstGeom prst="rect">
                <a:avLst/>
              </a:prstGeom>
            </p:spPr>
          </p:pic>
          <p:pic>
            <p:nvPicPr>
              <p:cNvPr id="357" name="Picture 356" descr="phytoplankton2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86010" y="2810995"/>
                <a:ext cx="181930" cy="121438"/>
              </a:xfrm>
              <a:prstGeom prst="rect">
                <a:avLst/>
              </a:prstGeom>
            </p:spPr>
          </p:pic>
          <p:pic>
            <p:nvPicPr>
              <p:cNvPr id="358" name="Picture 357" descr="phytoplankton1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709" y="2746254"/>
                <a:ext cx="243306" cy="175180"/>
              </a:xfrm>
              <a:prstGeom prst="rect">
                <a:avLst/>
              </a:prstGeom>
            </p:spPr>
          </p:pic>
        </p:grpSp>
        <p:pic>
          <p:nvPicPr>
            <p:cNvPr id="46" name="Picture 45" descr="phytoplankton6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825" y="3708951"/>
              <a:ext cx="84982" cy="93130"/>
            </a:xfrm>
            <a:prstGeom prst="rect">
              <a:avLst/>
            </a:prstGeom>
          </p:spPr>
        </p:pic>
        <p:pic>
          <p:nvPicPr>
            <p:cNvPr id="372" name="Picture 371" descr="phytoplankton6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7225" y="3823251"/>
              <a:ext cx="84982" cy="93130"/>
            </a:xfrm>
            <a:prstGeom prst="rect">
              <a:avLst/>
            </a:prstGeom>
          </p:spPr>
        </p:pic>
        <p:pic>
          <p:nvPicPr>
            <p:cNvPr id="373" name="Picture 372" descr="phytoplankton6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625" y="3718476"/>
              <a:ext cx="84982" cy="93130"/>
            </a:xfrm>
            <a:prstGeom prst="rect">
              <a:avLst/>
            </a:prstGeom>
          </p:spPr>
        </p:pic>
        <p:pic>
          <p:nvPicPr>
            <p:cNvPr id="374" name="Picture 373" descr="phytoplankton6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680" y="3817168"/>
              <a:ext cx="84982" cy="93130"/>
            </a:xfrm>
            <a:prstGeom prst="rect">
              <a:avLst/>
            </a:prstGeom>
          </p:spPr>
        </p:pic>
        <p:pic>
          <p:nvPicPr>
            <p:cNvPr id="375" name="Picture 374" descr="phytoplankton6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564" y="3798354"/>
              <a:ext cx="84982" cy="93130"/>
            </a:xfrm>
            <a:prstGeom prst="rect">
              <a:avLst/>
            </a:prstGeom>
          </p:spPr>
        </p:pic>
        <p:pic>
          <p:nvPicPr>
            <p:cNvPr id="377" name="Picture 376" descr="phytoplankton6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448" y="3779540"/>
              <a:ext cx="84982" cy="93130"/>
            </a:xfrm>
            <a:prstGeom prst="rect">
              <a:avLst/>
            </a:prstGeom>
          </p:spPr>
        </p:pic>
        <p:pic>
          <p:nvPicPr>
            <p:cNvPr id="389" name="Picture 388" descr="phytoplankton6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1975" y="3887630"/>
              <a:ext cx="84982" cy="93130"/>
            </a:xfrm>
            <a:prstGeom prst="rect">
              <a:avLst/>
            </a:prstGeom>
          </p:spPr>
        </p:pic>
        <p:pic>
          <p:nvPicPr>
            <p:cNvPr id="396" name="Picture 395" descr="phytoplankton6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284" y="3884669"/>
              <a:ext cx="84982" cy="93130"/>
            </a:xfrm>
            <a:prstGeom prst="rect">
              <a:avLst/>
            </a:prstGeom>
          </p:spPr>
        </p:pic>
        <p:pic>
          <p:nvPicPr>
            <p:cNvPr id="405" name="Picture 404" descr="phytoplankton6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2025" y="3870876"/>
              <a:ext cx="84982" cy="93130"/>
            </a:xfrm>
            <a:prstGeom prst="rect">
              <a:avLst/>
            </a:prstGeom>
          </p:spPr>
        </p:pic>
        <p:pic>
          <p:nvPicPr>
            <p:cNvPr id="406" name="Picture 405" descr="phytoplankton6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5544" y="5280793"/>
              <a:ext cx="84982" cy="93130"/>
            </a:xfrm>
            <a:prstGeom prst="rect">
              <a:avLst/>
            </a:prstGeom>
          </p:spPr>
        </p:pic>
        <p:grpSp>
          <p:nvGrpSpPr>
            <p:cNvPr id="49" name="Group 48"/>
            <p:cNvGrpSpPr/>
            <p:nvPr/>
          </p:nvGrpSpPr>
          <p:grpSpPr>
            <a:xfrm>
              <a:off x="7675331" y="4830290"/>
              <a:ext cx="153203" cy="152940"/>
              <a:chOff x="7675331" y="4830290"/>
              <a:chExt cx="153203" cy="152940"/>
            </a:xfrm>
          </p:grpSpPr>
          <p:pic>
            <p:nvPicPr>
              <p:cNvPr id="407" name="Picture 406" descr="didinium-gargantua.pn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5331" y="4843994"/>
                <a:ext cx="84008" cy="96561"/>
              </a:xfrm>
              <a:prstGeom prst="rect">
                <a:avLst/>
              </a:prstGeom>
            </p:spPr>
          </p:pic>
          <p:pic>
            <p:nvPicPr>
              <p:cNvPr id="408" name="Picture 407" descr="tintinnid.pn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58946" y="4830290"/>
                <a:ext cx="69588" cy="152940"/>
              </a:xfrm>
              <a:prstGeom prst="rect">
                <a:avLst/>
              </a:prstGeom>
            </p:spPr>
          </p:pic>
        </p:grpSp>
        <p:grpSp>
          <p:nvGrpSpPr>
            <p:cNvPr id="413" name="Group 412"/>
            <p:cNvGrpSpPr/>
            <p:nvPr/>
          </p:nvGrpSpPr>
          <p:grpSpPr>
            <a:xfrm>
              <a:off x="1770416" y="4026020"/>
              <a:ext cx="153203" cy="152940"/>
              <a:chOff x="7675331" y="4830290"/>
              <a:chExt cx="153203" cy="152940"/>
            </a:xfrm>
          </p:grpSpPr>
          <p:pic>
            <p:nvPicPr>
              <p:cNvPr id="414" name="Picture 413" descr="didinium-gargantua.pn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5331" y="4843994"/>
                <a:ext cx="84008" cy="96561"/>
              </a:xfrm>
              <a:prstGeom prst="rect">
                <a:avLst/>
              </a:prstGeom>
            </p:spPr>
          </p:pic>
          <p:pic>
            <p:nvPicPr>
              <p:cNvPr id="415" name="Picture 414" descr="tintinnid.pn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58946" y="4830290"/>
                <a:ext cx="69588" cy="152940"/>
              </a:xfrm>
              <a:prstGeom prst="rect">
                <a:avLst/>
              </a:prstGeom>
            </p:spPr>
          </p:pic>
        </p:grpSp>
        <p:grpSp>
          <p:nvGrpSpPr>
            <p:cNvPr id="417" name="Group 416"/>
            <p:cNvGrpSpPr/>
            <p:nvPr/>
          </p:nvGrpSpPr>
          <p:grpSpPr>
            <a:xfrm>
              <a:off x="3011926" y="3787946"/>
              <a:ext cx="153203" cy="152940"/>
              <a:chOff x="7675331" y="4830290"/>
              <a:chExt cx="153203" cy="152940"/>
            </a:xfrm>
          </p:grpSpPr>
          <p:pic>
            <p:nvPicPr>
              <p:cNvPr id="419" name="Picture 418" descr="didinium-gargantua.pn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5331" y="4843994"/>
                <a:ext cx="84008" cy="96561"/>
              </a:xfrm>
              <a:prstGeom prst="rect">
                <a:avLst/>
              </a:prstGeom>
            </p:spPr>
          </p:pic>
          <p:pic>
            <p:nvPicPr>
              <p:cNvPr id="420" name="Picture 419" descr="tintinnid.pn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58946" y="4830290"/>
                <a:ext cx="69588" cy="152940"/>
              </a:xfrm>
              <a:prstGeom prst="rect">
                <a:avLst/>
              </a:prstGeom>
            </p:spPr>
          </p:pic>
        </p:grpSp>
        <p:grpSp>
          <p:nvGrpSpPr>
            <p:cNvPr id="422" name="Group 421"/>
            <p:cNvGrpSpPr/>
            <p:nvPr/>
          </p:nvGrpSpPr>
          <p:grpSpPr>
            <a:xfrm>
              <a:off x="1634606" y="3664228"/>
              <a:ext cx="153203" cy="152940"/>
              <a:chOff x="7675331" y="4830290"/>
              <a:chExt cx="153203" cy="152940"/>
            </a:xfrm>
          </p:grpSpPr>
          <p:pic>
            <p:nvPicPr>
              <p:cNvPr id="423" name="Picture 422" descr="didinium-gargantua.pn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5331" y="4843994"/>
                <a:ext cx="84008" cy="96561"/>
              </a:xfrm>
              <a:prstGeom prst="rect">
                <a:avLst/>
              </a:prstGeom>
            </p:spPr>
          </p:pic>
          <p:pic>
            <p:nvPicPr>
              <p:cNvPr id="424" name="Picture 423" descr="tintinnid.pn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58946" y="4830290"/>
                <a:ext cx="69588" cy="152940"/>
              </a:xfrm>
              <a:prstGeom prst="rect">
                <a:avLst/>
              </a:prstGeom>
            </p:spPr>
          </p:pic>
        </p:grpSp>
        <p:sp>
          <p:nvSpPr>
            <p:cNvPr id="425" name="TextBox 424"/>
            <p:cNvSpPr txBox="1"/>
            <p:nvPr/>
          </p:nvSpPr>
          <p:spPr>
            <a:xfrm>
              <a:off x="1827118" y="3885956"/>
              <a:ext cx="21826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,</a:t>
              </a:r>
            </a:p>
          </p:txBody>
        </p:sp>
        <p:sp>
          <p:nvSpPr>
            <p:cNvPr id="426" name="TextBox 425"/>
            <p:cNvSpPr txBox="1"/>
            <p:nvPr/>
          </p:nvSpPr>
          <p:spPr>
            <a:xfrm>
              <a:off x="1979518" y="3984381"/>
              <a:ext cx="21826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,</a:t>
              </a:r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2114432" y="3644646"/>
              <a:ext cx="21826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,</a:t>
              </a:r>
            </a:p>
          </p:txBody>
        </p:sp>
        <p:sp>
          <p:nvSpPr>
            <p:cNvPr id="429" name="TextBox 428"/>
            <p:cNvSpPr txBox="1"/>
            <p:nvPr/>
          </p:nvSpPr>
          <p:spPr>
            <a:xfrm>
              <a:off x="1843992" y="3762225"/>
              <a:ext cx="21826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,</a:t>
              </a: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2266055" y="3806576"/>
              <a:ext cx="21826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,</a:t>
              </a:r>
            </a:p>
          </p:txBody>
        </p:sp>
        <p:sp>
          <p:nvSpPr>
            <p:cNvPr id="431" name="TextBox 430"/>
            <p:cNvSpPr txBox="1"/>
            <p:nvPr/>
          </p:nvSpPr>
          <p:spPr>
            <a:xfrm>
              <a:off x="2668570" y="3699295"/>
              <a:ext cx="21826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,</a:t>
              </a:r>
            </a:p>
          </p:txBody>
        </p:sp>
        <p:sp>
          <p:nvSpPr>
            <p:cNvPr id="432" name="TextBox 431"/>
            <p:cNvSpPr txBox="1"/>
            <p:nvPr/>
          </p:nvSpPr>
          <p:spPr>
            <a:xfrm>
              <a:off x="3071085" y="3592014"/>
              <a:ext cx="21826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,</a:t>
              </a:r>
            </a:p>
          </p:txBody>
        </p:sp>
        <p:sp>
          <p:nvSpPr>
            <p:cNvPr id="433" name="TextBox 432"/>
            <p:cNvSpPr txBox="1"/>
            <p:nvPr/>
          </p:nvSpPr>
          <p:spPr>
            <a:xfrm>
              <a:off x="3203725" y="3796125"/>
              <a:ext cx="21826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,</a:t>
              </a:r>
            </a:p>
          </p:txBody>
        </p:sp>
        <p:sp>
          <p:nvSpPr>
            <p:cNvPr id="434" name="TextBox 433"/>
            <p:cNvSpPr txBox="1"/>
            <p:nvPr/>
          </p:nvSpPr>
          <p:spPr>
            <a:xfrm>
              <a:off x="3336365" y="4000236"/>
              <a:ext cx="21826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,</a:t>
              </a:r>
            </a:p>
          </p:txBody>
        </p:sp>
        <p:sp>
          <p:nvSpPr>
            <p:cNvPr id="435" name="TextBox 434"/>
            <p:cNvSpPr txBox="1"/>
            <p:nvPr/>
          </p:nvSpPr>
          <p:spPr>
            <a:xfrm>
              <a:off x="2626052" y="3648611"/>
              <a:ext cx="21826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,</a:t>
              </a:r>
            </a:p>
          </p:txBody>
        </p:sp>
        <p:sp>
          <p:nvSpPr>
            <p:cNvPr id="436" name="TextBox 435"/>
            <p:cNvSpPr txBox="1"/>
            <p:nvPr/>
          </p:nvSpPr>
          <p:spPr>
            <a:xfrm>
              <a:off x="2901901" y="3938265"/>
              <a:ext cx="21826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,</a:t>
              </a:r>
            </a:p>
          </p:txBody>
        </p:sp>
        <p:pic>
          <p:nvPicPr>
            <p:cNvPr id="50" name="Picture 49" descr="salp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771" y="3588011"/>
              <a:ext cx="287048" cy="182993"/>
            </a:xfrm>
            <a:prstGeom prst="rect">
              <a:avLst/>
            </a:prstGeom>
          </p:spPr>
        </p:pic>
        <p:pic>
          <p:nvPicPr>
            <p:cNvPr id="437" name="Picture 436" descr="salp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718" y="3978594"/>
              <a:ext cx="287048" cy="182993"/>
            </a:xfrm>
            <a:prstGeom prst="rect">
              <a:avLst/>
            </a:prstGeom>
          </p:spPr>
        </p:pic>
        <p:pic>
          <p:nvPicPr>
            <p:cNvPr id="438" name="Picture 437" descr="salp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878" y="4070090"/>
              <a:ext cx="287048" cy="182993"/>
            </a:xfrm>
            <a:prstGeom prst="rect">
              <a:avLst/>
            </a:prstGeom>
          </p:spPr>
        </p:pic>
        <p:pic>
          <p:nvPicPr>
            <p:cNvPr id="439" name="Picture 438" descr="salp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07" y="3701136"/>
              <a:ext cx="287048" cy="182993"/>
            </a:xfrm>
            <a:prstGeom prst="rect">
              <a:avLst/>
            </a:prstGeom>
          </p:spPr>
        </p:pic>
        <p:pic>
          <p:nvPicPr>
            <p:cNvPr id="440" name="Picture 439" descr="salp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164" y="3594288"/>
              <a:ext cx="287048" cy="182993"/>
            </a:xfrm>
            <a:prstGeom prst="rect">
              <a:avLst/>
            </a:prstGeom>
          </p:spPr>
        </p:pic>
        <p:pic>
          <p:nvPicPr>
            <p:cNvPr id="441" name="Picture 440" descr="salp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6516" y="4603292"/>
              <a:ext cx="311617" cy="198656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/>
            <p:nvPr/>
          </p:nvCxnSpPr>
          <p:spPr>
            <a:xfrm flipH="1" flipV="1">
              <a:off x="1148037" y="1447933"/>
              <a:ext cx="674247" cy="490939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Rectangle 303"/>
            <p:cNvSpPr/>
            <p:nvPr/>
          </p:nvSpPr>
          <p:spPr>
            <a:xfrm>
              <a:off x="874635" y="1084384"/>
              <a:ext cx="60130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0000"/>
                  </a:solidFill>
                </a:rPr>
                <a:t>Wind</a:t>
              </a:r>
            </a:p>
            <a:p>
              <a:pPr algn="ctr"/>
              <a:r>
                <a:rPr lang="en-US" sz="900" dirty="0" smtClean="0">
                  <a:solidFill>
                    <a:srgbClr val="FF0000"/>
                  </a:solidFill>
                </a:rPr>
                <a:t>(current)</a:t>
              </a:r>
              <a:endParaRPr 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1399652" y="1046391"/>
              <a:ext cx="631791" cy="5386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0000"/>
                  </a:solidFill>
                </a:rPr>
                <a:t>Wind</a:t>
              </a:r>
            </a:p>
            <a:p>
              <a:pPr algn="ctr"/>
              <a:r>
                <a:rPr lang="en-US" sz="900" dirty="0" smtClean="0">
                  <a:solidFill>
                    <a:srgbClr val="FF0000"/>
                  </a:solidFill>
                </a:rPr>
                <a:t>(mid 21</a:t>
              </a:r>
              <a:r>
                <a:rPr lang="en-US" sz="900" baseline="30000" dirty="0" smtClean="0">
                  <a:solidFill>
                    <a:srgbClr val="FF0000"/>
                  </a:solidFill>
                </a:rPr>
                <a:t>st</a:t>
              </a:r>
              <a:r>
                <a:rPr lang="en-US" sz="900" dirty="0" smtClean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sz="900" dirty="0" smtClean="0">
                  <a:solidFill>
                    <a:srgbClr val="FF0000"/>
                  </a:solidFill>
                </a:rPr>
                <a:t>century?)</a:t>
              </a:r>
              <a:endParaRPr lang="en-US" sz="900" dirty="0">
                <a:solidFill>
                  <a:srgbClr val="FF0000"/>
                </a:solidFill>
              </a:endParaRPr>
            </a:p>
          </p:txBody>
        </p:sp>
        <p:cxnSp>
          <p:nvCxnSpPr>
            <p:cNvPr id="443" name="Straight Arrow Connector 442"/>
            <p:cNvCxnSpPr/>
            <p:nvPr/>
          </p:nvCxnSpPr>
          <p:spPr>
            <a:xfrm flipH="1" flipV="1">
              <a:off x="1616115" y="1557037"/>
              <a:ext cx="674247" cy="490939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Arrow Connector 443"/>
            <p:cNvCxnSpPr/>
            <p:nvPr/>
          </p:nvCxnSpPr>
          <p:spPr>
            <a:xfrm flipH="1">
              <a:off x="835132" y="1689509"/>
              <a:ext cx="389850" cy="138500"/>
            </a:xfrm>
            <a:prstGeom prst="straightConnector1">
              <a:avLst/>
            </a:prstGeom>
            <a:ln>
              <a:solidFill>
                <a:srgbClr val="00CCFF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6" name="Rectangle 445"/>
            <p:cNvSpPr/>
            <p:nvPr/>
          </p:nvSpPr>
          <p:spPr>
            <a:xfrm>
              <a:off x="850812" y="1696649"/>
              <a:ext cx="6710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00CCFF"/>
                  </a:solidFill>
                </a:rPr>
                <a:t>Wind</a:t>
              </a:r>
            </a:p>
            <a:p>
              <a:pPr algn="ctr"/>
              <a:r>
                <a:rPr lang="en-US" sz="900" dirty="0" smtClean="0">
                  <a:solidFill>
                    <a:srgbClr val="00CCFF"/>
                  </a:solidFill>
                </a:rPr>
                <a:t>(Pre-LTER)</a:t>
              </a:r>
              <a:endParaRPr lang="en-US" sz="900" dirty="0">
                <a:solidFill>
                  <a:srgbClr val="00CCFF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1854032" y="3175000"/>
              <a:ext cx="797094" cy="200286"/>
            </a:xfrm>
            <a:custGeom>
              <a:avLst/>
              <a:gdLst>
                <a:gd name="connsiteX0" fmla="*/ 287879 w 599029"/>
                <a:gd name="connsiteY0" fmla="*/ 22225 h 165573"/>
                <a:gd name="connsiteX1" fmla="*/ 287879 w 599029"/>
                <a:gd name="connsiteY1" fmla="*/ 22225 h 165573"/>
                <a:gd name="connsiteX2" fmla="*/ 256129 w 599029"/>
                <a:gd name="connsiteY2" fmla="*/ 25400 h 165573"/>
                <a:gd name="connsiteX3" fmla="*/ 265654 w 599029"/>
                <a:gd name="connsiteY3" fmla="*/ 31750 h 165573"/>
                <a:gd name="connsiteX4" fmla="*/ 284704 w 599029"/>
                <a:gd name="connsiteY4" fmla="*/ 41275 h 165573"/>
                <a:gd name="connsiteX5" fmla="*/ 281529 w 599029"/>
                <a:gd name="connsiteY5" fmla="*/ 63500 h 165573"/>
                <a:gd name="connsiteX6" fmla="*/ 189454 w 599029"/>
                <a:gd name="connsiteY6" fmla="*/ 66675 h 165573"/>
                <a:gd name="connsiteX7" fmla="*/ 157704 w 599029"/>
                <a:gd name="connsiteY7" fmla="*/ 76200 h 165573"/>
                <a:gd name="connsiteX8" fmla="*/ 148179 w 599029"/>
                <a:gd name="connsiteY8" fmla="*/ 79375 h 165573"/>
                <a:gd name="connsiteX9" fmla="*/ 195804 w 599029"/>
                <a:gd name="connsiteY9" fmla="*/ 92075 h 165573"/>
                <a:gd name="connsiteX10" fmla="*/ 192629 w 599029"/>
                <a:gd name="connsiteY10" fmla="*/ 101600 h 165573"/>
                <a:gd name="connsiteX11" fmla="*/ 122779 w 599029"/>
                <a:gd name="connsiteY11" fmla="*/ 104775 h 165573"/>
                <a:gd name="connsiteX12" fmla="*/ 81504 w 599029"/>
                <a:gd name="connsiteY12" fmla="*/ 114300 h 165573"/>
                <a:gd name="connsiteX13" fmla="*/ 62454 w 599029"/>
                <a:gd name="connsiteY13" fmla="*/ 120650 h 165573"/>
                <a:gd name="connsiteX14" fmla="*/ 52929 w 599029"/>
                <a:gd name="connsiteY14" fmla="*/ 123825 h 165573"/>
                <a:gd name="connsiteX15" fmla="*/ 40229 w 599029"/>
                <a:gd name="connsiteY15" fmla="*/ 127000 h 165573"/>
                <a:gd name="connsiteX16" fmla="*/ 11654 w 599029"/>
                <a:gd name="connsiteY16" fmla="*/ 142875 h 165573"/>
                <a:gd name="connsiteX17" fmla="*/ 110079 w 599029"/>
                <a:gd name="connsiteY17" fmla="*/ 149225 h 165573"/>
                <a:gd name="connsiteX18" fmla="*/ 135479 w 599029"/>
                <a:gd name="connsiteY18" fmla="*/ 136525 h 165573"/>
                <a:gd name="connsiteX19" fmla="*/ 237079 w 599029"/>
                <a:gd name="connsiteY19" fmla="*/ 139700 h 165573"/>
                <a:gd name="connsiteX20" fmla="*/ 249779 w 599029"/>
                <a:gd name="connsiteY20" fmla="*/ 146050 h 165573"/>
                <a:gd name="connsiteX21" fmla="*/ 281529 w 599029"/>
                <a:gd name="connsiteY21" fmla="*/ 142875 h 165573"/>
                <a:gd name="connsiteX22" fmla="*/ 329154 w 599029"/>
                <a:gd name="connsiteY22" fmla="*/ 146050 h 165573"/>
                <a:gd name="connsiteX23" fmla="*/ 338679 w 599029"/>
                <a:gd name="connsiteY23" fmla="*/ 149225 h 165573"/>
                <a:gd name="connsiteX24" fmla="*/ 395829 w 599029"/>
                <a:gd name="connsiteY24" fmla="*/ 146050 h 165573"/>
                <a:gd name="connsiteX25" fmla="*/ 389479 w 599029"/>
                <a:gd name="connsiteY25" fmla="*/ 130175 h 165573"/>
                <a:gd name="connsiteX26" fmla="*/ 297404 w 599029"/>
                <a:gd name="connsiteY26" fmla="*/ 127000 h 165573"/>
                <a:gd name="connsiteX27" fmla="*/ 287879 w 599029"/>
                <a:gd name="connsiteY27" fmla="*/ 123825 h 165573"/>
                <a:gd name="connsiteX28" fmla="*/ 272004 w 599029"/>
                <a:gd name="connsiteY28" fmla="*/ 101600 h 165573"/>
                <a:gd name="connsiteX29" fmla="*/ 281529 w 599029"/>
                <a:gd name="connsiteY29" fmla="*/ 82550 h 165573"/>
                <a:gd name="connsiteX30" fmla="*/ 306929 w 599029"/>
                <a:gd name="connsiteY30" fmla="*/ 73025 h 165573"/>
                <a:gd name="connsiteX31" fmla="*/ 335504 w 599029"/>
                <a:gd name="connsiteY31" fmla="*/ 66675 h 165573"/>
                <a:gd name="connsiteX32" fmla="*/ 348204 w 599029"/>
                <a:gd name="connsiteY32" fmla="*/ 63500 h 165573"/>
                <a:gd name="connsiteX33" fmla="*/ 402179 w 599029"/>
                <a:gd name="connsiteY33" fmla="*/ 60325 h 165573"/>
                <a:gd name="connsiteX34" fmla="*/ 348204 w 599029"/>
                <a:gd name="connsiteY34" fmla="*/ 50800 h 165573"/>
                <a:gd name="connsiteX35" fmla="*/ 341854 w 599029"/>
                <a:gd name="connsiteY35" fmla="*/ 41275 h 165573"/>
                <a:gd name="connsiteX36" fmla="*/ 348204 w 599029"/>
                <a:gd name="connsiteY36" fmla="*/ 22225 h 165573"/>
                <a:gd name="connsiteX37" fmla="*/ 364079 w 599029"/>
                <a:gd name="connsiteY37" fmla="*/ 15875 h 165573"/>
                <a:gd name="connsiteX38" fmla="*/ 430754 w 599029"/>
                <a:gd name="connsiteY38" fmla="*/ 19050 h 165573"/>
                <a:gd name="connsiteX39" fmla="*/ 548229 w 599029"/>
                <a:gd name="connsiteY39" fmla="*/ 12700 h 165573"/>
                <a:gd name="connsiteX40" fmla="*/ 560929 w 599029"/>
                <a:gd name="connsiteY40" fmla="*/ 9525 h 165573"/>
                <a:gd name="connsiteX41" fmla="*/ 579979 w 599029"/>
                <a:gd name="connsiteY41" fmla="*/ 6350 h 165573"/>
                <a:gd name="connsiteX42" fmla="*/ 599029 w 599029"/>
                <a:gd name="connsiteY42" fmla="*/ 0 h 165573"/>
                <a:gd name="connsiteX43" fmla="*/ 370429 w 599029"/>
                <a:gd name="connsiteY43" fmla="*/ 19050 h 1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9029" h="165573">
                  <a:moveTo>
                    <a:pt x="287879" y="22225"/>
                  </a:moveTo>
                  <a:lnTo>
                    <a:pt x="287879" y="22225"/>
                  </a:lnTo>
                  <a:cubicBezTo>
                    <a:pt x="277296" y="23283"/>
                    <a:pt x="265905" y="21210"/>
                    <a:pt x="256129" y="25400"/>
                  </a:cubicBezTo>
                  <a:cubicBezTo>
                    <a:pt x="252622" y="26903"/>
                    <a:pt x="262241" y="30043"/>
                    <a:pt x="265654" y="31750"/>
                  </a:cubicBezTo>
                  <a:cubicBezTo>
                    <a:pt x="291944" y="44895"/>
                    <a:pt x="257407" y="23077"/>
                    <a:pt x="284704" y="41275"/>
                  </a:cubicBezTo>
                  <a:cubicBezTo>
                    <a:pt x="287934" y="46121"/>
                    <a:pt x="301740" y="60342"/>
                    <a:pt x="281529" y="63500"/>
                  </a:cubicBezTo>
                  <a:cubicBezTo>
                    <a:pt x="251187" y="68241"/>
                    <a:pt x="220146" y="65617"/>
                    <a:pt x="189454" y="66675"/>
                  </a:cubicBezTo>
                  <a:cubicBezTo>
                    <a:pt x="170260" y="71473"/>
                    <a:pt x="180894" y="68470"/>
                    <a:pt x="157704" y="76200"/>
                  </a:cubicBezTo>
                  <a:lnTo>
                    <a:pt x="148179" y="79375"/>
                  </a:lnTo>
                  <a:cubicBezTo>
                    <a:pt x="156996" y="105827"/>
                    <a:pt x="143822" y="76081"/>
                    <a:pt x="195804" y="92075"/>
                  </a:cubicBezTo>
                  <a:cubicBezTo>
                    <a:pt x="199003" y="93059"/>
                    <a:pt x="195926" y="101027"/>
                    <a:pt x="192629" y="101600"/>
                  </a:cubicBezTo>
                  <a:cubicBezTo>
                    <a:pt x="169666" y="105594"/>
                    <a:pt x="146062" y="103717"/>
                    <a:pt x="122779" y="104775"/>
                  </a:cubicBezTo>
                  <a:cubicBezTo>
                    <a:pt x="110186" y="107294"/>
                    <a:pt x="92992" y="110471"/>
                    <a:pt x="81504" y="114300"/>
                  </a:cubicBezTo>
                  <a:lnTo>
                    <a:pt x="62454" y="120650"/>
                  </a:lnTo>
                  <a:cubicBezTo>
                    <a:pt x="59279" y="121708"/>
                    <a:pt x="56176" y="123013"/>
                    <a:pt x="52929" y="123825"/>
                  </a:cubicBezTo>
                  <a:lnTo>
                    <a:pt x="40229" y="127000"/>
                  </a:lnTo>
                  <a:cubicBezTo>
                    <a:pt x="18394" y="141556"/>
                    <a:pt x="28419" y="137287"/>
                    <a:pt x="11654" y="142875"/>
                  </a:cubicBezTo>
                  <a:cubicBezTo>
                    <a:pt x="-13289" y="180290"/>
                    <a:pt x="-5732" y="163348"/>
                    <a:pt x="110079" y="149225"/>
                  </a:cubicBezTo>
                  <a:cubicBezTo>
                    <a:pt x="119475" y="148079"/>
                    <a:pt x="135479" y="136525"/>
                    <a:pt x="135479" y="136525"/>
                  </a:cubicBezTo>
                  <a:cubicBezTo>
                    <a:pt x="169346" y="137583"/>
                    <a:pt x="203313" y="136886"/>
                    <a:pt x="237079" y="139700"/>
                  </a:cubicBezTo>
                  <a:cubicBezTo>
                    <a:pt x="241796" y="140093"/>
                    <a:pt x="245058" y="145713"/>
                    <a:pt x="249779" y="146050"/>
                  </a:cubicBezTo>
                  <a:cubicBezTo>
                    <a:pt x="260388" y="146808"/>
                    <a:pt x="270946" y="143933"/>
                    <a:pt x="281529" y="142875"/>
                  </a:cubicBezTo>
                  <a:cubicBezTo>
                    <a:pt x="297404" y="143933"/>
                    <a:pt x="313341" y="144293"/>
                    <a:pt x="329154" y="146050"/>
                  </a:cubicBezTo>
                  <a:cubicBezTo>
                    <a:pt x="332480" y="146420"/>
                    <a:pt x="335332" y="149225"/>
                    <a:pt x="338679" y="149225"/>
                  </a:cubicBezTo>
                  <a:cubicBezTo>
                    <a:pt x="357758" y="149225"/>
                    <a:pt x="376779" y="147108"/>
                    <a:pt x="395829" y="146050"/>
                  </a:cubicBezTo>
                  <a:cubicBezTo>
                    <a:pt x="398211" y="138903"/>
                    <a:pt x="404068" y="131543"/>
                    <a:pt x="389479" y="130175"/>
                  </a:cubicBezTo>
                  <a:cubicBezTo>
                    <a:pt x="358903" y="127309"/>
                    <a:pt x="328096" y="128058"/>
                    <a:pt x="297404" y="127000"/>
                  </a:cubicBezTo>
                  <a:cubicBezTo>
                    <a:pt x="294229" y="125942"/>
                    <a:pt x="290602" y="125770"/>
                    <a:pt x="287879" y="123825"/>
                  </a:cubicBezTo>
                  <a:cubicBezTo>
                    <a:pt x="274696" y="114408"/>
                    <a:pt x="276019" y="113646"/>
                    <a:pt x="272004" y="101600"/>
                  </a:cubicBezTo>
                  <a:cubicBezTo>
                    <a:pt x="273912" y="95877"/>
                    <a:pt x="276144" y="86397"/>
                    <a:pt x="281529" y="82550"/>
                  </a:cubicBezTo>
                  <a:cubicBezTo>
                    <a:pt x="283766" y="80952"/>
                    <a:pt x="301831" y="74482"/>
                    <a:pt x="306929" y="73025"/>
                  </a:cubicBezTo>
                  <a:cubicBezTo>
                    <a:pt x="320480" y="69153"/>
                    <a:pt x="320773" y="69949"/>
                    <a:pt x="335504" y="66675"/>
                  </a:cubicBezTo>
                  <a:cubicBezTo>
                    <a:pt x="339764" y="65728"/>
                    <a:pt x="343860" y="63914"/>
                    <a:pt x="348204" y="63500"/>
                  </a:cubicBezTo>
                  <a:cubicBezTo>
                    <a:pt x="366146" y="61791"/>
                    <a:pt x="384187" y="61383"/>
                    <a:pt x="402179" y="60325"/>
                  </a:cubicBezTo>
                  <a:cubicBezTo>
                    <a:pt x="374982" y="42193"/>
                    <a:pt x="417141" y="68034"/>
                    <a:pt x="348204" y="50800"/>
                  </a:cubicBezTo>
                  <a:cubicBezTo>
                    <a:pt x="344502" y="49875"/>
                    <a:pt x="343971" y="44450"/>
                    <a:pt x="341854" y="41275"/>
                  </a:cubicBezTo>
                  <a:cubicBezTo>
                    <a:pt x="343971" y="34925"/>
                    <a:pt x="343796" y="27262"/>
                    <a:pt x="348204" y="22225"/>
                  </a:cubicBezTo>
                  <a:cubicBezTo>
                    <a:pt x="351957" y="17936"/>
                    <a:pt x="358384" y="16094"/>
                    <a:pt x="364079" y="15875"/>
                  </a:cubicBezTo>
                  <a:lnTo>
                    <a:pt x="430754" y="19050"/>
                  </a:lnTo>
                  <a:cubicBezTo>
                    <a:pt x="501874" y="16827"/>
                    <a:pt x="504842" y="22341"/>
                    <a:pt x="548229" y="12700"/>
                  </a:cubicBezTo>
                  <a:cubicBezTo>
                    <a:pt x="552489" y="11753"/>
                    <a:pt x="556650" y="10381"/>
                    <a:pt x="560929" y="9525"/>
                  </a:cubicBezTo>
                  <a:cubicBezTo>
                    <a:pt x="567242" y="8262"/>
                    <a:pt x="573734" y="7911"/>
                    <a:pt x="579979" y="6350"/>
                  </a:cubicBezTo>
                  <a:cubicBezTo>
                    <a:pt x="586473" y="4727"/>
                    <a:pt x="599029" y="0"/>
                    <a:pt x="599029" y="0"/>
                  </a:cubicBezTo>
                  <a:lnTo>
                    <a:pt x="370429" y="19050"/>
                  </a:lnTo>
                </a:path>
              </a:pathLst>
            </a:custGeom>
            <a:solidFill>
              <a:srgbClr val="00CCFF"/>
            </a:solidFill>
            <a:ln>
              <a:solidFill>
                <a:srgbClr val="00CCFF"/>
              </a:solidFill>
            </a:ln>
            <a:effectLst>
              <a:outerShdw blurRad="40000" dist="20000" dir="5400000" rotWithShape="0">
                <a:srgbClr val="0000FF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1661510" y="3134009"/>
              <a:ext cx="9879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Gill Sans"/>
                  <a:cs typeface="Gill Sans"/>
                </a:rPr>
                <a:t>Glacial </a:t>
              </a:r>
            </a:p>
            <a:p>
              <a:pPr algn="ctr"/>
              <a:r>
                <a:rPr lang="en-US" sz="800" dirty="0" smtClean="0">
                  <a:latin typeface="Gill Sans"/>
                  <a:cs typeface="Gill Sans"/>
                </a:rPr>
                <a:t>Melt-water</a:t>
              </a:r>
              <a:endParaRPr lang="en-US" sz="800" dirty="0">
                <a:latin typeface="Gill Sans"/>
                <a:cs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1849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281</Words>
  <Application>Microsoft Macintosh PowerPoint</Application>
  <PresentationFormat>On-screen Show (4:3)</PresentationFormat>
  <Paragraphs>142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Oscar Schofield</dc:creator>
  <cp:lastModifiedBy>Oscar Schofield</cp:lastModifiedBy>
  <cp:revision>6</cp:revision>
  <dcterms:created xsi:type="dcterms:W3CDTF">2014-06-19T04:45:42Z</dcterms:created>
  <dcterms:modified xsi:type="dcterms:W3CDTF">2014-06-19T07:39:13Z</dcterms:modified>
</cp:coreProperties>
</file>