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85" r:id="rId4"/>
    <p:sldId id="259" r:id="rId5"/>
    <p:sldId id="258" r:id="rId6"/>
    <p:sldId id="282" r:id="rId7"/>
    <p:sldId id="275" r:id="rId8"/>
    <p:sldId id="281" r:id="rId9"/>
    <p:sldId id="260" r:id="rId10"/>
    <p:sldId id="261" r:id="rId11"/>
    <p:sldId id="262" r:id="rId12"/>
    <p:sldId id="268" r:id="rId13"/>
    <p:sldId id="280" r:id="rId14"/>
    <p:sldId id="286" r:id="rId15"/>
    <p:sldId id="287" r:id="rId16"/>
    <p:sldId id="269" r:id="rId17"/>
    <p:sldId id="272" r:id="rId18"/>
    <p:sldId id="263" r:id="rId19"/>
    <p:sldId id="279" r:id="rId20"/>
    <p:sldId id="264" r:id="rId21"/>
    <p:sldId id="277" r:id="rId22"/>
    <p:sldId id="265" r:id="rId23"/>
    <p:sldId id="266" r:id="rId24"/>
    <p:sldId id="284" r:id="rId25"/>
    <p:sldId id="267" r:id="rId26"/>
    <p:sldId id="283" r:id="rId27"/>
    <p:sldId id="288" r:id="rId28"/>
    <p:sldId id="27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18" autoAdjust="0"/>
  </p:normalViewPr>
  <p:slideViewPr>
    <p:cSldViewPr snapToGrid="0">
      <p:cViewPr varScale="1">
        <p:scale>
          <a:sx n="149" d="100"/>
          <a:sy n="149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AF0B7-6DBC-EF40-8CB4-4841703063E1}" type="datetimeFigureOut">
              <a:rPr lang="en-US" smtClean="0"/>
              <a:t>9/23/14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20CAF-7CA6-7540-AF23-9446A777E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2012-2013 field season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season was dominated by a large diatom bloom in late November-early December.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figure below shows the bloom and associated primary and new production (NO3 uptake) estimates.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36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compartments and flows constrained (“known”) from observations are shown in color, the others are in gray.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foodweb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underconstrained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there is virtually an infinite number of solutions satisfying the constraints.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solution space of all solutions obeying the constraints was explored using a Monte Carlo approach, successively maximizing and minimizing each parameter in combination with the others, and selecting the mean value for each solved flow.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used observations of the standing stocks, primary and bacterial production to constrain the solutions. Standing stocks yield estimates of maintenance respiration by well-known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allometric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relationships.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72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one example of a solved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foodweb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showing all flows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m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for the averaged flows of the low-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years in the northern region (the low-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regime in the North).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16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Inverse</a:t>
            </a:r>
            <a:r>
              <a:rPr lang="en-US" baseline="0" dirty="0" smtClean="0"/>
              <a:t> model solutions show two contrasting regimes. Note the Krill diet: In North, Low-</a:t>
            </a:r>
            <a:r>
              <a:rPr lang="en-US" baseline="0" dirty="0" err="1" smtClean="0"/>
              <a:t>Chl</a:t>
            </a:r>
            <a:r>
              <a:rPr lang="en-US" baseline="0" dirty="0" smtClean="0"/>
              <a:t>, microzooplankton are a more important food source. In South, large phytoplankton are more important.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Note the relative proportions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microzooplankton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diatoms in the krill diets. In both regimes the NCP is 33% of the GPP and 45% of the NCP.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9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cumulative seasonal NCP exceeds the export by a factor of 2-3.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that after an episode of very high NCP during the diatom bloom, the system was poised near zero NCP (production = respiration) for the remainder of the season (3 months),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Export continued at a low level.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integration of the NCP and export over the full, illuminated production season suggests that a temporal offset or lag between NCP and export was not the cause of the discrepancy or uncoupling between production and export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general there was net (positive) export in the upper 50 meters, and net thorium regeneration from particle dissolution/decomposition below, leading to apparent negative water column export over 0-100 meters at some stations.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export in the north, and lower, or zero export in the south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north-south contrast may be time-dependent, in that the bloom was underway, or recently completed in the north, but had not yet started farther south.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demonstrate the sampling resolution achievable for full water column profiles.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3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 ice retreated historically late in 2012-13 (Dec 31, latest since 1986). The 234Th deficiencies observed over the region may reflect the late ice retreat: apparent export was very low across the entire region, except in the farthest south. We did observe very high chlorophyll and primary production levels across the entire inner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midshelf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these observations suggest substantial year to year variability. An important caveat is that the fixed observation window complicates consideration of the seasonal variability in ice retreat and bloom initiation.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the wide range of observed values there is an apparent 3-fold discrepancy between NCP and export. The nature of this uncoupling is not clear.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 given the DOC production measurements suggest these measurements are low.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57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Surprisingly, Huang et al (2012) observed just the opposite during the January, 2008 LTER cruise: NCP was relatively insensitive to the overall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in diatoms (panel a below),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responded most to the amount or proportion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cryptophytes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 in the water (panels b, c).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suggested that small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foodwebs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mechanisms to generate larger export than proposed by the simple hypothesis.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investigate thus further we looked at greater detail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foodweb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 in the north and south of our study area, in systems dominated by large and small phytoplankton. (K. Huang et al. GBC 26)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84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inverse model yields estimates of the trophic exchanges (rate processes,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m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for a specified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foodweb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structure, consistent with observations and assumptions about ecological and physiological parameters.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GPP is the sum of that by the large and small phytoplankton and the community respiration (CR) is the sum of the R in the individual compartments. Note that the NCP is equal to the total of all unconsumed flows in the system (arrows to NCP box).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50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Earlier observations had already established that surface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declining in the northern region of the Peninsula, and increasing in the south, both in response to decreasing sea ice cover.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Backscatter-based estimates of particle size distributions also showed that the higher-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southern region was dominated by diatoms, whereas the lower-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northern region had higher proportions of smaller cells.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69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Long-term observations show distinctive patterns for sea ice duration and Chl. In particular,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north and south has 3-5 years of negative (low) anomalies, punctuated by one or two years of positive (high) anomalies</a:t>
            </a:r>
            <a:r>
              <a:rPr lang="en-US" dirty="0" smtClean="0">
                <a:effectLst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foodweb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exchanges (flows) from inverse model solutions were averaged for these years to define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foodweb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 in the two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0CAF-7CA6-7540-AF23-9446A777EE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9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72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16DEB-E1E4-D346-AECD-FB36337AC9F9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2165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44E45-6ED8-CC46-AD35-BF9F5B8841CC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6484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B96E1-3EF0-DF4D-B129-6829BBC9F8DA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14122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306C5-84A7-E64B-9DD3-75391259D695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5215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BBD1C-F836-BC48-A042-5766858A6513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5250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DC55E-F1AB-2E4A-AECE-AF163AE4B7C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10764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6D88D-1A38-DC41-BC7A-D5EA1658C41F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8239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7B826-271F-9942-8088-5C4C87CCCD68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974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92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91B5D-4058-0D45-8D19-78AAF70170F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7513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12191-0230-6641-BF7E-E4B977432F7E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2514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FDF4F-EE93-9146-8441-0089817737C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676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9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8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3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5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8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2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84C5C-2015-FE49-8B13-EE540E2DF8F9}" type="datetimeFigureOut">
              <a:rPr lang="en-US" smtClean="0"/>
              <a:t>9/23/14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7F150-B5EE-AA4E-9C12-2CFE8D21B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4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73C4119-DC89-7340-917C-7C8A96E5EDB6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0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85.JPG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76" y="-144305"/>
            <a:ext cx="10611125" cy="7103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119" y="903201"/>
            <a:ext cx="676379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smtClean="0">
                <a:solidFill>
                  <a:srgbClr val="0000FF"/>
                </a:solidFill>
              </a:rPr>
              <a:t>NCP and Th-234 export at Palmer Station (nearshore, shallow water), weekly time series 2012-13, local scale</a:t>
            </a:r>
          </a:p>
          <a:p>
            <a:pPr marL="342900" indent="-342900">
              <a:buAutoNum type="arabicPeriod"/>
            </a:pPr>
            <a:r>
              <a:rPr lang="en-US" sz="2000" b="1" dirty="0" smtClean="0">
                <a:solidFill>
                  <a:srgbClr val="0000FF"/>
                </a:solidFill>
              </a:rPr>
              <a:t>Th-234 export on LTER Grid, January 2012, 2013, regional scale</a:t>
            </a:r>
          </a:p>
          <a:p>
            <a:pPr marL="342900" indent="-342900">
              <a:buAutoNum type="arabicPeriod"/>
            </a:pPr>
            <a:r>
              <a:rPr lang="en-US" sz="2000" b="1" dirty="0" smtClean="0">
                <a:solidFill>
                  <a:srgbClr val="0000FF"/>
                </a:solidFill>
              </a:rPr>
              <a:t>Inverse Foodweb model estimates of NCP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6729" y="4944180"/>
            <a:ext cx="1655997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Hugh </a:t>
            </a:r>
            <a:r>
              <a:rPr lang="en-US" b="1" dirty="0" err="1" smtClean="0">
                <a:solidFill>
                  <a:srgbClr val="0000FF"/>
                </a:solidFill>
              </a:rPr>
              <a:t>Ducklow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Oscar Schofield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Mike </a:t>
            </a:r>
            <a:r>
              <a:rPr lang="en-US" b="1" dirty="0" err="1" smtClean="0">
                <a:solidFill>
                  <a:srgbClr val="0000FF"/>
                </a:solidFill>
              </a:rPr>
              <a:t>Stukel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Philippe Tortell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Scott Doney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Sevrine</a:t>
            </a:r>
            <a:r>
              <a:rPr lang="en-US" b="1" dirty="0" smtClean="0">
                <a:solidFill>
                  <a:srgbClr val="0000FF"/>
                </a:solidFill>
              </a:rPr>
              <a:t> Sailley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522" y="156079"/>
            <a:ext cx="1376610" cy="13766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3373" y="51652"/>
            <a:ext cx="53016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Shelf-coastal LTER </a:t>
            </a:r>
            <a:r>
              <a:rPr lang="en-US" sz="2800" b="1" dirty="0">
                <a:solidFill>
                  <a:srgbClr val="FF0000"/>
                </a:solidFill>
              </a:rPr>
              <a:t>perspectives on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Export </a:t>
            </a:r>
            <a:r>
              <a:rPr lang="en-US" sz="2800" b="1" dirty="0">
                <a:solidFill>
                  <a:srgbClr val="FF0000"/>
                </a:solidFill>
              </a:rPr>
              <a:t>and NCP</a:t>
            </a:r>
          </a:p>
        </p:txBody>
      </p:sp>
    </p:spTree>
    <p:extLst>
      <p:ext uri="{BB962C8B-B14F-4D97-AF65-F5344CB8AC3E}">
        <p14:creationId xmlns:p14="http://schemas.microsoft.com/office/powerpoint/2010/main" val="133585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948949"/>
              </p:ext>
            </p:extLst>
          </p:nvPr>
        </p:nvGraphicFramePr>
        <p:xfrm>
          <a:off x="1524000" y="1397000"/>
          <a:ext cx="6497825" cy="4516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02421"/>
                <a:gridCol w="943005"/>
                <a:gridCol w="1149732"/>
                <a:gridCol w="140266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all data 2008-12, grid-</a:t>
                      </a:r>
                      <a:r>
                        <a:rPr lang="en-US" b="1" dirty="0" err="1" smtClean="0"/>
                        <a:t>avg</a:t>
                      </a:r>
                      <a:endParaRPr lang="en-US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b="1" dirty="0" smtClean="0"/>
                        <a:t>--------- </a:t>
                      </a:r>
                      <a:r>
                        <a:rPr lang="en-US" b="1" dirty="0" err="1" smtClean="0"/>
                        <a:t>mmol</a:t>
                      </a:r>
                      <a:r>
                        <a:rPr lang="en-US" b="1" dirty="0" smtClean="0"/>
                        <a:t> C m</a:t>
                      </a:r>
                      <a:r>
                        <a:rPr lang="en-US" b="1" baseline="30000" dirty="0" smtClean="0"/>
                        <a:t>-2</a:t>
                      </a:r>
                      <a:r>
                        <a:rPr lang="en-US" b="1" dirty="0" smtClean="0"/>
                        <a:t> d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dirty="0" smtClean="0"/>
                        <a:t> ----------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GPP: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NPP (C14)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NCP (discrete O2:Ar) </a:t>
                      </a:r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(mixed layer)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31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Sinking Particle Export </a:t>
                      </a:r>
                    </a:p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800" b="1" baseline="30000" dirty="0" smtClean="0">
                          <a:solidFill>
                            <a:srgbClr val="FF0000"/>
                          </a:solidFill>
                        </a:rPr>
                        <a:t>234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Th) 100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~10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Sinking Particle Export </a:t>
                      </a:r>
                    </a:p>
                    <a:p>
                      <a:r>
                        <a:rPr lang="en-US" sz="1800" b="0" dirty="0" smtClean="0"/>
                        <a:t>(Traps) 170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Other processes: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DOC export (</a:t>
                      </a:r>
                      <a:r>
                        <a:rPr lang="en-US" sz="1800" b="0" dirty="0" err="1" smtClean="0"/>
                        <a:t>horiz</a:t>
                      </a:r>
                      <a:r>
                        <a:rPr lang="en-US" sz="1800" b="0" dirty="0" smtClean="0"/>
                        <a:t> &amp; </a:t>
                      </a:r>
                      <a:r>
                        <a:rPr lang="en-US" sz="1800" b="0" dirty="0" err="1" smtClean="0"/>
                        <a:t>vert</a:t>
                      </a:r>
                      <a:r>
                        <a:rPr lang="en-US" sz="1800" b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POC advection &amp; mixing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60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8106" y="82594"/>
            <a:ext cx="3755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Antarctic </a:t>
            </a:r>
            <a:r>
              <a:rPr lang="en-US" sz="2800" b="1" dirty="0" err="1" smtClean="0"/>
              <a:t>foodchains</a:t>
            </a:r>
            <a:endParaRPr lang="en-US" sz="2800" b="1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2546331" y="702404"/>
            <a:ext cx="992579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 smtClean="0"/>
              <a:t>LARGE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620731" y="702404"/>
            <a:ext cx="975447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 smtClean="0"/>
              <a:t>SMALL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0842" y="1242412"/>
            <a:ext cx="8823158" cy="5057609"/>
            <a:chOff x="320842" y="1242412"/>
            <a:chExt cx="8823158" cy="5057609"/>
          </a:xfrm>
        </p:grpSpPr>
        <p:grpSp>
          <p:nvGrpSpPr>
            <p:cNvPr id="6" name="Group 5"/>
            <p:cNvGrpSpPr/>
            <p:nvPr/>
          </p:nvGrpSpPr>
          <p:grpSpPr>
            <a:xfrm>
              <a:off x="320842" y="1577474"/>
              <a:ext cx="1326092" cy="4021766"/>
              <a:chOff x="320842" y="1577474"/>
              <a:chExt cx="1326092" cy="4021766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20842" y="1577474"/>
                <a:ext cx="1223525" cy="923330"/>
              </a:xfrm>
              <a:prstGeom prst="rect">
                <a:avLst/>
              </a:prstGeom>
              <a:solidFill>
                <a:schemeClr val="bg1">
                  <a:alpha val="51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b="1"/>
                </a:lvl1pPr>
              </a:lstStyle>
              <a:p>
                <a:r>
                  <a:rPr lang="en-US" dirty="0"/>
                  <a:t>Penguins</a:t>
                </a:r>
              </a:p>
              <a:p>
                <a:r>
                  <a:rPr lang="en-US" dirty="0"/>
                  <a:t>Seals</a:t>
                </a:r>
              </a:p>
              <a:p>
                <a:r>
                  <a:rPr lang="en-US" dirty="0"/>
                  <a:t>Whales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20842" y="3267243"/>
                <a:ext cx="1326092" cy="923330"/>
              </a:xfrm>
              <a:prstGeom prst="rect">
                <a:avLst/>
              </a:prstGeom>
              <a:solidFill>
                <a:schemeClr val="bg1">
                  <a:alpha val="51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b="1"/>
                </a:lvl1pPr>
              </a:lstStyle>
              <a:p>
                <a:r>
                  <a:rPr lang="en-US" dirty="0"/>
                  <a:t>Krill</a:t>
                </a:r>
              </a:p>
              <a:p>
                <a:r>
                  <a:rPr lang="en-US" dirty="0" err="1"/>
                  <a:t>Pteropods</a:t>
                </a:r>
                <a:endParaRPr lang="en-US" dirty="0"/>
              </a:p>
              <a:p>
                <a:r>
                  <a:rPr lang="en-US" dirty="0"/>
                  <a:t>Copepods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20842" y="5229908"/>
                <a:ext cx="1095372" cy="369332"/>
              </a:xfrm>
              <a:prstGeom prst="rect">
                <a:avLst/>
              </a:prstGeom>
              <a:solidFill>
                <a:schemeClr val="bg1">
                  <a:alpha val="51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b="1"/>
                </a:lvl1pPr>
              </a:lstStyle>
              <a:p>
                <a:r>
                  <a:rPr lang="en-US" dirty="0"/>
                  <a:t>Diatoms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471547" y="1577474"/>
              <a:ext cx="1672453" cy="4021766"/>
              <a:chOff x="7471547" y="1577474"/>
              <a:chExt cx="1672453" cy="4021766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7471547" y="1577474"/>
                <a:ext cx="800520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Salps</a:t>
                </a:r>
                <a:endParaRPr lang="en-US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471547" y="3267243"/>
                <a:ext cx="1569435" cy="923330"/>
              </a:xfrm>
              <a:prstGeom prst="rect">
                <a:avLst/>
              </a:prstGeom>
              <a:solidFill>
                <a:schemeClr val="bg1">
                  <a:alpha val="5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Protozoans</a:t>
                </a:r>
              </a:p>
              <a:p>
                <a:r>
                  <a:rPr lang="en-US" b="1" dirty="0" smtClean="0"/>
                  <a:t>Micro-</a:t>
                </a:r>
              </a:p>
              <a:p>
                <a:r>
                  <a:rPr lang="en-US" b="1" dirty="0" smtClean="0"/>
                  <a:t>Zooplankton</a:t>
                </a:r>
                <a:endParaRPr lang="en-US" b="1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471547" y="5229908"/>
                <a:ext cx="1672453" cy="369332"/>
              </a:xfrm>
              <a:prstGeom prst="rect">
                <a:avLst/>
              </a:prstGeom>
              <a:solidFill>
                <a:schemeClr val="bg1">
                  <a:alpha val="51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b="1"/>
                </a:lvl1pPr>
              </a:lstStyle>
              <a:p>
                <a:r>
                  <a:rPr lang="en-US" dirty="0"/>
                  <a:t>Cryptophytes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971681" y="1242412"/>
              <a:ext cx="2288744" cy="5034261"/>
              <a:chOff x="5432892" y="1242412"/>
              <a:chExt cx="2288744" cy="503426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32892" y="4772324"/>
                <a:ext cx="2279316" cy="150434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32892" y="2954421"/>
                <a:ext cx="2279316" cy="151954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2892" y="1242412"/>
                <a:ext cx="2288744" cy="1513524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883575" y="1242412"/>
              <a:ext cx="2279316" cy="5057609"/>
              <a:chOff x="1422365" y="1219064"/>
              <a:chExt cx="2279316" cy="505760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2365" y="4772324"/>
                <a:ext cx="2279316" cy="150434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2365" y="2954421"/>
                <a:ext cx="2212305" cy="1502095"/>
              </a:xfrm>
              <a:prstGeom prst="rect">
                <a:avLst/>
              </a:prstGeom>
            </p:spPr>
          </p:pic>
          <p:pic>
            <p:nvPicPr>
              <p:cNvPr id="15" name="Picture 14" descr="fledging Adelie penguin chicks.JP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374"/>
              <a:stretch/>
            </p:blipFill>
            <p:spPr>
              <a:xfrm>
                <a:off x="1422365" y="1219064"/>
                <a:ext cx="2212305" cy="1536872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3674454" y="2566514"/>
              <a:ext cx="3531268" cy="2335687"/>
              <a:chOff x="3674454" y="2566514"/>
              <a:chExt cx="3531268" cy="2335687"/>
            </a:xfrm>
          </p:grpSpPr>
          <p:sp>
            <p:nvSpPr>
              <p:cNvPr id="31" name="Up Arrow 30"/>
              <p:cNvSpPr/>
              <p:nvPr/>
            </p:nvSpPr>
            <p:spPr>
              <a:xfrm>
                <a:off x="3674454" y="2566514"/>
                <a:ext cx="309701" cy="612720"/>
              </a:xfrm>
              <a:prstGeom prst="upArrow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Up Arrow 31"/>
              <p:cNvSpPr/>
              <p:nvPr/>
            </p:nvSpPr>
            <p:spPr>
              <a:xfrm>
                <a:off x="6845221" y="2566514"/>
                <a:ext cx="309701" cy="612720"/>
              </a:xfrm>
              <a:prstGeom prst="upArrow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Up Arrow 32"/>
              <p:cNvSpPr/>
              <p:nvPr/>
            </p:nvSpPr>
            <p:spPr>
              <a:xfrm>
                <a:off x="3725254" y="4289481"/>
                <a:ext cx="309701" cy="612720"/>
              </a:xfrm>
              <a:prstGeom prst="upArrow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Up Arrow 33"/>
              <p:cNvSpPr/>
              <p:nvPr/>
            </p:nvSpPr>
            <p:spPr>
              <a:xfrm>
                <a:off x="6896021" y="4289481"/>
                <a:ext cx="309701" cy="612720"/>
              </a:xfrm>
              <a:prstGeom prst="upArrow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Up Arrow 36"/>
              <p:cNvSpPr/>
              <p:nvPr/>
            </p:nvSpPr>
            <p:spPr>
              <a:xfrm rot="16200000">
                <a:off x="4444920" y="3392015"/>
                <a:ext cx="309701" cy="612720"/>
              </a:xfrm>
              <a:prstGeom prst="upArrow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887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680"/>
            <a:ext cx="9144000" cy="5685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7724" y="284197"/>
            <a:ext cx="9144000" cy="92333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algn="ctr"/>
            <a:r>
              <a:rPr lang="en-US" dirty="0" smtClean="0"/>
              <a:t>Generally you find phytoplankton populations dominated by either large diatoms or small </a:t>
            </a:r>
            <a:r>
              <a:rPr lang="en-US" dirty="0" err="1" smtClean="0"/>
              <a:t>cryptophytes</a:t>
            </a:r>
            <a:r>
              <a:rPr lang="en-US" dirty="0" smtClean="0"/>
              <a:t>, these two phytoplankton taxa explain ~80% of the variability in the chlorophyll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7705"/>
          <a:stretch/>
        </p:blipFill>
        <p:spPr>
          <a:xfrm>
            <a:off x="2454880" y="642165"/>
            <a:ext cx="4781901" cy="515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9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9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89095" y="1633799"/>
            <a:ext cx="8346774" cy="3937271"/>
            <a:chOff x="338178" y="805501"/>
            <a:chExt cx="8346774" cy="39372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7896" y="805501"/>
              <a:ext cx="3957056" cy="3937271"/>
            </a:xfrm>
            <a:prstGeom prst="rect">
              <a:avLst/>
            </a:prstGeom>
          </p:spPr>
        </p:pic>
        <p:sp>
          <p:nvSpPr>
            <p:cNvPr id="44" name="Up Arrow 43"/>
            <p:cNvSpPr/>
            <p:nvPr/>
          </p:nvSpPr>
          <p:spPr>
            <a:xfrm rot="5400000" flipH="1">
              <a:off x="5274726" y="519979"/>
              <a:ext cx="309701" cy="2933160"/>
            </a:xfrm>
            <a:prstGeom prst="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836" y="1238252"/>
              <a:ext cx="2284033" cy="1504349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38178" y="1806801"/>
              <a:ext cx="977466" cy="369332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/>
              </a:lvl1pPr>
            </a:lstStyle>
            <a:p>
              <a:r>
                <a:rPr lang="en-US" dirty="0" smtClean="0"/>
                <a:t>SMALL</a:t>
              </a:r>
              <a:endParaRPr lang="en-US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7964" y="2832299"/>
              <a:ext cx="2279316" cy="150434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68275" y="3480156"/>
              <a:ext cx="992579" cy="369332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/>
              </a:lvl1pPr>
            </a:lstStyle>
            <a:p>
              <a:r>
                <a:rPr lang="en-US" dirty="0" smtClean="0"/>
                <a:t>LARGE</a:t>
              </a:r>
              <a:endParaRPr lang="en-US" dirty="0"/>
            </a:p>
          </p:txBody>
        </p:sp>
        <p:sp>
          <p:nvSpPr>
            <p:cNvPr id="45" name="Up Arrow 44"/>
            <p:cNvSpPr/>
            <p:nvPr/>
          </p:nvSpPr>
          <p:spPr>
            <a:xfrm rot="5400000" flipH="1">
              <a:off x="5046573" y="2260335"/>
              <a:ext cx="309701" cy="2456883"/>
            </a:xfrm>
            <a:prstGeom prst="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86788" y="1840662"/>
              <a:ext cx="11382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RESPIRATION</a:t>
              </a:r>
              <a:endParaRPr lang="en-US" sz="1100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81502" y="3349016"/>
              <a:ext cx="12402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NCP &amp; EXPORT</a:t>
              </a:r>
              <a:endParaRPr lang="en-US" sz="1100" b="1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0" y="284197"/>
            <a:ext cx="9144000" cy="646331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 smtClean="0"/>
              <a:t>HYPOTHESIS: Large phytoplankton-initiated food chains enhance NCP and export (transport); small </a:t>
            </a:r>
            <a:r>
              <a:rPr lang="en-US" dirty="0" err="1" smtClean="0"/>
              <a:t>foodchains</a:t>
            </a:r>
            <a:r>
              <a:rPr lang="en-US" dirty="0" smtClean="0"/>
              <a:t> favor recycling and respiration (dissipation)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9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9137"/>
            <a:ext cx="9144000" cy="6138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770" y="6264387"/>
            <a:ext cx="2208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Huang et al 2012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509" y="200188"/>
            <a:ext cx="8131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 Huang et al found high NCP in </a:t>
            </a:r>
            <a:r>
              <a:rPr lang="en-US" b="1" dirty="0" err="1" smtClean="0"/>
              <a:t>Cryptophyte</a:t>
            </a:r>
            <a:r>
              <a:rPr lang="en-US" b="1" dirty="0" smtClean="0"/>
              <a:t>-dominated assemblages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977879" y="669379"/>
            <a:ext cx="6256051" cy="306537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372" y="200972"/>
            <a:ext cx="8505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Inverse foodweb model-based estimates of NCP:</a:t>
            </a:r>
          </a:p>
        </p:txBody>
      </p:sp>
      <p:pic>
        <p:nvPicPr>
          <p:cNvPr id="5" name="Picture 4" descr="flow diagram templa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6746" r="7656" b="10498"/>
          <a:stretch/>
        </p:blipFill>
        <p:spPr>
          <a:xfrm>
            <a:off x="231447" y="849738"/>
            <a:ext cx="4521155" cy="56946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02600" y="850563"/>
            <a:ext cx="4075825" cy="569386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Yields estimates of trophic exchange rates for a specific foodweb structure, consistent with observations, constraints and other assumptions.</a:t>
            </a:r>
          </a:p>
          <a:p>
            <a:endParaRPr lang="en-US" sz="2400" b="1" dirty="0"/>
          </a:p>
          <a:p>
            <a:r>
              <a:rPr lang="en-US" sz="2400" b="1" dirty="0" smtClean="0"/>
              <a:t>Complete solutions for North &amp; South regions, 1995-2006.</a:t>
            </a:r>
          </a:p>
          <a:p>
            <a:endParaRPr lang="en-US" sz="2400" b="1" dirty="0"/>
          </a:p>
          <a:p>
            <a:r>
              <a:rPr lang="en-US" sz="2400" b="1" dirty="0" smtClean="0"/>
              <a:t>NCP = GPP- CR =</a:t>
            </a:r>
          </a:p>
          <a:p>
            <a:r>
              <a:rPr lang="en-US" sz="2400" b="1" dirty="0" smtClean="0"/>
              <a:t>Sum of unconsumed production = “Export”</a:t>
            </a:r>
            <a:endParaRPr lang="en-US" b="1" dirty="0" smtClean="0"/>
          </a:p>
          <a:p>
            <a:endParaRPr lang="en-US" sz="28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6539806"/>
            <a:ext cx="142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Sevrine</a:t>
            </a:r>
            <a:r>
              <a:rPr lang="en-US" sz="1200" dirty="0" smtClean="0"/>
              <a:t> et al 2013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020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7510" r="6659"/>
          <a:stretch>
            <a:fillRect/>
          </a:stretch>
        </p:blipFill>
        <p:spPr bwMode="auto">
          <a:xfrm>
            <a:off x="893114" y="1070761"/>
            <a:ext cx="6858000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99333" y="97698"/>
            <a:ext cx="8968393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/>
              </a:rPr>
              <a:t>Changes in phytoplankton (1978-86 to 1998-2006) in response to sea ice loss: decreasing in North dominated by small cells, increasing in South, dominated by large diatoms: Two regimes: High </a:t>
            </a:r>
            <a:r>
              <a:rPr lang="en-US" b="1" dirty="0" err="1" smtClean="0">
                <a:latin typeface="Arial"/>
              </a:rPr>
              <a:t>Chl</a:t>
            </a:r>
            <a:r>
              <a:rPr lang="en-US" b="1" dirty="0" smtClean="0">
                <a:latin typeface="Arial"/>
              </a:rPr>
              <a:t>/Large cells – Low </a:t>
            </a:r>
            <a:r>
              <a:rPr lang="en-US" b="1" dirty="0" err="1" smtClean="0">
                <a:latin typeface="Arial"/>
              </a:rPr>
              <a:t>Chl</a:t>
            </a:r>
            <a:r>
              <a:rPr lang="en-US" b="1" dirty="0" smtClean="0">
                <a:latin typeface="Arial"/>
              </a:rPr>
              <a:t>/small cells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244338" y="6460229"/>
            <a:ext cx="2789521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Montes-Hugo et al Science 2009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6795439" y="1184963"/>
            <a:ext cx="89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-90%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6843810" y="3602275"/>
            <a:ext cx="973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3300"/>
                </a:solidFill>
                <a:latin typeface="Arial"/>
              </a:rPr>
              <a:t>+67%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3372" y="82594"/>
            <a:ext cx="79653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Annual anomalies: Ice duration &amp; Chlorophyll</a:t>
            </a:r>
          </a:p>
          <a:p>
            <a:pPr algn="ctr"/>
            <a:r>
              <a:rPr lang="en-US" sz="2800" b="1" dirty="0" smtClean="0"/>
              <a:t>High &amp; Low </a:t>
            </a:r>
            <a:r>
              <a:rPr lang="en-US" sz="2800" b="1" dirty="0" err="1" smtClean="0"/>
              <a:t>Chl</a:t>
            </a:r>
            <a:r>
              <a:rPr lang="en-US" sz="2800" b="1" dirty="0" smtClean="0"/>
              <a:t> Regimes (anomaly &gt;0.5)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318" y="3891101"/>
            <a:ext cx="280737" cy="2941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1027428"/>
            <a:ext cx="7017675" cy="5362677"/>
            <a:chOff x="981703" y="1027428"/>
            <a:chExt cx="7017675" cy="5362677"/>
          </a:xfrm>
        </p:grpSpPr>
        <p:pic>
          <p:nvPicPr>
            <p:cNvPr id="3" name="Picture 2" descr="Ice and Chl anomalies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" t="6613" r="5250" b="1902"/>
            <a:stretch/>
          </p:blipFill>
          <p:spPr>
            <a:xfrm>
              <a:off x="981703" y="1027428"/>
              <a:ext cx="7017675" cy="536267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401879" y="1169939"/>
              <a:ext cx="1088662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North</a:t>
              </a:r>
              <a:endParaRPr lang="en-US" sz="24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94976" y="1220069"/>
              <a:ext cx="1088662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South</a:t>
              </a:r>
              <a:endParaRPr lang="en-US" sz="2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0526" y="2677191"/>
              <a:ext cx="1088662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Ice</a:t>
              </a:r>
              <a:endParaRPr lang="en-US" sz="2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0526" y="3868822"/>
              <a:ext cx="90150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Chl</a:t>
              </a:r>
              <a:endParaRPr lang="en-US" sz="24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029455" y="1036011"/>
            <a:ext cx="2114545" cy="477053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Model solutions</a:t>
            </a:r>
          </a:p>
          <a:p>
            <a:r>
              <a:rPr lang="en-US" sz="1600" b="1" dirty="0" smtClean="0"/>
              <a:t>obtained for 4 regimes (1995-2006):</a:t>
            </a:r>
          </a:p>
          <a:p>
            <a:endParaRPr lang="en-US" sz="1600" b="1" dirty="0"/>
          </a:p>
          <a:p>
            <a:r>
              <a:rPr lang="en-US" sz="1600" b="1" dirty="0" smtClean="0"/>
              <a:t>Means of flows (arrows) for: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North High </a:t>
            </a:r>
            <a:r>
              <a:rPr lang="en-US" sz="1600" b="1" dirty="0" err="1" smtClean="0"/>
              <a:t>Chl</a:t>
            </a:r>
            <a:endParaRPr lang="en-US" sz="1600" b="1" dirty="0" smtClean="0"/>
          </a:p>
          <a:p>
            <a:r>
              <a:rPr lang="en-US" sz="1600" b="1" dirty="0" smtClean="0"/>
              <a:t>(95, 96, 06)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North Low </a:t>
            </a:r>
            <a:r>
              <a:rPr lang="en-US" sz="1600" b="1" dirty="0" err="1" smtClean="0"/>
              <a:t>Chl</a:t>
            </a:r>
            <a:endParaRPr lang="en-US" sz="1600" b="1" dirty="0" smtClean="0"/>
          </a:p>
          <a:p>
            <a:r>
              <a:rPr lang="en-US" sz="1600" b="1" dirty="0" smtClean="0"/>
              <a:t>(97, 98, 04)</a:t>
            </a:r>
          </a:p>
          <a:p>
            <a:endParaRPr lang="en-US" sz="1600" b="1" dirty="0"/>
          </a:p>
          <a:p>
            <a:r>
              <a:rPr lang="en-US" sz="1600" b="1" dirty="0" smtClean="0"/>
              <a:t>South High </a:t>
            </a:r>
            <a:r>
              <a:rPr lang="en-US" sz="1600" b="1" dirty="0" err="1" smtClean="0"/>
              <a:t>Chl</a:t>
            </a:r>
            <a:endParaRPr lang="en-US" sz="1600" b="1" dirty="0" smtClean="0"/>
          </a:p>
          <a:p>
            <a:r>
              <a:rPr lang="en-US" sz="1600" b="1" dirty="0" smtClean="0"/>
              <a:t>(02, 06)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South Low </a:t>
            </a:r>
            <a:r>
              <a:rPr lang="en-US" sz="1600" b="1" dirty="0" err="1" smtClean="0"/>
              <a:t>Chl</a:t>
            </a:r>
            <a:endParaRPr lang="en-US" sz="1600" b="1" dirty="0" smtClean="0"/>
          </a:p>
          <a:p>
            <a:r>
              <a:rPr lang="en-US" sz="1600" b="1" dirty="0" smtClean="0"/>
              <a:t>(97, 98, 03, 04)</a:t>
            </a:r>
          </a:p>
        </p:txBody>
      </p:sp>
    </p:spTree>
    <p:extLst>
      <p:ext uri="{BB962C8B-B14F-4D97-AF65-F5344CB8AC3E}">
        <p14:creationId xmlns:p14="http://schemas.microsoft.com/office/powerpoint/2010/main" val="3998997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183"/>
          <a:stretch/>
        </p:blipFill>
        <p:spPr>
          <a:xfrm>
            <a:off x="230900" y="1113546"/>
            <a:ext cx="4921056" cy="47531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175" y="5845259"/>
            <a:ext cx="49584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Acknowledgements to past LTER PIs</a:t>
            </a:r>
            <a:r>
              <a:rPr lang="en-US" sz="1400" dirty="0"/>
              <a:t>: Ray Smith, Barbara </a:t>
            </a:r>
            <a:r>
              <a:rPr lang="en-US" sz="1400" dirty="0" err="1"/>
              <a:t>Prezelin</a:t>
            </a:r>
            <a:r>
              <a:rPr lang="en-US" sz="1400" dirty="0"/>
              <a:t>, Robin Ross, Langdon </a:t>
            </a:r>
            <a:r>
              <a:rPr lang="en-US" sz="1400" dirty="0" err="1"/>
              <a:t>Quetin</a:t>
            </a:r>
            <a:r>
              <a:rPr lang="en-US" sz="1400" dirty="0"/>
              <a:t>, Dave Karl, Maria </a:t>
            </a:r>
            <a:r>
              <a:rPr lang="en-US" sz="1400" dirty="0" err="1"/>
              <a:t>Vernet</a:t>
            </a:r>
            <a:r>
              <a:rPr lang="en-US" sz="1400" dirty="0"/>
              <a:t>, Eileen Hoffman, John </a:t>
            </a:r>
            <a:r>
              <a:rPr lang="en-US" sz="1400" dirty="0" err="1"/>
              <a:t>Klinck</a:t>
            </a:r>
            <a:r>
              <a:rPr lang="en-US" sz="1400" dirty="0"/>
              <a:t>, Dave Karl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474" y="1327578"/>
            <a:ext cx="3777102" cy="4660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4455" y="173166"/>
            <a:ext cx="38479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Palmer LTER Program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38" y="144303"/>
            <a:ext cx="1104900" cy="110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297" t="15188" r="19963"/>
          <a:stretch/>
        </p:blipFill>
        <p:spPr>
          <a:xfrm>
            <a:off x="3631176" y="1934772"/>
            <a:ext cx="571100" cy="571055"/>
          </a:xfrm>
          <a:prstGeom prst="rect">
            <a:avLst/>
          </a:prstGeom>
        </p:spPr>
      </p:pic>
      <p:pic>
        <p:nvPicPr>
          <p:cNvPr id="9" name="Picture 8" descr="ari_1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4"/>
          <a:stretch/>
        </p:blipFill>
        <p:spPr>
          <a:xfrm>
            <a:off x="4038663" y="4525834"/>
            <a:ext cx="768808" cy="7244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6339" y="1389286"/>
            <a:ext cx="1150725" cy="29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3372" y="200972"/>
            <a:ext cx="8505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Inverse foodweb model-based estimates of NCP:</a:t>
            </a:r>
          </a:p>
        </p:txBody>
      </p:sp>
      <p:sp>
        <p:nvSpPr>
          <p:cNvPr id="2" name="Rectangle 1"/>
          <p:cNvSpPr/>
          <p:nvPr/>
        </p:nvSpPr>
        <p:spPr>
          <a:xfrm>
            <a:off x="4635861" y="840401"/>
            <a:ext cx="4075825" cy="575542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Observational constraints: </a:t>
            </a:r>
          </a:p>
          <a:p>
            <a:endParaRPr lang="en-US" sz="2400" b="1" dirty="0"/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Stocks: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Chl</a:t>
            </a:r>
            <a:r>
              <a:rPr lang="en-US" sz="2400" b="1" dirty="0" smtClean="0"/>
              <a:t>, krill, </a:t>
            </a:r>
            <a:r>
              <a:rPr lang="en-US" sz="2400" b="1" dirty="0" err="1" smtClean="0"/>
              <a:t>salps</a:t>
            </a:r>
            <a:r>
              <a:rPr lang="en-US" sz="2400" b="1" dirty="0" smtClean="0"/>
              <a:t>, penguins, bacteria</a:t>
            </a:r>
          </a:p>
          <a:p>
            <a:endParaRPr lang="en-US" sz="2400" b="1" dirty="0"/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Rates: </a:t>
            </a:r>
            <a:r>
              <a:rPr lang="en-US" sz="2400" b="1" dirty="0" smtClean="0"/>
              <a:t>primary, bacterial  production</a:t>
            </a:r>
          </a:p>
          <a:p>
            <a:endParaRPr lang="en-US" sz="2000" b="1" dirty="0"/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Size structure: </a:t>
            </a:r>
            <a:r>
              <a:rPr lang="en-US" sz="2400" b="1" dirty="0" err="1" smtClean="0"/>
              <a:t>Chl</a:t>
            </a:r>
            <a:r>
              <a:rPr lang="en-US" sz="2400" b="1" dirty="0" smtClean="0"/>
              <a:t> &amp; PP allocated between Large and Small fractions based on size-</a:t>
            </a:r>
            <a:r>
              <a:rPr lang="en-US" sz="2400" b="1" dirty="0" err="1" smtClean="0"/>
              <a:t>frac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Chl</a:t>
            </a:r>
            <a:r>
              <a:rPr lang="en-US" sz="2400" b="1" dirty="0" smtClean="0"/>
              <a:t> and/or HPLC</a:t>
            </a:r>
          </a:p>
          <a:p>
            <a:endParaRPr lang="en-US" sz="1200" b="1" dirty="0"/>
          </a:p>
          <a:p>
            <a:r>
              <a:rPr lang="en-US" sz="2400" b="1" dirty="0" smtClean="0"/>
              <a:t>See Tables for other constraints</a:t>
            </a:r>
          </a:p>
        </p:txBody>
      </p:sp>
      <p:pic>
        <p:nvPicPr>
          <p:cNvPr id="4" name="Picture 3" descr="Constraints flow diagra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r="9571" b="7330"/>
          <a:stretch/>
        </p:blipFill>
        <p:spPr>
          <a:xfrm>
            <a:off x="432314" y="841061"/>
            <a:ext cx="4045497" cy="57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2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lar flow templa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7797" r="5172" b="2339"/>
          <a:stretch/>
        </p:blipFill>
        <p:spPr>
          <a:xfrm>
            <a:off x="240632" y="294105"/>
            <a:ext cx="4705684" cy="6162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0000" y="307474"/>
            <a:ext cx="3930316" cy="61555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Numbers inside compartments are total throughputs (inputs = outputs).</a:t>
            </a:r>
          </a:p>
          <a:p>
            <a:endParaRPr lang="en-US" sz="2000" b="1" dirty="0"/>
          </a:p>
          <a:p>
            <a:r>
              <a:rPr lang="en-US" sz="2000" b="1" dirty="0" smtClean="0"/>
              <a:t>Small to Large Phytoplankton Ratio: 80:20.  </a:t>
            </a:r>
          </a:p>
          <a:p>
            <a:endParaRPr lang="en-US" sz="2000" b="1" dirty="0"/>
          </a:p>
          <a:p>
            <a:r>
              <a:rPr lang="en-US" sz="2000" b="1" dirty="0" smtClean="0"/>
              <a:t>Flows dominated by Small Phytoplankton, microzooplankton and NCP</a:t>
            </a:r>
          </a:p>
          <a:p>
            <a:endParaRPr lang="en-US" sz="2000" b="1" dirty="0"/>
          </a:p>
          <a:p>
            <a:r>
              <a:rPr lang="en-US" sz="2000" b="1" dirty="0" smtClean="0"/>
              <a:t>Microzooplankton make up majority of krill diet (not Large Phytoplankton – Diatoms)</a:t>
            </a:r>
          </a:p>
          <a:p>
            <a:endParaRPr lang="en-US" sz="2000" b="1" dirty="0"/>
          </a:p>
          <a:p>
            <a:r>
              <a:rPr lang="en-US" sz="2000" b="1" dirty="0" smtClean="0"/>
              <a:t>NCP is 33% of GPP</a:t>
            </a:r>
          </a:p>
          <a:p>
            <a:r>
              <a:rPr lang="en-US" sz="2000" b="1" dirty="0" smtClean="0"/>
              <a:t>CR is 67% of GPP</a:t>
            </a:r>
          </a:p>
          <a:p>
            <a:r>
              <a:rPr lang="en-US" sz="2000" b="1" dirty="0" smtClean="0"/>
              <a:t>NCP is mostly unconsumed small phytoplankton &amp; DOC</a:t>
            </a:r>
            <a:endParaRPr lang="en-US" sz="1000" b="1" dirty="0"/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2845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0737" y="935790"/>
            <a:ext cx="8741770" cy="5775158"/>
            <a:chOff x="280737" y="588211"/>
            <a:chExt cx="8741770" cy="5775158"/>
          </a:xfrm>
        </p:grpSpPr>
        <p:pic>
          <p:nvPicPr>
            <p:cNvPr id="2" name="Picture 1" descr="North negative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" t="7018" r="5393" b="4483"/>
            <a:stretch/>
          </p:blipFill>
          <p:spPr>
            <a:xfrm>
              <a:off x="280737" y="588211"/>
              <a:ext cx="4363170" cy="5775158"/>
            </a:xfrm>
            <a:prstGeom prst="rect">
              <a:avLst/>
            </a:prstGeom>
          </p:spPr>
        </p:pic>
        <p:pic>
          <p:nvPicPr>
            <p:cNvPr id="3" name="Picture 2" descr="south positive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t="7018" r="8154" b="4483"/>
            <a:stretch/>
          </p:blipFill>
          <p:spPr>
            <a:xfrm>
              <a:off x="4799264" y="588211"/>
              <a:ext cx="4223243" cy="577515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136316" y="169143"/>
            <a:ext cx="663535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North-Low </a:t>
            </a:r>
            <a:r>
              <a:rPr lang="en-US" b="1" dirty="0" err="1" smtClean="0"/>
              <a:t>Chl</a:t>
            </a:r>
            <a:r>
              <a:rPr lang="en-US" b="1" dirty="0" smtClean="0"/>
              <a:t> </a:t>
            </a:r>
            <a:r>
              <a:rPr lang="en-US" b="1" dirty="0" err="1" smtClean="0"/>
              <a:t>vs</a:t>
            </a:r>
            <a:r>
              <a:rPr lang="en-US" b="1" dirty="0" smtClean="0"/>
              <a:t> South High </a:t>
            </a:r>
            <a:r>
              <a:rPr lang="en-US" b="1" dirty="0" err="1" smtClean="0"/>
              <a:t>Chl</a:t>
            </a:r>
            <a:r>
              <a:rPr lang="en-US" b="1" dirty="0" smtClean="0"/>
              <a:t>: Polar Opposite Regimes</a:t>
            </a:r>
          </a:p>
          <a:p>
            <a:pPr algn="ctr"/>
            <a:r>
              <a:rPr lang="en-US" b="1" dirty="0" smtClean="0"/>
              <a:t>Flows normalized to GPP; only flows &lt; 5% GPP shown 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6764421" y="2058737"/>
            <a:ext cx="1737895" cy="131010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10610" y="2058737"/>
            <a:ext cx="1737895" cy="131010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603" b="536"/>
          <a:stretch/>
        </p:blipFill>
        <p:spPr>
          <a:xfrm>
            <a:off x="1142419" y="851386"/>
            <a:ext cx="7061200" cy="5238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0580" y="6334901"/>
            <a:ext cx="352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Saba et al. Nature </a:t>
            </a:r>
            <a:r>
              <a:rPr lang="en-US" dirty="0" err="1" smtClean="0"/>
              <a:t>Comm</a:t>
            </a:r>
            <a:r>
              <a:rPr lang="en-US" dirty="0" smtClean="0"/>
              <a:t> (2014)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0360" y="294514"/>
            <a:ext cx="684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Food web is tightly coupled to the high chlorophyll anomaly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7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0885" y="0"/>
            <a:ext cx="8702432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North-Low </a:t>
            </a:r>
            <a:r>
              <a:rPr lang="en-US" b="1" dirty="0" err="1" smtClean="0"/>
              <a:t>Chl</a:t>
            </a:r>
            <a:r>
              <a:rPr lang="en-US" b="1" dirty="0" smtClean="0"/>
              <a:t> </a:t>
            </a:r>
            <a:r>
              <a:rPr lang="en-US" b="1" dirty="0" err="1" smtClean="0"/>
              <a:t>vs</a:t>
            </a:r>
            <a:r>
              <a:rPr lang="en-US" b="1" dirty="0" smtClean="0"/>
              <a:t> South High </a:t>
            </a:r>
            <a:r>
              <a:rPr lang="en-US" b="1" dirty="0" err="1" smtClean="0"/>
              <a:t>Chl</a:t>
            </a:r>
            <a:r>
              <a:rPr lang="en-US" b="1" dirty="0" smtClean="0"/>
              <a:t>: Polar Opposite Regimes</a:t>
            </a:r>
          </a:p>
          <a:p>
            <a:pPr algn="ctr"/>
            <a:r>
              <a:rPr lang="en-US" b="1" dirty="0" smtClean="0"/>
              <a:t>Note progression of Large Phytoplankton importance, N to S, low to high </a:t>
            </a:r>
            <a:r>
              <a:rPr lang="en-US" b="1" dirty="0" err="1" smtClean="0"/>
              <a:t>Chl</a:t>
            </a:r>
            <a:r>
              <a:rPr lang="en-US" b="1" dirty="0" smtClean="0"/>
              <a:t>; and variable importance of small phytoplankton to NCP</a:t>
            </a:r>
            <a:endParaRPr lang="en-US" b="1" dirty="0"/>
          </a:p>
        </p:txBody>
      </p:sp>
      <p:pic>
        <p:nvPicPr>
          <p:cNvPr id="6" name="Picture 5" descr="sources of NC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t="14230" r="13314" b="8578"/>
          <a:stretch/>
        </p:blipFill>
        <p:spPr>
          <a:xfrm>
            <a:off x="4565314" y="1015998"/>
            <a:ext cx="3997159" cy="5293895"/>
          </a:xfrm>
          <a:prstGeom prst="rect">
            <a:avLst/>
          </a:prstGeom>
        </p:spPr>
      </p:pic>
      <p:pic>
        <p:nvPicPr>
          <p:cNvPr id="9" name="Picture 8" descr="large and small phy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14816" r="14322" b="7992"/>
          <a:stretch/>
        </p:blipFill>
        <p:spPr>
          <a:xfrm>
            <a:off x="467895" y="1015998"/>
            <a:ext cx="3930315" cy="52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3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0" y="1875939"/>
            <a:ext cx="6639252" cy="49820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10187" y="23377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07" y="185107"/>
            <a:ext cx="2824443" cy="2733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452" y="461766"/>
            <a:ext cx="594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Observational data suggests that small phytoplankton</a:t>
            </a:r>
          </a:p>
          <a:p>
            <a:pPr algn="ctr"/>
            <a:r>
              <a:rPr lang="en-US" dirty="0" smtClean="0"/>
              <a:t>associated with melt-water. This could be significant the observed warming large trends in this region.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8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20" y="520700"/>
            <a:ext cx="9144000" cy="58023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8164" y="1338146"/>
            <a:ext cx="6723216" cy="252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88975" y="298313"/>
            <a:ext cx="362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cryptophytes</a:t>
            </a:r>
            <a:r>
              <a:rPr lang="en-US" dirty="0" smtClean="0"/>
              <a:t> are not the same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01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-737716" y="-331897"/>
            <a:ext cx="11732525" cy="8456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738" y="190202"/>
            <a:ext cx="8816525" cy="6124755"/>
          </a:xfrm>
          <a:prstGeom prst="rect">
            <a:avLst/>
          </a:prstGeom>
          <a:solidFill>
            <a:srgbClr val="FFFFFF">
              <a:alpha val="4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Conclusions:</a:t>
            </a:r>
          </a:p>
          <a:p>
            <a:endParaRPr lang="en-US" dirty="0"/>
          </a:p>
          <a:p>
            <a:r>
              <a:rPr lang="en-US" b="1" dirty="0" smtClean="0"/>
              <a:t>PAL-LTER afforded opportunity to compare various estimates of NPP, NCP, new production, export over daily-weekly and local-regional scales and multiple years (ongoing).</a:t>
            </a:r>
            <a:endParaRPr lang="en-US" dirty="0" smtClean="0"/>
          </a:p>
          <a:p>
            <a:endParaRPr lang="en-US" b="1" dirty="0"/>
          </a:p>
          <a:p>
            <a:r>
              <a:rPr lang="en-US" b="1" dirty="0" smtClean="0"/>
              <a:t>Imbalance between NCP/New P and Export. High resolution temporal sampling argues against temporal uncoupling. </a:t>
            </a:r>
          </a:p>
          <a:p>
            <a:endParaRPr lang="en-US" b="1" dirty="0"/>
          </a:p>
          <a:p>
            <a:r>
              <a:rPr lang="en-US" b="1" dirty="0" smtClean="0"/>
              <a:t>Large interannual &amp; spatial variability in NCP and 234Th-export</a:t>
            </a:r>
          </a:p>
          <a:p>
            <a:endParaRPr lang="en-US" b="1" dirty="0"/>
          </a:p>
          <a:p>
            <a:r>
              <a:rPr lang="en-US" b="1" dirty="0" smtClean="0"/>
              <a:t>High NCP can be associated with small phytoplankton (observations &amp; models)</a:t>
            </a:r>
          </a:p>
          <a:p>
            <a:endParaRPr lang="en-US" b="1" dirty="0"/>
          </a:p>
          <a:p>
            <a:r>
              <a:rPr lang="en-US" b="1" dirty="0" smtClean="0"/>
              <a:t>Two contrasting regimes: a low-</a:t>
            </a:r>
            <a:r>
              <a:rPr lang="en-US" b="1" dirty="0" err="1" smtClean="0"/>
              <a:t>Chl</a:t>
            </a:r>
            <a:r>
              <a:rPr lang="en-US" b="1" dirty="0" smtClean="0"/>
              <a:t> regime in the north associated with small phytoplankton, and a high-</a:t>
            </a:r>
            <a:r>
              <a:rPr lang="en-US" b="1" dirty="0" err="1" smtClean="0"/>
              <a:t>Chl</a:t>
            </a:r>
            <a:r>
              <a:rPr lang="en-US" b="1" dirty="0" smtClean="0"/>
              <a:t> regime in the south associated with large phytoplankton</a:t>
            </a:r>
          </a:p>
          <a:p>
            <a:endParaRPr lang="en-US" b="1" dirty="0"/>
          </a:p>
          <a:p>
            <a:r>
              <a:rPr lang="en-US" b="1" dirty="0" smtClean="0"/>
              <a:t>The two regimes have similar NCP/GPP ratios, but magnitude of GPP and NCP differs. Foodweb structure reflects the phytoplankton size classes. </a:t>
            </a:r>
          </a:p>
          <a:p>
            <a:endParaRPr lang="en-US" b="1" dirty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36343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8078" y="895878"/>
            <a:ext cx="754037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Some of our Long </a:t>
            </a:r>
            <a:r>
              <a:rPr lang="en-US" sz="2400" b="1" dirty="0" smtClean="0"/>
              <a:t>Standing Questions:</a:t>
            </a:r>
          </a:p>
          <a:p>
            <a:endParaRPr lang="en-US" sz="2400" b="1" dirty="0"/>
          </a:p>
          <a:p>
            <a:pPr marL="342900" indent="-342900">
              <a:buAutoNum type="arabicPeriod"/>
            </a:pPr>
            <a:r>
              <a:rPr lang="en-US" sz="2400" b="1" dirty="0" smtClean="0"/>
              <a:t>What is are the relationships among New and Net Community Production and Export? Are they equivalent? Are imbalances method artifacts or scale mismatches, or real differences?</a:t>
            </a:r>
          </a:p>
          <a:p>
            <a:pPr marL="342900" indent="-342900">
              <a:buAutoNum type="arabicPeriod"/>
            </a:pPr>
            <a:endParaRPr lang="en-US" sz="2400" b="1" dirty="0"/>
          </a:p>
          <a:p>
            <a:pPr marL="342900" indent="-342900">
              <a:buAutoNum type="arabicPeriod"/>
            </a:pPr>
            <a:r>
              <a:rPr lang="en-US" sz="2400" b="1" dirty="0" smtClean="0"/>
              <a:t>How does ecological community structure influence NCP and Export? Are there high- and low NCP (Export) regimes?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2960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573" y="171010"/>
            <a:ext cx="7971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Local Scale: O2/</a:t>
            </a:r>
            <a:r>
              <a:rPr lang="en-US" sz="2400" b="1" dirty="0" err="1" smtClean="0"/>
              <a:t>Ar</a:t>
            </a:r>
            <a:r>
              <a:rPr lang="en-US" sz="2400" b="1" dirty="0" smtClean="0"/>
              <a:t>-NCP and Th-234 export at Palmer Station (nearshore, shallow water), weekly time series 2012-13: imbalance between New &amp; NCP and Export over spring-summer growth season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6999"/>
          <a:stretch/>
        </p:blipFill>
        <p:spPr>
          <a:xfrm>
            <a:off x="475592" y="1977920"/>
            <a:ext cx="8286750" cy="43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054" y="101015"/>
            <a:ext cx="862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Presence or absence of bloom strongly associated with upper  mixed layer depth</a:t>
            </a:r>
          </a:p>
          <a:p>
            <a:pPr algn="ctr"/>
            <a:r>
              <a:rPr lang="en-US" dirty="0" smtClean="0"/>
              <a:t>General finding consistent with other regions (Amundsen)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75" y="793667"/>
            <a:ext cx="4300357" cy="56855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8812" y="6488668"/>
            <a:ext cx="2584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1991-1992 field season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2699" y="793669"/>
            <a:ext cx="4665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&gt;10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24281" y="2077963"/>
            <a:ext cx="447369" cy="144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3159" r="16551" b="7207"/>
          <a:stretch/>
        </p:blipFill>
        <p:spPr bwMode="auto">
          <a:xfrm>
            <a:off x="4788419" y="718633"/>
            <a:ext cx="4057936" cy="5789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392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0"/>
            <a:ext cx="57698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0840" y="1426592"/>
            <a:ext cx="545316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O</a:t>
            </a:r>
            <a:r>
              <a:rPr lang="en-US" b="1" baseline="-25000" dirty="0" smtClean="0"/>
              <a:t>2</a:t>
            </a:r>
            <a:r>
              <a:rPr lang="en-US" b="1" dirty="0" smtClean="0"/>
              <a:t>:Ar – surface via 10-m seawater intake (MIMS)</a:t>
            </a:r>
          </a:p>
          <a:p>
            <a:r>
              <a:rPr lang="en-US" b="1" baseline="30000" dirty="0" smtClean="0"/>
              <a:t>15</a:t>
            </a:r>
            <a:r>
              <a:rPr lang="en-US" b="1" dirty="0" smtClean="0"/>
              <a:t>N, </a:t>
            </a:r>
            <a:r>
              <a:rPr lang="en-US" b="1" baseline="30000" dirty="0" smtClean="0"/>
              <a:t>234</a:t>
            </a:r>
            <a:r>
              <a:rPr lang="en-US" b="1" dirty="0" smtClean="0"/>
              <a:t>Th, traps – upper 50 met</a:t>
            </a:r>
            <a:r>
              <a:rPr lang="en-US" dirty="0" smtClean="0"/>
              <a:t>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8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mer_TUV_JOU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r="11438" b="7025"/>
          <a:stretch/>
        </p:blipFill>
        <p:spPr>
          <a:xfrm>
            <a:off x="1399834" y="691147"/>
            <a:ext cx="6306454" cy="5710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4026" y="6349330"/>
            <a:ext cx="627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Josh </a:t>
            </a:r>
            <a:r>
              <a:rPr lang="en-US" dirty="0" err="1" smtClean="0"/>
              <a:t>Kohut</a:t>
            </a:r>
            <a:r>
              <a:rPr lang="en-US" dirty="0" smtClean="0"/>
              <a:t>, Peter Winsor, and Hank </a:t>
            </a:r>
            <a:r>
              <a:rPr lang="en-US" dirty="0" err="1" smtClean="0"/>
              <a:t>Statceswich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499" y="115443"/>
            <a:ext cx="7713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Advection biases, still not constrained but new CODAR and mooring </a:t>
            </a:r>
          </a:p>
          <a:p>
            <a:pPr algn="ctr"/>
            <a:r>
              <a:rPr lang="en-US" b="1" dirty="0" smtClean="0"/>
              <a:t>deployments will assist in the future analysis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789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77" y="231001"/>
            <a:ext cx="913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Thorium-234: Uranium-238 disequilibrium, 0-100 meters: 2012</a:t>
            </a:r>
            <a:endParaRPr lang="en-US" sz="2400" b="1" dirty="0"/>
          </a:p>
        </p:txBody>
      </p:sp>
      <p:pic>
        <p:nvPicPr>
          <p:cNvPr id="6" name="Picture 5" descr="Th234 Vertical Sections 2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88" y="920750"/>
            <a:ext cx="4572000" cy="4712208"/>
          </a:xfrm>
          <a:prstGeom prst="rect">
            <a:avLst/>
          </a:prstGeom>
        </p:spPr>
      </p:pic>
      <p:pic>
        <p:nvPicPr>
          <p:cNvPr id="2" name="Picture 1" descr="Th234 Int100 2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0749"/>
            <a:ext cx="4839005" cy="4680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510" y="1637979"/>
            <a:ext cx="32281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-20 to +60 x 10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dpm</a:t>
            </a:r>
            <a:r>
              <a:rPr lang="en-US" sz="2000" b="1" dirty="0" smtClean="0"/>
              <a:t> m</a:t>
            </a:r>
            <a:r>
              <a:rPr lang="en-US" sz="2000" b="1" baseline="30000" dirty="0" smtClean="0"/>
              <a:t>-2</a:t>
            </a:r>
            <a:endParaRPr lang="en-US" sz="2000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227841" y="5755754"/>
            <a:ext cx="86645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+ disequilibria in upper ~ 50 meters: net Thorium export (on particles)</a:t>
            </a:r>
          </a:p>
          <a:p>
            <a:r>
              <a:rPr lang="en-US" sz="2000" b="1" dirty="0" smtClean="0"/>
              <a:t>- disequilibria </a:t>
            </a:r>
            <a:r>
              <a:rPr lang="en-US" sz="2000" b="1" dirty="0"/>
              <a:t>in </a:t>
            </a:r>
            <a:r>
              <a:rPr lang="en-US" sz="2000" b="1" dirty="0" smtClean="0"/>
              <a:t>~50-100 </a:t>
            </a:r>
            <a:r>
              <a:rPr lang="en-US" sz="2000" b="1" dirty="0"/>
              <a:t>meters: net Thorium </a:t>
            </a:r>
            <a:r>
              <a:rPr lang="en-US" sz="2000" b="1" dirty="0" smtClean="0"/>
              <a:t>regeneration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(particle dissolution)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8997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31001"/>
            <a:ext cx="9198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Thorium-234: Uranium-238 disequilibrium, 0-100 meters: 2013</a:t>
            </a:r>
            <a:endParaRPr lang="en-US" sz="2400" b="1" dirty="0"/>
          </a:p>
        </p:txBody>
      </p:sp>
      <p:pic>
        <p:nvPicPr>
          <p:cNvPr id="4" name="Picture 3" descr="Th234 Vertical Sections 2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0750"/>
            <a:ext cx="4572000" cy="4712208"/>
          </a:xfrm>
          <a:prstGeom prst="rect">
            <a:avLst/>
          </a:prstGeom>
        </p:spPr>
      </p:pic>
      <p:pic>
        <p:nvPicPr>
          <p:cNvPr id="3" name="Picture 2" descr="Th234 Int100 2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0"/>
            <a:ext cx="4779264" cy="4623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510" y="1637979"/>
            <a:ext cx="32281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-20 to +40 x 10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dpm</a:t>
            </a:r>
            <a:r>
              <a:rPr lang="en-US" sz="2000" b="1" dirty="0" smtClean="0"/>
              <a:t> m</a:t>
            </a:r>
            <a:r>
              <a:rPr lang="en-US" sz="2000" b="1" baseline="30000" dirty="0" smtClean="0"/>
              <a:t>-2</a:t>
            </a:r>
            <a:endParaRPr lang="en-US" sz="2000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227841" y="5755754"/>
            <a:ext cx="798052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mostly - disequilibria </a:t>
            </a:r>
            <a:r>
              <a:rPr lang="en-US" sz="2000" b="1" dirty="0"/>
              <a:t>in </a:t>
            </a:r>
            <a:r>
              <a:rPr lang="en-US" sz="2000" b="1" dirty="0" smtClean="0"/>
              <a:t>upper 100 </a:t>
            </a:r>
            <a:r>
              <a:rPr lang="en-US" sz="2000" b="1" dirty="0"/>
              <a:t>meters: </a:t>
            </a:r>
            <a:r>
              <a:rPr lang="en-US" sz="2000" b="1" dirty="0" smtClean="0"/>
              <a:t>Thorium regeneration</a:t>
            </a:r>
          </a:p>
          <a:p>
            <a:r>
              <a:rPr lang="en-US" sz="2000" b="1" dirty="0" smtClean="0"/>
              <a:t>in 50-100 m outweighs export in 0-50 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3485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2259</TotalTime>
  <Words>2118</Words>
  <Application>Microsoft Macintosh PowerPoint</Application>
  <PresentationFormat>On-screen Show (4:3)</PresentationFormat>
  <Paragraphs>213</Paragraphs>
  <Slides>27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LDEO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Ducklow</dc:creator>
  <cp:keywords/>
  <dc:description/>
  <cp:lastModifiedBy>Oscar Schofield</cp:lastModifiedBy>
  <cp:revision>104</cp:revision>
  <dcterms:created xsi:type="dcterms:W3CDTF">2014-08-01T15:29:12Z</dcterms:created>
  <dcterms:modified xsi:type="dcterms:W3CDTF">2014-09-23T15:29:10Z</dcterms:modified>
  <cp:category/>
</cp:coreProperties>
</file>