
<file path=[Content_Types].xml><?xml version="1.0" encoding="utf-8"?>
<Types xmlns="http://schemas.openxmlformats.org/package/2006/content-types">
  <Default Extension="xml" ContentType="application/xml"/>
  <Default Extension="wdp" ContentType="image/vnd.ms-photo"/>
  <Default Extension="avi" ContentType="video/unknown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36" r:id="rId2"/>
    <p:sldId id="259" r:id="rId3"/>
    <p:sldId id="355" r:id="rId4"/>
    <p:sldId id="341" r:id="rId5"/>
    <p:sldId id="361" r:id="rId6"/>
    <p:sldId id="268" r:id="rId7"/>
    <p:sldId id="358" r:id="rId8"/>
    <p:sldId id="367" r:id="rId9"/>
    <p:sldId id="359" r:id="rId10"/>
    <p:sldId id="338" r:id="rId11"/>
    <p:sldId id="342" r:id="rId12"/>
    <p:sldId id="352" r:id="rId13"/>
    <p:sldId id="354" r:id="rId14"/>
    <p:sldId id="363" r:id="rId15"/>
    <p:sldId id="273" r:id="rId16"/>
    <p:sldId id="274" r:id="rId17"/>
    <p:sldId id="360" r:id="rId18"/>
    <p:sldId id="346" r:id="rId19"/>
    <p:sldId id="348" r:id="rId20"/>
    <p:sldId id="350" r:id="rId21"/>
    <p:sldId id="351" r:id="rId22"/>
    <p:sldId id="349" r:id="rId23"/>
    <p:sldId id="278" r:id="rId24"/>
    <p:sldId id="362" r:id="rId25"/>
    <p:sldId id="284" r:id="rId26"/>
    <p:sldId id="264" r:id="rId27"/>
    <p:sldId id="270" r:id="rId28"/>
    <p:sldId id="285" r:id="rId29"/>
    <p:sldId id="364" r:id="rId30"/>
    <p:sldId id="287" r:id="rId31"/>
    <p:sldId id="288" r:id="rId32"/>
    <p:sldId id="283" r:id="rId33"/>
    <p:sldId id="317" r:id="rId34"/>
    <p:sldId id="337" r:id="rId35"/>
    <p:sldId id="311" r:id="rId36"/>
    <p:sldId id="267" r:id="rId37"/>
    <p:sldId id="312" r:id="rId38"/>
    <p:sldId id="313" r:id="rId39"/>
    <p:sldId id="314" r:id="rId40"/>
    <p:sldId id="339" r:id="rId41"/>
    <p:sldId id="366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40" y="-8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501353D0-8B26-E140-96DA-771793AAE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190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1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222402" indent="-3677375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1BC02E-B542-C342-B22C-DD3D120372B7}" type="slidenum">
              <a:rPr lang="en-US" sz="1200"/>
              <a:pPr eaLnBrk="1" hangingPunct="1"/>
              <a:t>37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222402" indent="-3677375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C9802D-2372-9B43-BB69-34A8F7E1EE91}" type="slidenum">
              <a:rPr lang="en-US" sz="1200"/>
              <a:pPr eaLnBrk="1" hangingPunct="1"/>
              <a:t>38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41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A8395-1945-0F41-956F-980AEAF75B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93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E88-BC0C-FB44-9068-ED8F89B6E415}" type="slidenum">
              <a:rPr lang="en-US"/>
              <a:pPr/>
              <a:t>16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 (Low Conf) 48 hours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788C1-AC34-0141-8B02-4CB7A32A559D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20E385-5909-AA4A-990A-6B272F766928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20E385-5909-AA4A-990A-6B272F766928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38AD9D-0922-134A-B245-B2D1A4BE8692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15A31-C4DE-2441-8FB2-166D70F76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27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0F042-D8B1-A140-884C-5AF2B578C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32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48FF1-0096-6341-8194-B66A9015C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2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B9C0B-015C-B043-A068-937B0C528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01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0553E-B71D-074D-A9F6-8E2128E5E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645F2-5481-D344-9E21-5C1E06DBB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2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2C6B5-6696-FB46-AEBE-AD39947D0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1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D6CE2-9B2E-7240-9ED4-C4FAB7779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7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69CF-94D1-FE4F-AA15-99AE9CF42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1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384D6-9307-AC40-8ACC-65839C68E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9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45655-A80F-C34C-B1A8-755161781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99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fld id="{B33A883C-18B9-7A4A-A379-42EA1889B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7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3.png"/><Relationship Id="rId1" Type="http://schemas.microsoft.com/office/2007/relationships/media" Target="../media/media4.avi"/><Relationship Id="rId2" Type="http://schemas.openxmlformats.org/officeDocument/2006/relationships/video" Target="../media/media4.avi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6.png"/><Relationship Id="rId14" Type="http://schemas.openxmlformats.org/officeDocument/2006/relationships/image" Target="../media/image27.png"/><Relationship Id="rId15" Type="http://schemas.openxmlformats.org/officeDocument/2006/relationships/image" Target="../media/image3.gif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8.png"/><Relationship Id="rId5" Type="http://schemas.openxmlformats.org/officeDocument/2006/relationships/image" Target="../media/image99.jpg"/><Relationship Id="rId1" Type="http://schemas.microsoft.com/office/2007/relationships/media" Target="../media/media5.m4v"/><Relationship Id="rId2" Type="http://schemas.openxmlformats.org/officeDocument/2006/relationships/video" Target="../media/media5.m4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microsoft.com/office/2007/relationships/hdphoto" Target="../media/hdphoto1.wdp"/><Relationship Id="rId7" Type="http://schemas.openxmlformats.org/officeDocument/2006/relationships/image" Target="../media/image3.gif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32.png"/><Relationship Id="rId5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084" b="26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695450"/>
          </a:xfrm>
          <a:noFill/>
          <a:ln>
            <a:noFill/>
          </a:ln>
          <a:effectLst>
            <a:outerShdw blurRad="76200" dist="63500" dir="2700000" algn="ctr" rotWithShape="0">
              <a:schemeClr val="bg2">
                <a:alpha val="79999"/>
              </a:schemeClr>
            </a:outerShdw>
          </a:effectLst>
        </p:spPr>
        <p:txBody>
          <a:bodyPr anchor="b"/>
          <a:lstStyle/>
          <a:p>
            <a:pPr eaLnBrk="1" hangingPunct="1">
              <a:defRPr/>
            </a:pPr>
            <a: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  <a:t>Implementation of a </a:t>
            </a:r>
            <a: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  <a:t/>
            </a:r>
            <a:b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</a:br>
            <a: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  <a:t>National </a:t>
            </a:r>
            <a: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  <a:t>Dual-Use </a:t>
            </a:r>
            <a: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  <a:t/>
            </a:r>
            <a:b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</a:br>
            <a: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  <a:t>High </a:t>
            </a:r>
            <a: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  <a:t>Frequency Radar Network</a:t>
            </a:r>
            <a:endParaRPr lang="en-US" sz="3600" b="1" i="1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124" name="Text Box 8"/>
          <p:cNvSpPr txBox="1">
            <a:spLocks/>
          </p:cNvSpPr>
          <p:nvPr/>
        </p:nvSpPr>
        <p:spPr bwMode="auto">
          <a:xfrm>
            <a:off x="4549367" y="4435922"/>
            <a:ext cx="3099217" cy="112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25" tIns="32111" rIns="64225" bIns="321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Maritime Security Workshop </a:t>
            </a:r>
          </a:p>
          <a:p>
            <a:pPr algn="ctr" eaLnBrk="1" hangingPunct="1"/>
            <a:r>
              <a:rPr lang="en-US" sz="1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Oceanology </a:t>
            </a:r>
            <a:r>
              <a:rPr lang="en-US" sz="1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International 2014</a:t>
            </a:r>
          </a:p>
          <a:p>
            <a:pPr algn="ctr" eaLnBrk="1" hangingPunct="1"/>
            <a:r>
              <a:rPr lang="en-US" sz="1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 </a:t>
            </a:r>
            <a:r>
              <a:rPr lang="en-US" sz="1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12 </a:t>
            </a:r>
            <a:r>
              <a:rPr lang="en-US" sz="1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March 2014</a:t>
            </a:r>
          </a:p>
          <a:p>
            <a:pPr algn="ctr" eaLnBrk="1" hangingPunct="1"/>
            <a:r>
              <a:rPr lang="en-US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ExCeL</a:t>
            </a:r>
            <a:endParaRPr lang="en-US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2" name="Picture 1" descr="COOL_redgray_on_light_l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378522"/>
            <a:ext cx="3995290" cy="17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2378522"/>
            <a:ext cx="20189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Gill Sans" charset="0"/>
              </a:rPr>
              <a:t>Dr. Hugh Roarty</a:t>
            </a:r>
          </a:p>
          <a:p>
            <a:r>
              <a:rPr lang="en-US" dirty="0">
                <a:cs typeface="Gill Sans" charset="0"/>
              </a:rPr>
              <a:t>Dr. Scott Glenn</a:t>
            </a:r>
          </a:p>
          <a:p>
            <a:r>
              <a:rPr lang="en-US" dirty="0">
                <a:cs typeface="Gill Sans" charset="0"/>
              </a:rPr>
              <a:t>Dr. Josh Kohut</a:t>
            </a:r>
          </a:p>
          <a:p>
            <a:r>
              <a:rPr lang="en-US" dirty="0">
                <a:cs typeface="Gill Sans" charset="0"/>
              </a:rPr>
              <a:t>Mr. Michael Smith</a:t>
            </a:r>
          </a:p>
          <a:p>
            <a:r>
              <a:rPr lang="en-US" dirty="0">
                <a:cs typeface="Gill Sans" charset="0"/>
              </a:rPr>
              <a:t>Mr. Ethan Handel</a:t>
            </a:r>
          </a:p>
          <a:p>
            <a:r>
              <a:rPr lang="en-US" dirty="0">
                <a:cs typeface="Gill Sans" charset="0"/>
              </a:rPr>
              <a:t>Mr. Colin Evans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H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42" y="5638800"/>
            <a:ext cx="1429965" cy="1371600"/>
          </a:xfrm>
          <a:prstGeom prst="rect">
            <a:avLst/>
          </a:prstGeom>
        </p:spPr>
      </p:pic>
      <p:pic>
        <p:nvPicPr>
          <p:cNvPr id="3" name="Picture 2" descr="NOAA_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36" y="5777204"/>
            <a:ext cx="1126787" cy="1080796"/>
          </a:xfrm>
          <a:prstGeom prst="rect">
            <a:avLst/>
          </a:prstGeom>
        </p:spPr>
      </p:pic>
      <p:pic>
        <p:nvPicPr>
          <p:cNvPr id="7" name="Picture 6" descr="csr_logo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12" y="5777309"/>
            <a:ext cx="1070642" cy="1042591"/>
          </a:xfrm>
          <a:prstGeom prst="rect">
            <a:avLst/>
          </a:prstGeom>
        </p:spPr>
      </p:pic>
      <p:pic>
        <p:nvPicPr>
          <p:cNvPr id="9" name="Picture 8" descr="MARACOOS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9800"/>
            <a:ext cx="3387047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7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YH_drifter_2013112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75"/>
            <a:ext cx="9144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3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ifterComparison_CapeCod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962" r="15032" b="4544"/>
          <a:stretch/>
        </p:blipFill>
        <p:spPr>
          <a:xfrm>
            <a:off x="3754542" y="228600"/>
            <a:ext cx="5364058" cy="5410200"/>
          </a:xfrm>
          <a:prstGeom prst="rect">
            <a:avLst/>
          </a:prstGeom>
        </p:spPr>
      </p:pic>
      <p:pic>
        <p:nvPicPr>
          <p:cNvPr id="4" name="Picture 3" descr="Manning_Drifters_138410701_zoo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9483" r="3424" b="15815"/>
          <a:stretch/>
        </p:blipFill>
        <p:spPr>
          <a:xfrm>
            <a:off x="152400" y="1371600"/>
            <a:ext cx="366609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1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Search and Rescue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101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7858_8eb5b99b2a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070"/>
          </a:xfrm>
          <a:prstGeom prst="rect">
            <a:avLst/>
          </a:prstGeom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                                      Success Stories – Making a Difference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i="1" dirty="0"/>
              <a:t>Optimizing HF Radar for SAR using USCG Surface Drifters</a:t>
            </a:r>
          </a:p>
          <a:p>
            <a:pPr eaLnBrk="1" hangingPunct="1"/>
            <a:endParaRPr lang="en-US" sz="2000" b="1" i="1" dirty="0"/>
          </a:p>
        </p:txBody>
      </p:sp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3200400"/>
            <a:ext cx="1597025" cy="17136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NOAA_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1371600"/>
            <a:ext cx="1668294" cy="1600200"/>
          </a:xfrm>
          <a:prstGeom prst="rect">
            <a:avLst/>
          </a:prstGeom>
        </p:spPr>
      </p:pic>
      <p:pic>
        <p:nvPicPr>
          <p:cNvPr id="3" name="Picture 2" descr="MARACOOS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3175000" cy="547626"/>
          </a:xfrm>
          <a:prstGeom prst="rect">
            <a:avLst/>
          </a:prstGeom>
        </p:spPr>
      </p:pic>
      <p:pic>
        <p:nvPicPr>
          <p:cNvPr id="6" name="Picture 5" descr="Coast Guard Search and Rescu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371600"/>
            <a:ext cx="153032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7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dar_r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914400"/>
            <a:ext cx="6400800" cy="5257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>
            <a:noFill/>
          </a:ln>
        </p:spPr>
        <p:txBody>
          <a:bodyPr/>
          <a:lstStyle/>
          <a:p>
            <a:r>
              <a:rPr lang="en-US" dirty="0" smtClean="0"/>
              <a:t>Search and Rescue - 2004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57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l"/>
              <a:t>15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 dirty="0">
                <a:ea typeface="Arial" charset="0"/>
                <a:cs typeface="Arial" charset="0"/>
              </a:rPr>
              <a:t>Transition</a:t>
            </a:r>
            <a:r>
              <a:rPr lang="en-US" sz="2000" b="1" dirty="0">
                <a:ea typeface="Arial" charset="0"/>
                <a:cs typeface="Arial" charset="0"/>
              </a:rPr>
              <a:t> Objective –</a:t>
            </a:r>
            <a:r>
              <a:rPr lang="en-US" sz="2000" b="1" dirty="0" smtClean="0"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en-US" sz="2000" b="1" i="1" dirty="0" smtClean="0">
                <a:ea typeface="Arial" charset="0"/>
                <a:cs typeface="Arial" charset="0"/>
              </a:rPr>
              <a:t>Operational Use of HF Radar Surface Currents for Search And Rescue</a:t>
            </a:r>
          </a:p>
        </p:txBody>
      </p:sp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1467" y="656181"/>
            <a:ext cx="5181600" cy="28490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594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124201" y="5113864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Search And Rescue Optimal Planning System (</a:t>
            </a:r>
            <a:r>
              <a:rPr lang="en-US" b="1" dirty="0" smtClean="0"/>
              <a:t>SAROPS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83735" y="2150533"/>
            <a:ext cx="1693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Acquisition</a:t>
            </a:r>
          </a:p>
          <a:p>
            <a:pPr algn="ctr"/>
            <a:r>
              <a:rPr lang="en-US" dirty="0" smtClean="0"/>
              <a:t>(</a:t>
            </a:r>
            <a:r>
              <a:rPr lang="en-US" b="1" dirty="0" smtClean="0"/>
              <a:t>MARACOOS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242733" y="2209800"/>
            <a:ext cx="1566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Product Generation &amp; Management</a:t>
            </a:r>
          </a:p>
          <a:p>
            <a:r>
              <a:rPr lang="en-US" dirty="0" smtClean="0"/>
              <a:t>(</a:t>
            </a:r>
            <a:r>
              <a:rPr lang="en-US" b="1" dirty="0" smtClean="0"/>
              <a:t>U.S. IOOS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78134" y="2235201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Environmental Data Server </a:t>
            </a:r>
            <a:r>
              <a:rPr lang="en-US" b="1" dirty="0" smtClean="0"/>
              <a:t>(EDS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4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76238"/>
            <a:ext cx="8229600" cy="11430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000000"/>
                </a:solidFill>
                <a:ea typeface="ＭＳ Ｐゴシック" charset="-128"/>
              </a:rPr>
              <a:t>SAROPS Test Case</a:t>
            </a: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</a:rPr>
              <a:t>5000 Virtual Drifters +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1 Real Drifter (Black Line): 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Search </a:t>
            </a:r>
            <a:r>
              <a:rPr lang="en-US" sz="3600" dirty="0">
                <a:solidFill>
                  <a:srgbClr val="000000"/>
                </a:solidFill>
              </a:rPr>
              <a:t>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HyCOM </a:t>
            </a:r>
            <a:endParaRPr lang="en-US" sz="2400" dirty="0">
              <a:solidFill>
                <a:srgbClr val="00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</a:rPr>
              <a:t>36,000 km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HF Radar</a:t>
            </a:r>
            <a:endParaRPr lang="en-US" sz="2400" dirty="0">
              <a:solidFill>
                <a:srgbClr val="00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</a:rPr>
              <a:t>12,000 km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694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doc_front_page_0505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0800"/>
            <a:ext cx="7010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0" y="39688"/>
            <a:ext cx="9504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May 4, 2009: After a year of testing, NOAA  Announces on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U.S. Department of Commerce Website that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MARACOOS CODAR is Operational in SAROPS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086600" y="1371600"/>
            <a:ext cx="2057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Present Activity: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Bring all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sustained regional-scale  HFR networks up to operational status in USCG SAROPS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 West Coast Regions for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California &amp;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Oregon are ready.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7800" y="2438400"/>
            <a:ext cx="4191000" cy="12192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3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Oil spill modeling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90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100725_bonni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2163" y="854075"/>
            <a:ext cx="70532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0" y="1524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Deepwater Horizon Oil Spill: Coordinated Rapid Response</a:t>
            </a:r>
          </a:p>
        </p:txBody>
      </p:sp>
      <p:pic>
        <p:nvPicPr>
          <p:cNvPr id="21508" name="Picture 4" descr="100722_slick_sabgom_cstar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3887788" cy="2595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52399" y="609600"/>
            <a:ext cx="2024743" cy="387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u="sng" dirty="0">
                <a:solidFill>
                  <a:srgbClr val="000000"/>
                </a:solidFill>
              </a:rPr>
              <a:t>Contributed Assets</a:t>
            </a:r>
            <a:r>
              <a:rPr lang="en-US" sz="1400" b="1" dirty="0">
                <a:solidFill>
                  <a:srgbClr val="000000"/>
                </a:solidFill>
              </a:rPr>
              <a:t>:</a:t>
            </a:r>
          </a:p>
          <a:p>
            <a:r>
              <a:rPr lang="en-US" sz="800" dirty="0"/>
              <a:t> </a:t>
            </a:r>
          </a:p>
          <a:p>
            <a:r>
              <a:rPr lang="en-US" sz="1200" b="1" dirty="0"/>
              <a:t>HF Radar Networks</a:t>
            </a:r>
          </a:p>
          <a:p>
            <a:r>
              <a:rPr lang="en-US" sz="1200" dirty="0"/>
              <a:t> </a:t>
            </a:r>
            <a:r>
              <a:rPr lang="en-US" sz="1200" i="1" dirty="0"/>
              <a:t>   USF, USM</a:t>
            </a:r>
          </a:p>
          <a:p>
            <a:r>
              <a:rPr lang="en-US" sz="1200" b="1" dirty="0"/>
              <a:t>Gliders</a:t>
            </a:r>
          </a:p>
          <a:p>
            <a:r>
              <a:rPr lang="en-US" sz="1200" dirty="0"/>
              <a:t> </a:t>
            </a:r>
            <a:r>
              <a:rPr lang="en-US" sz="1200" i="1" dirty="0"/>
              <a:t>   </a:t>
            </a:r>
            <a:r>
              <a:rPr lang="en-US" sz="1200" i="1" dirty="0" err="1"/>
              <a:t>iRobot</a:t>
            </a:r>
            <a:r>
              <a:rPr lang="en-US" sz="1200" i="1" dirty="0"/>
              <a:t>, Mote, Rutgers,</a:t>
            </a:r>
          </a:p>
          <a:p>
            <a:r>
              <a:rPr lang="en-US" sz="1200" i="1" dirty="0"/>
              <a:t>    SIO, </a:t>
            </a:r>
            <a:r>
              <a:rPr lang="en-US" sz="1200" i="1" dirty="0" err="1"/>
              <a:t>UDel</a:t>
            </a:r>
            <a:r>
              <a:rPr lang="en-US" sz="1200" i="1" dirty="0"/>
              <a:t>, USF, Navy                 </a:t>
            </a:r>
          </a:p>
          <a:p>
            <a:r>
              <a:rPr lang="en-US" sz="1200" b="1" dirty="0"/>
              <a:t>Drifters &amp; Profilers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Horizon Marine, Navy</a:t>
            </a:r>
          </a:p>
          <a:p>
            <a:r>
              <a:rPr lang="en-US" sz="1200" b="1" dirty="0"/>
              <a:t>Satellite Imagery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CSTARS, </a:t>
            </a:r>
            <a:r>
              <a:rPr lang="en-US" sz="1200" i="1" dirty="0" err="1" smtClean="0"/>
              <a:t>UDel</a:t>
            </a:r>
            <a:r>
              <a:rPr lang="en-US" sz="1200" i="1" dirty="0" smtClean="0"/>
              <a:t>, Rutgers</a:t>
            </a:r>
          </a:p>
          <a:p>
            <a:r>
              <a:rPr lang="en-US" sz="1200" b="1" dirty="0"/>
              <a:t>Ocean Forecasts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Navy, NCSU</a:t>
            </a:r>
          </a:p>
          <a:p>
            <a:r>
              <a:rPr lang="en-US" sz="1200" b="1" dirty="0"/>
              <a:t>Data/Web Services</a:t>
            </a:r>
          </a:p>
          <a:p>
            <a:r>
              <a:rPr lang="en-US" sz="1200" dirty="0"/>
              <a:t>   </a:t>
            </a:r>
            <a:r>
              <a:rPr lang="en-US" sz="1200" i="1" dirty="0"/>
              <a:t> ASA, Rutgers, SIO</a:t>
            </a:r>
          </a:p>
          <a:p>
            <a:endParaRPr lang="en-US" sz="12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3124200" y="889000"/>
            <a:ext cx="5041900" cy="33813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Tropical Storm Bonnie crosses the Gulf of Mexico</a:t>
            </a: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6096000" y="16764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USM HFR</a:t>
            </a:r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7620000" y="3124200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USF HFR</a:t>
            </a:r>
          </a:p>
        </p:txBody>
      </p:sp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3124200" y="2133600"/>
            <a:ext cx="1071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TS Bonnie</a:t>
            </a:r>
          </a:p>
        </p:txBody>
      </p:sp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79375" y="5638800"/>
            <a:ext cx="3883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1"/>
              <a:t>USM HFR validation of SABGOM Forecast</a:t>
            </a:r>
          </a:p>
          <a:p>
            <a:pPr algn="r"/>
            <a:r>
              <a:rPr lang="en-US" sz="1400" b="1"/>
              <a:t> in region with satellite detected oil slicks</a:t>
            </a: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352925" y="2244725"/>
            <a:ext cx="457200" cy="457200"/>
          </a:xfrm>
          <a:prstGeom prst="ellipse">
            <a:avLst/>
          </a:prstGeom>
          <a:noFill/>
          <a:ln w="38100">
            <a:solidFill>
              <a:srgbClr val="D1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TextBox 12"/>
          <p:cNvSpPr txBox="1">
            <a:spLocks noChangeArrowheads="1"/>
          </p:cNvSpPr>
          <p:nvPr/>
        </p:nvSpPr>
        <p:spPr bwMode="auto">
          <a:xfrm>
            <a:off x="5715000" y="5638800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/>
              <a:t>HFR used for Oil Slick Forecasts by NOAA/NOS/OR&amp;R</a:t>
            </a:r>
          </a:p>
        </p:txBody>
      </p:sp>
      <p:pic>
        <p:nvPicPr>
          <p:cNvPr id="2151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4191000"/>
            <a:ext cx="15240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397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5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794" y="1331117"/>
            <a:ext cx="8768953" cy="3099718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3520408" y="5995192"/>
            <a:ext cx="203596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CODAR Network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5395642" y="5995192"/>
            <a:ext cx="1875234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Glider Fleet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287861" y="5995192"/>
            <a:ext cx="317896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7781" y="4548583"/>
            <a:ext cx="1876351" cy="141535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1270" name="Text Box 10"/>
          <p:cNvSpPr txBox="1">
            <a:spLocks noChangeArrowheads="1"/>
          </p:cNvSpPr>
          <p:nvPr/>
        </p:nvSpPr>
        <p:spPr bwMode="auto">
          <a:xfrm>
            <a:off x="7378033" y="5995192"/>
            <a:ext cx="1849562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-152400" y="0"/>
            <a:ext cx="6096000" cy="203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+mj-lt"/>
              </a:rPr>
              <a:t>Rutgers University </a:t>
            </a:r>
          </a:p>
          <a:p>
            <a:pPr algn="ctr">
              <a:defRPr/>
            </a:pPr>
            <a:r>
              <a:rPr lang="en-US" sz="2800" b="1" dirty="0" smtClean="0">
                <a:latin typeface="+mj-lt"/>
              </a:rPr>
              <a:t>Coastal </a:t>
            </a:r>
            <a:r>
              <a:rPr lang="en-US" sz="2800" b="1" dirty="0">
                <a:latin typeface="+mj-lt"/>
              </a:rPr>
              <a:t>Ocean Observation </a:t>
            </a:r>
            <a:r>
              <a:rPr lang="en-US" sz="2800" b="1" dirty="0" smtClean="0">
                <a:latin typeface="+mj-lt"/>
              </a:rPr>
              <a:t>Lab</a:t>
            </a:r>
          </a:p>
          <a:p>
            <a:pPr algn="ctr">
              <a:defRPr/>
            </a:pPr>
            <a:r>
              <a:rPr lang="en-US" dirty="0" smtClean="0">
                <a:latin typeface="+mj-lt"/>
              </a:rPr>
              <a:t>&gt;20 Researchers, &gt; 100 Undergrads, &gt;$100 M Funding</a:t>
            </a:r>
          </a:p>
          <a:p>
            <a:pPr algn="ctr">
              <a:defRPr/>
            </a:pPr>
            <a:endParaRPr lang="en-US" sz="3200" dirty="0" smtClean="0">
              <a:latin typeface="+mj-lt"/>
            </a:endParaRPr>
          </a:p>
          <a:p>
            <a:pPr algn="ctr">
              <a:defRPr/>
            </a:pPr>
            <a:endParaRPr lang="en-US" sz="2000" b="1" dirty="0">
              <a:latin typeface="Calibri" charset="0"/>
            </a:endParaRP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3734" y="4548583"/>
            <a:ext cx="1903140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32547" y="4548582"/>
            <a:ext cx="1883048" cy="141200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83016" y="4548583"/>
            <a:ext cx="1893095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8273" y="4548583"/>
            <a:ext cx="1164208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3" name="Picture 12" descr="6761082895_db19bdef61_b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775" y="0"/>
            <a:ext cx="3224225" cy="21505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Screen Shot 2013-01-10 at 4.35.57 AM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1551"/>
            <a:ext cx="9144000" cy="6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0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fla_zoom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8272579" cy="56692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43200" y="2286000"/>
            <a:ext cx="2286000" cy="22860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867400" y="3429000"/>
            <a:ext cx="1447800" cy="14478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00200" y="762000"/>
            <a:ext cx="5257800" cy="5281590"/>
            <a:chOff x="1600200" y="762000"/>
            <a:chExt cx="5257800" cy="5281590"/>
          </a:xfrm>
        </p:grpSpPr>
        <p:pic>
          <p:nvPicPr>
            <p:cNvPr id="8" name="Picture 7" descr="100718_fla_zoom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481" t="31884" r="44246" b="26673"/>
            <a:stretch/>
          </p:blipFill>
          <p:spPr>
            <a:xfrm>
              <a:off x="1600200" y="762000"/>
              <a:ext cx="5257800" cy="528159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1628749" y="809580"/>
              <a:ext cx="5138845" cy="5138844"/>
            </a:xfrm>
            <a:prstGeom prst="roundRec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010400" y="5715000"/>
            <a:ext cx="1920418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White Arrows – HyCOM</a:t>
            </a:r>
          </a:p>
          <a:p>
            <a:r>
              <a:rPr lang="en-US" sz="1200" dirty="0" smtClean="0"/>
              <a:t>Black Arrows - SABGOM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628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00718_fla_zoom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200"/>
            <a:ext cx="8272579" cy="5669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sp>
        <p:nvSpPr>
          <p:cNvPr id="4" name="Rounded Rectangle 3"/>
          <p:cNvSpPr/>
          <p:nvPr/>
        </p:nvSpPr>
        <p:spPr>
          <a:xfrm>
            <a:off x="2743200" y="2286000"/>
            <a:ext cx="2286000" cy="22860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67400" y="3429000"/>
            <a:ext cx="1447800" cy="14478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048000" y="568006"/>
            <a:ext cx="5105400" cy="5163518"/>
            <a:chOff x="5867400" y="3419501"/>
            <a:chExt cx="1459741" cy="1476358"/>
          </a:xfrm>
        </p:grpSpPr>
        <p:pic>
          <p:nvPicPr>
            <p:cNvPr id="3" name="Picture 2" descr="100718_fla_zoom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593" t="52252" r="16955" b="21707"/>
            <a:stretch/>
          </p:blipFill>
          <p:spPr>
            <a:xfrm>
              <a:off x="5883422" y="3419501"/>
              <a:ext cx="1443719" cy="1476358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5867400" y="3429000"/>
              <a:ext cx="1447800" cy="1447800"/>
            </a:xfrm>
            <a:prstGeom prst="roundRec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010400" y="5715000"/>
            <a:ext cx="1920418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White Arrows – HyCOM</a:t>
            </a:r>
          </a:p>
          <a:p>
            <a:r>
              <a:rPr lang="en-US" sz="1200" dirty="0" smtClean="0"/>
              <a:t>Black Arrows - SABGOM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5730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2069_TMF24-2010-05-26-2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441752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512888" y="42863"/>
            <a:ext cx="584987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>
                <a:solidFill>
                  <a:srgbClr val="0000FF"/>
                </a:solidFill>
                <a:latin typeface="Times New Roman" charset="0"/>
              </a:rPr>
              <a:t>Oil Spill Status : NOAA Guidance</a:t>
            </a:r>
          </a:p>
        </p:txBody>
      </p:sp>
      <p:pic>
        <p:nvPicPr>
          <p:cNvPr id="3087" name="Picture 15" descr="2072_SOFM24-2010-05-26-1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0"/>
            <a:ext cx="418192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4800" y="533400"/>
            <a:ext cx="2057400" cy="533400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800600" y="762000"/>
            <a:ext cx="2057400" cy="533400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4" descr="2069_TMF24-2010-05-26-21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3" t="13185" r="21132" b="83111"/>
          <a:stretch/>
        </p:blipFill>
        <p:spPr bwMode="auto">
          <a:xfrm>
            <a:off x="457200" y="1447800"/>
            <a:ext cx="3749015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66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Screen shot 2011-10-01 at 10.28.09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936"/>
          <a:stretch>
            <a:fillRect/>
          </a:stretch>
        </p:blipFill>
        <p:spPr bwMode="auto">
          <a:xfrm>
            <a:off x="0" y="0"/>
            <a:ext cx="9144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TextBox 2"/>
          <p:cNvSpPr txBox="1">
            <a:spLocks noChangeArrowheads="1"/>
          </p:cNvSpPr>
          <p:nvPr/>
        </p:nvSpPr>
        <p:spPr bwMode="auto">
          <a:xfrm>
            <a:off x="448733" y="3462866"/>
            <a:ext cx="2311399" cy="138499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U.S. National HF Radar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66000" y="5280177"/>
            <a:ext cx="177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Summer </a:t>
            </a:r>
          </a:p>
          <a:p>
            <a:pPr algn="ctr"/>
            <a:r>
              <a:rPr lang="en-US" dirty="0" smtClean="0"/>
              <a:t>2011 Coverage</a:t>
            </a:r>
          </a:p>
          <a:p>
            <a:pPr algn="ctr"/>
            <a:r>
              <a:rPr lang="en-US" dirty="0" smtClean="0"/>
              <a:t>131 Radars</a:t>
            </a:r>
            <a:endParaRPr lang="en-US" dirty="0"/>
          </a:p>
        </p:txBody>
      </p:sp>
      <p:pic>
        <p:nvPicPr>
          <p:cNvPr id="11" name="Picture 10" descr="Screen shot 2012-05-15 at 10.10.42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0"/>
            <a:ext cx="5190067" cy="3522517"/>
          </a:xfrm>
          <a:prstGeom prst="rect">
            <a:avLst/>
          </a:prstGeom>
        </p:spPr>
      </p:pic>
      <p:pic>
        <p:nvPicPr>
          <p:cNvPr id="6" name="Picture 5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121400"/>
            <a:ext cx="10746699" cy="754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33" y="5215467"/>
            <a:ext cx="4192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$5 M First Year Investment</a:t>
            </a:r>
          </a:p>
          <a:p>
            <a:r>
              <a:rPr lang="en-US" dirty="0" smtClean="0"/>
              <a:t>$20 M/Year for 5 Years for Full </a:t>
            </a:r>
            <a:r>
              <a:rPr lang="en-US" dirty="0" err="1" smtClean="0"/>
              <a:t>Buildout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5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vessel detection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06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/>
          </p:cNvSpPr>
          <p:nvPr/>
        </p:nvSpPr>
        <p:spPr bwMode="auto">
          <a:xfrm>
            <a:off x="60325" y="114300"/>
            <a:ext cx="77019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2400" b="1" dirty="0">
                <a:cs typeface="Arial" charset="0"/>
                <a:sym typeface="Arial" charset="0"/>
              </a:rPr>
              <a:t>Doppler Spectra from all Range Cells</a:t>
            </a:r>
          </a:p>
          <a:p>
            <a:pPr marL="39688"/>
            <a:r>
              <a:rPr lang="en-US" sz="2400" b="1" dirty="0">
                <a:cs typeface="Arial" charset="0"/>
                <a:sym typeface="Arial" charset="0"/>
              </a:rPr>
              <a:t>with Detection Threshold </a:t>
            </a:r>
            <a:r>
              <a:rPr lang="en-US" sz="2400" b="1" dirty="0" smtClean="0">
                <a:cs typeface="Arial" charset="0"/>
                <a:sym typeface="Arial" charset="0"/>
              </a:rPr>
              <a:t>above Background Applied</a:t>
            </a:r>
            <a:endParaRPr lang="en-US" sz="2400" b="1" dirty="0">
              <a:cs typeface="Arial" charset="0"/>
              <a:sym typeface="Arial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803275" y="977900"/>
            <a:ext cx="7693025" cy="5355168"/>
            <a:chOff x="231775" y="990600"/>
            <a:chExt cx="8670925" cy="6035271"/>
          </a:xfrm>
        </p:grpSpPr>
        <p:pic>
          <p:nvPicPr>
            <p:cNvPr id="92163" name="Picture 1"/>
            <p:cNvPicPr>
              <a:picLocks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75" y="990600"/>
              <a:ext cx="8670925" cy="539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28" name="Rectangle 3"/>
            <p:cNvSpPr>
              <a:spLocks/>
            </p:cNvSpPr>
            <p:nvPr/>
          </p:nvSpPr>
          <p:spPr bwMode="auto">
            <a:xfrm>
              <a:off x="2823269" y="6322153"/>
              <a:ext cx="1900232" cy="703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/>
            </a:bodyPr>
            <a:lstStyle/>
            <a:p>
              <a:pPr marL="39688" algn="ctr">
                <a:defRPr/>
              </a:pPr>
              <a:r>
                <a:rPr lang="en-US" sz="1700" dirty="0">
                  <a:cs typeface="Arial" charset="0"/>
                  <a:sym typeface="Arial" charset="0"/>
                </a:rPr>
                <a:t>Doppler </a:t>
              </a:r>
              <a:r>
                <a:rPr lang="en-US" sz="1700" dirty="0" smtClean="0">
                  <a:cs typeface="Arial" charset="0"/>
                  <a:sym typeface="Arial" charset="0"/>
                </a:rPr>
                <a:t>Frequency</a:t>
              </a:r>
            </a:p>
            <a:p>
              <a:pPr marL="39688" algn="ctr">
                <a:defRPr/>
              </a:pPr>
              <a:r>
                <a:rPr lang="en-US" sz="1700" dirty="0" smtClean="0">
                  <a:cs typeface="Arial" charset="0"/>
                  <a:sym typeface="Arial" charset="0"/>
                </a:rPr>
                <a:t>(Target Speed)</a:t>
              </a:r>
            </a:p>
            <a:p>
              <a:pPr marL="39688">
                <a:defRPr/>
              </a:pPr>
              <a:endParaRPr lang="en-US" sz="1700" dirty="0">
                <a:cs typeface="Arial" charset="0"/>
                <a:sym typeface="Arial" charset="0"/>
              </a:endParaRPr>
            </a:p>
          </p:txBody>
        </p:sp>
        <p:sp>
          <p:nvSpPr>
            <p:cNvPr id="92165" name="Rectangle 4"/>
            <p:cNvSpPr>
              <a:spLocks/>
            </p:cNvSpPr>
            <p:nvPr/>
          </p:nvSpPr>
          <p:spPr bwMode="auto">
            <a:xfrm rot="-2940000">
              <a:off x="8075613" y="5572125"/>
              <a:ext cx="865188" cy="31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9688"/>
              <a:r>
                <a:rPr lang="en-US" sz="1700">
                  <a:cs typeface="Arial" charset="0"/>
                  <a:sym typeface="Arial" charset="0"/>
                </a:rPr>
                <a:t>Range</a:t>
              </a:r>
            </a:p>
          </p:txBody>
        </p:sp>
        <p:sp>
          <p:nvSpPr>
            <p:cNvPr id="77830" name="Rectangle 5"/>
            <p:cNvSpPr>
              <a:spLocks/>
            </p:cNvSpPr>
            <p:nvPr/>
          </p:nvSpPr>
          <p:spPr bwMode="auto">
            <a:xfrm>
              <a:off x="607527" y="3277085"/>
              <a:ext cx="134197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Bragg Waves</a:t>
              </a:r>
            </a:p>
          </p:txBody>
        </p:sp>
        <p:sp>
          <p:nvSpPr>
            <p:cNvPr id="77831" name="Rectangle 6"/>
            <p:cNvSpPr>
              <a:spLocks/>
            </p:cNvSpPr>
            <p:nvPr/>
          </p:nvSpPr>
          <p:spPr bwMode="auto">
            <a:xfrm>
              <a:off x="6857536" y="3348649"/>
              <a:ext cx="134197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Bragg Waves</a:t>
              </a:r>
            </a:p>
          </p:txBody>
        </p:sp>
        <p:sp>
          <p:nvSpPr>
            <p:cNvPr id="77832" name="Rectangle 7"/>
            <p:cNvSpPr>
              <a:spLocks/>
            </p:cNvSpPr>
            <p:nvPr/>
          </p:nvSpPr>
          <p:spPr bwMode="auto">
            <a:xfrm>
              <a:off x="5107605" y="1527333"/>
              <a:ext cx="2986333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Fixed Objects &amp; Direct Signals</a:t>
              </a:r>
            </a:p>
          </p:txBody>
        </p:sp>
        <p:sp>
          <p:nvSpPr>
            <p:cNvPr id="77833" name="Rectangle 8"/>
            <p:cNvSpPr>
              <a:spLocks/>
            </p:cNvSpPr>
            <p:nvPr/>
          </p:nvSpPr>
          <p:spPr bwMode="auto">
            <a:xfrm>
              <a:off x="3044547" y="3885383"/>
              <a:ext cx="68530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Vessel</a:t>
              </a:r>
            </a:p>
          </p:txBody>
        </p:sp>
        <p:sp>
          <p:nvSpPr>
            <p:cNvPr id="77834" name="Rectangle 9"/>
            <p:cNvSpPr>
              <a:spLocks/>
            </p:cNvSpPr>
            <p:nvPr/>
          </p:nvSpPr>
          <p:spPr bwMode="auto">
            <a:xfrm>
              <a:off x="5868055" y="3964104"/>
              <a:ext cx="681722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>
                  <a:cs typeface="Arial" charset="0"/>
                  <a:sym typeface="Arial" charset="0"/>
                </a:rPr>
                <a:t>Vessel</a:t>
              </a:r>
            </a:p>
          </p:txBody>
        </p:sp>
        <p:sp>
          <p:nvSpPr>
            <p:cNvPr id="77835" name="Line 10"/>
            <p:cNvSpPr>
              <a:spLocks noChangeShapeType="1"/>
            </p:cNvSpPr>
            <p:nvPr/>
          </p:nvSpPr>
          <p:spPr bwMode="auto">
            <a:xfrm>
              <a:off x="4955515" y="6554737"/>
              <a:ext cx="25193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6" name="Line 11"/>
            <p:cNvSpPr>
              <a:spLocks noChangeShapeType="1"/>
            </p:cNvSpPr>
            <p:nvPr/>
          </p:nvSpPr>
          <p:spPr bwMode="auto">
            <a:xfrm flipH="1">
              <a:off x="455437" y="6554737"/>
              <a:ext cx="213462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7" name="Line 12"/>
            <p:cNvSpPr>
              <a:spLocks noChangeShapeType="1"/>
            </p:cNvSpPr>
            <p:nvPr/>
          </p:nvSpPr>
          <p:spPr bwMode="auto">
            <a:xfrm flipH="1">
              <a:off x="7770077" y="6098514"/>
              <a:ext cx="454481" cy="4562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940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4" descr="Screen shot 2010-12-21 at 9.30.5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2974975"/>
            <a:ext cx="1092200" cy="420688"/>
          </a:xfrm>
          <a:prstGeom prst="rect">
            <a:avLst/>
          </a:prstGeom>
          <a:noFill/>
          <a:ln>
            <a:noFill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089025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4073525"/>
            <a:ext cx="11176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5283200"/>
            <a:ext cx="7794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3502025"/>
            <a:ext cx="11112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4527550"/>
            <a:ext cx="612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Rectangle 10"/>
          <p:cNvSpPr>
            <a:spLocks/>
          </p:cNvSpPr>
          <p:nvPr/>
        </p:nvSpPr>
        <p:spPr bwMode="auto">
          <a:xfrm>
            <a:off x="2511425" y="211138"/>
            <a:ext cx="70421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3000" b="1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18446" name="Picture 1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80611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Text Box 4"/>
          <p:cNvSpPr txBox="1">
            <a:spLocks noChangeArrowheads="1"/>
          </p:cNvSpPr>
          <p:nvPr/>
        </p:nvSpPr>
        <p:spPr bwMode="auto">
          <a:xfrm>
            <a:off x="1157288" y="1371600"/>
            <a:ext cx="5637212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/>
              <a:t>HF Radar Team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Rutgers University</a:t>
            </a:r>
            <a:r>
              <a:rPr lang="en-US" sz="1800" b="1" dirty="0"/>
              <a:t> -</a:t>
            </a:r>
          </a:p>
          <a:p>
            <a:pPr eaLnBrk="1" hangingPunct="1"/>
            <a:r>
              <a:rPr lang="en-US" sz="1600" b="1" dirty="0"/>
              <a:t>  </a:t>
            </a:r>
            <a:r>
              <a:rPr lang="en-US" sz="1400" b="1" i="1" dirty="0"/>
              <a:t>Scott Glenn, Josh </a:t>
            </a:r>
            <a:r>
              <a:rPr lang="en-US" sz="1400" b="1" i="1" dirty="0" err="1"/>
              <a:t>Kohut</a:t>
            </a:r>
            <a:r>
              <a:rPr lang="en-US" sz="1400" b="1" i="1" dirty="0"/>
              <a:t>, Hugh </a:t>
            </a:r>
            <a:r>
              <a:rPr lang="en-US" sz="1400" b="1" i="1" dirty="0" err="1"/>
              <a:t>Roarty</a:t>
            </a:r>
            <a:r>
              <a:rPr lang="en-US" sz="1400" b="1" i="1" dirty="0"/>
              <a:t>,</a:t>
            </a:r>
          </a:p>
          <a:p>
            <a:pPr eaLnBrk="1" hangingPunct="1"/>
            <a:r>
              <a:rPr lang="en-US" sz="1400" b="1" i="1" dirty="0"/>
              <a:t>  Mike Crowley, John </a:t>
            </a:r>
            <a:r>
              <a:rPr lang="en-US" sz="1400" b="1" i="1" dirty="0" err="1"/>
              <a:t>Kerfoot</a:t>
            </a:r>
            <a:r>
              <a:rPr lang="en-US" sz="1400" b="1" i="1" dirty="0"/>
              <a:t>, Ethan</a:t>
            </a:r>
          </a:p>
          <a:p>
            <a:pPr eaLnBrk="1" hangingPunct="1"/>
            <a:r>
              <a:rPr lang="en-US" sz="1400" b="1" i="1" dirty="0"/>
              <a:t>  Handel,  Mike Smith, Colin Evans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CODAR Ocean Sensors</a:t>
            </a:r>
            <a:r>
              <a:rPr lang="en-US" sz="1800" b="1" dirty="0"/>
              <a:t> -</a:t>
            </a:r>
            <a:endParaRPr lang="en-US" sz="1600" b="1" dirty="0"/>
          </a:p>
          <a:p>
            <a:pPr eaLnBrk="1" hangingPunct="1"/>
            <a:r>
              <a:rPr lang="en-US" sz="1600" b="1" dirty="0"/>
              <a:t>  </a:t>
            </a:r>
            <a:r>
              <a:rPr lang="en-US" sz="1400" b="1" i="1" dirty="0"/>
              <a:t>Don Barrick, Pete </a:t>
            </a:r>
            <a:r>
              <a:rPr lang="en-US" sz="1400" b="1" i="1" dirty="0" err="1"/>
              <a:t>Lilleboe</a:t>
            </a:r>
            <a:r>
              <a:rPr lang="en-US" sz="1400" b="1" i="1" dirty="0" smtClean="0"/>
              <a:t>, Chad Whelan</a:t>
            </a:r>
            <a:endParaRPr lang="en-US" sz="1400" b="1" i="1" dirty="0"/>
          </a:p>
          <a:p>
            <a:pPr eaLnBrk="1" hangingPunct="1"/>
            <a:r>
              <a:rPr lang="en-US" sz="1400" b="1" i="1" dirty="0"/>
              <a:t>  </a:t>
            </a:r>
            <a:r>
              <a:rPr lang="en-US" sz="1400" b="1" i="1" dirty="0" smtClean="0"/>
              <a:t>Belinda </a:t>
            </a:r>
            <a:r>
              <a:rPr lang="en-US" sz="1400" b="1" i="1" dirty="0"/>
              <a:t>Lipa, </a:t>
            </a:r>
            <a:r>
              <a:rPr lang="en-US" sz="1400" b="1" i="1" dirty="0" smtClean="0"/>
              <a:t>Bill </a:t>
            </a:r>
            <a:r>
              <a:rPr lang="en-US" sz="1400" b="1" i="1" dirty="0"/>
              <a:t>Rector, Jimmy Isaacson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or Puerto Rico – Mayaguez</a:t>
            </a:r>
          </a:p>
          <a:p>
            <a:pPr eaLnBrk="1" hangingPunct="1"/>
            <a:r>
              <a:rPr lang="en-US" sz="1400" b="1" dirty="0"/>
              <a:t>  </a:t>
            </a:r>
            <a:r>
              <a:rPr lang="en-US" sz="1400" b="1" i="1" dirty="0"/>
              <a:t>Jorge </a:t>
            </a:r>
            <a:r>
              <a:rPr lang="en-US" sz="1400" b="1" i="1" dirty="0" err="1" smtClean="0"/>
              <a:t>Corredor</a:t>
            </a:r>
            <a:r>
              <a:rPr lang="en-US" sz="1400" b="1" i="1" dirty="0" smtClean="0"/>
              <a:t>, Julio </a:t>
            </a:r>
            <a:r>
              <a:rPr lang="en-US" sz="1400" b="1" i="1" dirty="0" err="1" smtClean="0"/>
              <a:t>Morell</a:t>
            </a:r>
            <a:r>
              <a:rPr lang="en-US" sz="1400" b="1" i="1" dirty="0" smtClean="0"/>
              <a:t>,  Miguel Canals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Mathematics, Inc</a:t>
            </a:r>
            <a:r>
              <a:rPr lang="en-US" sz="1800" b="1" dirty="0"/>
              <a:t> -</a:t>
            </a:r>
          </a:p>
          <a:p>
            <a:pPr eaLnBrk="1" hangingPunct="1"/>
            <a:r>
              <a:rPr lang="en-US" sz="1400" b="1" dirty="0"/>
              <a:t>  </a:t>
            </a:r>
            <a:r>
              <a:rPr lang="en-US" sz="1400" b="1" i="1" dirty="0"/>
              <a:t>Bill Browning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Alaska</a:t>
            </a:r>
            <a:r>
              <a:rPr lang="en-US" sz="1800" b="1" dirty="0"/>
              <a:t> </a:t>
            </a:r>
            <a:r>
              <a:rPr lang="en-US" sz="1800" b="1" dirty="0" smtClean="0"/>
              <a:t>– Fairbanks</a:t>
            </a:r>
            <a:endParaRPr lang="en-US" sz="1800" b="1" dirty="0"/>
          </a:p>
          <a:p>
            <a:pPr eaLnBrk="1" hangingPunct="1"/>
            <a:r>
              <a:rPr lang="en-US" sz="1400" b="1" i="1" dirty="0"/>
              <a:t>  Tom </a:t>
            </a:r>
            <a:r>
              <a:rPr lang="en-US" sz="1400" b="1" i="1" dirty="0" err="1"/>
              <a:t>Weingarter</a:t>
            </a:r>
            <a:r>
              <a:rPr lang="en-US" sz="1400" b="1" i="1" dirty="0"/>
              <a:t>, Hank </a:t>
            </a:r>
            <a:r>
              <a:rPr lang="en-US" sz="1400" b="1" i="1" dirty="0" smtClean="0"/>
              <a:t>Statscewich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Power Technologies</a:t>
            </a:r>
            <a:r>
              <a:rPr lang="en-US" sz="1800" b="1" dirty="0"/>
              <a:t> –</a:t>
            </a:r>
          </a:p>
          <a:p>
            <a:pPr eaLnBrk="1" hangingPunct="1"/>
            <a:r>
              <a:rPr lang="en-US" sz="1400" b="1" i="1" dirty="0"/>
              <a:t>   Debbie </a:t>
            </a:r>
            <a:r>
              <a:rPr lang="en-US" sz="1400" b="1" i="1" dirty="0" err="1" smtClean="0"/>
              <a:t>Montagna</a:t>
            </a:r>
            <a:r>
              <a:rPr lang="en-US" sz="1400" b="1" i="1" dirty="0" smtClean="0"/>
              <a:t>, Bruce </a:t>
            </a:r>
            <a:r>
              <a:rPr lang="en-US" sz="1400" b="1" i="1" dirty="0" err="1" smtClean="0"/>
              <a:t>Downie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Naval Research Laboratory</a:t>
            </a:r>
          </a:p>
          <a:p>
            <a:pPr eaLnBrk="1" hangingPunct="1"/>
            <a:r>
              <a:rPr lang="en-US" sz="1400" b="1" i="1" dirty="0" smtClean="0"/>
              <a:t>   Michael </a:t>
            </a:r>
            <a:r>
              <a:rPr lang="en-US" sz="1400" b="1" i="1" dirty="0" err="1"/>
              <a:t>Lovellette</a:t>
            </a:r>
            <a:r>
              <a:rPr lang="en-US" sz="1400" b="1" i="1" dirty="0"/>
              <a:t>, Dan Newton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Norwegian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Research Establishment (FFI)</a:t>
            </a:r>
          </a:p>
          <a:p>
            <a:pPr eaLnBrk="1" hangingPunct="1"/>
            <a:r>
              <a:rPr lang="en-US" sz="1400" b="1" i="1" dirty="0" smtClean="0"/>
              <a:t>   </a:t>
            </a:r>
            <a:r>
              <a:rPr lang="en-US" sz="1400" b="1" i="1" dirty="0" err="1" smtClean="0"/>
              <a:t>Terje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Johnsen</a:t>
            </a:r>
            <a:r>
              <a:rPr lang="en-US" sz="1400" b="1" i="1" dirty="0" smtClean="0"/>
              <a:t>, Walther </a:t>
            </a:r>
            <a:r>
              <a:rPr lang="en-US" sz="1400" b="1" i="1" dirty="0" err="1" smtClean="0"/>
              <a:t>Asen</a:t>
            </a:r>
            <a:endParaRPr lang="en-US" sz="1400" b="1" i="1" dirty="0" smtClean="0"/>
          </a:p>
          <a:p>
            <a:pPr eaLnBrk="1" hangingPunct="1"/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CODARNor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/>
              <a:t> Anton </a:t>
            </a:r>
            <a:r>
              <a:rPr lang="en-US" sz="1400" b="1" i="1" dirty="0" err="1"/>
              <a:t>Kjelaas</a:t>
            </a:r>
            <a:endParaRPr lang="en-US" sz="1400" b="1" i="1" dirty="0"/>
          </a:p>
          <a:p>
            <a:pPr eaLnBrk="1" hangingPunct="1"/>
            <a:endParaRPr lang="en-US" sz="1400" b="1" i="1" dirty="0"/>
          </a:p>
          <a:p>
            <a:pPr eaLnBrk="1" hangingPunct="1"/>
            <a:endParaRPr lang="en-US" sz="1600" b="1" i="1" dirty="0"/>
          </a:p>
        </p:txBody>
      </p:sp>
      <p:sp>
        <p:nvSpPr>
          <p:cNvPr id="18448" name="TextBox 18"/>
          <p:cNvSpPr txBox="1">
            <a:spLocks noChangeArrowheads="1"/>
          </p:cNvSpPr>
          <p:nvPr/>
        </p:nvSpPr>
        <p:spPr bwMode="auto">
          <a:xfrm>
            <a:off x="4635500" y="1273175"/>
            <a:ext cx="45085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00"/>
                </a:solidFill>
              </a:rPr>
              <a:t>Rutgers University – CODAR Ocean Sensors</a:t>
            </a:r>
          </a:p>
          <a:p>
            <a:pPr eaLnBrk="1" hangingPunct="1"/>
            <a:r>
              <a:rPr lang="en-US" sz="1600" b="1" i="1" dirty="0">
                <a:solidFill>
                  <a:srgbClr val="000000"/>
                </a:solidFill>
              </a:rPr>
              <a:t>Academic – Industry Partnership since 1998</a:t>
            </a:r>
          </a:p>
        </p:txBody>
      </p:sp>
      <p:pic>
        <p:nvPicPr>
          <p:cNvPr id="18449" name="Picture 18" descr="dhs-logo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5875" y="763588"/>
            <a:ext cx="12731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0" name="Group 1"/>
          <p:cNvGrpSpPr>
            <a:grpSpLocks/>
          </p:cNvGrpSpPr>
          <p:nvPr/>
        </p:nvGrpSpPr>
        <p:grpSpPr bwMode="auto">
          <a:xfrm>
            <a:off x="5483225" y="1882775"/>
            <a:ext cx="3562350" cy="3810000"/>
            <a:chOff x="5470525" y="2454275"/>
            <a:chExt cx="3562350" cy="3810000"/>
          </a:xfrm>
        </p:grpSpPr>
        <p:pic>
          <p:nvPicPr>
            <p:cNvPr id="18451" name="Picture 2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525" y="2454275"/>
              <a:ext cx="3562350" cy="381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52" name="TextBox 22"/>
            <p:cNvSpPr txBox="1">
              <a:spLocks noChangeArrowheads="1"/>
            </p:cNvSpPr>
            <p:nvPr/>
          </p:nvSpPr>
          <p:spPr bwMode="auto">
            <a:xfrm>
              <a:off x="7388225" y="5241925"/>
              <a:ext cx="14160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ONR - 2004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97301" y="6172200"/>
            <a:ext cx="4846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27 Researchers @ 9 Institutions</a:t>
            </a:r>
            <a:endParaRPr lang="en-US" sz="2400" b="1" u="sng" dirty="0"/>
          </a:p>
        </p:txBody>
      </p:sp>
      <p:pic>
        <p:nvPicPr>
          <p:cNvPr id="3" name="Picture 2" descr="csr_logo2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"/>
            <a:ext cx="1076793" cy="1048580"/>
          </a:xfrm>
          <a:prstGeom prst="rect">
            <a:avLst/>
          </a:prstGeom>
        </p:spPr>
      </p:pic>
      <p:pic>
        <p:nvPicPr>
          <p:cNvPr id="4" name="Picture 3" descr="Stevens-Official-Color_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1066800" cy="454408"/>
          </a:xfrm>
          <a:prstGeom prst="rect">
            <a:avLst/>
          </a:prstGeom>
        </p:spPr>
      </p:pic>
      <p:pic>
        <p:nvPicPr>
          <p:cNvPr id="5" name="Picture 4" descr="COOL_redgray_on_light_lg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62000"/>
            <a:ext cx="1100152" cy="482600"/>
          </a:xfrm>
          <a:prstGeom prst="rect">
            <a:avLst/>
          </a:prstGeom>
        </p:spPr>
      </p:pic>
      <p:pic>
        <p:nvPicPr>
          <p:cNvPr id="6" name="Picture 5" descr="umiami_prime_300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130628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6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requency_Comparison_plo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5317" r="20761" b="5213"/>
          <a:stretch/>
        </p:blipFill>
        <p:spPr>
          <a:xfrm>
            <a:off x="25400" y="1219200"/>
            <a:ext cx="4131733" cy="4914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87800" y="1485900"/>
            <a:ext cx="39751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33FF00"/>
                </a:solidFill>
              </a:rPr>
              <a:t>25 MHz</a:t>
            </a:r>
          </a:p>
          <a:p>
            <a:pPr>
              <a:defRPr/>
            </a:pPr>
            <a:r>
              <a:rPr lang="en-US" sz="2800" dirty="0">
                <a:solidFill>
                  <a:srgbClr val="33FF00"/>
                </a:solidFill>
              </a:rPr>
              <a:t>  Range: 11 </a:t>
            </a:r>
            <a:r>
              <a:rPr lang="en-US" sz="2800" dirty="0" err="1">
                <a:solidFill>
                  <a:srgbClr val="33FF00"/>
                </a:solidFill>
              </a:rPr>
              <a:t>nmi</a:t>
            </a:r>
            <a:endParaRPr lang="en-US" sz="2800" dirty="0">
              <a:solidFill>
                <a:srgbClr val="33FF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33FF00"/>
                </a:solidFill>
              </a:rPr>
              <a:t>  </a:t>
            </a:r>
            <a:r>
              <a:rPr lang="en-US" sz="2800" dirty="0" smtClean="0">
                <a:solidFill>
                  <a:srgbClr val="33FF00"/>
                </a:solidFill>
              </a:rPr>
              <a:t>Height &gt;10 </a:t>
            </a:r>
            <a:r>
              <a:rPr lang="en-US" sz="2800" dirty="0" err="1">
                <a:solidFill>
                  <a:srgbClr val="33FF00"/>
                </a:solidFill>
              </a:rPr>
              <a:t>ft</a:t>
            </a:r>
            <a:endParaRPr lang="en-US" sz="2800" dirty="0">
              <a:solidFill>
                <a:srgbClr val="33FF00"/>
              </a:solidFill>
            </a:endParaRP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 </a:t>
            </a:r>
            <a:r>
              <a:rPr lang="en-US" sz="2800" dirty="0" smtClean="0">
                <a:solidFill>
                  <a:srgbClr val="0000FF"/>
                </a:solidFill>
              </a:rPr>
              <a:t>Range</a:t>
            </a:r>
            <a:r>
              <a:rPr lang="en-US" sz="2800" dirty="0">
                <a:solidFill>
                  <a:srgbClr val="0000FF"/>
                </a:solidFill>
              </a:rPr>
              <a:t>: 43 </a:t>
            </a:r>
            <a:r>
              <a:rPr lang="en-US" sz="2800" dirty="0" err="1">
                <a:solidFill>
                  <a:srgbClr val="0000FF"/>
                </a:solidFill>
              </a:rPr>
              <a:t>nmi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  Size: </a:t>
            </a:r>
            <a:r>
              <a:rPr lang="en-US" sz="2800" dirty="0" smtClean="0">
                <a:solidFill>
                  <a:srgbClr val="0000FF"/>
                </a:solidFill>
              </a:rPr>
              <a:t>&gt;19 </a:t>
            </a:r>
            <a:r>
              <a:rPr lang="en-US" sz="2800" dirty="0" err="1">
                <a:solidFill>
                  <a:srgbClr val="0000FF"/>
                </a:solidFill>
              </a:rPr>
              <a:t>ft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  Range: </a:t>
            </a:r>
            <a:r>
              <a:rPr lang="en-US" sz="2800" dirty="0" smtClean="0">
                <a:solidFill>
                  <a:srgbClr val="FF0000"/>
                </a:solidFill>
              </a:rPr>
              <a:t>65 </a:t>
            </a:r>
            <a:r>
              <a:rPr lang="en-US" sz="2800" dirty="0" err="1" smtClean="0">
                <a:solidFill>
                  <a:srgbClr val="FF0000"/>
                </a:solidFill>
              </a:rPr>
              <a:t>nmi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  Size: </a:t>
            </a:r>
            <a:r>
              <a:rPr lang="en-US" sz="2800" dirty="0" smtClean="0">
                <a:solidFill>
                  <a:srgbClr val="FF0000"/>
                </a:solidFill>
              </a:rPr>
              <a:t>&gt;49 </a:t>
            </a:r>
            <a:r>
              <a:rPr lang="en-US" sz="2800" dirty="0" err="1">
                <a:solidFill>
                  <a:srgbClr val="FF0000"/>
                </a:solidFill>
              </a:rPr>
              <a:t>ft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1507" name="Picture 6" descr="CALUSA_COAS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325" y="3035300"/>
            <a:ext cx="1781175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Clementine-Maersk-68495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675" y="4902200"/>
            <a:ext cx="1939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Cg-47315-70455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738" y="1638300"/>
            <a:ext cx="1782762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Vessel Detection Capability</a:t>
            </a:r>
          </a:p>
        </p:txBody>
      </p:sp>
      <p:pic>
        <p:nvPicPr>
          <p:cNvPr id="10" name="Picture 9" descr="PORT_radial_grid_plot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6244" r="11053" b="6565"/>
          <a:stretch/>
        </p:blipFill>
        <p:spPr>
          <a:xfrm>
            <a:off x="0" y="1143000"/>
            <a:ext cx="1600200" cy="133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400"/>
            <a:ext cx="9175947" cy="6223000"/>
          </a:xfrm>
          <a:prstGeom prst="rect">
            <a:avLst/>
          </a:prstGeom>
        </p:spPr>
      </p:pic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-25400" y="779462"/>
            <a:ext cx="129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 smtClean="0">
                <a:solidFill>
                  <a:srgbClr val="000000"/>
                </a:solidFill>
                <a:latin typeface="Calibri" charset="0"/>
              </a:rPr>
              <a:t>Range</a:t>
            </a:r>
            <a:r>
              <a:rPr lang="en-US" sz="2200" b="1" dirty="0" smtClean="0">
                <a:latin typeface="Calibri" charset="0"/>
              </a:rPr>
              <a:t> </a:t>
            </a:r>
            <a:r>
              <a:rPr lang="en-US" sz="2200" b="1" dirty="0">
                <a:latin typeface="Calibri" charset="0"/>
              </a:rPr>
              <a:t>(k</a:t>
            </a:r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m)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-152400" y="2590800"/>
            <a:ext cx="144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Radial Velocity (m/s)</a:t>
            </a:r>
          </a:p>
        </p:txBody>
      </p:sp>
      <p:sp>
        <p:nvSpPr>
          <p:cNvPr id="32776" name="TextBox 8"/>
          <p:cNvSpPr txBox="1">
            <a:spLocks noChangeArrowheads="1"/>
          </p:cNvSpPr>
          <p:nvPr/>
        </p:nvSpPr>
        <p:spPr bwMode="auto">
          <a:xfrm>
            <a:off x="0" y="4495800"/>
            <a:ext cx="1200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Bearing (°CWN)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3117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</a:t>
            </a:r>
            <a:r>
              <a:rPr lang="en-US" sz="2800" b="1" dirty="0"/>
              <a:t>1</a:t>
            </a:r>
            <a:r>
              <a:rPr lang="en-US" sz="2800" b="1" dirty="0" smtClean="0"/>
              <a:t> Detection: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2213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91543" cy="6223000"/>
          </a:xfrm>
          <a:prstGeom prst="rect">
            <a:avLst/>
          </a:prstGeom>
        </p:spPr>
      </p:pic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-25400" y="779462"/>
            <a:ext cx="129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 smtClean="0">
                <a:solidFill>
                  <a:srgbClr val="000000"/>
                </a:solidFill>
                <a:latin typeface="Calibri" charset="0"/>
              </a:rPr>
              <a:t>Range</a:t>
            </a:r>
            <a:r>
              <a:rPr lang="en-US" sz="2200" b="1" dirty="0" smtClean="0">
                <a:latin typeface="Calibri" charset="0"/>
              </a:rPr>
              <a:t> </a:t>
            </a:r>
            <a:r>
              <a:rPr lang="en-US" sz="2200" b="1" dirty="0">
                <a:latin typeface="Calibri" charset="0"/>
              </a:rPr>
              <a:t>(k</a:t>
            </a:r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m)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-152400" y="2590800"/>
            <a:ext cx="144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Radial Velocity (m/s)</a:t>
            </a:r>
          </a:p>
        </p:txBody>
      </p:sp>
      <p:sp>
        <p:nvSpPr>
          <p:cNvPr id="32776" name="TextBox 8"/>
          <p:cNvSpPr txBox="1">
            <a:spLocks noChangeArrowheads="1"/>
          </p:cNvSpPr>
          <p:nvPr/>
        </p:nvSpPr>
        <p:spPr bwMode="auto">
          <a:xfrm>
            <a:off x="0" y="4495800"/>
            <a:ext cx="1200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Bearing (°CWN)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3117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</a:t>
            </a:r>
            <a:r>
              <a:rPr lang="en-US" sz="2800" b="1" dirty="0"/>
              <a:t>1</a:t>
            </a:r>
            <a:r>
              <a:rPr lang="en-US" sz="2800" b="1" dirty="0" smtClean="0"/>
              <a:t> Detection: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4534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</a:t>
            </a:r>
            <a:br>
              <a:rPr lang="en-US" dirty="0" smtClean="0"/>
            </a:br>
            <a:r>
              <a:rPr lang="en-US" dirty="0" smtClean="0"/>
              <a:t>high frequency radar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5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MAAS_DPH_3_no_path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1050" y="76200"/>
            <a:ext cx="58229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5" descr="Dolphi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225800"/>
            <a:ext cx="3352800" cy="23955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7" descr="Maas_Trade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60388"/>
            <a:ext cx="3352800" cy="25130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228600" y="7112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</a:rPr>
              <a:t>MAAS TRADER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228600" y="37592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</a:rPr>
              <a:t>DOLPHIN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3536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2 Association: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5378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fr_121211_lisl_Page_1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717" y="685800"/>
            <a:ext cx="7158566" cy="50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1109133" y="5706533"/>
            <a:ext cx="685800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/>
              <a:t>M/V VICTORIOUS: GPS Track, CODAR Data, and Ship Tracker Solution with Uncertainty Ellipses</a:t>
            </a: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457199" y="141288"/>
            <a:ext cx="7052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Step 3 Track Fitting: M</a:t>
            </a:r>
            <a:r>
              <a:rPr lang="en-US" sz="2800" b="1" dirty="0"/>
              <a:t>/V </a:t>
            </a:r>
            <a:r>
              <a:rPr lang="en-US" sz="2800" b="1" dirty="0" err="1" smtClean="0"/>
              <a:t>Victorius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7378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_marbl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166" y="0"/>
            <a:ext cx="6134100" cy="60997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5475" y="287865"/>
            <a:ext cx="3018525" cy="5755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Vessel Tracking </a:t>
            </a:r>
          </a:p>
          <a:p>
            <a:pPr algn="ctr"/>
            <a:r>
              <a:rPr lang="en-US" sz="2800" b="1" dirty="0" smtClean="0"/>
              <a:t>Research Areas</a:t>
            </a:r>
          </a:p>
          <a:p>
            <a:pPr algn="ctr"/>
            <a:endParaRPr lang="en-US" sz="2400" u="sng" dirty="0"/>
          </a:p>
          <a:p>
            <a:pPr algn="ctr"/>
            <a:r>
              <a:rPr lang="en-US" sz="2400" u="sng" dirty="0" smtClean="0"/>
              <a:t>Current </a:t>
            </a:r>
            <a:r>
              <a:rPr lang="en-US" sz="2400" u="sng" dirty="0" err="1" smtClean="0"/>
              <a:t>Testbeds</a:t>
            </a:r>
            <a:endParaRPr lang="en-US" sz="2400" u="sng" dirty="0" smtClean="0"/>
          </a:p>
          <a:p>
            <a:pPr algn="ctr"/>
            <a:r>
              <a:rPr lang="en-US" sz="2400" dirty="0" smtClean="0"/>
              <a:t>New York Harbor</a:t>
            </a:r>
          </a:p>
          <a:p>
            <a:pPr algn="ctr"/>
            <a:r>
              <a:rPr lang="en-US" sz="2400" dirty="0" smtClean="0"/>
              <a:t>Delaware Bay</a:t>
            </a:r>
          </a:p>
          <a:p>
            <a:pPr algn="ctr"/>
            <a:r>
              <a:rPr lang="en-US" sz="2400" dirty="0" smtClean="0"/>
              <a:t>Chesapeake Bay</a:t>
            </a:r>
          </a:p>
          <a:p>
            <a:pPr algn="ctr"/>
            <a:r>
              <a:rPr lang="en-US" sz="2400" dirty="0" smtClean="0"/>
              <a:t>Port of Miami</a:t>
            </a:r>
          </a:p>
          <a:p>
            <a:pPr algn="ctr"/>
            <a:r>
              <a:rPr lang="en-US" sz="2400" dirty="0" smtClean="0"/>
              <a:t>Western Puerto Rico</a:t>
            </a:r>
          </a:p>
          <a:p>
            <a:pPr algn="ctr"/>
            <a:r>
              <a:rPr lang="en-US" sz="2400" dirty="0" smtClean="0"/>
              <a:t>Barrow Alaska</a:t>
            </a:r>
          </a:p>
          <a:p>
            <a:pPr algn="ctr"/>
            <a:endParaRPr lang="en-US" sz="2400" dirty="0"/>
          </a:p>
          <a:p>
            <a:pPr algn="ctr"/>
            <a:r>
              <a:rPr lang="en-US" sz="2400" u="sng" dirty="0" smtClean="0"/>
              <a:t>Proposed </a:t>
            </a:r>
            <a:r>
              <a:rPr lang="en-US" sz="2400" u="sng" dirty="0" err="1" smtClean="0"/>
              <a:t>Testbeds</a:t>
            </a:r>
            <a:endParaRPr lang="en-US" sz="2400" u="sng" dirty="0" smtClean="0"/>
          </a:p>
          <a:p>
            <a:pPr algn="ctr"/>
            <a:r>
              <a:rPr lang="en-US" sz="2400" dirty="0" smtClean="0"/>
              <a:t>Great </a:t>
            </a:r>
            <a:r>
              <a:rPr lang="en-US" sz="2400" dirty="0" err="1" smtClean="0"/>
              <a:t>Inagua</a:t>
            </a:r>
            <a:endParaRPr lang="en-US" sz="2400" dirty="0" smtClean="0"/>
          </a:p>
          <a:p>
            <a:pPr algn="ctr"/>
            <a:r>
              <a:rPr lang="en-US" sz="2400" dirty="0" smtClean="0"/>
              <a:t>Norway</a:t>
            </a:r>
          </a:p>
          <a:p>
            <a:pPr algn="ctr"/>
            <a:r>
              <a:rPr lang="en-US" sz="2400" dirty="0" smtClean="0"/>
              <a:t>San Diego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900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K_Site_Map_Lambert_small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4" t="20748" r="8279" b="22129"/>
          <a:stretch/>
        </p:blipFill>
        <p:spPr>
          <a:xfrm>
            <a:off x="0" y="1552657"/>
            <a:ext cx="9144000" cy="4695743"/>
          </a:xfrm>
          <a:prstGeom prst="rect">
            <a:avLst/>
          </a:prstGeom>
        </p:spPr>
      </p:pic>
      <p:pic>
        <p:nvPicPr>
          <p:cNvPr id="5" name="Picture 4" descr="AK_Site_Map_Lambert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576" y="1009724"/>
            <a:ext cx="2871233" cy="25052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1165" y="1205499"/>
            <a:ext cx="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Alaska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53424" y="1216286"/>
            <a:ext cx="745416" cy="46011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9044" y="3276600"/>
            <a:ext cx="2594456" cy="2790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s_alaska_card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066800"/>
            <a:ext cx="2515094" cy="17609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>
            <a:noFill/>
          </a:ln>
        </p:spPr>
        <p:txBody>
          <a:bodyPr/>
          <a:lstStyle/>
          <a:p>
            <a:r>
              <a:rPr lang="en-US" dirty="0" smtClean="0"/>
              <a:t>HF Radar Alaska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3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basc_Pt_Oliktok_20120910_data_vs_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1" y="0"/>
            <a:ext cx="4544938" cy="6057900"/>
          </a:xfrm>
          <a:prstGeom prst="rect">
            <a:avLst/>
          </a:prstGeom>
        </p:spPr>
      </p:pic>
      <p:pic>
        <p:nvPicPr>
          <p:cNvPr id="5" name="Picture 4" descr="basc_Pt_Oliktok_20120910_map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534" y="0"/>
            <a:ext cx="4554466" cy="6070600"/>
          </a:xfrm>
          <a:prstGeom prst="rect">
            <a:avLst/>
          </a:prstGeom>
        </p:spPr>
      </p:pic>
      <p:pic>
        <p:nvPicPr>
          <p:cNvPr id="6" name="Picture 5" descr="PT.OLIKTO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956" y="609600"/>
            <a:ext cx="1618643" cy="107842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0935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Bistatics for </a:t>
            </a:r>
            <a:br>
              <a:rPr lang="en-US" dirty="0" smtClean="0"/>
            </a:br>
            <a:r>
              <a:rPr lang="en-US" dirty="0" smtClean="0"/>
              <a:t>Vessel Detection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7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HF Radar Bistatic Transmitters –</a:t>
            </a:r>
            <a:br>
              <a:rPr lang="en-US" dirty="0" smtClean="0"/>
            </a:br>
            <a:r>
              <a:rPr lang="en-US" sz="3600" dirty="0" smtClean="0"/>
              <a:t>Extending Range &amp; Number of Look Angles</a:t>
            </a:r>
            <a:endParaRPr lang="en-US" sz="3600" dirty="0"/>
          </a:p>
        </p:txBody>
      </p:sp>
      <p:pic>
        <p:nvPicPr>
          <p:cNvPr id="3" name="Picture 2" descr="IMG_9578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33" y="1291174"/>
            <a:ext cx="2971800" cy="407669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4" name="Picture 3" descr="5730392564_51e14b3a6f_b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0" y="1291173"/>
            <a:ext cx="2798533" cy="4042824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5" name="Picture 4" descr="8175649850_1e88e44297_b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367" y="3420540"/>
            <a:ext cx="2561167" cy="192087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6" name="Picture 5" descr="8175642560_9f0475c4ca_b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667" y="1299641"/>
            <a:ext cx="2540000" cy="19050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1999" y="5520264"/>
            <a:ext cx="838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 Buoys                      On Ships                     On Shore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569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te_Map_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28600"/>
            <a:ext cx="4724400" cy="5280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7892" name="Picture 4" descr="ship_plan_pic_black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020000">
            <a:off x="5041349" y="4842374"/>
            <a:ext cx="7366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adi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4061012"/>
            <a:ext cx="4460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adi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4365812"/>
            <a:ext cx="4460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533400"/>
            <a:ext cx="2590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 dirty="0" smtClean="0"/>
              <a:t>Monostatic Detections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217094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64 0.00555 L 0.11736 0.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03 0.00556 L -0.11597 -0.0388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ite_Map_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28600"/>
            <a:ext cx="4724400" cy="5280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9940" name="Picture 4" descr="ship_plan_pic_black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0000">
            <a:off x="4584150" y="4515164"/>
            <a:ext cx="7366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adi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380000">
            <a:off x="4510718" y="1744772"/>
            <a:ext cx="444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adi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4038600"/>
            <a:ext cx="4460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400" y="533400"/>
            <a:ext cx="2286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 dirty="0" smtClean="0"/>
              <a:t>Bistatic Detections</a:t>
            </a:r>
            <a:endParaRPr lang="en-US" sz="3200" b="0" dirty="0"/>
          </a:p>
        </p:txBody>
      </p:sp>
      <p:sp>
        <p:nvSpPr>
          <p:cNvPr id="2" name="Oval 1"/>
          <p:cNvSpPr/>
          <p:nvPr/>
        </p:nvSpPr>
        <p:spPr>
          <a:xfrm>
            <a:off x="6096000" y="4038600"/>
            <a:ext cx="15240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radi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15000" y="3733800"/>
            <a:ext cx="4460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84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0069 0.372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1073 -0.001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0.125 0.06667 " pathEditMode="relative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47 0.08217 L -0.22414 0.05995 " pathEditMode="relative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er-Radiant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394" r="18630" b="5712"/>
          <a:stretch/>
        </p:blipFill>
        <p:spPr>
          <a:xfrm>
            <a:off x="3505200" y="0"/>
            <a:ext cx="5334000" cy="61989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" y="838200"/>
            <a:ext cx="3006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SEAB – Monostatic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100" y="2438400"/>
            <a:ext cx="3006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FF00"/>
                </a:solidFill>
              </a:rPr>
              <a:t>SPRK – Monostatic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1295400"/>
            <a:ext cx="247676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SEBE – Bistatic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Rx SEAB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Tx BELM</a:t>
            </a:r>
          </a:p>
        </p:txBody>
      </p:sp>
      <p:pic>
        <p:nvPicPr>
          <p:cNvPr id="3" name="Picture 2" descr="EVER_RADIAN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00400"/>
            <a:ext cx="3048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056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4-03-11 20.56.5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7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4-02-03 22.30.1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138"/>
            <a:ext cx="9144000" cy="6688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3886200"/>
            <a:ext cx="2794000" cy="186068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  <a:noFill/>
          <a:ln>
            <a:noFill/>
          </a:ln>
        </p:spPr>
        <p:txBody>
          <a:bodyPr/>
          <a:lstStyle/>
          <a:p>
            <a: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Detections by a </a:t>
            </a:r>
            <a:b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Network of Radars</a:t>
            </a:r>
            <a:endParaRPr lang="en-US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900" y="5524500"/>
            <a:ext cx="1986842" cy="135421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Tokyo Express</a:t>
            </a:r>
          </a:p>
          <a:p>
            <a:r>
              <a:rPr lang="en-US" sz="1600" dirty="0" smtClean="0"/>
              <a:t>November 23, 2013</a:t>
            </a:r>
          </a:p>
          <a:p>
            <a:r>
              <a:rPr lang="en-US" sz="1600" dirty="0" smtClean="0"/>
              <a:t>15:30 – 18:30</a:t>
            </a:r>
          </a:p>
          <a:p>
            <a:r>
              <a:rPr lang="en-US" sz="1600" dirty="0" smtClean="0"/>
              <a:t>Red – AIS</a:t>
            </a:r>
          </a:p>
          <a:p>
            <a:r>
              <a:rPr lang="en-US" sz="1600" dirty="0" smtClean="0"/>
              <a:t>Blue </a:t>
            </a:r>
            <a:r>
              <a:rPr lang="en-US" sz="1600" dirty="0"/>
              <a:t>–</a:t>
            </a:r>
            <a:r>
              <a:rPr lang="en-US" sz="1600" dirty="0" smtClean="0"/>
              <a:t> Radar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444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084" b="26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62200"/>
            <a:ext cx="9144000" cy="1695450"/>
          </a:xfrm>
          <a:noFill/>
          <a:ln>
            <a:noFill/>
          </a:ln>
          <a:effectLst>
            <a:outerShdw blurRad="76200" dist="63500" dir="2700000" algn="ctr" rotWithShape="0">
              <a:schemeClr val="bg2">
                <a:alpha val="79999"/>
              </a:schemeClr>
            </a:outerShdw>
          </a:effectLst>
        </p:spPr>
        <p:txBody>
          <a:bodyPr anchor="b"/>
          <a:lstStyle/>
          <a:p>
            <a:pPr eaLnBrk="1" hangingPunct="1">
              <a:defRPr/>
            </a:pPr>
            <a: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  <a:t>Implementation of a </a:t>
            </a:r>
            <a: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  <a:t/>
            </a:r>
            <a:b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</a:br>
            <a: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  <a:t>National </a:t>
            </a:r>
            <a: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  <a:t>Dual-Use </a:t>
            </a:r>
            <a: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  <a:t/>
            </a:r>
            <a:b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</a:br>
            <a: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  <a:t>High </a:t>
            </a:r>
            <a:r>
              <a:rPr lang="en-US" sz="4000" b="1" i="1" dirty="0" smtClean="0">
                <a:latin typeface="Arial" charset="0"/>
                <a:ea typeface="ヒラギノ角ゴ ProN W3" charset="0"/>
                <a:cs typeface="Arial" charset="0"/>
              </a:rPr>
              <a:t>Frequency Radar Network</a:t>
            </a:r>
            <a:endParaRPr lang="en-US" sz="3600" b="1" i="1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H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42" y="5638800"/>
            <a:ext cx="1429965" cy="1371600"/>
          </a:xfrm>
          <a:prstGeom prst="rect">
            <a:avLst/>
          </a:prstGeom>
        </p:spPr>
      </p:pic>
      <p:pic>
        <p:nvPicPr>
          <p:cNvPr id="3" name="Picture 2" descr="NOAA_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36" y="5777204"/>
            <a:ext cx="1126787" cy="1080796"/>
          </a:xfrm>
          <a:prstGeom prst="rect">
            <a:avLst/>
          </a:prstGeom>
        </p:spPr>
      </p:pic>
      <p:pic>
        <p:nvPicPr>
          <p:cNvPr id="7" name="Picture 6" descr="csr_logo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12" y="5777309"/>
            <a:ext cx="1070642" cy="1042591"/>
          </a:xfrm>
          <a:prstGeom prst="rect">
            <a:avLst/>
          </a:prstGeom>
        </p:spPr>
      </p:pic>
      <p:pic>
        <p:nvPicPr>
          <p:cNvPr id="9" name="Picture 8" descr="MARACOOS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9800"/>
            <a:ext cx="3387047" cy="584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800600" y="4038600"/>
            <a:ext cx="1371600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2000" y="4038600"/>
            <a:ext cx="3810000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400800" y="4038600"/>
            <a:ext cx="1981200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62200" y="3352800"/>
            <a:ext cx="1981200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0" y="3352800"/>
            <a:ext cx="1981200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04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442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2"/>
          <a:stretch/>
        </p:blipFill>
        <p:spPr>
          <a:xfrm>
            <a:off x="0" y="0"/>
            <a:ext cx="9118600" cy="6210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152400"/>
            <a:ext cx="3886200" cy="1143000"/>
          </a:xfrm>
          <a:noFill/>
          <a:ln>
            <a:noFill/>
          </a:ln>
        </p:spPr>
        <p:txBody>
          <a:bodyPr/>
          <a:lstStyle/>
          <a:p>
            <a:r>
              <a:rPr lang="en-US" sz="2800" dirty="0" smtClean="0"/>
              <a:t>13 MHz Transmit and Receive Antenna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867400" y="1219200"/>
            <a:ext cx="76200" cy="441960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0" y="2514600"/>
            <a:ext cx="2180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4 meters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6118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quency_Comparison_plo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5317" r="20761" b="5213"/>
          <a:stretch/>
        </p:blipFill>
        <p:spPr>
          <a:xfrm>
            <a:off x="25400" y="1219200"/>
            <a:ext cx="4131733" cy="4914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0" y="1485900"/>
            <a:ext cx="4775200" cy="4154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33FF00"/>
                </a:solidFill>
              </a:rPr>
              <a:t>25 MHz</a:t>
            </a:r>
          </a:p>
          <a:p>
            <a:pPr>
              <a:defRPr/>
            </a:pPr>
            <a:r>
              <a:rPr lang="en-US" sz="2400" dirty="0">
                <a:solidFill>
                  <a:srgbClr val="33FF00"/>
                </a:solidFill>
              </a:rPr>
              <a:t>Radar </a:t>
            </a:r>
            <a:r>
              <a:rPr lang="en-US" sz="2400" dirty="0">
                <a:solidFill>
                  <a:srgbClr val="33FF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33FF00"/>
                </a:solidFill>
              </a:rPr>
              <a:t>: 12 m   Ocean </a:t>
            </a:r>
            <a:r>
              <a:rPr lang="en-US" sz="2400" dirty="0">
                <a:solidFill>
                  <a:srgbClr val="33FF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33FF00"/>
                </a:solidFill>
                <a:latin typeface="Arial"/>
                <a:cs typeface="Arial"/>
              </a:rPr>
              <a:t>6 m</a:t>
            </a:r>
          </a:p>
          <a:p>
            <a:pPr>
              <a:defRPr/>
            </a:pPr>
            <a:r>
              <a:rPr lang="en-US" sz="2400" dirty="0" smtClean="0">
                <a:solidFill>
                  <a:srgbClr val="33FF00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33FF00"/>
                </a:solidFill>
                <a:latin typeface="Arial"/>
                <a:cs typeface="Arial"/>
              </a:rPr>
              <a:t>: 30 km   Resolution: 1 km</a:t>
            </a: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Radar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0000FF"/>
                </a:solidFill>
              </a:rPr>
              <a:t>: 23 </a:t>
            </a:r>
            <a:r>
              <a:rPr lang="en-US" sz="2400" dirty="0" smtClean="0">
                <a:solidFill>
                  <a:srgbClr val="0000FF"/>
                </a:solidFill>
              </a:rPr>
              <a:t>m  </a:t>
            </a:r>
            <a:r>
              <a:rPr lang="en-US" sz="2400" dirty="0">
                <a:solidFill>
                  <a:srgbClr val="0000FF"/>
                </a:solidFill>
              </a:rPr>
              <a:t>Ocean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12 m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: 80 km   Resolution: 3 km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Radar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: 60m   Ocean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30 m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: 180 km   Resolution: 6 km</a:t>
            </a:r>
          </a:p>
        </p:txBody>
      </p:sp>
      <p:sp>
        <p:nvSpPr>
          <p:cNvPr id="23556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  <a:noFill/>
          <a:ln>
            <a:noFill/>
          </a:ln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Surface Current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Mapping Capability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PORT_radial_grid_plot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6244" r="11053" b="6565"/>
          <a:stretch/>
        </p:blipFill>
        <p:spPr>
          <a:xfrm>
            <a:off x="0" y="1143000"/>
            <a:ext cx="1600200" cy="133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7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te_Map_Mercator_Maracoos_v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5" t="6011" r="25616" b="6369"/>
          <a:stretch/>
        </p:blipFill>
        <p:spPr>
          <a:xfrm>
            <a:off x="-12700" y="-1"/>
            <a:ext cx="4737100" cy="621232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33217" y="2959100"/>
            <a:ext cx="2411783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0100" y="274638"/>
            <a:ext cx="40767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MARACOOS HF RADAR NETWORK</a:t>
            </a:r>
            <a:endParaRPr lang="en-US" sz="3200" dirty="0"/>
          </a:p>
        </p:txBody>
      </p:sp>
      <p:pic>
        <p:nvPicPr>
          <p:cNvPr id="6" name="Picture 20" descr="ODU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46" y="4415793"/>
            <a:ext cx="1006321" cy="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unc-log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42" y="5334351"/>
            <a:ext cx="538728" cy="43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OL_redgray_on_light_l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20" y="3251200"/>
            <a:ext cx="922373" cy="404614"/>
          </a:xfrm>
          <a:prstGeom prst="rect">
            <a:avLst/>
          </a:prstGeom>
        </p:spPr>
      </p:pic>
      <p:pic>
        <p:nvPicPr>
          <p:cNvPr id="10" name="Picture 10" descr="final_randd_large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282" y="4999224"/>
            <a:ext cx="1238249" cy="34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871854"/>
              </p:ext>
            </p:extLst>
          </p:nvPr>
        </p:nvGraphicFramePr>
        <p:xfrm>
          <a:off x="4622800" y="1522279"/>
          <a:ext cx="4432300" cy="4079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08075"/>
                <a:gridCol w="1108075"/>
                <a:gridCol w="1108075"/>
                <a:gridCol w="110807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 MHz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 MHz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 MHz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 Mass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WHOI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U Conn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URI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Stevens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Rutgers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Delaware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ODU/CIT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 descr="umass_dartmouth_logo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60" y="3200105"/>
            <a:ext cx="593831" cy="551448"/>
          </a:xfrm>
          <a:prstGeom prst="rect">
            <a:avLst/>
          </a:prstGeom>
        </p:spPr>
      </p:pic>
      <p:pic>
        <p:nvPicPr>
          <p:cNvPr id="14" name="Picture 17" descr="ucon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06" y="4505885"/>
            <a:ext cx="490538" cy="4918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WHOI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45" y="3822623"/>
            <a:ext cx="642260" cy="591679"/>
          </a:xfrm>
          <a:prstGeom prst="rect">
            <a:avLst/>
          </a:prstGeom>
        </p:spPr>
      </p:pic>
      <p:pic>
        <p:nvPicPr>
          <p:cNvPr id="16" name="Picture 15" descr="Stevens-Official-Color_log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17" y="5376134"/>
            <a:ext cx="926517" cy="394654"/>
          </a:xfrm>
          <a:prstGeom prst="rect">
            <a:avLst/>
          </a:prstGeom>
        </p:spPr>
      </p:pic>
      <p:pic>
        <p:nvPicPr>
          <p:cNvPr id="17" name="Picture 15" descr="uDel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86" y="3753044"/>
            <a:ext cx="521640" cy="52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ur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15" y="4891192"/>
            <a:ext cx="485120" cy="44166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6108700" y="1938338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08700" y="3808432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108700" y="4555194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08700" y="4926460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362950" y="2687638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251700" y="3808432"/>
            <a:ext cx="254000" cy="25400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362950" y="4555194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362950" y="4164460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362950" y="2306638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362950" y="3084532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362950" y="3437594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362950" y="3796160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575300" y="5664200"/>
            <a:ext cx="2977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41 Stations in Total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363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fr5mhz_20130208T180000-20130208T180000_maracoos_std_lor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8" t="5154"/>
          <a:stretch/>
        </p:blipFill>
        <p:spPr>
          <a:xfrm>
            <a:off x="0" y="-1"/>
            <a:ext cx="6227721" cy="6248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Winter Storm Nemo</a:t>
            </a:r>
            <a:endParaRPr lang="en-US" sz="4000" dirty="0"/>
          </a:p>
        </p:txBody>
      </p:sp>
      <p:pic>
        <p:nvPicPr>
          <p:cNvPr id="4" name="Picture 3" descr="stnplot_20130209.g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31" b="41833"/>
          <a:stretch/>
        </p:blipFill>
        <p:spPr>
          <a:xfrm>
            <a:off x="5715000" y="1600200"/>
            <a:ext cx="3048000" cy="4028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6053" l="45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191000"/>
            <a:ext cx="1938421" cy="147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5715000"/>
            <a:ext cx="194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February 9,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8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16 at 10.15.40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9" y="0"/>
            <a:ext cx="9153009" cy="6248400"/>
          </a:xfrm>
          <a:prstGeom prst="rect">
            <a:avLst/>
          </a:prstGeom>
        </p:spPr>
      </p:pic>
      <p:pic>
        <p:nvPicPr>
          <p:cNvPr id="5" name="Picture 4" descr="Screen shot 2014-03-08 at 11.42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943600"/>
            <a:ext cx="139700" cy="14605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 smtClean="0"/>
              <a:t>350 Radars World Wide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332929"/>
              </p:ext>
            </p:extLst>
          </p:nvPr>
        </p:nvGraphicFramePr>
        <p:xfrm>
          <a:off x="152400" y="4191000"/>
          <a:ext cx="60960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Region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Percentage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Americas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Europe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Middle</a:t>
                      </a:r>
                      <a:r>
                        <a:rPr lang="en-US" baseline="0" dirty="0" smtClean="0"/>
                        <a:t> East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5071" b="22804"/>
          <a:stretch/>
        </p:blipFill>
        <p:spPr>
          <a:xfrm>
            <a:off x="5943600" y="5334000"/>
            <a:ext cx="3047103" cy="61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3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</TotalTime>
  <Words>939</Words>
  <Application>Microsoft Macintosh PowerPoint</Application>
  <PresentationFormat>On-screen Show (4:3)</PresentationFormat>
  <Paragraphs>247</Paragraphs>
  <Slides>41</Slides>
  <Notes>12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Default Design</vt:lpstr>
      <vt:lpstr>Implementation of a  National Dual-Use  High Frequency Radar Network</vt:lpstr>
      <vt:lpstr>PowerPoint Presentation</vt:lpstr>
      <vt:lpstr>Introduction to  high frequency radar</vt:lpstr>
      <vt:lpstr>PowerPoint Presentation</vt:lpstr>
      <vt:lpstr>13 MHz Transmit and Receive Antenna</vt:lpstr>
      <vt:lpstr>Surface Current Mapping Capability</vt:lpstr>
      <vt:lpstr>MARACOOS HF RADAR NETWORK</vt:lpstr>
      <vt:lpstr>Winter Storm Nemo</vt:lpstr>
      <vt:lpstr>350 Radars World Wide</vt:lpstr>
      <vt:lpstr>PowerPoint Presentation</vt:lpstr>
      <vt:lpstr>PowerPoint Presentation</vt:lpstr>
      <vt:lpstr>Application: Search and Rescue</vt:lpstr>
      <vt:lpstr>PowerPoint Presentation</vt:lpstr>
      <vt:lpstr>Search and Rescue - 2004</vt:lpstr>
      <vt:lpstr>PowerPoint Presentation</vt:lpstr>
      <vt:lpstr>SAROPS Test Case  5000 Virtual Drifters + 1 Real Drifter (Black Line):  Search Area After 96 Hours</vt:lpstr>
      <vt:lpstr>PowerPoint Presentation</vt:lpstr>
      <vt:lpstr>Application: Oil spill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Application: vessel detection</vt:lpstr>
      <vt:lpstr>PowerPoint Presentation</vt:lpstr>
      <vt:lpstr>PowerPoint Presentation</vt:lpstr>
      <vt:lpstr>Vessel Detection Capability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HF Radar Alaska</vt:lpstr>
      <vt:lpstr>PowerPoint Presentation</vt:lpstr>
      <vt:lpstr>Bistatics for  Vessel Detection</vt:lpstr>
      <vt:lpstr>HF Radar Bistatic Transmitters – Extending Range &amp; Number of Look Angles</vt:lpstr>
      <vt:lpstr>PowerPoint Presentation</vt:lpstr>
      <vt:lpstr>PowerPoint Presentation</vt:lpstr>
      <vt:lpstr>PowerPoint Presentation</vt:lpstr>
      <vt:lpstr>Detections by a  Network of Radars</vt:lpstr>
      <vt:lpstr>Implementation of a  National Dual-Use  High Frequency Radar Network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hroarty</dc:creator>
  <cp:keywords/>
  <dc:description/>
  <cp:lastModifiedBy>Hugh Roarty</cp:lastModifiedBy>
  <cp:revision>54</cp:revision>
  <dcterms:created xsi:type="dcterms:W3CDTF">2011-03-03T17:35:39Z</dcterms:created>
  <dcterms:modified xsi:type="dcterms:W3CDTF">2014-03-12T01:51:09Z</dcterms:modified>
  <cp:category/>
</cp:coreProperties>
</file>