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1.bin" ContentType="application/vnd.openxmlformats-officedocument.oleObject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78"/>
  </p:notesMasterIdLst>
  <p:handoutMasterIdLst>
    <p:handoutMasterId r:id="rId79"/>
  </p:handoutMasterIdLst>
  <p:sldIdLst>
    <p:sldId id="396" r:id="rId5"/>
    <p:sldId id="259" r:id="rId6"/>
    <p:sldId id="416" r:id="rId7"/>
    <p:sldId id="417" r:id="rId8"/>
    <p:sldId id="418" r:id="rId9"/>
    <p:sldId id="419" r:id="rId10"/>
    <p:sldId id="415" r:id="rId11"/>
    <p:sldId id="378" r:id="rId12"/>
    <p:sldId id="383" r:id="rId13"/>
    <p:sldId id="454" r:id="rId14"/>
    <p:sldId id="420" r:id="rId15"/>
    <p:sldId id="421" r:id="rId16"/>
    <p:sldId id="422" r:id="rId17"/>
    <p:sldId id="368" r:id="rId18"/>
    <p:sldId id="367" r:id="rId19"/>
    <p:sldId id="258" r:id="rId20"/>
    <p:sldId id="397" r:id="rId21"/>
    <p:sldId id="335" r:id="rId22"/>
    <p:sldId id="320" r:id="rId23"/>
    <p:sldId id="457" r:id="rId24"/>
    <p:sldId id="412" r:id="rId25"/>
    <p:sldId id="318" r:id="rId26"/>
    <p:sldId id="395" r:id="rId27"/>
    <p:sldId id="392" r:id="rId28"/>
    <p:sldId id="381" r:id="rId29"/>
    <p:sldId id="399" r:id="rId30"/>
    <p:sldId id="331" r:id="rId31"/>
    <p:sldId id="443" r:id="rId32"/>
    <p:sldId id="369" r:id="rId33"/>
    <p:sldId id="458" r:id="rId34"/>
    <p:sldId id="372" r:id="rId35"/>
    <p:sldId id="373" r:id="rId36"/>
    <p:sldId id="427" r:id="rId37"/>
    <p:sldId id="459" r:id="rId38"/>
    <p:sldId id="262" r:id="rId39"/>
    <p:sldId id="434" r:id="rId40"/>
    <p:sldId id="407" r:id="rId41"/>
    <p:sldId id="390" r:id="rId42"/>
    <p:sldId id="447" r:id="rId43"/>
    <p:sldId id="408" r:id="rId44"/>
    <p:sldId id="410" r:id="rId45"/>
    <p:sldId id="402" r:id="rId46"/>
    <p:sldId id="404" r:id="rId47"/>
    <p:sldId id="406" r:id="rId48"/>
    <p:sldId id="405" r:id="rId49"/>
    <p:sldId id="409" r:id="rId50"/>
    <p:sldId id="433" r:id="rId51"/>
    <p:sldId id="387" r:id="rId52"/>
    <p:sldId id="444" r:id="rId53"/>
    <p:sldId id="315" r:id="rId54"/>
    <p:sldId id="328" r:id="rId55"/>
    <p:sldId id="329" r:id="rId56"/>
    <p:sldId id="435" r:id="rId57"/>
    <p:sldId id="436" r:id="rId58"/>
    <p:sldId id="438" r:id="rId59"/>
    <p:sldId id="440" r:id="rId60"/>
    <p:sldId id="316" r:id="rId61"/>
    <p:sldId id="388" r:id="rId62"/>
    <p:sldId id="446" r:id="rId63"/>
    <p:sldId id="334" r:id="rId64"/>
    <p:sldId id="413" r:id="rId65"/>
    <p:sldId id="324" r:id="rId66"/>
    <p:sldId id="445" r:id="rId67"/>
    <p:sldId id="336" r:id="rId68"/>
    <p:sldId id="449" r:id="rId69"/>
    <p:sldId id="451" r:id="rId70"/>
    <p:sldId id="452" r:id="rId71"/>
    <p:sldId id="453" r:id="rId72"/>
    <p:sldId id="450" r:id="rId73"/>
    <p:sldId id="401" r:id="rId74"/>
    <p:sldId id="455" r:id="rId75"/>
    <p:sldId id="456" r:id="rId76"/>
    <p:sldId id="363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CC00"/>
    <a:srgbClr val="BF00BF"/>
    <a:srgbClr val="CC66FF"/>
    <a:srgbClr val="7E7E7E"/>
    <a:srgbClr val="FF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98" autoAdjust="0"/>
    <p:restoredTop sz="81183" autoAdjust="0"/>
  </p:normalViewPr>
  <p:slideViewPr>
    <p:cSldViewPr snapToGrid="0" snapToObjects="1">
      <p:cViewPr>
        <p:scale>
          <a:sx n="100" d="100"/>
          <a:sy n="100" d="100"/>
        </p:scale>
        <p:origin x="-96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1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notesMaster" Target="notesMasters/notesMaster1.xml"/><Relationship Id="rId79" Type="http://schemas.openxmlformats.org/officeDocument/2006/relationships/handoutMaster" Target="handoutMasters/handoutMaster1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Relationship Id="rId2" Type="http://schemas.openxmlformats.org/officeDocument/2006/relationships/image" Target="../media/image6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1" Type="http://schemas.openxmlformats.org/officeDocument/2006/relationships/image" Target="../media/image71.emf"/><Relationship Id="rId2" Type="http://schemas.openxmlformats.org/officeDocument/2006/relationships/image" Target="../media/image7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1" Type="http://schemas.openxmlformats.org/officeDocument/2006/relationships/image" Target="../media/image71.emf"/><Relationship Id="rId2" Type="http://schemas.openxmlformats.org/officeDocument/2006/relationships/image" Target="../media/image72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1" Type="http://schemas.openxmlformats.org/officeDocument/2006/relationships/image" Target="../media/image71.emf"/><Relationship Id="rId2" Type="http://schemas.openxmlformats.org/officeDocument/2006/relationships/image" Target="../media/image72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1" Type="http://schemas.openxmlformats.org/officeDocument/2006/relationships/image" Target="../media/image71.emf"/><Relationship Id="rId2" Type="http://schemas.openxmlformats.org/officeDocument/2006/relationships/image" Target="../media/image7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Relationship Id="rId2" Type="http://schemas.openxmlformats.org/officeDocument/2006/relationships/image" Target="../media/image6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5283F-B71D-5C4B-BA86-8FE92906C2D0}" type="datetimeFigureOut">
              <a:rPr lang="en-US" smtClean="0"/>
              <a:t>12/14/14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5F631-B2DE-A446-A6B0-6F361A6A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213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800F9E-D175-724C-BBB6-439C96F2C2E3}" type="datetimeFigureOut">
              <a:rPr lang="en-US" smtClean="0"/>
              <a:t>12/14/14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5DFE6-5814-5343-9875-7DD537BC0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54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5DFE6-5814-5343-9875-7DD537BC05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91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5DFE6-5814-5343-9875-7DD537BC05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4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240E-E2C9-134C-B1DA-5A6AF1E2C2B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727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5DFE6-5814-5343-9875-7DD537BC054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617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240E-E2C9-134C-B1DA-5A6AF1E2C2B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0245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96393-0E6A-E540-BE1F-0B2F47A737D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35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240E-E2C9-134C-B1DA-5A6AF1E2C2B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95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240E-E2C9-134C-B1DA-5A6AF1E2C2B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15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240E-E2C9-134C-B1DA-5A6AF1E2C2B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15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5DFE6-5814-5343-9875-7DD537BC054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65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5DFE6-5814-5343-9875-7DD537BC054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50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5DFE6-5814-5343-9875-7DD537BC05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91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5DFE6-5814-5343-9875-7DD537BC054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86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Fig. 2. Data coverage for the study period. Panel a: cruise tracks from the R/V Gould in green/gray and from the R/V Palmer in blue/black, in color/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grayscale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figures. Panel b: locations of available CTD casts from early PAL LTER (upward triangles), SO GLOBEC (x), and 2003–2005 PAL LTER (downward triangles) studies. Red/gray bars indicate the approximate locations of the southern parts of the three cross-Drake Passage XBT lines discussed by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Sprintall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(2003), for reference.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5DFE6-5814-5343-9875-7DD537BC054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535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Fig. 6. Record long means (red) and standard errors (blue) from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detided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binned shipboard ADCP velocities between 40 and 200 m depth. Note the blue arrows are all oriented to the northeast, as the standard errors in the north and east directions are expressed as positive values. Panel a: region near SSI; panel b: region south of SSI. Long gray bars indicate lines shown in Fig. 5.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5DFE6-5814-5343-9875-7DD537BC054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84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5DFE6-5814-5343-9875-7DD537BC05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91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5DFE6-5814-5343-9875-7DD537BC05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91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5DFE6-5814-5343-9875-7DD537BC05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91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5DFE6-5814-5343-9875-7DD537BC05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91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96393-0E6A-E540-BE1F-0B2F47A737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5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96393-0E6A-E540-BE1F-0B2F47A737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5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96393-0E6A-E540-BE1F-0B2F47A737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5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12/14/14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12/14/14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12/14/14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12/14/14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12/14/14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12/14/14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12/14/14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12/14/14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12/14/14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12/14/14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12/14/14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12/14/14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gif"/><Relationship Id="rId6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jpe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2.jpeg"/><Relationship Id="rId6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5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70.gif"/><Relationship Id="rId5" Type="http://schemas.openxmlformats.org/officeDocument/2006/relationships/oleObject" Target="../embeddings/oleObject2.bin"/><Relationship Id="rId6" Type="http://schemas.openxmlformats.org/officeDocument/2006/relationships/image" Target="../media/image68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6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oleObject" Target="../embeddings/oleObject4.bin"/><Relationship Id="rId5" Type="http://schemas.openxmlformats.org/officeDocument/2006/relationships/image" Target="../media/image71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72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73.emf"/><Relationship Id="rId10" Type="http://schemas.openxmlformats.org/officeDocument/2006/relationships/oleObject" Target="../embeddings/oleObject7.bin"/><Relationship Id="rId11" Type="http://schemas.openxmlformats.org/officeDocument/2006/relationships/image" Target="../media/image7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71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72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73.e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7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emf"/><Relationship Id="rId12" Type="http://schemas.openxmlformats.org/officeDocument/2006/relationships/image" Target="../media/image36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6.pn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71.e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72.e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73.emf"/><Relationship Id="rId10" Type="http://schemas.openxmlformats.org/officeDocument/2006/relationships/oleObject" Target="../embeddings/oleObject15.bin"/></Relationships>
</file>

<file path=ppt/slides/_rels/slide5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emf"/><Relationship Id="rId12" Type="http://schemas.openxmlformats.org/officeDocument/2006/relationships/image" Target="../media/image36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7.png"/><Relationship Id="rId4" Type="http://schemas.openxmlformats.org/officeDocument/2006/relationships/oleObject" Target="../embeddings/oleObject16.bin"/><Relationship Id="rId5" Type="http://schemas.openxmlformats.org/officeDocument/2006/relationships/image" Target="../media/image71.e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72.emf"/><Relationship Id="rId8" Type="http://schemas.openxmlformats.org/officeDocument/2006/relationships/oleObject" Target="../embeddings/oleObject18.bin"/><Relationship Id="rId9" Type="http://schemas.openxmlformats.org/officeDocument/2006/relationships/image" Target="../media/image73.emf"/><Relationship Id="rId10" Type="http://schemas.openxmlformats.org/officeDocument/2006/relationships/oleObject" Target="../embeddings/oleObject19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oleObject" Target="../embeddings/oleObject20.bin"/><Relationship Id="rId6" Type="http://schemas.openxmlformats.org/officeDocument/2006/relationships/image" Target="../media/image68.e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6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Relationship Id="rId3" Type="http://schemas.openxmlformats.org/officeDocument/2006/relationships/image" Target="../media/image2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Relationship Id="rId3" Type="http://schemas.openxmlformats.org/officeDocument/2006/relationships/image" Target="../media/image8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Relationship Id="rId3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gif"/><Relationship Id="rId6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6" y="-2441897"/>
            <a:ext cx="12192000" cy="914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66" y="836256"/>
            <a:ext cx="3512384" cy="5707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Nicole Couto</a:t>
            </a:r>
          </a:p>
          <a:p>
            <a:pPr algn="r"/>
            <a:r>
              <a:rPr lang="en-US" dirty="0" smtClean="0">
                <a:solidFill>
                  <a:schemeClr val="tx1"/>
                </a:solidFill>
              </a:rPr>
              <a:t>PhD Thesis Proposal</a:t>
            </a:r>
          </a:p>
          <a:p>
            <a:pPr algn="r"/>
            <a:r>
              <a:rPr lang="en-US" dirty="0" smtClean="0">
                <a:solidFill>
                  <a:schemeClr val="tx1"/>
                </a:solidFill>
              </a:rPr>
              <a:t>12 December 2014</a:t>
            </a:r>
          </a:p>
          <a:p>
            <a:pPr algn="r"/>
            <a:endParaRPr lang="en-US" dirty="0">
              <a:solidFill>
                <a:schemeClr val="tx1"/>
              </a:solidFill>
            </a:endParaRPr>
          </a:p>
          <a:p>
            <a:pPr algn="r"/>
            <a:endParaRPr lang="en-US" dirty="0" smtClean="0">
              <a:solidFill>
                <a:schemeClr val="tx1"/>
              </a:solidFill>
            </a:endParaRPr>
          </a:p>
          <a:p>
            <a:pPr algn="r"/>
            <a:r>
              <a:rPr lang="en-US" dirty="0" smtClean="0">
                <a:solidFill>
                  <a:schemeClr val="tx1"/>
                </a:solidFill>
              </a:rPr>
              <a:t>Department of Marine and </a:t>
            </a:r>
          </a:p>
          <a:p>
            <a:pPr algn="r"/>
            <a:r>
              <a:rPr lang="en-US" dirty="0" smtClean="0">
                <a:solidFill>
                  <a:schemeClr val="tx1"/>
                </a:solidFill>
              </a:rPr>
              <a:t>Coastal Sciences</a:t>
            </a:r>
          </a:p>
          <a:p>
            <a:pPr algn="r"/>
            <a:r>
              <a:rPr lang="en-US" dirty="0" smtClean="0">
                <a:solidFill>
                  <a:schemeClr val="tx1"/>
                </a:solidFill>
              </a:rPr>
              <a:t>Rutgers University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algn="r"/>
            <a:r>
              <a:rPr lang="en-US" u="sng" dirty="0" smtClean="0">
                <a:solidFill>
                  <a:schemeClr val="tx1"/>
                </a:solidFill>
              </a:rPr>
              <a:t>       Thesis committee:</a:t>
            </a:r>
          </a:p>
          <a:p>
            <a:pPr algn="r"/>
            <a:r>
              <a:rPr lang="en-US" dirty="0" smtClean="0">
                <a:solidFill>
                  <a:schemeClr val="tx1"/>
                </a:solidFill>
              </a:rPr>
              <a:t>Oscar Schofield</a:t>
            </a:r>
          </a:p>
          <a:p>
            <a:pPr algn="r"/>
            <a:r>
              <a:rPr lang="en-US" dirty="0" smtClean="0">
                <a:solidFill>
                  <a:schemeClr val="tx1"/>
                </a:solidFill>
              </a:rPr>
              <a:t>Josh </a:t>
            </a:r>
            <a:r>
              <a:rPr lang="en-US" dirty="0" err="1" smtClean="0">
                <a:solidFill>
                  <a:schemeClr val="tx1"/>
                </a:solidFill>
              </a:rPr>
              <a:t>Kohut</a:t>
            </a:r>
            <a:endParaRPr lang="en-US" dirty="0" smtClean="0">
              <a:solidFill>
                <a:schemeClr val="tx1"/>
              </a:solidFill>
            </a:endParaRPr>
          </a:p>
          <a:p>
            <a:pPr algn="r"/>
            <a:r>
              <a:rPr lang="en-US" dirty="0" smtClean="0">
                <a:solidFill>
                  <a:schemeClr val="tx1"/>
                </a:solidFill>
              </a:rPr>
              <a:t>Bob Chant</a:t>
            </a:r>
          </a:p>
          <a:p>
            <a:pPr algn="r"/>
            <a:r>
              <a:rPr lang="en-US" dirty="0" smtClean="0">
                <a:solidFill>
                  <a:schemeClr val="tx1"/>
                </a:solidFill>
              </a:rPr>
              <a:t>Doug Martinson (LDEO)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Warm water intrusions onto the continental shelf of the West Antarctic Peninsula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3" descr="pal_full_col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4827" y="5804551"/>
            <a:ext cx="69059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eledyne_web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471" y="5823683"/>
            <a:ext cx="1570129" cy="365760"/>
          </a:xfrm>
          <a:prstGeom prst="rect">
            <a:avLst/>
          </a:prstGeom>
        </p:spPr>
      </p:pic>
      <p:pic>
        <p:nvPicPr>
          <p:cNvPr id="8" name="Picture 7" descr="COOL_redgray_on_light_lg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3" y="5904247"/>
            <a:ext cx="1146475" cy="5029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70150" y="6075698"/>
            <a:ext cx="1054100" cy="151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eledyne_rdi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007" y="6113243"/>
            <a:ext cx="1505243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7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970156" y="1430163"/>
            <a:ext cx="537067" cy="38219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West Antarctic Peninsula is warming and losing ice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 descr="Rignot2013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793" y="1622441"/>
            <a:ext cx="4300867" cy="3704929"/>
          </a:xfrm>
          <a:prstGeom prst="rect">
            <a:avLst/>
          </a:prstGeom>
        </p:spPr>
      </p:pic>
      <p:pic>
        <p:nvPicPr>
          <p:cNvPr id="3" name="Picture 2" descr="Jenkins 20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380" y="2044700"/>
            <a:ext cx="4709173" cy="58864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71381" y="5105400"/>
            <a:ext cx="4578603" cy="355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Jenkins 2010,  </a:t>
            </a:r>
            <a:r>
              <a:rPr lang="en-US" sz="1400" dirty="0" err="1" smtClean="0">
                <a:solidFill>
                  <a:schemeClr val="bg1"/>
                </a:solidFill>
              </a:rPr>
              <a:t>Rignot</a:t>
            </a:r>
            <a:r>
              <a:rPr lang="en-US" sz="1400" dirty="0" smtClean="0">
                <a:solidFill>
                  <a:schemeClr val="bg1"/>
                </a:solidFill>
              </a:rPr>
              <a:t> 2013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13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Water masses in the ACC contain more heat </a:t>
            </a: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than those on the WAP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4699000" y="9525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99000" y="103663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1800">
              <a:latin typeface="Tahoma" charset="0"/>
            </a:endParaRPr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5943729" y="3009333"/>
            <a:ext cx="3272589" cy="3657600"/>
            <a:chOff x="2448" y="629"/>
            <a:chExt cx="3312" cy="3335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629"/>
              <a:ext cx="3312" cy="3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3099" y="1125"/>
              <a:ext cx="1994" cy="1966"/>
              <a:chOff x="4150" y="1120"/>
              <a:chExt cx="1994" cy="1966"/>
            </a:xfrm>
          </p:grpSpPr>
          <p:sp>
            <p:nvSpPr>
              <p:cNvPr id="15" name="Freeform 8"/>
              <p:cNvSpPr>
                <a:spLocks/>
              </p:cNvSpPr>
              <p:nvPr/>
            </p:nvSpPr>
            <p:spPr bwMode="auto">
              <a:xfrm>
                <a:off x="4852" y="2921"/>
                <a:ext cx="663" cy="80"/>
              </a:xfrm>
              <a:custGeom>
                <a:avLst/>
                <a:gdLst>
                  <a:gd name="T0" fmla="*/ 654 w 654"/>
                  <a:gd name="T1" fmla="*/ 49 h 81"/>
                  <a:gd name="T2" fmla="*/ 635 w 654"/>
                  <a:gd name="T3" fmla="*/ 51 h 81"/>
                  <a:gd name="T4" fmla="*/ 616 w 654"/>
                  <a:gd name="T5" fmla="*/ 62 h 81"/>
                  <a:gd name="T6" fmla="*/ 568 w 654"/>
                  <a:gd name="T7" fmla="*/ 51 h 81"/>
                  <a:gd name="T8" fmla="*/ 542 w 654"/>
                  <a:gd name="T9" fmla="*/ 62 h 81"/>
                  <a:gd name="T10" fmla="*/ 512 w 654"/>
                  <a:gd name="T11" fmla="*/ 54 h 81"/>
                  <a:gd name="T12" fmla="*/ 486 w 654"/>
                  <a:gd name="T13" fmla="*/ 43 h 81"/>
                  <a:gd name="T14" fmla="*/ 462 w 654"/>
                  <a:gd name="T15" fmla="*/ 22 h 81"/>
                  <a:gd name="T16" fmla="*/ 451 w 654"/>
                  <a:gd name="T17" fmla="*/ 3 h 81"/>
                  <a:gd name="T18" fmla="*/ 424 w 654"/>
                  <a:gd name="T19" fmla="*/ 3 h 81"/>
                  <a:gd name="T20" fmla="*/ 403 w 654"/>
                  <a:gd name="T21" fmla="*/ 6 h 81"/>
                  <a:gd name="T22" fmla="*/ 400 w 654"/>
                  <a:gd name="T23" fmla="*/ 25 h 81"/>
                  <a:gd name="T24" fmla="*/ 384 w 654"/>
                  <a:gd name="T25" fmla="*/ 43 h 81"/>
                  <a:gd name="T26" fmla="*/ 355 w 654"/>
                  <a:gd name="T27" fmla="*/ 46 h 81"/>
                  <a:gd name="T28" fmla="*/ 334 w 654"/>
                  <a:gd name="T29" fmla="*/ 51 h 81"/>
                  <a:gd name="T30" fmla="*/ 307 w 654"/>
                  <a:gd name="T31" fmla="*/ 57 h 81"/>
                  <a:gd name="T32" fmla="*/ 286 w 654"/>
                  <a:gd name="T33" fmla="*/ 67 h 81"/>
                  <a:gd name="T34" fmla="*/ 264 w 654"/>
                  <a:gd name="T35" fmla="*/ 67 h 81"/>
                  <a:gd name="T36" fmla="*/ 243 w 654"/>
                  <a:gd name="T37" fmla="*/ 70 h 81"/>
                  <a:gd name="T38" fmla="*/ 211 w 654"/>
                  <a:gd name="T39" fmla="*/ 78 h 81"/>
                  <a:gd name="T40" fmla="*/ 190 w 654"/>
                  <a:gd name="T41" fmla="*/ 62 h 81"/>
                  <a:gd name="T42" fmla="*/ 174 w 654"/>
                  <a:gd name="T43" fmla="*/ 73 h 81"/>
                  <a:gd name="T44" fmla="*/ 158 w 654"/>
                  <a:gd name="T45" fmla="*/ 81 h 81"/>
                  <a:gd name="T46" fmla="*/ 136 w 654"/>
                  <a:gd name="T47" fmla="*/ 75 h 81"/>
                  <a:gd name="T48" fmla="*/ 110 w 654"/>
                  <a:gd name="T49" fmla="*/ 81 h 81"/>
                  <a:gd name="T50" fmla="*/ 80 w 654"/>
                  <a:gd name="T51" fmla="*/ 75 h 81"/>
                  <a:gd name="T52" fmla="*/ 54 w 654"/>
                  <a:gd name="T53" fmla="*/ 70 h 81"/>
                  <a:gd name="T54" fmla="*/ 38 w 654"/>
                  <a:gd name="T55" fmla="*/ 67 h 81"/>
                  <a:gd name="T56" fmla="*/ 0 w 654"/>
                  <a:gd name="T57" fmla="*/ 62 h 8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54"/>
                  <a:gd name="T88" fmla="*/ 0 h 81"/>
                  <a:gd name="T89" fmla="*/ 654 w 654"/>
                  <a:gd name="T90" fmla="*/ 81 h 81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54" h="81">
                    <a:moveTo>
                      <a:pt x="654" y="49"/>
                    </a:moveTo>
                    <a:cubicBezTo>
                      <a:pt x="647" y="49"/>
                      <a:pt x="641" y="49"/>
                      <a:pt x="635" y="51"/>
                    </a:cubicBezTo>
                    <a:cubicBezTo>
                      <a:pt x="629" y="53"/>
                      <a:pt x="627" y="62"/>
                      <a:pt x="616" y="62"/>
                    </a:cubicBezTo>
                    <a:cubicBezTo>
                      <a:pt x="605" y="62"/>
                      <a:pt x="580" y="51"/>
                      <a:pt x="568" y="51"/>
                    </a:cubicBezTo>
                    <a:cubicBezTo>
                      <a:pt x="556" y="51"/>
                      <a:pt x="551" y="62"/>
                      <a:pt x="542" y="62"/>
                    </a:cubicBezTo>
                    <a:cubicBezTo>
                      <a:pt x="533" y="62"/>
                      <a:pt x="521" y="57"/>
                      <a:pt x="512" y="54"/>
                    </a:cubicBezTo>
                    <a:cubicBezTo>
                      <a:pt x="503" y="51"/>
                      <a:pt x="494" y="48"/>
                      <a:pt x="486" y="43"/>
                    </a:cubicBezTo>
                    <a:cubicBezTo>
                      <a:pt x="478" y="38"/>
                      <a:pt x="468" y="29"/>
                      <a:pt x="462" y="22"/>
                    </a:cubicBezTo>
                    <a:cubicBezTo>
                      <a:pt x="456" y="15"/>
                      <a:pt x="457" y="6"/>
                      <a:pt x="451" y="3"/>
                    </a:cubicBezTo>
                    <a:cubicBezTo>
                      <a:pt x="445" y="0"/>
                      <a:pt x="432" y="2"/>
                      <a:pt x="424" y="3"/>
                    </a:cubicBezTo>
                    <a:cubicBezTo>
                      <a:pt x="416" y="4"/>
                      <a:pt x="407" y="2"/>
                      <a:pt x="403" y="6"/>
                    </a:cubicBezTo>
                    <a:cubicBezTo>
                      <a:pt x="399" y="10"/>
                      <a:pt x="403" y="19"/>
                      <a:pt x="400" y="25"/>
                    </a:cubicBezTo>
                    <a:cubicBezTo>
                      <a:pt x="397" y="31"/>
                      <a:pt x="391" y="40"/>
                      <a:pt x="384" y="43"/>
                    </a:cubicBezTo>
                    <a:cubicBezTo>
                      <a:pt x="377" y="46"/>
                      <a:pt x="363" y="45"/>
                      <a:pt x="355" y="46"/>
                    </a:cubicBezTo>
                    <a:cubicBezTo>
                      <a:pt x="347" y="47"/>
                      <a:pt x="342" y="49"/>
                      <a:pt x="334" y="51"/>
                    </a:cubicBezTo>
                    <a:cubicBezTo>
                      <a:pt x="326" y="53"/>
                      <a:pt x="315" y="54"/>
                      <a:pt x="307" y="57"/>
                    </a:cubicBezTo>
                    <a:cubicBezTo>
                      <a:pt x="299" y="60"/>
                      <a:pt x="293" y="65"/>
                      <a:pt x="286" y="67"/>
                    </a:cubicBezTo>
                    <a:cubicBezTo>
                      <a:pt x="279" y="69"/>
                      <a:pt x="271" y="67"/>
                      <a:pt x="264" y="67"/>
                    </a:cubicBezTo>
                    <a:cubicBezTo>
                      <a:pt x="257" y="67"/>
                      <a:pt x="252" y="68"/>
                      <a:pt x="243" y="70"/>
                    </a:cubicBezTo>
                    <a:cubicBezTo>
                      <a:pt x="234" y="72"/>
                      <a:pt x="220" y="79"/>
                      <a:pt x="211" y="78"/>
                    </a:cubicBezTo>
                    <a:cubicBezTo>
                      <a:pt x="202" y="77"/>
                      <a:pt x="196" y="63"/>
                      <a:pt x="190" y="62"/>
                    </a:cubicBezTo>
                    <a:cubicBezTo>
                      <a:pt x="184" y="61"/>
                      <a:pt x="179" y="70"/>
                      <a:pt x="174" y="73"/>
                    </a:cubicBezTo>
                    <a:cubicBezTo>
                      <a:pt x="169" y="76"/>
                      <a:pt x="164" y="81"/>
                      <a:pt x="158" y="81"/>
                    </a:cubicBezTo>
                    <a:cubicBezTo>
                      <a:pt x="152" y="81"/>
                      <a:pt x="144" y="75"/>
                      <a:pt x="136" y="75"/>
                    </a:cubicBezTo>
                    <a:cubicBezTo>
                      <a:pt x="128" y="75"/>
                      <a:pt x="119" y="81"/>
                      <a:pt x="110" y="81"/>
                    </a:cubicBezTo>
                    <a:cubicBezTo>
                      <a:pt x="101" y="81"/>
                      <a:pt x="89" y="77"/>
                      <a:pt x="80" y="75"/>
                    </a:cubicBezTo>
                    <a:cubicBezTo>
                      <a:pt x="71" y="73"/>
                      <a:pt x="61" y="71"/>
                      <a:pt x="54" y="70"/>
                    </a:cubicBezTo>
                    <a:cubicBezTo>
                      <a:pt x="47" y="69"/>
                      <a:pt x="47" y="68"/>
                      <a:pt x="38" y="67"/>
                    </a:cubicBezTo>
                    <a:cubicBezTo>
                      <a:pt x="29" y="66"/>
                      <a:pt x="9" y="64"/>
                      <a:pt x="0" y="62"/>
                    </a:cubicBezTo>
                  </a:path>
                </a:pathLst>
              </a:custGeom>
              <a:noFill/>
              <a:ln w="38100">
                <a:solidFill>
                  <a:srgbClr val="FF062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" name="Group 9"/>
              <p:cNvGrpSpPr>
                <a:grpSpLocks/>
              </p:cNvGrpSpPr>
              <p:nvPr/>
            </p:nvGrpSpPr>
            <p:grpSpPr bwMode="auto">
              <a:xfrm>
                <a:off x="4150" y="1120"/>
                <a:ext cx="1994" cy="1966"/>
                <a:chOff x="2840" y="1336"/>
                <a:chExt cx="1968" cy="1993"/>
              </a:xfrm>
            </p:grpSpPr>
            <p:sp>
              <p:nvSpPr>
                <p:cNvPr id="17" name="Freeform 10"/>
                <p:cNvSpPr>
                  <a:spLocks/>
                </p:cNvSpPr>
                <p:nvPr/>
              </p:nvSpPr>
              <p:spPr bwMode="auto">
                <a:xfrm>
                  <a:off x="4081" y="2486"/>
                  <a:ext cx="724" cy="725"/>
                </a:xfrm>
                <a:custGeom>
                  <a:avLst/>
                  <a:gdLst>
                    <a:gd name="T0" fmla="*/ 95 w 724"/>
                    <a:gd name="T1" fmla="*/ 725 h 725"/>
                    <a:gd name="T2" fmla="*/ 12 w 724"/>
                    <a:gd name="T3" fmla="*/ 498 h 725"/>
                    <a:gd name="T4" fmla="*/ 20 w 724"/>
                    <a:gd name="T5" fmla="*/ 479 h 725"/>
                    <a:gd name="T6" fmla="*/ 39 w 724"/>
                    <a:gd name="T7" fmla="*/ 469 h 725"/>
                    <a:gd name="T8" fmla="*/ 95 w 724"/>
                    <a:gd name="T9" fmla="*/ 447 h 725"/>
                    <a:gd name="T10" fmla="*/ 113 w 724"/>
                    <a:gd name="T11" fmla="*/ 415 h 725"/>
                    <a:gd name="T12" fmla="*/ 129 w 724"/>
                    <a:gd name="T13" fmla="*/ 394 h 725"/>
                    <a:gd name="T14" fmla="*/ 167 w 724"/>
                    <a:gd name="T15" fmla="*/ 362 h 725"/>
                    <a:gd name="T16" fmla="*/ 276 w 724"/>
                    <a:gd name="T17" fmla="*/ 285 h 725"/>
                    <a:gd name="T18" fmla="*/ 289 w 724"/>
                    <a:gd name="T19" fmla="*/ 221 h 725"/>
                    <a:gd name="T20" fmla="*/ 305 w 724"/>
                    <a:gd name="T21" fmla="*/ 130 h 725"/>
                    <a:gd name="T22" fmla="*/ 327 w 724"/>
                    <a:gd name="T23" fmla="*/ 53 h 725"/>
                    <a:gd name="T24" fmla="*/ 335 w 724"/>
                    <a:gd name="T25" fmla="*/ 7 h 725"/>
                    <a:gd name="T26" fmla="*/ 370 w 724"/>
                    <a:gd name="T27" fmla="*/ 10 h 725"/>
                    <a:gd name="T28" fmla="*/ 428 w 724"/>
                    <a:gd name="T29" fmla="*/ 15 h 725"/>
                    <a:gd name="T30" fmla="*/ 530 w 724"/>
                    <a:gd name="T31" fmla="*/ 23 h 725"/>
                    <a:gd name="T32" fmla="*/ 724 w 724"/>
                    <a:gd name="T33" fmla="*/ 37 h 7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4"/>
                    <a:gd name="T52" fmla="*/ 0 h 725"/>
                    <a:gd name="T53" fmla="*/ 724 w 724"/>
                    <a:gd name="T54" fmla="*/ 725 h 7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4" h="725">
                      <a:moveTo>
                        <a:pt x="95" y="725"/>
                      </a:moveTo>
                      <a:cubicBezTo>
                        <a:pt x="81" y="687"/>
                        <a:pt x="24" y="539"/>
                        <a:pt x="12" y="498"/>
                      </a:cubicBezTo>
                      <a:cubicBezTo>
                        <a:pt x="0" y="457"/>
                        <a:pt x="16" y="484"/>
                        <a:pt x="20" y="479"/>
                      </a:cubicBezTo>
                      <a:cubicBezTo>
                        <a:pt x="24" y="474"/>
                        <a:pt x="27" y="474"/>
                        <a:pt x="39" y="469"/>
                      </a:cubicBezTo>
                      <a:cubicBezTo>
                        <a:pt x="51" y="464"/>
                        <a:pt x="83" y="456"/>
                        <a:pt x="95" y="447"/>
                      </a:cubicBezTo>
                      <a:cubicBezTo>
                        <a:pt x="107" y="438"/>
                        <a:pt x="107" y="424"/>
                        <a:pt x="113" y="415"/>
                      </a:cubicBezTo>
                      <a:cubicBezTo>
                        <a:pt x="119" y="406"/>
                        <a:pt x="120" y="403"/>
                        <a:pt x="129" y="394"/>
                      </a:cubicBezTo>
                      <a:cubicBezTo>
                        <a:pt x="138" y="385"/>
                        <a:pt x="142" y="380"/>
                        <a:pt x="167" y="362"/>
                      </a:cubicBezTo>
                      <a:cubicBezTo>
                        <a:pt x="192" y="344"/>
                        <a:pt x="256" y="308"/>
                        <a:pt x="276" y="285"/>
                      </a:cubicBezTo>
                      <a:cubicBezTo>
                        <a:pt x="296" y="262"/>
                        <a:pt x="284" y="247"/>
                        <a:pt x="289" y="221"/>
                      </a:cubicBezTo>
                      <a:cubicBezTo>
                        <a:pt x="294" y="195"/>
                        <a:pt x="299" y="158"/>
                        <a:pt x="305" y="130"/>
                      </a:cubicBezTo>
                      <a:cubicBezTo>
                        <a:pt x="311" y="102"/>
                        <a:pt x="322" y="73"/>
                        <a:pt x="327" y="53"/>
                      </a:cubicBezTo>
                      <a:cubicBezTo>
                        <a:pt x="332" y="33"/>
                        <a:pt x="328" y="14"/>
                        <a:pt x="335" y="7"/>
                      </a:cubicBezTo>
                      <a:cubicBezTo>
                        <a:pt x="342" y="0"/>
                        <a:pt x="355" y="9"/>
                        <a:pt x="370" y="10"/>
                      </a:cubicBezTo>
                      <a:cubicBezTo>
                        <a:pt x="385" y="11"/>
                        <a:pt x="401" y="13"/>
                        <a:pt x="428" y="15"/>
                      </a:cubicBezTo>
                      <a:cubicBezTo>
                        <a:pt x="455" y="17"/>
                        <a:pt x="481" y="19"/>
                        <a:pt x="530" y="23"/>
                      </a:cubicBezTo>
                      <a:cubicBezTo>
                        <a:pt x="579" y="27"/>
                        <a:pt x="684" y="34"/>
                        <a:pt x="724" y="37"/>
                      </a:cubicBezTo>
                    </a:path>
                  </a:pathLst>
                </a:custGeom>
                <a:solidFill>
                  <a:srgbClr val="FF008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" name="Group 11"/>
                <p:cNvGrpSpPr>
                  <a:grpSpLocks/>
                </p:cNvGrpSpPr>
                <p:nvPr/>
              </p:nvGrpSpPr>
              <p:grpSpPr bwMode="auto">
                <a:xfrm>
                  <a:off x="2840" y="1336"/>
                  <a:ext cx="1968" cy="1993"/>
                  <a:chOff x="2840" y="1336"/>
                  <a:chExt cx="1968" cy="1993"/>
                </a:xfrm>
              </p:grpSpPr>
              <p:sp>
                <p:nvSpPr>
                  <p:cNvPr id="19" name="Freeform 12"/>
                  <p:cNvSpPr>
                    <a:spLocks/>
                  </p:cNvSpPr>
                  <p:nvPr/>
                </p:nvSpPr>
                <p:spPr bwMode="auto">
                  <a:xfrm>
                    <a:off x="4064" y="2520"/>
                    <a:ext cx="743" cy="809"/>
                  </a:xfrm>
                  <a:custGeom>
                    <a:avLst/>
                    <a:gdLst>
                      <a:gd name="T0" fmla="*/ 736 w 743"/>
                      <a:gd name="T1" fmla="*/ 0 h 809"/>
                      <a:gd name="T2" fmla="*/ 108 w 743"/>
                      <a:gd name="T3" fmla="*/ 692 h 809"/>
                      <a:gd name="T4" fmla="*/ 88 w 743"/>
                      <a:gd name="T5" fmla="*/ 704 h 809"/>
                      <a:gd name="T6" fmla="*/ 108 w 743"/>
                      <a:gd name="T7" fmla="*/ 704 h 809"/>
                      <a:gd name="T8" fmla="*/ 152 w 743"/>
                      <a:gd name="T9" fmla="*/ 684 h 809"/>
                      <a:gd name="T10" fmla="*/ 180 w 743"/>
                      <a:gd name="T11" fmla="*/ 664 h 809"/>
                      <a:gd name="T12" fmla="*/ 244 w 743"/>
                      <a:gd name="T13" fmla="*/ 648 h 809"/>
                      <a:gd name="T14" fmla="*/ 292 w 743"/>
                      <a:gd name="T15" fmla="*/ 620 h 809"/>
                      <a:gd name="T16" fmla="*/ 380 w 743"/>
                      <a:gd name="T17" fmla="*/ 568 h 809"/>
                      <a:gd name="T18" fmla="*/ 420 w 743"/>
                      <a:gd name="T19" fmla="*/ 504 h 809"/>
                      <a:gd name="T20" fmla="*/ 452 w 743"/>
                      <a:gd name="T21" fmla="*/ 488 h 809"/>
                      <a:gd name="T22" fmla="*/ 460 w 743"/>
                      <a:gd name="T23" fmla="*/ 456 h 809"/>
                      <a:gd name="T24" fmla="*/ 460 w 743"/>
                      <a:gd name="T25" fmla="*/ 420 h 809"/>
                      <a:gd name="T26" fmla="*/ 508 w 743"/>
                      <a:gd name="T27" fmla="*/ 400 h 809"/>
                      <a:gd name="T28" fmla="*/ 540 w 743"/>
                      <a:gd name="T29" fmla="*/ 392 h 809"/>
                      <a:gd name="T30" fmla="*/ 576 w 743"/>
                      <a:gd name="T31" fmla="*/ 360 h 809"/>
                      <a:gd name="T32" fmla="*/ 596 w 743"/>
                      <a:gd name="T33" fmla="*/ 332 h 809"/>
                      <a:gd name="T34" fmla="*/ 616 w 743"/>
                      <a:gd name="T35" fmla="*/ 304 h 809"/>
                      <a:gd name="T36" fmla="*/ 616 w 743"/>
                      <a:gd name="T37" fmla="*/ 276 h 809"/>
                      <a:gd name="T38" fmla="*/ 652 w 743"/>
                      <a:gd name="T39" fmla="*/ 244 h 809"/>
                      <a:gd name="T40" fmla="*/ 672 w 743"/>
                      <a:gd name="T41" fmla="*/ 212 h 809"/>
                      <a:gd name="T42" fmla="*/ 680 w 743"/>
                      <a:gd name="T43" fmla="*/ 164 h 809"/>
                      <a:gd name="T44" fmla="*/ 696 w 743"/>
                      <a:gd name="T45" fmla="*/ 116 h 809"/>
                      <a:gd name="T46" fmla="*/ 720 w 743"/>
                      <a:gd name="T47" fmla="*/ 64 h 809"/>
                      <a:gd name="T48" fmla="*/ 740 w 743"/>
                      <a:gd name="T49" fmla="*/ 16 h 809"/>
                      <a:gd name="T50" fmla="*/ 736 w 743"/>
                      <a:gd name="T51" fmla="*/ 0 h 80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743"/>
                      <a:gd name="T79" fmla="*/ 0 h 809"/>
                      <a:gd name="T80" fmla="*/ 743 w 743"/>
                      <a:gd name="T81" fmla="*/ 809 h 80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743" h="809">
                        <a:moveTo>
                          <a:pt x="736" y="0"/>
                        </a:moveTo>
                        <a:cubicBezTo>
                          <a:pt x="625" y="120"/>
                          <a:pt x="216" y="575"/>
                          <a:pt x="108" y="692"/>
                        </a:cubicBezTo>
                        <a:cubicBezTo>
                          <a:pt x="0" y="809"/>
                          <a:pt x="88" y="702"/>
                          <a:pt x="88" y="704"/>
                        </a:cubicBezTo>
                        <a:cubicBezTo>
                          <a:pt x="88" y="706"/>
                          <a:pt x="97" y="707"/>
                          <a:pt x="108" y="704"/>
                        </a:cubicBezTo>
                        <a:cubicBezTo>
                          <a:pt x="119" y="701"/>
                          <a:pt x="140" y="691"/>
                          <a:pt x="152" y="684"/>
                        </a:cubicBezTo>
                        <a:cubicBezTo>
                          <a:pt x="164" y="677"/>
                          <a:pt x="165" y="670"/>
                          <a:pt x="180" y="664"/>
                        </a:cubicBezTo>
                        <a:cubicBezTo>
                          <a:pt x="195" y="658"/>
                          <a:pt x="225" y="655"/>
                          <a:pt x="244" y="648"/>
                        </a:cubicBezTo>
                        <a:cubicBezTo>
                          <a:pt x="263" y="641"/>
                          <a:pt x="269" y="633"/>
                          <a:pt x="292" y="620"/>
                        </a:cubicBezTo>
                        <a:cubicBezTo>
                          <a:pt x="315" y="607"/>
                          <a:pt x="359" y="587"/>
                          <a:pt x="380" y="568"/>
                        </a:cubicBezTo>
                        <a:cubicBezTo>
                          <a:pt x="401" y="549"/>
                          <a:pt x="408" y="517"/>
                          <a:pt x="420" y="504"/>
                        </a:cubicBezTo>
                        <a:cubicBezTo>
                          <a:pt x="432" y="491"/>
                          <a:pt x="445" y="496"/>
                          <a:pt x="452" y="488"/>
                        </a:cubicBezTo>
                        <a:cubicBezTo>
                          <a:pt x="459" y="480"/>
                          <a:pt x="459" y="467"/>
                          <a:pt x="460" y="456"/>
                        </a:cubicBezTo>
                        <a:cubicBezTo>
                          <a:pt x="461" y="445"/>
                          <a:pt x="452" y="429"/>
                          <a:pt x="460" y="420"/>
                        </a:cubicBezTo>
                        <a:cubicBezTo>
                          <a:pt x="468" y="411"/>
                          <a:pt x="495" y="405"/>
                          <a:pt x="508" y="400"/>
                        </a:cubicBezTo>
                        <a:cubicBezTo>
                          <a:pt x="521" y="395"/>
                          <a:pt x="529" y="399"/>
                          <a:pt x="540" y="392"/>
                        </a:cubicBezTo>
                        <a:cubicBezTo>
                          <a:pt x="551" y="385"/>
                          <a:pt x="567" y="370"/>
                          <a:pt x="576" y="360"/>
                        </a:cubicBezTo>
                        <a:cubicBezTo>
                          <a:pt x="585" y="350"/>
                          <a:pt x="589" y="341"/>
                          <a:pt x="596" y="332"/>
                        </a:cubicBezTo>
                        <a:cubicBezTo>
                          <a:pt x="603" y="323"/>
                          <a:pt x="613" y="313"/>
                          <a:pt x="616" y="304"/>
                        </a:cubicBezTo>
                        <a:cubicBezTo>
                          <a:pt x="619" y="295"/>
                          <a:pt x="610" y="286"/>
                          <a:pt x="616" y="276"/>
                        </a:cubicBezTo>
                        <a:cubicBezTo>
                          <a:pt x="622" y="266"/>
                          <a:pt x="643" y="255"/>
                          <a:pt x="652" y="244"/>
                        </a:cubicBezTo>
                        <a:cubicBezTo>
                          <a:pt x="661" y="233"/>
                          <a:pt x="667" y="225"/>
                          <a:pt x="672" y="212"/>
                        </a:cubicBezTo>
                        <a:cubicBezTo>
                          <a:pt x="677" y="199"/>
                          <a:pt x="676" y="180"/>
                          <a:pt x="680" y="164"/>
                        </a:cubicBezTo>
                        <a:cubicBezTo>
                          <a:pt x="684" y="148"/>
                          <a:pt x="689" y="133"/>
                          <a:pt x="696" y="116"/>
                        </a:cubicBezTo>
                        <a:cubicBezTo>
                          <a:pt x="703" y="99"/>
                          <a:pt x="713" y="81"/>
                          <a:pt x="720" y="64"/>
                        </a:cubicBezTo>
                        <a:cubicBezTo>
                          <a:pt x="727" y="47"/>
                          <a:pt x="737" y="27"/>
                          <a:pt x="740" y="16"/>
                        </a:cubicBezTo>
                        <a:cubicBezTo>
                          <a:pt x="743" y="5"/>
                          <a:pt x="737" y="3"/>
                          <a:pt x="736" y="0"/>
                        </a:cubicBezTo>
                        <a:close/>
                      </a:path>
                    </a:pathLst>
                  </a:custGeom>
                  <a:solidFill>
                    <a:srgbClr val="FF0080">
                      <a:alpha val="50195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0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2840" y="1336"/>
                    <a:ext cx="1968" cy="1909"/>
                    <a:chOff x="2840" y="1336"/>
                    <a:chExt cx="1968" cy="1909"/>
                  </a:xfrm>
                </p:grpSpPr>
                <p:sp>
                  <p:nvSpPr>
                    <p:cNvPr id="21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3075" y="1376"/>
                      <a:ext cx="535" cy="732"/>
                    </a:xfrm>
                    <a:custGeom>
                      <a:avLst/>
                      <a:gdLst>
                        <a:gd name="T0" fmla="*/ 397 w 535"/>
                        <a:gd name="T1" fmla="*/ 0 h 732"/>
                        <a:gd name="T2" fmla="*/ 517 w 535"/>
                        <a:gd name="T3" fmla="*/ 360 h 732"/>
                        <a:gd name="T4" fmla="*/ 505 w 535"/>
                        <a:gd name="T5" fmla="*/ 384 h 732"/>
                        <a:gd name="T6" fmla="*/ 485 w 535"/>
                        <a:gd name="T7" fmla="*/ 404 h 732"/>
                        <a:gd name="T8" fmla="*/ 445 w 535"/>
                        <a:gd name="T9" fmla="*/ 428 h 732"/>
                        <a:gd name="T10" fmla="*/ 453 w 535"/>
                        <a:gd name="T11" fmla="*/ 376 h 732"/>
                        <a:gd name="T12" fmla="*/ 397 w 535"/>
                        <a:gd name="T13" fmla="*/ 364 h 732"/>
                        <a:gd name="T14" fmla="*/ 369 w 535"/>
                        <a:gd name="T15" fmla="*/ 352 h 732"/>
                        <a:gd name="T16" fmla="*/ 322 w 535"/>
                        <a:gd name="T17" fmla="*/ 349 h 732"/>
                        <a:gd name="T18" fmla="*/ 269 w 535"/>
                        <a:gd name="T19" fmla="*/ 336 h 732"/>
                        <a:gd name="T20" fmla="*/ 261 w 535"/>
                        <a:gd name="T21" fmla="*/ 356 h 732"/>
                        <a:gd name="T22" fmla="*/ 309 w 535"/>
                        <a:gd name="T23" fmla="*/ 380 h 732"/>
                        <a:gd name="T24" fmla="*/ 333 w 535"/>
                        <a:gd name="T25" fmla="*/ 404 h 732"/>
                        <a:gd name="T26" fmla="*/ 313 w 535"/>
                        <a:gd name="T27" fmla="*/ 432 h 732"/>
                        <a:gd name="T28" fmla="*/ 285 w 535"/>
                        <a:gd name="T29" fmla="*/ 464 h 732"/>
                        <a:gd name="T30" fmla="*/ 265 w 535"/>
                        <a:gd name="T31" fmla="*/ 500 h 732"/>
                        <a:gd name="T32" fmla="*/ 241 w 535"/>
                        <a:gd name="T33" fmla="*/ 532 h 732"/>
                        <a:gd name="T34" fmla="*/ 217 w 535"/>
                        <a:gd name="T35" fmla="*/ 556 h 732"/>
                        <a:gd name="T36" fmla="*/ 173 w 535"/>
                        <a:gd name="T37" fmla="*/ 568 h 732"/>
                        <a:gd name="T38" fmla="*/ 153 w 535"/>
                        <a:gd name="T39" fmla="*/ 620 h 732"/>
                        <a:gd name="T40" fmla="*/ 153 w 535"/>
                        <a:gd name="T41" fmla="*/ 660 h 732"/>
                        <a:gd name="T42" fmla="*/ 145 w 535"/>
                        <a:gd name="T43" fmla="*/ 724 h 732"/>
                        <a:gd name="T44" fmla="*/ 0 w 535"/>
                        <a:gd name="T45" fmla="*/ 709 h 73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535"/>
                        <a:gd name="T70" fmla="*/ 0 h 732"/>
                        <a:gd name="T71" fmla="*/ 535 w 535"/>
                        <a:gd name="T72" fmla="*/ 732 h 73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535" h="732">
                          <a:moveTo>
                            <a:pt x="397" y="0"/>
                          </a:moveTo>
                          <a:cubicBezTo>
                            <a:pt x="417" y="60"/>
                            <a:pt x="499" y="296"/>
                            <a:pt x="517" y="360"/>
                          </a:cubicBezTo>
                          <a:cubicBezTo>
                            <a:pt x="535" y="424"/>
                            <a:pt x="510" y="377"/>
                            <a:pt x="505" y="384"/>
                          </a:cubicBezTo>
                          <a:cubicBezTo>
                            <a:pt x="500" y="391"/>
                            <a:pt x="495" y="397"/>
                            <a:pt x="485" y="404"/>
                          </a:cubicBezTo>
                          <a:cubicBezTo>
                            <a:pt x="475" y="411"/>
                            <a:pt x="450" y="433"/>
                            <a:pt x="445" y="428"/>
                          </a:cubicBezTo>
                          <a:cubicBezTo>
                            <a:pt x="440" y="423"/>
                            <a:pt x="461" y="387"/>
                            <a:pt x="453" y="376"/>
                          </a:cubicBezTo>
                          <a:cubicBezTo>
                            <a:pt x="445" y="365"/>
                            <a:pt x="411" y="368"/>
                            <a:pt x="397" y="364"/>
                          </a:cubicBezTo>
                          <a:cubicBezTo>
                            <a:pt x="383" y="360"/>
                            <a:pt x="381" y="354"/>
                            <a:pt x="369" y="352"/>
                          </a:cubicBezTo>
                          <a:cubicBezTo>
                            <a:pt x="357" y="350"/>
                            <a:pt x="339" y="352"/>
                            <a:pt x="322" y="349"/>
                          </a:cubicBezTo>
                          <a:cubicBezTo>
                            <a:pt x="305" y="346"/>
                            <a:pt x="279" y="335"/>
                            <a:pt x="269" y="336"/>
                          </a:cubicBezTo>
                          <a:cubicBezTo>
                            <a:pt x="259" y="337"/>
                            <a:pt x="254" y="349"/>
                            <a:pt x="261" y="356"/>
                          </a:cubicBezTo>
                          <a:cubicBezTo>
                            <a:pt x="268" y="363"/>
                            <a:pt x="297" y="372"/>
                            <a:pt x="309" y="380"/>
                          </a:cubicBezTo>
                          <a:cubicBezTo>
                            <a:pt x="321" y="388"/>
                            <a:pt x="332" y="395"/>
                            <a:pt x="333" y="404"/>
                          </a:cubicBezTo>
                          <a:cubicBezTo>
                            <a:pt x="334" y="413"/>
                            <a:pt x="321" y="422"/>
                            <a:pt x="313" y="432"/>
                          </a:cubicBezTo>
                          <a:cubicBezTo>
                            <a:pt x="305" y="442"/>
                            <a:pt x="293" y="453"/>
                            <a:pt x="285" y="464"/>
                          </a:cubicBezTo>
                          <a:cubicBezTo>
                            <a:pt x="277" y="475"/>
                            <a:pt x="272" y="489"/>
                            <a:pt x="265" y="500"/>
                          </a:cubicBezTo>
                          <a:cubicBezTo>
                            <a:pt x="258" y="511"/>
                            <a:pt x="249" y="523"/>
                            <a:pt x="241" y="532"/>
                          </a:cubicBezTo>
                          <a:cubicBezTo>
                            <a:pt x="233" y="541"/>
                            <a:pt x="228" y="550"/>
                            <a:pt x="217" y="556"/>
                          </a:cubicBezTo>
                          <a:cubicBezTo>
                            <a:pt x="206" y="562"/>
                            <a:pt x="184" y="557"/>
                            <a:pt x="173" y="568"/>
                          </a:cubicBezTo>
                          <a:cubicBezTo>
                            <a:pt x="162" y="579"/>
                            <a:pt x="156" y="605"/>
                            <a:pt x="153" y="620"/>
                          </a:cubicBezTo>
                          <a:cubicBezTo>
                            <a:pt x="150" y="635"/>
                            <a:pt x="154" y="643"/>
                            <a:pt x="153" y="660"/>
                          </a:cubicBezTo>
                          <a:cubicBezTo>
                            <a:pt x="152" y="677"/>
                            <a:pt x="170" y="716"/>
                            <a:pt x="145" y="724"/>
                          </a:cubicBezTo>
                          <a:cubicBezTo>
                            <a:pt x="120" y="732"/>
                            <a:pt x="30" y="712"/>
                            <a:pt x="0" y="709"/>
                          </a:cubicBezTo>
                        </a:path>
                      </a:pathLst>
                    </a:custGeom>
                    <a:solidFill>
                      <a:srgbClr val="FF0080">
                        <a:alpha val="30196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4095" y="1565"/>
                      <a:ext cx="630" cy="644"/>
                    </a:xfrm>
                    <a:custGeom>
                      <a:avLst/>
                      <a:gdLst>
                        <a:gd name="T0" fmla="*/ 630 w 630"/>
                        <a:gd name="T1" fmla="*/ 366 h 644"/>
                        <a:gd name="T2" fmla="*/ 217 w 630"/>
                        <a:gd name="T3" fmla="*/ 611 h 644"/>
                        <a:gd name="T4" fmla="*/ 222 w 630"/>
                        <a:gd name="T5" fmla="*/ 566 h 644"/>
                        <a:gd name="T6" fmla="*/ 185 w 630"/>
                        <a:gd name="T7" fmla="*/ 491 h 644"/>
                        <a:gd name="T8" fmla="*/ 145 w 630"/>
                        <a:gd name="T9" fmla="*/ 435 h 644"/>
                        <a:gd name="T10" fmla="*/ 124 w 630"/>
                        <a:gd name="T11" fmla="*/ 398 h 644"/>
                        <a:gd name="T12" fmla="*/ 89 w 630"/>
                        <a:gd name="T13" fmla="*/ 344 h 644"/>
                        <a:gd name="T14" fmla="*/ 60 w 630"/>
                        <a:gd name="T15" fmla="*/ 312 h 644"/>
                        <a:gd name="T16" fmla="*/ 38 w 630"/>
                        <a:gd name="T17" fmla="*/ 278 h 644"/>
                        <a:gd name="T18" fmla="*/ 30 w 630"/>
                        <a:gd name="T19" fmla="*/ 251 h 644"/>
                        <a:gd name="T20" fmla="*/ 217 w 630"/>
                        <a:gd name="T21" fmla="*/ 0 h 64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0"/>
                        <a:gd name="T34" fmla="*/ 0 h 644"/>
                        <a:gd name="T35" fmla="*/ 630 w 630"/>
                        <a:gd name="T36" fmla="*/ 644 h 64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0" h="644">
                          <a:moveTo>
                            <a:pt x="630" y="366"/>
                          </a:moveTo>
                          <a:cubicBezTo>
                            <a:pt x="561" y="406"/>
                            <a:pt x="285" y="578"/>
                            <a:pt x="217" y="611"/>
                          </a:cubicBezTo>
                          <a:cubicBezTo>
                            <a:pt x="149" y="644"/>
                            <a:pt x="227" y="586"/>
                            <a:pt x="222" y="566"/>
                          </a:cubicBezTo>
                          <a:cubicBezTo>
                            <a:pt x="217" y="546"/>
                            <a:pt x="198" y="513"/>
                            <a:pt x="185" y="491"/>
                          </a:cubicBezTo>
                          <a:cubicBezTo>
                            <a:pt x="172" y="469"/>
                            <a:pt x="155" y="450"/>
                            <a:pt x="145" y="435"/>
                          </a:cubicBezTo>
                          <a:cubicBezTo>
                            <a:pt x="135" y="420"/>
                            <a:pt x="133" y="413"/>
                            <a:pt x="124" y="398"/>
                          </a:cubicBezTo>
                          <a:cubicBezTo>
                            <a:pt x="115" y="383"/>
                            <a:pt x="100" y="358"/>
                            <a:pt x="89" y="344"/>
                          </a:cubicBezTo>
                          <a:cubicBezTo>
                            <a:pt x="78" y="330"/>
                            <a:pt x="68" y="323"/>
                            <a:pt x="60" y="312"/>
                          </a:cubicBezTo>
                          <a:cubicBezTo>
                            <a:pt x="52" y="301"/>
                            <a:pt x="43" y="288"/>
                            <a:pt x="38" y="278"/>
                          </a:cubicBezTo>
                          <a:cubicBezTo>
                            <a:pt x="33" y="268"/>
                            <a:pt x="0" y="297"/>
                            <a:pt x="30" y="251"/>
                          </a:cubicBezTo>
                          <a:cubicBezTo>
                            <a:pt x="60" y="205"/>
                            <a:pt x="178" y="52"/>
                            <a:pt x="217" y="0"/>
                          </a:cubicBezTo>
                        </a:path>
                      </a:pathLst>
                    </a:custGeom>
                    <a:solidFill>
                      <a:srgbClr val="FF0080">
                        <a:alpha val="30196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3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4" y="3003"/>
                      <a:ext cx="670" cy="242"/>
                      <a:chOff x="3509" y="3003"/>
                      <a:chExt cx="670" cy="242"/>
                    </a:xfrm>
                  </p:grpSpPr>
                  <p:sp>
                    <p:nvSpPr>
                      <p:cNvPr id="42" name="Freeform 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09" y="3003"/>
                        <a:ext cx="664" cy="221"/>
                      </a:xfrm>
                      <a:custGeom>
                        <a:avLst/>
                        <a:gdLst>
                          <a:gd name="T0" fmla="*/ 0 w 664"/>
                          <a:gd name="T1" fmla="*/ 221 h 221"/>
                          <a:gd name="T2" fmla="*/ 78 w 664"/>
                          <a:gd name="T3" fmla="*/ 34 h 221"/>
                          <a:gd name="T4" fmla="*/ 123 w 664"/>
                          <a:gd name="T5" fmla="*/ 26 h 221"/>
                          <a:gd name="T6" fmla="*/ 190 w 664"/>
                          <a:gd name="T7" fmla="*/ 24 h 221"/>
                          <a:gd name="T8" fmla="*/ 286 w 664"/>
                          <a:gd name="T9" fmla="*/ 29 h 221"/>
                          <a:gd name="T10" fmla="*/ 382 w 664"/>
                          <a:gd name="T11" fmla="*/ 45 h 221"/>
                          <a:gd name="T12" fmla="*/ 448 w 664"/>
                          <a:gd name="T13" fmla="*/ 50 h 221"/>
                          <a:gd name="T14" fmla="*/ 496 w 664"/>
                          <a:gd name="T15" fmla="*/ 58 h 221"/>
                          <a:gd name="T16" fmla="*/ 566 w 664"/>
                          <a:gd name="T17" fmla="*/ 50 h 221"/>
                          <a:gd name="T18" fmla="*/ 590 w 664"/>
                          <a:gd name="T19" fmla="*/ 45 h 221"/>
                          <a:gd name="T20" fmla="*/ 600 w 664"/>
                          <a:gd name="T21" fmla="*/ 26 h 221"/>
                          <a:gd name="T22" fmla="*/ 664 w 664"/>
                          <a:gd name="T23" fmla="*/ 200 h 221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664"/>
                          <a:gd name="T37" fmla="*/ 0 h 221"/>
                          <a:gd name="T38" fmla="*/ 664 w 664"/>
                          <a:gd name="T39" fmla="*/ 221 h 221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664" h="221">
                            <a:moveTo>
                              <a:pt x="0" y="221"/>
                            </a:moveTo>
                            <a:cubicBezTo>
                              <a:pt x="12" y="190"/>
                              <a:pt x="58" y="66"/>
                              <a:pt x="78" y="34"/>
                            </a:cubicBezTo>
                            <a:cubicBezTo>
                              <a:pt x="98" y="2"/>
                              <a:pt x="104" y="28"/>
                              <a:pt x="123" y="26"/>
                            </a:cubicBezTo>
                            <a:cubicBezTo>
                              <a:pt x="142" y="24"/>
                              <a:pt x="163" y="24"/>
                              <a:pt x="190" y="24"/>
                            </a:cubicBezTo>
                            <a:cubicBezTo>
                              <a:pt x="217" y="24"/>
                              <a:pt x="254" y="26"/>
                              <a:pt x="286" y="29"/>
                            </a:cubicBezTo>
                            <a:cubicBezTo>
                              <a:pt x="318" y="32"/>
                              <a:pt x="355" y="42"/>
                              <a:pt x="382" y="45"/>
                            </a:cubicBezTo>
                            <a:cubicBezTo>
                              <a:pt x="409" y="48"/>
                              <a:pt x="429" y="48"/>
                              <a:pt x="448" y="50"/>
                            </a:cubicBezTo>
                            <a:cubicBezTo>
                              <a:pt x="467" y="52"/>
                              <a:pt x="476" y="58"/>
                              <a:pt x="496" y="58"/>
                            </a:cubicBezTo>
                            <a:cubicBezTo>
                              <a:pt x="516" y="58"/>
                              <a:pt x="550" y="52"/>
                              <a:pt x="566" y="50"/>
                            </a:cubicBezTo>
                            <a:cubicBezTo>
                              <a:pt x="582" y="48"/>
                              <a:pt x="584" y="49"/>
                              <a:pt x="590" y="45"/>
                            </a:cubicBezTo>
                            <a:cubicBezTo>
                              <a:pt x="596" y="41"/>
                              <a:pt x="588" y="0"/>
                              <a:pt x="600" y="26"/>
                            </a:cubicBezTo>
                            <a:cubicBezTo>
                              <a:pt x="612" y="52"/>
                              <a:pt x="651" y="164"/>
                              <a:pt x="664" y="200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3" name="Freeform 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28" y="3173"/>
                        <a:ext cx="651" cy="72"/>
                      </a:xfrm>
                      <a:custGeom>
                        <a:avLst/>
                        <a:gdLst>
                          <a:gd name="T0" fmla="*/ 0 w 651"/>
                          <a:gd name="T1" fmla="*/ 51 h 72"/>
                          <a:gd name="T2" fmla="*/ 128 w 651"/>
                          <a:gd name="T3" fmla="*/ 64 h 72"/>
                          <a:gd name="T4" fmla="*/ 144 w 651"/>
                          <a:gd name="T5" fmla="*/ 67 h 72"/>
                          <a:gd name="T6" fmla="*/ 168 w 651"/>
                          <a:gd name="T7" fmla="*/ 70 h 72"/>
                          <a:gd name="T8" fmla="*/ 208 w 651"/>
                          <a:gd name="T9" fmla="*/ 56 h 72"/>
                          <a:gd name="T10" fmla="*/ 309 w 651"/>
                          <a:gd name="T11" fmla="*/ 48 h 72"/>
                          <a:gd name="T12" fmla="*/ 395 w 651"/>
                          <a:gd name="T13" fmla="*/ 27 h 72"/>
                          <a:gd name="T14" fmla="*/ 403 w 651"/>
                          <a:gd name="T15" fmla="*/ 8 h 72"/>
                          <a:gd name="T16" fmla="*/ 453 w 651"/>
                          <a:gd name="T17" fmla="*/ 3 h 72"/>
                          <a:gd name="T18" fmla="*/ 480 w 651"/>
                          <a:gd name="T19" fmla="*/ 27 h 72"/>
                          <a:gd name="T20" fmla="*/ 571 w 651"/>
                          <a:gd name="T21" fmla="*/ 48 h 72"/>
                          <a:gd name="T22" fmla="*/ 611 w 651"/>
                          <a:gd name="T23" fmla="*/ 40 h 72"/>
                          <a:gd name="T24" fmla="*/ 651 w 651"/>
                          <a:gd name="T25" fmla="*/ 27 h 72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w 651"/>
                          <a:gd name="T40" fmla="*/ 0 h 72"/>
                          <a:gd name="T41" fmla="*/ 651 w 651"/>
                          <a:gd name="T42" fmla="*/ 72 h 72"/>
                        </a:gdLst>
                        <a:ahLst/>
                        <a:cxnLst>
                          <a:cxn ang="T26">
                            <a:pos x="T0" y="T1"/>
                          </a:cxn>
                          <a:cxn ang="T27">
                            <a:pos x="T2" y="T3"/>
                          </a:cxn>
                          <a:cxn ang="T28">
                            <a:pos x="T4" y="T5"/>
                          </a:cxn>
                          <a:cxn ang="T29">
                            <a:pos x="T6" y="T7"/>
                          </a:cxn>
                          <a:cxn ang="T30">
                            <a:pos x="T8" y="T9"/>
                          </a:cxn>
                          <a:cxn ang="T31">
                            <a:pos x="T10" y="T11"/>
                          </a:cxn>
                          <a:cxn ang="T32">
                            <a:pos x="T12" y="T13"/>
                          </a:cxn>
                          <a:cxn ang="T33">
                            <a:pos x="T14" y="T15"/>
                          </a:cxn>
                          <a:cxn ang="T34">
                            <a:pos x="T16" y="T17"/>
                          </a:cxn>
                          <a:cxn ang="T35">
                            <a:pos x="T18" y="T19"/>
                          </a:cxn>
                          <a:cxn ang="T36">
                            <a:pos x="T20" y="T21"/>
                          </a:cxn>
                          <a:cxn ang="T37">
                            <a:pos x="T22" y="T23"/>
                          </a:cxn>
                          <a:cxn ang="T38">
                            <a:pos x="T24" y="T25"/>
                          </a:cxn>
                        </a:cxnLst>
                        <a:rect l="T39" t="T40" r="T41" b="T42"/>
                        <a:pathLst>
                          <a:path w="651" h="72">
                            <a:moveTo>
                              <a:pt x="0" y="51"/>
                            </a:moveTo>
                            <a:cubicBezTo>
                              <a:pt x="21" y="54"/>
                              <a:pt x="104" y="61"/>
                              <a:pt x="128" y="64"/>
                            </a:cubicBezTo>
                            <a:cubicBezTo>
                              <a:pt x="152" y="67"/>
                              <a:pt x="137" y="66"/>
                              <a:pt x="144" y="67"/>
                            </a:cubicBezTo>
                            <a:cubicBezTo>
                              <a:pt x="151" y="68"/>
                              <a:pt x="157" y="72"/>
                              <a:pt x="168" y="70"/>
                            </a:cubicBezTo>
                            <a:cubicBezTo>
                              <a:pt x="179" y="68"/>
                              <a:pt x="185" y="60"/>
                              <a:pt x="208" y="56"/>
                            </a:cubicBezTo>
                            <a:cubicBezTo>
                              <a:pt x="231" y="52"/>
                              <a:pt x="278" y="53"/>
                              <a:pt x="309" y="48"/>
                            </a:cubicBezTo>
                            <a:cubicBezTo>
                              <a:pt x="340" y="43"/>
                              <a:pt x="379" y="34"/>
                              <a:pt x="395" y="27"/>
                            </a:cubicBezTo>
                            <a:cubicBezTo>
                              <a:pt x="411" y="20"/>
                              <a:pt x="394" y="12"/>
                              <a:pt x="403" y="8"/>
                            </a:cubicBezTo>
                            <a:cubicBezTo>
                              <a:pt x="412" y="4"/>
                              <a:pt x="440" y="0"/>
                              <a:pt x="453" y="3"/>
                            </a:cubicBezTo>
                            <a:cubicBezTo>
                              <a:pt x="466" y="6"/>
                              <a:pt x="460" y="19"/>
                              <a:pt x="480" y="27"/>
                            </a:cubicBezTo>
                            <a:cubicBezTo>
                              <a:pt x="500" y="35"/>
                              <a:pt x="549" y="46"/>
                              <a:pt x="571" y="48"/>
                            </a:cubicBezTo>
                            <a:cubicBezTo>
                              <a:pt x="593" y="50"/>
                              <a:pt x="598" y="43"/>
                              <a:pt x="611" y="40"/>
                            </a:cubicBezTo>
                            <a:cubicBezTo>
                              <a:pt x="624" y="37"/>
                              <a:pt x="645" y="29"/>
                              <a:pt x="651" y="27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4" name="Group 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40" y="1336"/>
                      <a:ext cx="1968" cy="1891"/>
                      <a:chOff x="2840" y="1336"/>
                      <a:chExt cx="1968" cy="1891"/>
                    </a:xfrm>
                  </p:grpSpPr>
                  <p:sp>
                    <p:nvSpPr>
                      <p:cNvPr id="25" name="Freeform 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23" y="1939"/>
                        <a:ext cx="85" cy="584"/>
                      </a:xfrm>
                      <a:custGeom>
                        <a:avLst/>
                        <a:gdLst>
                          <a:gd name="T0" fmla="*/ 0 w 85"/>
                          <a:gd name="T1" fmla="*/ 0 h 584"/>
                          <a:gd name="T2" fmla="*/ 26 w 85"/>
                          <a:gd name="T3" fmla="*/ 32 h 584"/>
                          <a:gd name="T4" fmla="*/ 40 w 85"/>
                          <a:gd name="T5" fmla="*/ 48 h 584"/>
                          <a:gd name="T6" fmla="*/ 50 w 85"/>
                          <a:gd name="T7" fmla="*/ 64 h 584"/>
                          <a:gd name="T8" fmla="*/ 58 w 85"/>
                          <a:gd name="T9" fmla="*/ 82 h 584"/>
                          <a:gd name="T10" fmla="*/ 58 w 85"/>
                          <a:gd name="T11" fmla="*/ 101 h 584"/>
                          <a:gd name="T12" fmla="*/ 61 w 85"/>
                          <a:gd name="T13" fmla="*/ 120 h 584"/>
                          <a:gd name="T14" fmla="*/ 61 w 85"/>
                          <a:gd name="T15" fmla="*/ 138 h 584"/>
                          <a:gd name="T16" fmla="*/ 56 w 85"/>
                          <a:gd name="T17" fmla="*/ 184 h 584"/>
                          <a:gd name="T18" fmla="*/ 56 w 85"/>
                          <a:gd name="T19" fmla="*/ 205 h 584"/>
                          <a:gd name="T20" fmla="*/ 56 w 85"/>
                          <a:gd name="T21" fmla="*/ 226 h 584"/>
                          <a:gd name="T22" fmla="*/ 48 w 85"/>
                          <a:gd name="T23" fmla="*/ 256 h 584"/>
                          <a:gd name="T24" fmla="*/ 45 w 85"/>
                          <a:gd name="T25" fmla="*/ 272 h 584"/>
                          <a:gd name="T26" fmla="*/ 48 w 85"/>
                          <a:gd name="T27" fmla="*/ 306 h 584"/>
                          <a:gd name="T28" fmla="*/ 50 w 85"/>
                          <a:gd name="T29" fmla="*/ 338 h 584"/>
                          <a:gd name="T30" fmla="*/ 48 w 85"/>
                          <a:gd name="T31" fmla="*/ 360 h 584"/>
                          <a:gd name="T32" fmla="*/ 50 w 85"/>
                          <a:gd name="T33" fmla="*/ 381 h 584"/>
                          <a:gd name="T34" fmla="*/ 50 w 85"/>
                          <a:gd name="T35" fmla="*/ 408 h 584"/>
                          <a:gd name="T36" fmla="*/ 48 w 85"/>
                          <a:gd name="T37" fmla="*/ 434 h 584"/>
                          <a:gd name="T38" fmla="*/ 45 w 85"/>
                          <a:gd name="T39" fmla="*/ 458 h 584"/>
                          <a:gd name="T40" fmla="*/ 42 w 85"/>
                          <a:gd name="T41" fmla="*/ 480 h 584"/>
                          <a:gd name="T42" fmla="*/ 50 w 85"/>
                          <a:gd name="T43" fmla="*/ 509 h 584"/>
                          <a:gd name="T44" fmla="*/ 58 w 85"/>
                          <a:gd name="T45" fmla="*/ 530 h 584"/>
                          <a:gd name="T46" fmla="*/ 64 w 85"/>
                          <a:gd name="T47" fmla="*/ 546 h 584"/>
                          <a:gd name="T48" fmla="*/ 74 w 85"/>
                          <a:gd name="T49" fmla="*/ 560 h 584"/>
                          <a:gd name="T50" fmla="*/ 85 w 85"/>
                          <a:gd name="T51" fmla="*/ 584 h 584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w 85"/>
                          <a:gd name="T79" fmla="*/ 0 h 584"/>
                          <a:gd name="T80" fmla="*/ 85 w 85"/>
                          <a:gd name="T81" fmla="*/ 584 h 584"/>
                        </a:gdLst>
                        <a:ahLst/>
                        <a:cxnLst>
                          <a:cxn ang="T52">
                            <a:pos x="T0" y="T1"/>
                          </a:cxn>
                          <a:cxn ang="T53">
                            <a:pos x="T2" y="T3"/>
                          </a:cxn>
                          <a:cxn ang="T54">
                            <a:pos x="T4" y="T5"/>
                          </a:cxn>
                          <a:cxn ang="T55">
                            <a:pos x="T6" y="T7"/>
                          </a:cxn>
                          <a:cxn ang="T56">
                            <a:pos x="T8" y="T9"/>
                          </a:cxn>
                          <a:cxn ang="T57">
                            <a:pos x="T10" y="T11"/>
                          </a:cxn>
                          <a:cxn ang="T58">
                            <a:pos x="T12" y="T13"/>
                          </a:cxn>
                          <a:cxn ang="T59">
                            <a:pos x="T14" y="T15"/>
                          </a:cxn>
                          <a:cxn ang="T60">
                            <a:pos x="T16" y="T17"/>
                          </a:cxn>
                          <a:cxn ang="T61">
                            <a:pos x="T18" y="T19"/>
                          </a:cxn>
                          <a:cxn ang="T62">
                            <a:pos x="T20" y="T21"/>
                          </a:cxn>
                          <a:cxn ang="T63">
                            <a:pos x="T22" y="T23"/>
                          </a:cxn>
                          <a:cxn ang="T64">
                            <a:pos x="T24" y="T25"/>
                          </a:cxn>
                          <a:cxn ang="T65">
                            <a:pos x="T26" y="T27"/>
                          </a:cxn>
                          <a:cxn ang="T66">
                            <a:pos x="T28" y="T29"/>
                          </a:cxn>
                          <a:cxn ang="T67">
                            <a:pos x="T30" y="T31"/>
                          </a:cxn>
                          <a:cxn ang="T68">
                            <a:pos x="T32" y="T33"/>
                          </a:cxn>
                          <a:cxn ang="T69">
                            <a:pos x="T34" y="T35"/>
                          </a:cxn>
                          <a:cxn ang="T70">
                            <a:pos x="T36" y="T37"/>
                          </a:cxn>
                          <a:cxn ang="T71">
                            <a:pos x="T38" y="T39"/>
                          </a:cxn>
                          <a:cxn ang="T72">
                            <a:pos x="T40" y="T41"/>
                          </a:cxn>
                          <a:cxn ang="T73">
                            <a:pos x="T42" y="T43"/>
                          </a:cxn>
                          <a:cxn ang="T74">
                            <a:pos x="T44" y="T45"/>
                          </a:cxn>
                          <a:cxn ang="T75">
                            <a:pos x="T46" y="T47"/>
                          </a:cxn>
                          <a:cxn ang="T76">
                            <a:pos x="T48" y="T49"/>
                          </a:cxn>
                          <a:cxn ang="T77">
                            <a:pos x="T50" y="T51"/>
                          </a:cxn>
                        </a:cxnLst>
                        <a:rect l="T78" t="T79" r="T80" b="T81"/>
                        <a:pathLst>
                          <a:path w="85" h="584">
                            <a:moveTo>
                              <a:pt x="0" y="0"/>
                            </a:moveTo>
                            <a:cubicBezTo>
                              <a:pt x="9" y="12"/>
                              <a:pt x="19" y="24"/>
                              <a:pt x="26" y="32"/>
                            </a:cubicBezTo>
                            <a:cubicBezTo>
                              <a:pt x="33" y="40"/>
                              <a:pt x="36" y="43"/>
                              <a:pt x="40" y="48"/>
                            </a:cubicBezTo>
                            <a:cubicBezTo>
                              <a:pt x="44" y="53"/>
                              <a:pt x="47" y="58"/>
                              <a:pt x="50" y="64"/>
                            </a:cubicBezTo>
                            <a:cubicBezTo>
                              <a:pt x="53" y="70"/>
                              <a:pt x="57" y="76"/>
                              <a:pt x="58" y="82"/>
                            </a:cubicBezTo>
                            <a:cubicBezTo>
                              <a:pt x="59" y="88"/>
                              <a:pt x="57" y="95"/>
                              <a:pt x="58" y="101"/>
                            </a:cubicBezTo>
                            <a:cubicBezTo>
                              <a:pt x="59" y="107"/>
                              <a:pt x="61" y="114"/>
                              <a:pt x="61" y="120"/>
                            </a:cubicBezTo>
                            <a:cubicBezTo>
                              <a:pt x="61" y="126"/>
                              <a:pt x="62" y="127"/>
                              <a:pt x="61" y="138"/>
                            </a:cubicBezTo>
                            <a:cubicBezTo>
                              <a:pt x="60" y="149"/>
                              <a:pt x="57" y="173"/>
                              <a:pt x="56" y="184"/>
                            </a:cubicBezTo>
                            <a:cubicBezTo>
                              <a:pt x="55" y="195"/>
                              <a:pt x="56" y="198"/>
                              <a:pt x="56" y="205"/>
                            </a:cubicBezTo>
                            <a:cubicBezTo>
                              <a:pt x="56" y="212"/>
                              <a:pt x="57" y="218"/>
                              <a:pt x="56" y="226"/>
                            </a:cubicBezTo>
                            <a:cubicBezTo>
                              <a:pt x="55" y="234"/>
                              <a:pt x="50" y="248"/>
                              <a:pt x="48" y="256"/>
                            </a:cubicBezTo>
                            <a:cubicBezTo>
                              <a:pt x="46" y="264"/>
                              <a:pt x="45" y="264"/>
                              <a:pt x="45" y="272"/>
                            </a:cubicBezTo>
                            <a:cubicBezTo>
                              <a:pt x="45" y="280"/>
                              <a:pt x="47" y="295"/>
                              <a:pt x="48" y="306"/>
                            </a:cubicBezTo>
                            <a:cubicBezTo>
                              <a:pt x="49" y="317"/>
                              <a:pt x="50" y="329"/>
                              <a:pt x="50" y="338"/>
                            </a:cubicBezTo>
                            <a:cubicBezTo>
                              <a:pt x="50" y="347"/>
                              <a:pt x="48" y="353"/>
                              <a:pt x="48" y="360"/>
                            </a:cubicBezTo>
                            <a:cubicBezTo>
                              <a:pt x="48" y="367"/>
                              <a:pt x="50" y="373"/>
                              <a:pt x="50" y="381"/>
                            </a:cubicBezTo>
                            <a:cubicBezTo>
                              <a:pt x="50" y="389"/>
                              <a:pt x="50" y="399"/>
                              <a:pt x="50" y="408"/>
                            </a:cubicBezTo>
                            <a:cubicBezTo>
                              <a:pt x="50" y="417"/>
                              <a:pt x="49" y="426"/>
                              <a:pt x="48" y="434"/>
                            </a:cubicBezTo>
                            <a:cubicBezTo>
                              <a:pt x="47" y="442"/>
                              <a:pt x="46" y="450"/>
                              <a:pt x="45" y="458"/>
                            </a:cubicBezTo>
                            <a:cubicBezTo>
                              <a:pt x="44" y="466"/>
                              <a:pt x="41" y="472"/>
                              <a:pt x="42" y="480"/>
                            </a:cubicBezTo>
                            <a:cubicBezTo>
                              <a:pt x="43" y="488"/>
                              <a:pt x="47" y="501"/>
                              <a:pt x="50" y="509"/>
                            </a:cubicBezTo>
                            <a:cubicBezTo>
                              <a:pt x="53" y="517"/>
                              <a:pt x="56" y="524"/>
                              <a:pt x="58" y="530"/>
                            </a:cubicBezTo>
                            <a:cubicBezTo>
                              <a:pt x="60" y="536"/>
                              <a:pt x="61" y="541"/>
                              <a:pt x="64" y="546"/>
                            </a:cubicBezTo>
                            <a:cubicBezTo>
                              <a:pt x="67" y="551"/>
                              <a:pt x="71" y="554"/>
                              <a:pt x="74" y="560"/>
                            </a:cubicBezTo>
                            <a:cubicBezTo>
                              <a:pt x="77" y="566"/>
                              <a:pt x="83" y="580"/>
                              <a:pt x="85" y="584"/>
                            </a:cubicBezTo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76003B">
                              <a:alpha val="29999"/>
                            </a:srgbClr>
                          </a:gs>
                          <a:gs pos="100000">
                            <a:srgbClr val="FF0080">
                              <a:alpha val="29999"/>
                            </a:srgbClr>
                          </a:gs>
                        </a:gsLst>
                        <a:lin ang="0" scaled="1"/>
                      </a:gradFill>
                      <a:ln w="38100">
                        <a:solidFill>
                          <a:srgbClr val="FF062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6" name="Group 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101" y="2650"/>
                        <a:ext cx="486" cy="577"/>
                        <a:chOff x="3101" y="2650"/>
                        <a:chExt cx="486" cy="577"/>
                      </a:xfrm>
                    </p:grpSpPr>
                    <p:sp>
                      <p:nvSpPr>
                        <p:cNvPr id="40" name="Freeform 2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01" y="2821"/>
                          <a:ext cx="432" cy="406"/>
                        </a:xfrm>
                        <a:custGeom>
                          <a:avLst/>
                          <a:gdLst>
                            <a:gd name="T0" fmla="*/ 432 w 432"/>
                            <a:gd name="T1" fmla="*/ 406 h 406"/>
                            <a:gd name="T2" fmla="*/ 411 w 432"/>
                            <a:gd name="T3" fmla="*/ 392 h 406"/>
                            <a:gd name="T4" fmla="*/ 382 w 432"/>
                            <a:gd name="T5" fmla="*/ 382 h 406"/>
                            <a:gd name="T6" fmla="*/ 350 w 432"/>
                            <a:gd name="T7" fmla="*/ 371 h 406"/>
                            <a:gd name="T8" fmla="*/ 323 w 432"/>
                            <a:gd name="T9" fmla="*/ 366 h 406"/>
                            <a:gd name="T10" fmla="*/ 304 w 432"/>
                            <a:gd name="T11" fmla="*/ 360 h 406"/>
                            <a:gd name="T12" fmla="*/ 286 w 432"/>
                            <a:gd name="T13" fmla="*/ 355 h 406"/>
                            <a:gd name="T14" fmla="*/ 275 w 432"/>
                            <a:gd name="T15" fmla="*/ 336 h 406"/>
                            <a:gd name="T16" fmla="*/ 264 w 432"/>
                            <a:gd name="T17" fmla="*/ 323 h 406"/>
                            <a:gd name="T18" fmla="*/ 243 w 432"/>
                            <a:gd name="T19" fmla="*/ 294 h 406"/>
                            <a:gd name="T20" fmla="*/ 227 w 432"/>
                            <a:gd name="T21" fmla="*/ 286 h 406"/>
                            <a:gd name="T22" fmla="*/ 214 w 432"/>
                            <a:gd name="T23" fmla="*/ 275 h 406"/>
                            <a:gd name="T24" fmla="*/ 184 w 432"/>
                            <a:gd name="T25" fmla="*/ 272 h 406"/>
                            <a:gd name="T26" fmla="*/ 174 w 432"/>
                            <a:gd name="T27" fmla="*/ 256 h 406"/>
                            <a:gd name="T28" fmla="*/ 163 w 432"/>
                            <a:gd name="T29" fmla="*/ 238 h 406"/>
                            <a:gd name="T30" fmla="*/ 139 w 432"/>
                            <a:gd name="T31" fmla="*/ 222 h 406"/>
                            <a:gd name="T32" fmla="*/ 123 w 432"/>
                            <a:gd name="T33" fmla="*/ 208 h 406"/>
                            <a:gd name="T34" fmla="*/ 112 w 432"/>
                            <a:gd name="T35" fmla="*/ 187 h 406"/>
                            <a:gd name="T36" fmla="*/ 102 w 432"/>
                            <a:gd name="T37" fmla="*/ 168 h 406"/>
                            <a:gd name="T38" fmla="*/ 94 w 432"/>
                            <a:gd name="T39" fmla="*/ 152 h 406"/>
                            <a:gd name="T40" fmla="*/ 86 w 432"/>
                            <a:gd name="T41" fmla="*/ 131 h 406"/>
                            <a:gd name="T42" fmla="*/ 75 w 432"/>
                            <a:gd name="T43" fmla="*/ 118 h 406"/>
                            <a:gd name="T44" fmla="*/ 67 w 432"/>
                            <a:gd name="T45" fmla="*/ 99 h 406"/>
                            <a:gd name="T46" fmla="*/ 67 w 432"/>
                            <a:gd name="T47" fmla="*/ 64 h 406"/>
                            <a:gd name="T48" fmla="*/ 67 w 432"/>
                            <a:gd name="T49" fmla="*/ 46 h 406"/>
                            <a:gd name="T50" fmla="*/ 43 w 432"/>
                            <a:gd name="T51" fmla="*/ 27 h 406"/>
                            <a:gd name="T52" fmla="*/ 16 w 432"/>
                            <a:gd name="T53" fmla="*/ 11 h 406"/>
                            <a:gd name="T54" fmla="*/ 0 w 432"/>
                            <a:gd name="T55" fmla="*/ 0 h 40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w 432"/>
                            <a:gd name="T85" fmla="*/ 0 h 406"/>
                            <a:gd name="T86" fmla="*/ 432 w 432"/>
                            <a:gd name="T87" fmla="*/ 406 h 406"/>
                          </a:gdLst>
                          <a:ahLst/>
                          <a:cxnLst>
                            <a:cxn ang="T56">
                              <a:pos x="T0" y="T1"/>
                            </a:cxn>
                            <a:cxn ang="T57">
                              <a:pos x="T2" y="T3"/>
                            </a:cxn>
                            <a:cxn ang="T58">
                              <a:pos x="T4" y="T5"/>
                            </a:cxn>
                            <a:cxn ang="T59">
                              <a:pos x="T6" y="T7"/>
                            </a:cxn>
                            <a:cxn ang="T60">
                              <a:pos x="T8" y="T9"/>
                            </a:cxn>
                            <a:cxn ang="T61">
                              <a:pos x="T10" y="T11"/>
                            </a:cxn>
                            <a:cxn ang="T62">
                              <a:pos x="T12" y="T13"/>
                            </a:cxn>
                            <a:cxn ang="T63">
                              <a:pos x="T14" y="T15"/>
                            </a:cxn>
                            <a:cxn ang="T64">
                              <a:pos x="T16" y="T17"/>
                            </a:cxn>
                            <a:cxn ang="T65">
                              <a:pos x="T18" y="T19"/>
                            </a:cxn>
                            <a:cxn ang="T66">
                              <a:pos x="T20" y="T21"/>
                            </a:cxn>
                            <a:cxn ang="T67">
                              <a:pos x="T22" y="T23"/>
                            </a:cxn>
                            <a:cxn ang="T68">
                              <a:pos x="T24" y="T25"/>
                            </a:cxn>
                            <a:cxn ang="T69">
                              <a:pos x="T26" y="T27"/>
                            </a:cxn>
                            <a:cxn ang="T70">
                              <a:pos x="T28" y="T29"/>
                            </a:cxn>
                            <a:cxn ang="T71">
                              <a:pos x="T30" y="T31"/>
                            </a:cxn>
                            <a:cxn ang="T72">
                              <a:pos x="T32" y="T33"/>
                            </a:cxn>
                            <a:cxn ang="T73">
                              <a:pos x="T34" y="T35"/>
                            </a:cxn>
                            <a:cxn ang="T74">
                              <a:pos x="T36" y="T37"/>
                            </a:cxn>
                            <a:cxn ang="T75">
                              <a:pos x="T38" y="T39"/>
                            </a:cxn>
                            <a:cxn ang="T76">
                              <a:pos x="T40" y="T41"/>
                            </a:cxn>
                            <a:cxn ang="T77">
                              <a:pos x="T42" y="T43"/>
                            </a:cxn>
                            <a:cxn ang="T78">
                              <a:pos x="T44" y="T45"/>
                            </a:cxn>
                            <a:cxn ang="T79">
                              <a:pos x="T46" y="T47"/>
                            </a:cxn>
                            <a:cxn ang="T80">
                              <a:pos x="T48" y="T49"/>
                            </a:cxn>
                            <a:cxn ang="T81">
                              <a:pos x="T50" y="T51"/>
                            </a:cxn>
                            <a:cxn ang="T82">
                              <a:pos x="T52" y="T53"/>
                            </a:cxn>
                            <a:cxn ang="T83">
                              <a:pos x="T54" y="T55"/>
                            </a:cxn>
                          </a:cxnLst>
                          <a:rect l="T84" t="T85" r="T86" b="T87"/>
                          <a:pathLst>
                            <a:path w="432" h="406">
                              <a:moveTo>
                                <a:pt x="432" y="406"/>
                              </a:moveTo>
                              <a:cubicBezTo>
                                <a:pt x="425" y="401"/>
                                <a:pt x="419" y="396"/>
                                <a:pt x="411" y="392"/>
                              </a:cubicBezTo>
                              <a:cubicBezTo>
                                <a:pt x="403" y="388"/>
                                <a:pt x="392" y="385"/>
                                <a:pt x="382" y="382"/>
                              </a:cubicBezTo>
                              <a:cubicBezTo>
                                <a:pt x="372" y="379"/>
                                <a:pt x="360" y="374"/>
                                <a:pt x="350" y="371"/>
                              </a:cubicBezTo>
                              <a:cubicBezTo>
                                <a:pt x="340" y="368"/>
                                <a:pt x="331" y="368"/>
                                <a:pt x="323" y="366"/>
                              </a:cubicBezTo>
                              <a:cubicBezTo>
                                <a:pt x="315" y="364"/>
                                <a:pt x="310" y="362"/>
                                <a:pt x="304" y="360"/>
                              </a:cubicBezTo>
                              <a:cubicBezTo>
                                <a:pt x="298" y="358"/>
                                <a:pt x="291" y="359"/>
                                <a:pt x="286" y="355"/>
                              </a:cubicBezTo>
                              <a:cubicBezTo>
                                <a:pt x="281" y="351"/>
                                <a:pt x="279" y="341"/>
                                <a:pt x="275" y="336"/>
                              </a:cubicBezTo>
                              <a:cubicBezTo>
                                <a:pt x="271" y="331"/>
                                <a:pt x="269" y="330"/>
                                <a:pt x="264" y="323"/>
                              </a:cubicBezTo>
                              <a:cubicBezTo>
                                <a:pt x="259" y="316"/>
                                <a:pt x="249" y="300"/>
                                <a:pt x="243" y="294"/>
                              </a:cubicBezTo>
                              <a:cubicBezTo>
                                <a:pt x="237" y="288"/>
                                <a:pt x="232" y="289"/>
                                <a:pt x="227" y="286"/>
                              </a:cubicBezTo>
                              <a:cubicBezTo>
                                <a:pt x="222" y="283"/>
                                <a:pt x="221" y="277"/>
                                <a:pt x="214" y="275"/>
                              </a:cubicBezTo>
                              <a:cubicBezTo>
                                <a:pt x="207" y="273"/>
                                <a:pt x="191" y="275"/>
                                <a:pt x="184" y="272"/>
                              </a:cubicBezTo>
                              <a:cubicBezTo>
                                <a:pt x="177" y="269"/>
                                <a:pt x="177" y="262"/>
                                <a:pt x="174" y="256"/>
                              </a:cubicBezTo>
                              <a:cubicBezTo>
                                <a:pt x="171" y="250"/>
                                <a:pt x="169" y="244"/>
                                <a:pt x="163" y="238"/>
                              </a:cubicBezTo>
                              <a:cubicBezTo>
                                <a:pt x="157" y="232"/>
                                <a:pt x="146" y="227"/>
                                <a:pt x="139" y="222"/>
                              </a:cubicBezTo>
                              <a:cubicBezTo>
                                <a:pt x="132" y="217"/>
                                <a:pt x="127" y="214"/>
                                <a:pt x="123" y="208"/>
                              </a:cubicBezTo>
                              <a:cubicBezTo>
                                <a:pt x="119" y="202"/>
                                <a:pt x="116" y="194"/>
                                <a:pt x="112" y="187"/>
                              </a:cubicBezTo>
                              <a:cubicBezTo>
                                <a:pt x="108" y="180"/>
                                <a:pt x="105" y="174"/>
                                <a:pt x="102" y="168"/>
                              </a:cubicBezTo>
                              <a:cubicBezTo>
                                <a:pt x="99" y="162"/>
                                <a:pt x="97" y="158"/>
                                <a:pt x="94" y="152"/>
                              </a:cubicBezTo>
                              <a:cubicBezTo>
                                <a:pt x="91" y="146"/>
                                <a:pt x="89" y="137"/>
                                <a:pt x="86" y="131"/>
                              </a:cubicBezTo>
                              <a:cubicBezTo>
                                <a:pt x="83" y="125"/>
                                <a:pt x="78" y="123"/>
                                <a:pt x="75" y="118"/>
                              </a:cubicBezTo>
                              <a:cubicBezTo>
                                <a:pt x="72" y="113"/>
                                <a:pt x="68" y="108"/>
                                <a:pt x="67" y="99"/>
                              </a:cubicBezTo>
                              <a:cubicBezTo>
                                <a:pt x="66" y="90"/>
                                <a:pt x="67" y="73"/>
                                <a:pt x="67" y="64"/>
                              </a:cubicBezTo>
                              <a:cubicBezTo>
                                <a:pt x="67" y="55"/>
                                <a:pt x="71" y="52"/>
                                <a:pt x="67" y="46"/>
                              </a:cubicBezTo>
                              <a:cubicBezTo>
                                <a:pt x="63" y="40"/>
                                <a:pt x="52" y="33"/>
                                <a:pt x="43" y="27"/>
                              </a:cubicBezTo>
                              <a:cubicBezTo>
                                <a:pt x="34" y="21"/>
                                <a:pt x="23" y="15"/>
                                <a:pt x="16" y="11"/>
                              </a:cubicBezTo>
                              <a:cubicBezTo>
                                <a:pt x="9" y="7"/>
                                <a:pt x="3" y="2"/>
                                <a:pt x="0" y="0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1" name="Freeform 2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04" y="2650"/>
                          <a:ext cx="483" cy="558"/>
                        </a:xfrm>
                        <a:custGeom>
                          <a:avLst/>
                          <a:gdLst>
                            <a:gd name="T0" fmla="*/ 0 w 483"/>
                            <a:gd name="T1" fmla="*/ 174 h 558"/>
                            <a:gd name="T2" fmla="*/ 280 w 483"/>
                            <a:gd name="T3" fmla="*/ 17 h 558"/>
                            <a:gd name="T4" fmla="*/ 275 w 483"/>
                            <a:gd name="T5" fmla="*/ 73 h 558"/>
                            <a:gd name="T6" fmla="*/ 285 w 483"/>
                            <a:gd name="T7" fmla="*/ 102 h 558"/>
                            <a:gd name="T8" fmla="*/ 304 w 483"/>
                            <a:gd name="T9" fmla="*/ 118 h 558"/>
                            <a:gd name="T10" fmla="*/ 339 w 483"/>
                            <a:gd name="T11" fmla="*/ 123 h 558"/>
                            <a:gd name="T12" fmla="*/ 352 w 483"/>
                            <a:gd name="T13" fmla="*/ 147 h 558"/>
                            <a:gd name="T14" fmla="*/ 336 w 483"/>
                            <a:gd name="T15" fmla="*/ 171 h 558"/>
                            <a:gd name="T16" fmla="*/ 315 w 483"/>
                            <a:gd name="T17" fmla="*/ 201 h 558"/>
                            <a:gd name="T18" fmla="*/ 299 w 483"/>
                            <a:gd name="T19" fmla="*/ 219 h 558"/>
                            <a:gd name="T20" fmla="*/ 261 w 483"/>
                            <a:gd name="T21" fmla="*/ 241 h 558"/>
                            <a:gd name="T22" fmla="*/ 251 w 483"/>
                            <a:gd name="T23" fmla="*/ 265 h 558"/>
                            <a:gd name="T24" fmla="*/ 267 w 483"/>
                            <a:gd name="T25" fmla="*/ 289 h 558"/>
                            <a:gd name="T26" fmla="*/ 261 w 483"/>
                            <a:gd name="T27" fmla="*/ 313 h 558"/>
                            <a:gd name="T28" fmla="*/ 267 w 483"/>
                            <a:gd name="T29" fmla="*/ 334 h 558"/>
                            <a:gd name="T30" fmla="*/ 261 w 483"/>
                            <a:gd name="T31" fmla="*/ 358 h 558"/>
                            <a:gd name="T32" fmla="*/ 259 w 483"/>
                            <a:gd name="T33" fmla="*/ 382 h 558"/>
                            <a:gd name="T34" fmla="*/ 269 w 483"/>
                            <a:gd name="T35" fmla="*/ 403 h 558"/>
                            <a:gd name="T36" fmla="*/ 285 w 483"/>
                            <a:gd name="T37" fmla="*/ 406 h 558"/>
                            <a:gd name="T38" fmla="*/ 312 w 483"/>
                            <a:gd name="T39" fmla="*/ 414 h 558"/>
                            <a:gd name="T40" fmla="*/ 347 w 483"/>
                            <a:gd name="T41" fmla="*/ 411 h 558"/>
                            <a:gd name="T42" fmla="*/ 387 w 483"/>
                            <a:gd name="T43" fmla="*/ 403 h 558"/>
                            <a:gd name="T44" fmla="*/ 421 w 483"/>
                            <a:gd name="T45" fmla="*/ 395 h 558"/>
                            <a:gd name="T46" fmla="*/ 456 w 483"/>
                            <a:gd name="T47" fmla="*/ 398 h 558"/>
                            <a:gd name="T48" fmla="*/ 475 w 483"/>
                            <a:gd name="T49" fmla="*/ 395 h 558"/>
                            <a:gd name="T50" fmla="*/ 408 w 483"/>
                            <a:gd name="T51" fmla="*/ 558 h 558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w 483"/>
                            <a:gd name="T79" fmla="*/ 0 h 558"/>
                            <a:gd name="T80" fmla="*/ 483 w 483"/>
                            <a:gd name="T81" fmla="*/ 558 h 558"/>
                          </a:gdLst>
                          <a:ahLst/>
                          <a:cxnLst>
                            <a:cxn ang="T52">
                              <a:pos x="T0" y="T1"/>
                            </a:cxn>
                            <a:cxn ang="T53">
                              <a:pos x="T2" y="T3"/>
                            </a:cxn>
                            <a:cxn ang="T54">
                              <a:pos x="T4" y="T5"/>
                            </a:cxn>
                            <a:cxn ang="T55">
                              <a:pos x="T6" y="T7"/>
                            </a:cxn>
                            <a:cxn ang="T56">
                              <a:pos x="T8" y="T9"/>
                            </a:cxn>
                            <a:cxn ang="T57">
                              <a:pos x="T10" y="T11"/>
                            </a:cxn>
                            <a:cxn ang="T58">
                              <a:pos x="T12" y="T13"/>
                            </a:cxn>
                            <a:cxn ang="T59">
                              <a:pos x="T14" y="T15"/>
                            </a:cxn>
                            <a:cxn ang="T60">
                              <a:pos x="T16" y="T17"/>
                            </a:cxn>
                            <a:cxn ang="T61">
                              <a:pos x="T18" y="T19"/>
                            </a:cxn>
                            <a:cxn ang="T62">
                              <a:pos x="T20" y="T21"/>
                            </a:cxn>
                            <a:cxn ang="T63">
                              <a:pos x="T22" y="T23"/>
                            </a:cxn>
                            <a:cxn ang="T64">
                              <a:pos x="T24" y="T25"/>
                            </a:cxn>
                            <a:cxn ang="T65">
                              <a:pos x="T26" y="T27"/>
                            </a:cxn>
                            <a:cxn ang="T66">
                              <a:pos x="T28" y="T29"/>
                            </a:cxn>
                            <a:cxn ang="T67">
                              <a:pos x="T30" y="T31"/>
                            </a:cxn>
                            <a:cxn ang="T68">
                              <a:pos x="T32" y="T33"/>
                            </a:cxn>
                            <a:cxn ang="T69">
                              <a:pos x="T34" y="T35"/>
                            </a:cxn>
                            <a:cxn ang="T70">
                              <a:pos x="T36" y="T37"/>
                            </a:cxn>
                            <a:cxn ang="T71">
                              <a:pos x="T38" y="T39"/>
                            </a:cxn>
                            <a:cxn ang="T72">
                              <a:pos x="T40" y="T41"/>
                            </a:cxn>
                            <a:cxn ang="T73">
                              <a:pos x="T42" y="T43"/>
                            </a:cxn>
                            <a:cxn ang="T74">
                              <a:pos x="T44" y="T45"/>
                            </a:cxn>
                            <a:cxn ang="T75">
                              <a:pos x="T46" y="T47"/>
                            </a:cxn>
                            <a:cxn ang="T76">
                              <a:pos x="T48" y="T49"/>
                            </a:cxn>
                            <a:cxn ang="T77">
                              <a:pos x="T50" y="T51"/>
                            </a:cxn>
                          </a:cxnLst>
                          <a:rect l="T78" t="T79" r="T80" b="T81"/>
                          <a:pathLst>
                            <a:path w="483" h="558">
                              <a:moveTo>
                                <a:pt x="0" y="174"/>
                              </a:moveTo>
                              <a:cubicBezTo>
                                <a:pt x="117" y="104"/>
                                <a:pt x="234" y="34"/>
                                <a:pt x="280" y="17"/>
                              </a:cubicBezTo>
                              <a:cubicBezTo>
                                <a:pt x="326" y="0"/>
                                <a:pt x="274" y="59"/>
                                <a:pt x="275" y="73"/>
                              </a:cubicBezTo>
                              <a:cubicBezTo>
                                <a:pt x="276" y="87"/>
                                <a:pt x="280" y="94"/>
                                <a:pt x="285" y="102"/>
                              </a:cubicBezTo>
                              <a:cubicBezTo>
                                <a:pt x="290" y="110"/>
                                <a:pt x="295" y="114"/>
                                <a:pt x="304" y="118"/>
                              </a:cubicBezTo>
                              <a:cubicBezTo>
                                <a:pt x="313" y="122"/>
                                <a:pt x="331" y="118"/>
                                <a:pt x="339" y="123"/>
                              </a:cubicBezTo>
                              <a:cubicBezTo>
                                <a:pt x="347" y="128"/>
                                <a:pt x="352" y="139"/>
                                <a:pt x="352" y="147"/>
                              </a:cubicBezTo>
                              <a:cubicBezTo>
                                <a:pt x="352" y="155"/>
                                <a:pt x="342" y="162"/>
                                <a:pt x="336" y="171"/>
                              </a:cubicBezTo>
                              <a:cubicBezTo>
                                <a:pt x="330" y="180"/>
                                <a:pt x="321" y="193"/>
                                <a:pt x="315" y="201"/>
                              </a:cubicBezTo>
                              <a:cubicBezTo>
                                <a:pt x="309" y="209"/>
                                <a:pt x="308" y="212"/>
                                <a:pt x="299" y="219"/>
                              </a:cubicBezTo>
                              <a:cubicBezTo>
                                <a:pt x="290" y="226"/>
                                <a:pt x="269" y="233"/>
                                <a:pt x="261" y="241"/>
                              </a:cubicBezTo>
                              <a:cubicBezTo>
                                <a:pt x="253" y="249"/>
                                <a:pt x="250" y="257"/>
                                <a:pt x="251" y="265"/>
                              </a:cubicBezTo>
                              <a:cubicBezTo>
                                <a:pt x="252" y="273"/>
                                <a:pt x="265" y="281"/>
                                <a:pt x="267" y="289"/>
                              </a:cubicBezTo>
                              <a:cubicBezTo>
                                <a:pt x="269" y="297"/>
                                <a:pt x="261" y="306"/>
                                <a:pt x="261" y="313"/>
                              </a:cubicBezTo>
                              <a:cubicBezTo>
                                <a:pt x="261" y="320"/>
                                <a:pt x="267" y="327"/>
                                <a:pt x="267" y="334"/>
                              </a:cubicBezTo>
                              <a:cubicBezTo>
                                <a:pt x="267" y="341"/>
                                <a:pt x="262" y="350"/>
                                <a:pt x="261" y="358"/>
                              </a:cubicBezTo>
                              <a:cubicBezTo>
                                <a:pt x="260" y="366"/>
                                <a:pt x="258" y="375"/>
                                <a:pt x="259" y="382"/>
                              </a:cubicBezTo>
                              <a:cubicBezTo>
                                <a:pt x="260" y="389"/>
                                <a:pt x="265" y="399"/>
                                <a:pt x="269" y="403"/>
                              </a:cubicBezTo>
                              <a:cubicBezTo>
                                <a:pt x="273" y="407"/>
                                <a:pt x="278" y="404"/>
                                <a:pt x="285" y="406"/>
                              </a:cubicBezTo>
                              <a:cubicBezTo>
                                <a:pt x="292" y="408"/>
                                <a:pt x="302" y="413"/>
                                <a:pt x="312" y="414"/>
                              </a:cubicBezTo>
                              <a:cubicBezTo>
                                <a:pt x="322" y="415"/>
                                <a:pt x="334" y="413"/>
                                <a:pt x="347" y="411"/>
                              </a:cubicBezTo>
                              <a:cubicBezTo>
                                <a:pt x="360" y="409"/>
                                <a:pt x="375" y="406"/>
                                <a:pt x="387" y="403"/>
                              </a:cubicBezTo>
                              <a:cubicBezTo>
                                <a:pt x="399" y="400"/>
                                <a:pt x="410" y="396"/>
                                <a:pt x="421" y="395"/>
                              </a:cubicBezTo>
                              <a:cubicBezTo>
                                <a:pt x="432" y="394"/>
                                <a:pt x="447" y="398"/>
                                <a:pt x="456" y="398"/>
                              </a:cubicBezTo>
                              <a:cubicBezTo>
                                <a:pt x="465" y="398"/>
                                <a:pt x="483" y="368"/>
                                <a:pt x="475" y="395"/>
                              </a:cubicBezTo>
                              <a:cubicBezTo>
                                <a:pt x="467" y="422"/>
                                <a:pt x="420" y="531"/>
                                <a:pt x="408" y="558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7" name="Group 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32" y="1589"/>
                        <a:ext cx="1333" cy="1476"/>
                        <a:chOff x="3232" y="1589"/>
                        <a:chExt cx="1333" cy="1476"/>
                      </a:xfrm>
                    </p:grpSpPr>
                    <p:sp>
                      <p:nvSpPr>
                        <p:cNvPr id="38" name="Freeform 2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232" y="1786"/>
                          <a:ext cx="236" cy="982"/>
                        </a:xfrm>
                        <a:custGeom>
                          <a:avLst/>
                          <a:gdLst>
                            <a:gd name="T0" fmla="*/ 236 w 236"/>
                            <a:gd name="T1" fmla="*/ 968 h 968"/>
                            <a:gd name="T2" fmla="*/ 169 w 236"/>
                            <a:gd name="T3" fmla="*/ 942 h 968"/>
                            <a:gd name="T4" fmla="*/ 157 w 236"/>
                            <a:gd name="T5" fmla="*/ 818 h 968"/>
                            <a:gd name="T6" fmla="*/ 125 w 236"/>
                            <a:gd name="T7" fmla="*/ 798 h 968"/>
                            <a:gd name="T8" fmla="*/ 133 w 236"/>
                            <a:gd name="T9" fmla="*/ 766 h 968"/>
                            <a:gd name="T10" fmla="*/ 109 w 236"/>
                            <a:gd name="T11" fmla="*/ 706 h 968"/>
                            <a:gd name="T12" fmla="*/ 113 w 236"/>
                            <a:gd name="T13" fmla="*/ 654 h 968"/>
                            <a:gd name="T14" fmla="*/ 85 w 236"/>
                            <a:gd name="T15" fmla="*/ 538 h 968"/>
                            <a:gd name="T16" fmla="*/ 49 w 236"/>
                            <a:gd name="T17" fmla="*/ 462 h 968"/>
                            <a:gd name="T18" fmla="*/ 57 w 236"/>
                            <a:gd name="T19" fmla="*/ 434 h 968"/>
                            <a:gd name="T20" fmla="*/ 9 w 236"/>
                            <a:gd name="T21" fmla="*/ 390 h 968"/>
                            <a:gd name="T22" fmla="*/ 5 w 236"/>
                            <a:gd name="T23" fmla="*/ 338 h 968"/>
                            <a:gd name="T24" fmla="*/ 13 w 236"/>
                            <a:gd name="T25" fmla="*/ 178 h 968"/>
                            <a:gd name="T26" fmla="*/ 65 w 236"/>
                            <a:gd name="T27" fmla="*/ 150 h 968"/>
                            <a:gd name="T28" fmla="*/ 81 w 236"/>
                            <a:gd name="T29" fmla="*/ 122 h 968"/>
                            <a:gd name="T30" fmla="*/ 176 w 236"/>
                            <a:gd name="T31" fmla="*/ 0 h 968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w 236"/>
                            <a:gd name="T49" fmla="*/ 0 h 968"/>
                            <a:gd name="T50" fmla="*/ 236 w 236"/>
                            <a:gd name="T51" fmla="*/ 968 h 968"/>
                          </a:gdLst>
                          <a:ahLst/>
                          <a:cxnLst>
                            <a:cxn ang="T32">
                              <a:pos x="T0" y="T1"/>
                            </a:cxn>
                            <a:cxn ang="T33">
                              <a:pos x="T2" y="T3"/>
                            </a:cxn>
                            <a:cxn ang="T34">
                              <a:pos x="T4" y="T5"/>
                            </a:cxn>
                            <a:cxn ang="T35">
                              <a:pos x="T6" y="T7"/>
                            </a:cxn>
                            <a:cxn ang="T36">
                              <a:pos x="T8" y="T9"/>
                            </a:cxn>
                            <a:cxn ang="T37">
                              <a:pos x="T10" y="T11"/>
                            </a:cxn>
                            <a:cxn ang="T38">
                              <a:pos x="T12" y="T13"/>
                            </a:cxn>
                            <a:cxn ang="T39">
                              <a:pos x="T14" y="T15"/>
                            </a:cxn>
                            <a:cxn ang="T40">
                              <a:pos x="T16" y="T17"/>
                            </a:cxn>
                            <a:cxn ang="T41">
                              <a:pos x="T18" y="T19"/>
                            </a:cxn>
                            <a:cxn ang="T42">
                              <a:pos x="T20" y="T21"/>
                            </a:cxn>
                            <a:cxn ang="T43">
                              <a:pos x="T22" y="T23"/>
                            </a:cxn>
                            <a:cxn ang="T44">
                              <a:pos x="T24" y="T25"/>
                            </a:cxn>
                            <a:cxn ang="T45">
                              <a:pos x="T26" y="T27"/>
                            </a:cxn>
                            <a:cxn ang="T46">
                              <a:pos x="T28" y="T29"/>
                            </a:cxn>
                            <a:cxn ang="T47">
                              <a:pos x="T30" y="T31"/>
                            </a:cxn>
                          </a:cxnLst>
                          <a:rect l="T48" t="T49" r="T50" b="T51"/>
                          <a:pathLst>
                            <a:path w="236" h="968">
                              <a:moveTo>
                                <a:pt x="236" y="968"/>
                              </a:moveTo>
                              <a:cubicBezTo>
                                <a:pt x="225" y="963"/>
                                <a:pt x="182" y="967"/>
                                <a:pt x="169" y="942"/>
                              </a:cubicBezTo>
                              <a:cubicBezTo>
                                <a:pt x="156" y="917"/>
                                <a:pt x="164" y="842"/>
                                <a:pt x="157" y="818"/>
                              </a:cubicBezTo>
                              <a:cubicBezTo>
                                <a:pt x="150" y="794"/>
                                <a:pt x="129" y="807"/>
                                <a:pt x="125" y="798"/>
                              </a:cubicBezTo>
                              <a:cubicBezTo>
                                <a:pt x="121" y="789"/>
                                <a:pt x="136" y="781"/>
                                <a:pt x="133" y="766"/>
                              </a:cubicBezTo>
                              <a:cubicBezTo>
                                <a:pt x="130" y="751"/>
                                <a:pt x="112" y="725"/>
                                <a:pt x="109" y="706"/>
                              </a:cubicBezTo>
                              <a:cubicBezTo>
                                <a:pt x="106" y="687"/>
                                <a:pt x="117" y="682"/>
                                <a:pt x="113" y="654"/>
                              </a:cubicBezTo>
                              <a:cubicBezTo>
                                <a:pt x="109" y="626"/>
                                <a:pt x="96" y="570"/>
                                <a:pt x="85" y="538"/>
                              </a:cubicBezTo>
                              <a:cubicBezTo>
                                <a:pt x="74" y="506"/>
                                <a:pt x="54" y="479"/>
                                <a:pt x="49" y="462"/>
                              </a:cubicBezTo>
                              <a:cubicBezTo>
                                <a:pt x="44" y="445"/>
                                <a:pt x="64" y="446"/>
                                <a:pt x="57" y="434"/>
                              </a:cubicBezTo>
                              <a:cubicBezTo>
                                <a:pt x="50" y="422"/>
                                <a:pt x="18" y="406"/>
                                <a:pt x="9" y="390"/>
                              </a:cubicBezTo>
                              <a:cubicBezTo>
                                <a:pt x="0" y="374"/>
                                <a:pt x="4" y="373"/>
                                <a:pt x="5" y="338"/>
                              </a:cubicBezTo>
                              <a:cubicBezTo>
                                <a:pt x="6" y="303"/>
                                <a:pt x="3" y="209"/>
                                <a:pt x="13" y="178"/>
                              </a:cubicBezTo>
                              <a:cubicBezTo>
                                <a:pt x="23" y="147"/>
                                <a:pt x="54" y="159"/>
                                <a:pt x="65" y="150"/>
                              </a:cubicBezTo>
                              <a:cubicBezTo>
                                <a:pt x="76" y="141"/>
                                <a:pt x="63" y="147"/>
                                <a:pt x="81" y="122"/>
                              </a:cubicBezTo>
                              <a:cubicBezTo>
                                <a:pt x="99" y="97"/>
                                <a:pt x="156" y="25"/>
                                <a:pt x="176" y="0"/>
                              </a:cubicBezTo>
                            </a:path>
                          </a:pathLst>
                        </a:custGeom>
                        <a:noFill/>
                        <a:ln w="3175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9" name="Freeform 2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339" y="1589"/>
                          <a:ext cx="1226" cy="1476"/>
                        </a:xfrm>
                        <a:custGeom>
                          <a:avLst/>
                          <a:gdLst>
                            <a:gd name="T0" fmla="*/ 73 w 1226"/>
                            <a:gd name="T1" fmla="*/ 203 h 1476"/>
                            <a:gd name="T2" fmla="*/ 70 w 1226"/>
                            <a:gd name="T3" fmla="*/ 194 h 1476"/>
                            <a:gd name="T4" fmla="*/ 9 w 1226"/>
                            <a:gd name="T5" fmla="*/ 133 h 1476"/>
                            <a:gd name="T6" fmla="*/ 126 w 1226"/>
                            <a:gd name="T7" fmla="*/ 162 h 1476"/>
                            <a:gd name="T8" fmla="*/ 174 w 1226"/>
                            <a:gd name="T9" fmla="*/ 162 h 1476"/>
                            <a:gd name="T10" fmla="*/ 177 w 1226"/>
                            <a:gd name="T11" fmla="*/ 218 h 1476"/>
                            <a:gd name="T12" fmla="*/ 222 w 1226"/>
                            <a:gd name="T13" fmla="*/ 210 h 1476"/>
                            <a:gd name="T14" fmla="*/ 270 w 1226"/>
                            <a:gd name="T15" fmla="*/ 162 h 1476"/>
                            <a:gd name="T16" fmla="*/ 606 w 1226"/>
                            <a:gd name="T17" fmla="*/ 18 h 1476"/>
                            <a:gd name="T18" fmla="*/ 717 w 1226"/>
                            <a:gd name="T19" fmla="*/ 51 h 1476"/>
                            <a:gd name="T20" fmla="*/ 736 w 1226"/>
                            <a:gd name="T21" fmla="*/ 82 h 1476"/>
                            <a:gd name="T22" fmla="*/ 764 w 1226"/>
                            <a:gd name="T23" fmla="*/ 126 h 1476"/>
                            <a:gd name="T24" fmla="*/ 774 w 1226"/>
                            <a:gd name="T25" fmla="*/ 199 h 1476"/>
                            <a:gd name="T26" fmla="*/ 787 w 1226"/>
                            <a:gd name="T27" fmla="*/ 266 h 1476"/>
                            <a:gd name="T28" fmla="*/ 942 w 1226"/>
                            <a:gd name="T29" fmla="*/ 498 h 1476"/>
                            <a:gd name="T30" fmla="*/ 963 w 1226"/>
                            <a:gd name="T31" fmla="*/ 570 h 1476"/>
                            <a:gd name="T32" fmla="*/ 966 w 1226"/>
                            <a:gd name="T33" fmla="*/ 597 h 1476"/>
                            <a:gd name="T34" fmla="*/ 1014 w 1226"/>
                            <a:gd name="T35" fmla="*/ 642 h 1476"/>
                            <a:gd name="T36" fmla="*/ 1038 w 1226"/>
                            <a:gd name="T37" fmla="*/ 690 h 1476"/>
                            <a:gd name="T38" fmla="*/ 1017 w 1226"/>
                            <a:gd name="T39" fmla="*/ 743 h 1476"/>
                            <a:gd name="T40" fmla="*/ 1065 w 1226"/>
                            <a:gd name="T41" fmla="*/ 757 h 1476"/>
                            <a:gd name="T42" fmla="*/ 1114 w 1226"/>
                            <a:gd name="T43" fmla="*/ 732 h 1476"/>
                            <a:gd name="T44" fmla="*/ 1150 w 1226"/>
                            <a:gd name="T45" fmla="*/ 682 h 1476"/>
                            <a:gd name="T46" fmla="*/ 1214 w 1226"/>
                            <a:gd name="T47" fmla="*/ 690 h 1476"/>
                            <a:gd name="T48" fmla="*/ 1209 w 1226"/>
                            <a:gd name="T49" fmla="*/ 738 h 1476"/>
                            <a:gd name="T50" fmla="*/ 1113 w 1226"/>
                            <a:gd name="T51" fmla="*/ 829 h 1476"/>
                            <a:gd name="T52" fmla="*/ 1065 w 1226"/>
                            <a:gd name="T53" fmla="*/ 925 h 1476"/>
                            <a:gd name="T54" fmla="*/ 1038 w 1226"/>
                            <a:gd name="T55" fmla="*/ 1026 h 1476"/>
                            <a:gd name="T56" fmla="*/ 1011 w 1226"/>
                            <a:gd name="T57" fmla="*/ 1170 h 1476"/>
                            <a:gd name="T58" fmla="*/ 953 w 1226"/>
                            <a:gd name="T59" fmla="*/ 1226 h 1476"/>
                            <a:gd name="T60" fmla="*/ 889 w 1226"/>
                            <a:gd name="T61" fmla="*/ 1269 h 1476"/>
                            <a:gd name="T62" fmla="*/ 846 w 1226"/>
                            <a:gd name="T63" fmla="*/ 1314 h 1476"/>
                            <a:gd name="T64" fmla="*/ 827 w 1226"/>
                            <a:gd name="T65" fmla="*/ 1346 h 1476"/>
                            <a:gd name="T66" fmla="*/ 754 w 1226"/>
                            <a:gd name="T67" fmla="*/ 1380 h 1476"/>
                            <a:gd name="T68" fmla="*/ 756 w 1226"/>
                            <a:gd name="T69" fmla="*/ 1404 h 1476"/>
                            <a:gd name="T70" fmla="*/ 752 w 1226"/>
                            <a:gd name="T71" fmla="*/ 1446 h 1476"/>
                            <a:gd name="T72" fmla="*/ 702 w 1226"/>
                            <a:gd name="T73" fmla="*/ 1458 h 1476"/>
                            <a:gd name="T74" fmla="*/ 654 w 1226"/>
                            <a:gd name="T75" fmla="*/ 1458 h 1476"/>
                            <a:gd name="T76" fmla="*/ 382 w 1226"/>
                            <a:gd name="T77" fmla="*/ 1426 h 1476"/>
                            <a:gd name="T78" fmla="*/ 225 w 1226"/>
                            <a:gd name="T79" fmla="*/ 1447 h 1476"/>
                            <a:gd name="T80" fmla="*/ 194 w 1226"/>
                            <a:gd name="T81" fmla="*/ 1440 h 1476"/>
                            <a:gd name="T82" fmla="*/ 49 w 1226"/>
                            <a:gd name="T83" fmla="*/ 1463 h 1476"/>
                            <a:gd name="T84" fmla="*/ 42 w 1226"/>
                            <a:gd name="T85" fmla="*/ 1364 h 1476"/>
                            <a:gd name="T86" fmla="*/ 38 w 1226"/>
                            <a:gd name="T87" fmla="*/ 1324 h 1476"/>
                            <a:gd name="T88" fmla="*/ 30 w 1226"/>
                            <a:gd name="T89" fmla="*/ 1314 h 1476"/>
                            <a:gd name="T90" fmla="*/ 83 w 1226"/>
                            <a:gd name="T91" fmla="*/ 1279 h 1476"/>
                            <a:gd name="T92" fmla="*/ 122 w 1226"/>
                            <a:gd name="T93" fmla="*/ 1228 h 1476"/>
                            <a:gd name="T94" fmla="*/ 126 w 1226"/>
                            <a:gd name="T95" fmla="*/ 1170 h 147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w 1226"/>
                            <a:gd name="T145" fmla="*/ 0 h 1476"/>
                            <a:gd name="T146" fmla="*/ 1226 w 1226"/>
                            <a:gd name="T147" fmla="*/ 1476 h 1476"/>
                          </a:gdLst>
                          <a:ahLst/>
                          <a:cxnLst>
                            <a:cxn ang="T96">
                              <a:pos x="T0" y="T1"/>
                            </a:cxn>
                            <a:cxn ang="T97">
                              <a:pos x="T2" y="T3"/>
                            </a:cxn>
                            <a:cxn ang="T98">
                              <a:pos x="T4" y="T5"/>
                            </a:cxn>
                            <a:cxn ang="T99">
                              <a:pos x="T6" y="T7"/>
                            </a:cxn>
                            <a:cxn ang="T100">
                              <a:pos x="T8" y="T9"/>
                            </a:cxn>
                            <a:cxn ang="T101">
                              <a:pos x="T10" y="T11"/>
                            </a:cxn>
                            <a:cxn ang="T102">
                              <a:pos x="T12" y="T13"/>
                            </a:cxn>
                            <a:cxn ang="T103">
                              <a:pos x="T14" y="T15"/>
                            </a:cxn>
                            <a:cxn ang="T104">
                              <a:pos x="T16" y="T17"/>
                            </a:cxn>
                            <a:cxn ang="T105">
                              <a:pos x="T18" y="T19"/>
                            </a:cxn>
                            <a:cxn ang="T106">
                              <a:pos x="T20" y="T21"/>
                            </a:cxn>
                            <a:cxn ang="T107">
                              <a:pos x="T22" y="T23"/>
                            </a:cxn>
                            <a:cxn ang="T108">
                              <a:pos x="T24" y="T25"/>
                            </a:cxn>
                            <a:cxn ang="T109">
                              <a:pos x="T26" y="T27"/>
                            </a:cxn>
                            <a:cxn ang="T110">
                              <a:pos x="T28" y="T29"/>
                            </a:cxn>
                            <a:cxn ang="T111">
                              <a:pos x="T30" y="T31"/>
                            </a:cxn>
                            <a:cxn ang="T112">
                              <a:pos x="T32" y="T33"/>
                            </a:cxn>
                            <a:cxn ang="T113">
                              <a:pos x="T34" y="T35"/>
                            </a:cxn>
                            <a:cxn ang="T114">
                              <a:pos x="T36" y="T37"/>
                            </a:cxn>
                            <a:cxn ang="T115">
                              <a:pos x="T38" y="T39"/>
                            </a:cxn>
                            <a:cxn ang="T116">
                              <a:pos x="T40" y="T41"/>
                            </a:cxn>
                            <a:cxn ang="T117">
                              <a:pos x="T42" y="T43"/>
                            </a:cxn>
                            <a:cxn ang="T118">
                              <a:pos x="T44" y="T45"/>
                            </a:cxn>
                            <a:cxn ang="T119">
                              <a:pos x="T46" y="T47"/>
                            </a:cxn>
                            <a:cxn ang="T120">
                              <a:pos x="T48" y="T49"/>
                            </a:cxn>
                            <a:cxn ang="T121">
                              <a:pos x="T50" y="T51"/>
                            </a:cxn>
                            <a:cxn ang="T122">
                              <a:pos x="T52" y="T53"/>
                            </a:cxn>
                            <a:cxn ang="T123">
                              <a:pos x="T54" y="T55"/>
                            </a:cxn>
                            <a:cxn ang="T124">
                              <a:pos x="T56" y="T57"/>
                            </a:cxn>
                            <a:cxn ang="T125">
                              <a:pos x="T58" y="T59"/>
                            </a:cxn>
                            <a:cxn ang="T126">
                              <a:pos x="T60" y="T61"/>
                            </a:cxn>
                            <a:cxn ang="T127">
                              <a:pos x="T62" y="T63"/>
                            </a:cxn>
                            <a:cxn ang="T128">
                              <a:pos x="T64" y="T65"/>
                            </a:cxn>
                            <a:cxn ang="T129">
                              <a:pos x="T66" y="T67"/>
                            </a:cxn>
                            <a:cxn ang="T130">
                              <a:pos x="T68" y="T69"/>
                            </a:cxn>
                            <a:cxn ang="T131">
                              <a:pos x="T70" y="T71"/>
                            </a:cxn>
                            <a:cxn ang="T132">
                              <a:pos x="T72" y="T73"/>
                            </a:cxn>
                            <a:cxn ang="T133">
                              <a:pos x="T74" y="T75"/>
                            </a:cxn>
                            <a:cxn ang="T134">
                              <a:pos x="T76" y="T77"/>
                            </a:cxn>
                            <a:cxn ang="T135">
                              <a:pos x="T78" y="T79"/>
                            </a:cxn>
                            <a:cxn ang="T136">
                              <a:pos x="T80" y="T81"/>
                            </a:cxn>
                            <a:cxn ang="T137">
                              <a:pos x="T82" y="T83"/>
                            </a:cxn>
                            <a:cxn ang="T138">
                              <a:pos x="T84" y="T85"/>
                            </a:cxn>
                            <a:cxn ang="T139">
                              <a:pos x="T86" y="T87"/>
                            </a:cxn>
                            <a:cxn ang="T140">
                              <a:pos x="T88" y="T89"/>
                            </a:cxn>
                            <a:cxn ang="T141">
                              <a:pos x="T90" y="T91"/>
                            </a:cxn>
                            <a:cxn ang="T142">
                              <a:pos x="T92" y="T93"/>
                            </a:cxn>
                            <a:cxn ang="T143">
                              <a:pos x="T94" y="T95"/>
                            </a:cxn>
                          </a:cxnLst>
                          <a:rect l="T144" t="T145" r="T146" b="T147"/>
                          <a:pathLst>
                            <a:path w="1226" h="1476">
                              <a:moveTo>
                                <a:pt x="73" y="203"/>
                              </a:moveTo>
                              <a:cubicBezTo>
                                <a:pt x="72" y="202"/>
                                <a:pt x="80" y="205"/>
                                <a:pt x="70" y="194"/>
                              </a:cubicBezTo>
                              <a:cubicBezTo>
                                <a:pt x="60" y="183"/>
                                <a:pt x="0" y="138"/>
                                <a:pt x="9" y="133"/>
                              </a:cubicBezTo>
                              <a:cubicBezTo>
                                <a:pt x="18" y="128"/>
                                <a:pt x="99" y="157"/>
                                <a:pt x="126" y="162"/>
                              </a:cubicBezTo>
                              <a:cubicBezTo>
                                <a:pt x="153" y="167"/>
                                <a:pt x="166" y="153"/>
                                <a:pt x="174" y="162"/>
                              </a:cubicBezTo>
                              <a:cubicBezTo>
                                <a:pt x="182" y="171"/>
                                <a:pt x="169" y="210"/>
                                <a:pt x="177" y="218"/>
                              </a:cubicBezTo>
                              <a:cubicBezTo>
                                <a:pt x="185" y="226"/>
                                <a:pt x="207" y="219"/>
                                <a:pt x="222" y="210"/>
                              </a:cubicBezTo>
                              <a:cubicBezTo>
                                <a:pt x="237" y="201"/>
                                <a:pt x="206" y="194"/>
                                <a:pt x="270" y="162"/>
                              </a:cubicBezTo>
                              <a:cubicBezTo>
                                <a:pt x="334" y="130"/>
                                <a:pt x="532" y="36"/>
                                <a:pt x="606" y="18"/>
                              </a:cubicBezTo>
                              <a:cubicBezTo>
                                <a:pt x="680" y="0"/>
                                <a:pt x="695" y="40"/>
                                <a:pt x="717" y="51"/>
                              </a:cubicBezTo>
                              <a:cubicBezTo>
                                <a:pt x="739" y="62"/>
                                <a:pt x="728" y="69"/>
                                <a:pt x="736" y="82"/>
                              </a:cubicBezTo>
                              <a:cubicBezTo>
                                <a:pt x="744" y="95"/>
                                <a:pt x="758" y="107"/>
                                <a:pt x="764" y="126"/>
                              </a:cubicBezTo>
                              <a:cubicBezTo>
                                <a:pt x="770" y="145"/>
                                <a:pt x="770" y="176"/>
                                <a:pt x="774" y="199"/>
                              </a:cubicBezTo>
                              <a:cubicBezTo>
                                <a:pt x="778" y="222"/>
                                <a:pt x="759" y="216"/>
                                <a:pt x="787" y="266"/>
                              </a:cubicBezTo>
                              <a:cubicBezTo>
                                <a:pt x="815" y="316"/>
                                <a:pt x="913" y="447"/>
                                <a:pt x="942" y="498"/>
                              </a:cubicBezTo>
                              <a:cubicBezTo>
                                <a:pt x="971" y="549"/>
                                <a:pt x="959" y="554"/>
                                <a:pt x="963" y="570"/>
                              </a:cubicBezTo>
                              <a:cubicBezTo>
                                <a:pt x="967" y="586"/>
                                <a:pt x="958" y="585"/>
                                <a:pt x="966" y="597"/>
                              </a:cubicBezTo>
                              <a:cubicBezTo>
                                <a:pt x="974" y="609"/>
                                <a:pt x="1002" y="627"/>
                                <a:pt x="1014" y="642"/>
                              </a:cubicBezTo>
                              <a:cubicBezTo>
                                <a:pt x="1026" y="657"/>
                                <a:pt x="1038" y="673"/>
                                <a:pt x="1038" y="690"/>
                              </a:cubicBezTo>
                              <a:cubicBezTo>
                                <a:pt x="1038" y="707"/>
                                <a:pt x="1013" y="732"/>
                                <a:pt x="1017" y="743"/>
                              </a:cubicBezTo>
                              <a:cubicBezTo>
                                <a:pt x="1021" y="754"/>
                                <a:pt x="1049" y="759"/>
                                <a:pt x="1065" y="757"/>
                              </a:cubicBezTo>
                              <a:cubicBezTo>
                                <a:pt x="1081" y="755"/>
                                <a:pt x="1100" y="744"/>
                                <a:pt x="1114" y="732"/>
                              </a:cubicBezTo>
                              <a:cubicBezTo>
                                <a:pt x="1128" y="720"/>
                                <a:pt x="1133" y="689"/>
                                <a:pt x="1150" y="682"/>
                              </a:cubicBezTo>
                              <a:cubicBezTo>
                                <a:pt x="1167" y="675"/>
                                <a:pt x="1204" y="681"/>
                                <a:pt x="1214" y="690"/>
                              </a:cubicBezTo>
                              <a:cubicBezTo>
                                <a:pt x="1224" y="699"/>
                                <a:pt x="1226" y="715"/>
                                <a:pt x="1209" y="738"/>
                              </a:cubicBezTo>
                              <a:cubicBezTo>
                                <a:pt x="1192" y="761"/>
                                <a:pt x="1137" y="798"/>
                                <a:pt x="1113" y="829"/>
                              </a:cubicBezTo>
                              <a:cubicBezTo>
                                <a:pt x="1089" y="860"/>
                                <a:pt x="1077" y="892"/>
                                <a:pt x="1065" y="925"/>
                              </a:cubicBezTo>
                              <a:cubicBezTo>
                                <a:pt x="1053" y="958"/>
                                <a:pt x="1047" y="985"/>
                                <a:pt x="1038" y="1026"/>
                              </a:cubicBezTo>
                              <a:cubicBezTo>
                                <a:pt x="1029" y="1067"/>
                                <a:pt x="1025" y="1137"/>
                                <a:pt x="1011" y="1170"/>
                              </a:cubicBezTo>
                              <a:cubicBezTo>
                                <a:pt x="997" y="1203"/>
                                <a:pt x="973" y="1210"/>
                                <a:pt x="953" y="1226"/>
                              </a:cubicBezTo>
                              <a:cubicBezTo>
                                <a:pt x="933" y="1242"/>
                                <a:pt x="907" y="1254"/>
                                <a:pt x="889" y="1269"/>
                              </a:cubicBezTo>
                              <a:cubicBezTo>
                                <a:pt x="871" y="1284"/>
                                <a:pt x="856" y="1301"/>
                                <a:pt x="846" y="1314"/>
                              </a:cubicBezTo>
                              <a:cubicBezTo>
                                <a:pt x="836" y="1327"/>
                                <a:pt x="842" y="1335"/>
                                <a:pt x="827" y="1346"/>
                              </a:cubicBezTo>
                              <a:cubicBezTo>
                                <a:pt x="812" y="1357"/>
                                <a:pt x="766" y="1370"/>
                                <a:pt x="754" y="1380"/>
                              </a:cubicBezTo>
                              <a:cubicBezTo>
                                <a:pt x="742" y="1390"/>
                                <a:pt x="756" y="1393"/>
                                <a:pt x="756" y="1404"/>
                              </a:cubicBezTo>
                              <a:cubicBezTo>
                                <a:pt x="756" y="1415"/>
                                <a:pt x="761" y="1437"/>
                                <a:pt x="752" y="1446"/>
                              </a:cubicBezTo>
                              <a:cubicBezTo>
                                <a:pt x="743" y="1455"/>
                                <a:pt x="718" y="1456"/>
                                <a:pt x="702" y="1458"/>
                              </a:cubicBezTo>
                              <a:cubicBezTo>
                                <a:pt x="686" y="1460"/>
                                <a:pt x="707" y="1463"/>
                                <a:pt x="654" y="1458"/>
                              </a:cubicBezTo>
                              <a:cubicBezTo>
                                <a:pt x="601" y="1453"/>
                                <a:pt x="453" y="1428"/>
                                <a:pt x="382" y="1426"/>
                              </a:cubicBezTo>
                              <a:cubicBezTo>
                                <a:pt x="311" y="1424"/>
                                <a:pt x="256" y="1445"/>
                                <a:pt x="225" y="1447"/>
                              </a:cubicBezTo>
                              <a:cubicBezTo>
                                <a:pt x="194" y="1449"/>
                                <a:pt x="223" y="1437"/>
                                <a:pt x="194" y="1440"/>
                              </a:cubicBezTo>
                              <a:cubicBezTo>
                                <a:pt x="165" y="1443"/>
                                <a:pt x="74" y="1476"/>
                                <a:pt x="49" y="1463"/>
                              </a:cubicBezTo>
                              <a:cubicBezTo>
                                <a:pt x="24" y="1450"/>
                                <a:pt x="44" y="1387"/>
                                <a:pt x="42" y="1364"/>
                              </a:cubicBezTo>
                              <a:cubicBezTo>
                                <a:pt x="40" y="1341"/>
                                <a:pt x="40" y="1332"/>
                                <a:pt x="38" y="1324"/>
                              </a:cubicBezTo>
                              <a:cubicBezTo>
                                <a:pt x="36" y="1316"/>
                                <a:pt x="23" y="1321"/>
                                <a:pt x="30" y="1314"/>
                              </a:cubicBezTo>
                              <a:cubicBezTo>
                                <a:pt x="37" y="1307"/>
                                <a:pt x="68" y="1293"/>
                                <a:pt x="83" y="1279"/>
                              </a:cubicBezTo>
                              <a:cubicBezTo>
                                <a:pt x="98" y="1265"/>
                                <a:pt x="115" y="1246"/>
                                <a:pt x="122" y="1228"/>
                              </a:cubicBezTo>
                              <a:cubicBezTo>
                                <a:pt x="129" y="1210"/>
                                <a:pt x="125" y="1182"/>
                                <a:pt x="126" y="1170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8" name="Freeform 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40" y="1376"/>
                        <a:ext cx="632" cy="704"/>
                      </a:xfrm>
                      <a:custGeom>
                        <a:avLst/>
                        <a:gdLst>
                          <a:gd name="T0" fmla="*/ 245 w 632"/>
                          <a:gd name="T1" fmla="*/ 704 h 704"/>
                          <a:gd name="T2" fmla="*/ 276 w 632"/>
                          <a:gd name="T3" fmla="*/ 652 h 704"/>
                          <a:gd name="T4" fmla="*/ 288 w 632"/>
                          <a:gd name="T5" fmla="*/ 612 h 704"/>
                          <a:gd name="T6" fmla="*/ 280 w 632"/>
                          <a:gd name="T7" fmla="*/ 572 h 704"/>
                          <a:gd name="T8" fmla="*/ 260 w 632"/>
                          <a:gd name="T9" fmla="*/ 588 h 704"/>
                          <a:gd name="T10" fmla="*/ 252 w 632"/>
                          <a:gd name="T11" fmla="*/ 552 h 704"/>
                          <a:gd name="T12" fmla="*/ 244 w 632"/>
                          <a:gd name="T13" fmla="*/ 520 h 704"/>
                          <a:gd name="T14" fmla="*/ 220 w 632"/>
                          <a:gd name="T15" fmla="*/ 512 h 704"/>
                          <a:gd name="T16" fmla="*/ 172 w 632"/>
                          <a:gd name="T17" fmla="*/ 528 h 704"/>
                          <a:gd name="T18" fmla="*/ 136 w 632"/>
                          <a:gd name="T19" fmla="*/ 532 h 704"/>
                          <a:gd name="T20" fmla="*/ 112 w 632"/>
                          <a:gd name="T21" fmla="*/ 532 h 704"/>
                          <a:gd name="T22" fmla="*/ 88 w 632"/>
                          <a:gd name="T23" fmla="*/ 524 h 704"/>
                          <a:gd name="T24" fmla="*/ 32 w 632"/>
                          <a:gd name="T25" fmla="*/ 492 h 704"/>
                          <a:gd name="T26" fmla="*/ 16 w 632"/>
                          <a:gd name="T27" fmla="*/ 472 h 704"/>
                          <a:gd name="T28" fmla="*/ 16 w 632"/>
                          <a:gd name="T29" fmla="*/ 448 h 704"/>
                          <a:gd name="T30" fmla="*/ 4 w 632"/>
                          <a:gd name="T31" fmla="*/ 420 h 704"/>
                          <a:gd name="T32" fmla="*/ 4 w 632"/>
                          <a:gd name="T33" fmla="*/ 396 h 704"/>
                          <a:gd name="T34" fmla="*/ 4 w 632"/>
                          <a:gd name="T35" fmla="*/ 348 h 704"/>
                          <a:gd name="T36" fmla="*/ 28 w 632"/>
                          <a:gd name="T37" fmla="*/ 360 h 704"/>
                          <a:gd name="T38" fmla="*/ 60 w 632"/>
                          <a:gd name="T39" fmla="*/ 388 h 704"/>
                          <a:gd name="T40" fmla="*/ 72 w 632"/>
                          <a:gd name="T41" fmla="*/ 412 h 704"/>
                          <a:gd name="T42" fmla="*/ 88 w 632"/>
                          <a:gd name="T43" fmla="*/ 432 h 704"/>
                          <a:gd name="T44" fmla="*/ 108 w 632"/>
                          <a:gd name="T45" fmla="*/ 460 h 704"/>
                          <a:gd name="T46" fmla="*/ 124 w 632"/>
                          <a:gd name="T47" fmla="*/ 436 h 704"/>
                          <a:gd name="T48" fmla="*/ 160 w 632"/>
                          <a:gd name="T49" fmla="*/ 436 h 704"/>
                          <a:gd name="T50" fmla="*/ 184 w 632"/>
                          <a:gd name="T51" fmla="*/ 412 h 704"/>
                          <a:gd name="T52" fmla="*/ 244 w 632"/>
                          <a:gd name="T53" fmla="*/ 368 h 704"/>
                          <a:gd name="T54" fmla="*/ 192 w 632"/>
                          <a:gd name="T55" fmla="*/ 376 h 704"/>
                          <a:gd name="T56" fmla="*/ 164 w 632"/>
                          <a:gd name="T57" fmla="*/ 396 h 704"/>
                          <a:gd name="T58" fmla="*/ 128 w 632"/>
                          <a:gd name="T59" fmla="*/ 392 h 704"/>
                          <a:gd name="T60" fmla="*/ 104 w 632"/>
                          <a:gd name="T61" fmla="*/ 404 h 704"/>
                          <a:gd name="T62" fmla="*/ 104 w 632"/>
                          <a:gd name="T63" fmla="*/ 376 h 704"/>
                          <a:gd name="T64" fmla="*/ 124 w 632"/>
                          <a:gd name="T65" fmla="*/ 344 h 704"/>
                          <a:gd name="T66" fmla="*/ 152 w 632"/>
                          <a:gd name="T67" fmla="*/ 312 h 704"/>
                          <a:gd name="T68" fmla="*/ 176 w 632"/>
                          <a:gd name="T69" fmla="*/ 296 h 704"/>
                          <a:gd name="T70" fmla="*/ 176 w 632"/>
                          <a:gd name="T71" fmla="*/ 272 h 704"/>
                          <a:gd name="T72" fmla="*/ 152 w 632"/>
                          <a:gd name="T73" fmla="*/ 280 h 704"/>
                          <a:gd name="T74" fmla="*/ 144 w 632"/>
                          <a:gd name="T75" fmla="*/ 252 h 704"/>
                          <a:gd name="T76" fmla="*/ 180 w 632"/>
                          <a:gd name="T77" fmla="*/ 224 h 704"/>
                          <a:gd name="T78" fmla="*/ 232 w 632"/>
                          <a:gd name="T79" fmla="*/ 196 h 704"/>
                          <a:gd name="T80" fmla="*/ 196 w 632"/>
                          <a:gd name="T81" fmla="*/ 208 h 704"/>
                          <a:gd name="T82" fmla="*/ 204 w 632"/>
                          <a:gd name="T83" fmla="*/ 180 h 704"/>
                          <a:gd name="T84" fmla="*/ 240 w 632"/>
                          <a:gd name="T85" fmla="*/ 148 h 704"/>
                          <a:gd name="T86" fmla="*/ 272 w 632"/>
                          <a:gd name="T87" fmla="*/ 132 h 704"/>
                          <a:gd name="T88" fmla="*/ 296 w 632"/>
                          <a:gd name="T89" fmla="*/ 120 h 704"/>
                          <a:gd name="T90" fmla="*/ 324 w 632"/>
                          <a:gd name="T91" fmla="*/ 104 h 704"/>
                          <a:gd name="T92" fmla="*/ 356 w 632"/>
                          <a:gd name="T93" fmla="*/ 104 h 704"/>
                          <a:gd name="T94" fmla="*/ 384 w 632"/>
                          <a:gd name="T95" fmla="*/ 108 h 704"/>
                          <a:gd name="T96" fmla="*/ 416 w 632"/>
                          <a:gd name="T97" fmla="*/ 72 h 704"/>
                          <a:gd name="T98" fmla="*/ 460 w 632"/>
                          <a:gd name="T99" fmla="*/ 52 h 704"/>
                          <a:gd name="T100" fmla="*/ 500 w 632"/>
                          <a:gd name="T101" fmla="*/ 20 h 704"/>
                          <a:gd name="T102" fmla="*/ 520 w 632"/>
                          <a:gd name="T103" fmla="*/ 36 h 704"/>
                          <a:gd name="T104" fmla="*/ 572 w 632"/>
                          <a:gd name="T105" fmla="*/ 16 h 704"/>
                          <a:gd name="T106" fmla="*/ 608 w 632"/>
                          <a:gd name="T107" fmla="*/ 8 h 704"/>
                          <a:gd name="T108" fmla="*/ 632 w 632"/>
                          <a:gd name="T109" fmla="*/ 0 h 704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w 632"/>
                          <a:gd name="T166" fmla="*/ 0 h 704"/>
                          <a:gd name="T167" fmla="*/ 632 w 632"/>
                          <a:gd name="T168" fmla="*/ 704 h 704"/>
                        </a:gdLst>
                        <a:ahLst/>
                        <a:cxnLst>
                          <a:cxn ang="T110">
                            <a:pos x="T0" y="T1"/>
                          </a:cxn>
                          <a:cxn ang="T111">
                            <a:pos x="T2" y="T3"/>
                          </a:cxn>
                          <a:cxn ang="T112">
                            <a:pos x="T4" y="T5"/>
                          </a:cxn>
                          <a:cxn ang="T113">
                            <a:pos x="T6" y="T7"/>
                          </a:cxn>
                          <a:cxn ang="T114">
                            <a:pos x="T8" y="T9"/>
                          </a:cxn>
                          <a:cxn ang="T115">
                            <a:pos x="T10" y="T11"/>
                          </a:cxn>
                          <a:cxn ang="T116">
                            <a:pos x="T12" y="T13"/>
                          </a:cxn>
                          <a:cxn ang="T117">
                            <a:pos x="T14" y="T15"/>
                          </a:cxn>
                          <a:cxn ang="T118">
                            <a:pos x="T16" y="T17"/>
                          </a:cxn>
                          <a:cxn ang="T119">
                            <a:pos x="T18" y="T19"/>
                          </a:cxn>
                          <a:cxn ang="T120">
                            <a:pos x="T20" y="T21"/>
                          </a:cxn>
                          <a:cxn ang="T121">
                            <a:pos x="T22" y="T23"/>
                          </a:cxn>
                          <a:cxn ang="T122">
                            <a:pos x="T24" y="T25"/>
                          </a:cxn>
                          <a:cxn ang="T123">
                            <a:pos x="T26" y="T27"/>
                          </a:cxn>
                          <a:cxn ang="T124">
                            <a:pos x="T28" y="T29"/>
                          </a:cxn>
                          <a:cxn ang="T125">
                            <a:pos x="T30" y="T31"/>
                          </a:cxn>
                          <a:cxn ang="T126">
                            <a:pos x="T32" y="T33"/>
                          </a:cxn>
                          <a:cxn ang="T127">
                            <a:pos x="T34" y="T35"/>
                          </a:cxn>
                          <a:cxn ang="T128">
                            <a:pos x="T36" y="T37"/>
                          </a:cxn>
                          <a:cxn ang="T129">
                            <a:pos x="T38" y="T39"/>
                          </a:cxn>
                          <a:cxn ang="T130">
                            <a:pos x="T40" y="T41"/>
                          </a:cxn>
                          <a:cxn ang="T131">
                            <a:pos x="T42" y="T43"/>
                          </a:cxn>
                          <a:cxn ang="T132">
                            <a:pos x="T44" y="T45"/>
                          </a:cxn>
                          <a:cxn ang="T133">
                            <a:pos x="T46" y="T47"/>
                          </a:cxn>
                          <a:cxn ang="T134">
                            <a:pos x="T48" y="T49"/>
                          </a:cxn>
                          <a:cxn ang="T135">
                            <a:pos x="T50" y="T51"/>
                          </a:cxn>
                          <a:cxn ang="T136">
                            <a:pos x="T52" y="T53"/>
                          </a:cxn>
                          <a:cxn ang="T137">
                            <a:pos x="T54" y="T55"/>
                          </a:cxn>
                          <a:cxn ang="T138">
                            <a:pos x="T56" y="T57"/>
                          </a:cxn>
                          <a:cxn ang="T139">
                            <a:pos x="T58" y="T59"/>
                          </a:cxn>
                          <a:cxn ang="T140">
                            <a:pos x="T60" y="T61"/>
                          </a:cxn>
                          <a:cxn ang="T141">
                            <a:pos x="T62" y="T63"/>
                          </a:cxn>
                          <a:cxn ang="T142">
                            <a:pos x="T64" y="T65"/>
                          </a:cxn>
                          <a:cxn ang="T143">
                            <a:pos x="T66" y="T67"/>
                          </a:cxn>
                          <a:cxn ang="T144">
                            <a:pos x="T68" y="T69"/>
                          </a:cxn>
                          <a:cxn ang="T145">
                            <a:pos x="T70" y="T71"/>
                          </a:cxn>
                          <a:cxn ang="T146">
                            <a:pos x="T72" y="T73"/>
                          </a:cxn>
                          <a:cxn ang="T147">
                            <a:pos x="T74" y="T75"/>
                          </a:cxn>
                          <a:cxn ang="T148">
                            <a:pos x="T76" y="T77"/>
                          </a:cxn>
                          <a:cxn ang="T149">
                            <a:pos x="T78" y="T79"/>
                          </a:cxn>
                          <a:cxn ang="T150">
                            <a:pos x="T80" y="T81"/>
                          </a:cxn>
                          <a:cxn ang="T151">
                            <a:pos x="T82" y="T83"/>
                          </a:cxn>
                          <a:cxn ang="T152">
                            <a:pos x="T84" y="T85"/>
                          </a:cxn>
                          <a:cxn ang="T153">
                            <a:pos x="T86" y="T87"/>
                          </a:cxn>
                          <a:cxn ang="T154">
                            <a:pos x="T88" y="T89"/>
                          </a:cxn>
                          <a:cxn ang="T155">
                            <a:pos x="T90" y="T91"/>
                          </a:cxn>
                          <a:cxn ang="T156">
                            <a:pos x="T92" y="T93"/>
                          </a:cxn>
                          <a:cxn ang="T157">
                            <a:pos x="T94" y="T95"/>
                          </a:cxn>
                          <a:cxn ang="T158">
                            <a:pos x="T96" y="T97"/>
                          </a:cxn>
                          <a:cxn ang="T159">
                            <a:pos x="T98" y="T99"/>
                          </a:cxn>
                          <a:cxn ang="T160">
                            <a:pos x="T100" y="T101"/>
                          </a:cxn>
                          <a:cxn ang="T161">
                            <a:pos x="T102" y="T103"/>
                          </a:cxn>
                          <a:cxn ang="T162">
                            <a:pos x="T104" y="T105"/>
                          </a:cxn>
                          <a:cxn ang="T163">
                            <a:pos x="T106" y="T107"/>
                          </a:cxn>
                          <a:cxn ang="T164">
                            <a:pos x="T108" y="T109"/>
                          </a:cxn>
                        </a:cxnLst>
                        <a:rect l="T165" t="T166" r="T167" b="T168"/>
                        <a:pathLst>
                          <a:path w="632" h="704">
                            <a:moveTo>
                              <a:pt x="245" y="704"/>
                            </a:moveTo>
                            <a:cubicBezTo>
                              <a:pt x="250" y="695"/>
                              <a:pt x="269" y="667"/>
                              <a:pt x="276" y="652"/>
                            </a:cubicBezTo>
                            <a:cubicBezTo>
                              <a:pt x="283" y="637"/>
                              <a:pt x="287" y="625"/>
                              <a:pt x="288" y="612"/>
                            </a:cubicBezTo>
                            <a:cubicBezTo>
                              <a:pt x="289" y="599"/>
                              <a:pt x="285" y="576"/>
                              <a:pt x="280" y="572"/>
                            </a:cubicBezTo>
                            <a:cubicBezTo>
                              <a:pt x="275" y="568"/>
                              <a:pt x="265" y="591"/>
                              <a:pt x="260" y="588"/>
                            </a:cubicBezTo>
                            <a:cubicBezTo>
                              <a:pt x="255" y="585"/>
                              <a:pt x="255" y="563"/>
                              <a:pt x="252" y="552"/>
                            </a:cubicBezTo>
                            <a:cubicBezTo>
                              <a:pt x="249" y="541"/>
                              <a:pt x="249" y="527"/>
                              <a:pt x="244" y="520"/>
                            </a:cubicBezTo>
                            <a:cubicBezTo>
                              <a:pt x="239" y="513"/>
                              <a:pt x="232" y="511"/>
                              <a:pt x="220" y="512"/>
                            </a:cubicBezTo>
                            <a:cubicBezTo>
                              <a:pt x="208" y="513"/>
                              <a:pt x="186" y="525"/>
                              <a:pt x="172" y="528"/>
                            </a:cubicBezTo>
                            <a:cubicBezTo>
                              <a:pt x="158" y="531"/>
                              <a:pt x="146" y="531"/>
                              <a:pt x="136" y="532"/>
                            </a:cubicBezTo>
                            <a:cubicBezTo>
                              <a:pt x="126" y="533"/>
                              <a:pt x="120" y="533"/>
                              <a:pt x="112" y="532"/>
                            </a:cubicBezTo>
                            <a:cubicBezTo>
                              <a:pt x="104" y="531"/>
                              <a:pt x="101" y="531"/>
                              <a:pt x="88" y="524"/>
                            </a:cubicBezTo>
                            <a:cubicBezTo>
                              <a:pt x="75" y="517"/>
                              <a:pt x="44" y="501"/>
                              <a:pt x="32" y="492"/>
                            </a:cubicBezTo>
                            <a:cubicBezTo>
                              <a:pt x="20" y="483"/>
                              <a:pt x="19" y="479"/>
                              <a:pt x="16" y="472"/>
                            </a:cubicBezTo>
                            <a:cubicBezTo>
                              <a:pt x="13" y="465"/>
                              <a:pt x="18" y="457"/>
                              <a:pt x="16" y="448"/>
                            </a:cubicBezTo>
                            <a:cubicBezTo>
                              <a:pt x="14" y="439"/>
                              <a:pt x="6" y="429"/>
                              <a:pt x="4" y="420"/>
                            </a:cubicBezTo>
                            <a:cubicBezTo>
                              <a:pt x="2" y="411"/>
                              <a:pt x="4" y="408"/>
                              <a:pt x="4" y="396"/>
                            </a:cubicBezTo>
                            <a:cubicBezTo>
                              <a:pt x="4" y="384"/>
                              <a:pt x="0" y="354"/>
                              <a:pt x="4" y="348"/>
                            </a:cubicBezTo>
                            <a:cubicBezTo>
                              <a:pt x="8" y="342"/>
                              <a:pt x="19" y="353"/>
                              <a:pt x="28" y="360"/>
                            </a:cubicBezTo>
                            <a:cubicBezTo>
                              <a:pt x="37" y="367"/>
                              <a:pt x="53" y="379"/>
                              <a:pt x="60" y="388"/>
                            </a:cubicBezTo>
                            <a:cubicBezTo>
                              <a:pt x="67" y="397"/>
                              <a:pt x="67" y="405"/>
                              <a:pt x="72" y="412"/>
                            </a:cubicBezTo>
                            <a:cubicBezTo>
                              <a:pt x="77" y="419"/>
                              <a:pt x="82" y="424"/>
                              <a:pt x="88" y="432"/>
                            </a:cubicBezTo>
                            <a:cubicBezTo>
                              <a:pt x="94" y="440"/>
                              <a:pt x="102" y="459"/>
                              <a:pt x="108" y="460"/>
                            </a:cubicBezTo>
                            <a:cubicBezTo>
                              <a:pt x="114" y="461"/>
                              <a:pt x="115" y="440"/>
                              <a:pt x="124" y="436"/>
                            </a:cubicBezTo>
                            <a:cubicBezTo>
                              <a:pt x="133" y="432"/>
                              <a:pt x="150" y="440"/>
                              <a:pt x="160" y="436"/>
                            </a:cubicBezTo>
                            <a:cubicBezTo>
                              <a:pt x="170" y="432"/>
                              <a:pt x="170" y="423"/>
                              <a:pt x="184" y="412"/>
                            </a:cubicBezTo>
                            <a:cubicBezTo>
                              <a:pt x="198" y="401"/>
                              <a:pt x="243" y="374"/>
                              <a:pt x="244" y="368"/>
                            </a:cubicBezTo>
                            <a:cubicBezTo>
                              <a:pt x="245" y="362"/>
                              <a:pt x="205" y="371"/>
                              <a:pt x="192" y="376"/>
                            </a:cubicBezTo>
                            <a:cubicBezTo>
                              <a:pt x="179" y="381"/>
                              <a:pt x="175" y="393"/>
                              <a:pt x="164" y="396"/>
                            </a:cubicBezTo>
                            <a:cubicBezTo>
                              <a:pt x="153" y="399"/>
                              <a:pt x="138" y="391"/>
                              <a:pt x="128" y="392"/>
                            </a:cubicBezTo>
                            <a:cubicBezTo>
                              <a:pt x="118" y="393"/>
                              <a:pt x="108" y="407"/>
                              <a:pt x="104" y="404"/>
                            </a:cubicBezTo>
                            <a:cubicBezTo>
                              <a:pt x="100" y="401"/>
                              <a:pt x="101" y="386"/>
                              <a:pt x="104" y="376"/>
                            </a:cubicBezTo>
                            <a:cubicBezTo>
                              <a:pt x="107" y="366"/>
                              <a:pt x="116" y="355"/>
                              <a:pt x="124" y="344"/>
                            </a:cubicBezTo>
                            <a:cubicBezTo>
                              <a:pt x="132" y="333"/>
                              <a:pt x="143" y="320"/>
                              <a:pt x="152" y="312"/>
                            </a:cubicBezTo>
                            <a:cubicBezTo>
                              <a:pt x="161" y="304"/>
                              <a:pt x="172" y="303"/>
                              <a:pt x="176" y="296"/>
                            </a:cubicBezTo>
                            <a:cubicBezTo>
                              <a:pt x="180" y="289"/>
                              <a:pt x="180" y="275"/>
                              <a:pt x="176" y="272"/>
                            </a:cubicBezTo>
                            <a:cubicBezTo>
                              <a:pt x="172" y="269"/>
                              <a:pt x="157" y="283"/>
                              <a:pt x="152" y="280"/>
                            </a:cubicBezTo>
                            <a:cubicBezTo>
                              <a:pt x="147" y="277"/>
                              <a:pt x="139" y="261"/>
                              <a:pt x="144" y="252"/>
                            </a:cubicBezTo>
                            <a:cubicBezTo>
                              <a:pt x="149" y="243"/>
                              <a:pt x="165" y="233"/>
                              <a:pt x="180" y="224"/>
                            </a:cubicBezTo>
                            <a:cubicBezTo>
                              <a:pt x="195" y="215"/>
                              <a:pt x="229" y="199"/>
                              <a:pt x="232" y="196"/>
                            </a:cubicBezTo>
                            <a:cubicBezTo>
                              <a:pt x="235" y="193"/>
                              <a:pt x="201" y="211"/>
                              <a:pt x="196" y="208"/>
                            </a:cubicBezTo>
                            <a:cubicBezTo>
                              <a:pt x="191" y="205"/>
                              <a:pt x="197" y="190"/>
                              <a:pt x="204" y="180"/>
                            </a:cubicBezTo>
                            <a:cubicBezTo>
                              <a:pt x="211" y="170"/>
                              <a:pt x="229" y="156"/>
                              <a:pt x="240" y="148"/>
                            </a:cubicBezTo>
                            <a:cubicBezTo>
                              <a:pt x="251" y="140"/>
                              <a:pt x="263" y="137"/>
                              <a:pt x="272" y="132"/>
                            </a:cubicBezTo>
                            <a:cubicBezTo>
                              <a:pt x="281" y="127"/>
                              <a:pt x="287" y="125"/>
                              <a:pt x="296" y="120"/>
                            </a:cubicBezTo>
                            <a:cubicBezTo>
                              <a:pt x="305" y="115"/>
                              <a:pt x="314" y="107"/>
                              <a:pt x="324" y="104"/>
                            </a:cubicBezTo>
                            <a:cubicBezTo>
                              <a:pt x="334" y="101"/>
                              <a:pt x="346" y="103"/>
                              <a:pt x="356" y="104"/>
                            </a:cubicBezTo>
                            <a:cubicBezTo>
                              <a:pt x="366" y="105"/>
                              <a:pt x="374" y="113"/>
                              <a:pt x="384" y="108"/>
                            </a:cubicBezTo>
                            <a:cubicBezTo>
                              <a:pt x="394" y="103"/>
                              <a:pt x="403" y="81"/>
                              <a:pt x="416" y="72"/>
                            </a:cubicBezTo>
                            <a:cubicBezTo>
                              <a:pt x="429" y="63"/>
                              <a:pt x="446" y="61"/>
                              <a:pt x="460" y="52"/>
                            </a:cubicBezTo>
                            <a:cubicBezTo>
                              <a:pt x="474" y="43"/>
                              <a:pt x="490" y="23"/>
                              <a:pt x="500" y="20"/>
                            </a:cubicBezTo>
                            <a:cubicBezTo>
                              <a:pt x="510" y="17"/>
                              <a:pt x="508" y="37"/>
                              <a:pt x="520" y="36"/>
                            </a:cubicBezTo>
                            <a:cubicBezTo>
                              <a:pt x="532" y="35"/>
                              <a:pt x="557" y="21"/>
                              <a:pt x="572" y="16"/>
                            </a:cubicBezTo>
                            <a:cubicBezTo>
                              <a:pt x="587" y="11"/>
                              <a:pt x="598" y="11"/>
                              <a:pt x="608" y="8"/>
                            </a:cubicBezTo>
                            <a:cubicBezTo>
                              <a:pt x="618" y="5"/>
                              <a:pt x="625" y="2"/>
                              <a:pt x="632" y="0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 w="38100">
                        <a:solidFill>
                          <a:srgbClr val="FF062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9" name="Group 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72" y="1336"/>
                        <a:ext cx="844" cy="530"/>
                        <a:chOff x="3472" y="1336"/>
                        <a:chExt cx="844" cy="530"/>
                      </a:xfrm>
                    </p:grpSpPr>
                    <p:sp>
                      <p:nvSpPr>
                        <p:cNvPr id="36" name="Freeform 2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72" y="1336"/>
                          <a:ext cx="844" cy="236"/>
                        </a:xfrm>
                        <a:custGeom>
                          <a:avLst/>
                          <a:gdLst>
                            <a:gd name="T0" fmla="*/ 0 w 844"/>
                            <a:gd name="T1" fmla="*/ 40 h 236"/>
                            <a:gd name="T2" fmla="*/ 48 w 844"/>
                            <a:gd name="T3" fmla="*/ 32 h 236"/>
                            <a:gd name="T4" fmla="*/ 84 w 844"/>
                            <a:gd name="T5" fmla="*/ 20 h 236"/>
                            <a:gd name="T6" fmla="*/ 120 w 844"/>
                            <a:gd name="T7" fmla="*/ 24 h 236"/>
                            <a:gd name="T8" fmla="*/ 152 w 844"/>
                            <a:gd name="T9" fmla="*/ 24 h 236"/>
                            <a:gd name="T10" fmla="*/ 176 w 844"/>
                            <a:gd name="T11" fmla="*/ 8 h 236"/>
                            <a:gd name="T12" fmla="*/ 224 w 844"/>
                            <a:gd name="T13" fmla="*/ 0 h 236"/>
                            <a:gd name="T14" fmla="*/ 252 w 844"/>
                            <a:gd name="T15" fmla="*/ 0 h 236"/>
                            <a:gd name="T16" fmla="*/ 292 w 844"/>
                            <a:gd name="T17" fmla="*/ 0 h 236"/>
                            <a:gd name="T18" fmla="*/ 324 w 844"/>
                            <a:gd name="T19" fmla="*/ 8 h 236"/>
                            <a:gd name="T20" fmla="*/ 356 w 844"/>
                            <a:gd name="T21" fmla="*/ 24 h 236"/>
                            <a:gd name="T22" fmla="*/ 388 w 844"/>
                            <a:gd name="T23" fmla="*/ 36 h 236"/>
                            <a:gd name="T24" fmla="*/ 432 w 844"/>
                            <a:gd name="T25" fmla="*/ 56 h 236"/>
                            <a:gd name="T26" fmla="*/ 460 w 844"/>
                            <a:gd name="T27" fmla="*/ 52 h 236"/>
                            <a:gd name="T28" fmla="*/ 496 w 844"/>
                            <a:gd name="T29" fmla="*/ 56 h 236"/>
                            <a:gd name="T30" fmla="*/ 544 w 844"/>
                            <a:gd name="T31" fmla="*/ 76 h 236"/>
                            <a:gd name="T32" fmla="*/ 573 w 844"/>
                            <a:gd name="T33" fmla="*/ 91 h 236"/>
                            <a:gd name="T34" fmla="*/ 600 w 844"/>
                            <a:gd name="T35" fmla="*/ 100 h 236"/>
                            <a:gd name="T36" fmla="*/ 624 w 844"/>
                            <a:gd name="T37" fmla="*/ 100 h 236"/>
                            <a:gd name="T38" fmla="*/ 652 w 844"/>
                            <a:gd name="T39" fmla="*/ 92 h 236"/>
                            <a:gd name="T40" fmla="*/ 701 w 844"/>
                            <a:gd name="T41" fmla="*/ 144 h 236"/>
                            <a:gd name="T42" fmla="*/ 728 w 844"/>
                            <a:gd name="T43" fmla="*/ 100 h 236"/>
                            <a:gd name="T44" fmla="*/ 748 w 844"/>
                            <a:gd name="T45" fmla="*/ 116 h 236"/>
                            <a:gd name="T46" fmla="*/ 772 w 844"/>
                            <a:gd name="T47" fmla="*/ 148 h 236"/>
                            <a:gd name="T48" fmla="*/ 792 w 844"/>
                            <a:gd name="T49" fmla="*/ 168 h 236"/>
                            <a:gd name="T50" fmla="*/ 811 w 844"/>
                            <a:gd name="T51" fmla="*/ 189 h 236"/>
                            <a:gd name="T52" fmla="*/ 808 w 844"/>
                            <a:gd name="T53" fmla="*/ 213 h 236"/>
                            <a:gd name="T54" fmla="*/ 820 w 844"/>
                            <a:gd name="T55" fmla="*/ 232 h 236"/>
                            <a:gd name="T56" fmla="*/ 844 w 844"/>
                            <a:gd name="T57" fmla="*/ 236 h 2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w 844"/>
                            <a:gd name="T88" fmla="*/ 0 h 236"/>
                            <a:gd name="T89" fmla="*/ 844 w 844"/>
                            <a:gd name="T90" fmla="*/ 236 h 236"/>
                          </a:gdLst>
                          <a:ahLst/>
                          <a:cxnLst>
                            <a:cxn ang="T58">
                              <a:pos x="T0" y="T1"/>
                            </a:cxn>
                            <a:cxn ang="T59">
                              <a:pos x="T2" y="T3"/>
                            </a:cxn>
                            <a:cxn ang="T60">
                              <a:pos x="T4" y="T5"/>
                            </a:cxn>
                            <a:cxn ang="T61">
                              <a:pos x="T6" y="T7"/>
                            </a:cxn>
                            <a:cxn ang="T62">
                              <a:pos x="T8" y="T9"/>
                            </a:cxn>
                            <a:cxn ang="T63">
                              <a:pos x="T10" y="T11"/>
                            </a:cxn>
                            <a:cxn ang="T64">
                              <a:pos x="T12" y="T13"/>
                            </a:cxn>
                            <a:cxn ang="T65">
                              <a:pos x="T14" y="T15"/>
                            </a:cxn>
                            <a:cxn ang="T66">
                              <a:pos x="T16" y="T17"/>
                            </a:cxn>
                            <a:cxn ang="T67">
                              <a:pos x="T18" y="T19"/>
                            </a:cxn>
                            <a:cxn ang="T68">
                              <a:pos x="T20" y="T21"/>
                            </a:cxn>
                            <a:cxn ang="T69">
                              <a:pos x="T22" y="T23"/>
                            </a:cxn>
                            <a:cxn ang="T70">
                              <a:pos x="T24" y="T25"/>
                            </a:cxn>
                            <a:cxn ang="T71">
                              <a:pos x="T26" y="T27"/>
                            </a:cxn>
                            <a:cxn ang="T72">
                              <a:pos x="T28" y="T29"/>
                            </a:cxn>
                            <a:cxn ang="T73">
                              <a:pos x="T30" y="T31"/>
                            </a:cxn>
                            <a:cxn ang="T74">
                              <a:pos x="T32" y="T33"/>
                            </a:cxn>
                            <a:cxn ang="T75">
                              <a:pos x="T34" y="T35"/>
                            </a:cxn>
                            <a:cxn ang="T76">
                              <a:pos x="T36" y="T37"/>
                            </a:cxn>
                            <a:cxn ang="T77">
                              <a:pos x="T38" y="T39"/>
                            </a:cxn>
                            <a:cxn ang="T78">
                              <a:pos x="T40" y="T41"/>
                            </a:cxn>
                            <a:cxn ang="T79">
                              <a:pos x="T42" y="T43"/>
                            </a:cxn>
                            <a:cxn ang="T80">
                              <a:pos x="T44" y="T45"/>
                            </a:cxn>
                            <a:cxn ang="T81">
                              <a:pos x="T46" y="T47"/>
                            </a:cxn>
                            <a:cxn ang="T82">
                              <a:pos x="T48" y="T49"/>
                            </a:cxn>
                            <a:cxn ang="T83">
                              <a:pos x="T50" y="T51"/>
                            </a:cxn>
                            <a:cxn ang="T84">
                              <a:pos x="T52" y="T53"/>
                            </a:cxn>
                            <a:cxn ang="T85">
                              <a:pos x="T54" y="T55"/>
                            </a:cxn>
                            <a:cxn ang="T86">
                              <a:pos x="T56" y="T57"/>
                            </a:cxn>
                          </a:cxnLst>
                          <a:rect l="T87" t="T88" r="T89" b="T90"/>
                          <a:pathLst>
                            <a:path w="844" h="236">
                              <a:moveTo>
                                <a:pt x="0" y="40"/>
                              </a:moveTo>
                              <a:lnTo>
                                <a:pt x="48" y="32"/>
                              </a:lnTo>
                              <a:lnTo>
                                <a:pt x="84" y="20"/>
                              </a:lnTo>
                              <a:lnTo>
                                <a:pt x="120" y="24"/>
                              </a:lnTo>
                              <a:lnTo>
                                <a:pt x="152" y="24"/>
                              </a:lnTo>
                              <a:lnTo>
                                <a:pt x="176" y="8"/>
                              </a:lnTo>
                              <a:lnTo>
                                <a:pt x="224" y="0"/>
                              </a:lnTo>
                              <a:lnTo>
                                <a:pt x="252" y="0"/>
                              </a:lnTo>
                              <a:lnTo>
                                <a:pt x="292" y="0"/>
                              </a:lnTo>
                              <a:lnTo>
                                <a:pt x="324" y="8"/>
                              </a:lnTo>
                              <a:lnTo>
                                <a:pt x="356" y="24"/>
                              </a:lnTo>
                              <a:lnTo>
                                <a:pt x="388" y="36"/>
                              </a:lnTo>
                              <a:lnTo>
                                <a:pt x="432" y="56"/>
                              </a:lnTo>
                              <a:lnTo>
                                <a:pt x="460" y="52"/>
                              </a:lnTo>
                              <a:lnTo>
                                <a:pt x="496" y="56"/>
                              </a:lnTo>
                              <a:lnTo>
                                <a:pt x="544" y="76"/>
                              </a:lnTo>
                              <a:lnTo>
                                <a:pt x="573" y="91"/>
                              </a:lnTo>
                              <a:lnTo>
                                <a:pt x="600" y="100"/>
                              </a:lnTo>
                              <a:lnTo>
                                <a:pt x="624" y="100"/>
                              </a:lnTo>
                              <a:lnTo>
                                <a:pt x="652" y="92"/>
                              </a:lnTo>
                              <a:lnTo>
                                <a:pt x="701" y="144"/>
                              </a:lnTo>
                              <a:lnTo>
                                <a:pt x="728" y="100"/>
                              </a:lnTo>
                              <a:lnTo>
                                <a:pt x="748" y="116"/>
                              </a:lnTo>
                              <a:cubicBezTo>
                                <a:pt x="755" y="124"/>
                                <a:pt x="765" y="139"/>
                                <a:pt x="772" y="148"/>
                              </a:cubicBezTo>
                              <a:lnTo>
                                <a:pt x="792" y="168"/>
                              </a:lnTo>
                              <a:lnTo>
                                <a:pt x="811" y="189"/>
                              </a:lnTo>
                              <a:lnTo>
                                <a:pt x="808" y="213"/>
                              </a:lnTo>
                              <a:lnTo>
                                <a:pt x="820" y="232"/>
                              </a:lnTo>
                              <a:lnTo>
                                <a:pt x="844" y="236"/>
                              </a:ln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7" name="Freeform 3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72" y="1376"/>
                          <a:ext cx="840" cy="490"/>
                        </a:xfrm>
                        <a:custGeom>
                          <a:avLst/>
                          <a:gdLst>
                            <a:gd name="T0" fmla="*/ 840 w 840"/>
                            <a:gd name="T1" fmla="*/ 192 h 490"/>
                            <a:gd name="T2" fmla="*/ 648 w 840"/>
                            <a:gd name="T3" fmla="*/ 448 h 490"/>
                            <a:gd name="T4" fmla="*/ 648 w 840"/>
                            <a:gd name="T5" fmla="*/ 443 h 490"/>
                            <a:gd name="T6" fmla="*/ 640 w 840"/>
                            <a:gd name="T7" fmla="*/ 432 h 490"/>
                            <a:gd name="T8" fmla="*/ 643 w 840"/>
                            <a:gd name="T9" fmla="*/ 408 h 490"/>
                            <a:gd name="T10" fmla="*/ 648 w 840"/>
                            <a:gd name="T11" fmla="*/ 381 h 490"/>
                            <a:gd name="T12" fmla="*/ 645 w 840"/>
                            <a:gd name="T13" fmla="*/ 357 h 490"/>
                            <a:gd name="T14" fmla="*/ 637 w 840"/>
                            <a:gd name="T15" fmla="*/ 315 h 490"/>
                            <a:gd name="T16" fmla="*/ 613 w 840"/>
                            <a:gd name="T17" fmla="*/ 293 h 490"/>
                            <a:gd name="T18" fmla="*/ 581 w 840"/>
                            <a:gd name="T19" fmla="*/ 256 h 490"/>
                            <a:gd name="T20" fmla="*/ 533 w 840"/>
                            <a:gd name="T21" fmla="*/ 227 h 490"/>
                            <a:gd name="T22" fmla="*/ 493 w 840"/>
                            <a:gd name="T23" fmla="*/ 216 h 490"/>
                            <a:gd name="T24" fmla="*/ 448 w 840"/>
                            <a:gd name="T25" fmla="*/ 224 h 490"/>
                            <a:gd name="T26" fmla="*/ 403 w 840"/>
                            <a:gd name="T27" fmla="*/ 248 h 490"/>
                            <a:gd name="T28" fmla="*/ 352 w 840"/>
                            <a:gd name="T29" fmla="*/ 261 h 490"/>
                            <a:gd name="T30" fmla="*/ 307 w 840"/>
                            <a:gd name="T31" fmla="*/ 288 h 490"/>
                            <a:gd name="T32" fmla="*/ 267 w 840"/>
                            <a:gd name="T33" fmla="*/ 299 h 490"/>
                            <a:gd name="T34" fmla="*/ 229 w 840"/>
                            <a:gd name="T35" fmla="*/ 317 h 490"/>
                            <a:gd name="T36" fmla="*/ 184 w 840"/>
                            <a:gd name="T37" fmla="*/ 336 h 490"/>
                            <a:gd name="T38" fmla="*/ 139 w 840"/>
                            <a:gd name="T39" fmla="*/ 352 h 490"/>
                            <a:gd name="T40" fmla="*/ 125 w 840"/>
                            <a:gd name="T41" fmla="*/ 365 h 490"/>
                            <a:gd name="T42" fmla="*/ 0 w 840"/>
                            <a:gd name="T43" fmla="*/ 0 h 490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w 840"/>
                            <a:gd name="T67" fmla="*/ 0 h 490"/>
                            <a:gd name="T68" fmla="*/ 840 w 840"/>
                            <a:gd name="T69" fmla="*/ 490 h 490"/>
                          </a:gdLst>
                          <a:ahLst/>
                          <a:cxnLst>
                            <a:cxn ang="T44">
                              <a:pos x="T0" y="T1"/>
                            </a:cxn>
                            <a:cxn ang="T45">
                              <a:pos x="T2" y="T3"/>
                            </a:cxn>
                            <a:cxn ang="T46">
                              <a:pos x="T4" y="T5"/>
                            </a:cxn>
                            <a:cxn ang="T47">
                              <a:pos x="T6" y="T7"/>
                            </a:cxn>
                            <a:cxn ang="T48">
                              <a:pos x="T8" y="T9"/>
                            </a:cxn>
                            <a:cxn ang="T49">
                              <a:pos x="T10" y="T11"/>
                            </a:cxn>
                            <a:cxn ang="T50">
                              <a:pos x="T12" y="T13"/>
                            </a:cxn>
                            <a:cxn ang="T51">
                              <a:pos x="T14" y="T15"/>
                            </a:cxn>
                            <a:cxn ang="T52">
                              <a:pos x="T16" y="T17"/>
                            </a:cxn>
                            <a:cxn ang="T53">
                              <a:pos x="T18" y="T19"/>
                            </a:cxn>
                            <a:cxn ang="T54">
                              <a:pos x="T20" y="T21"/>
                            </a:cxn>
                            <a:cxn ang="T55">
                              <a:pos x="T22" y="T23"/>
                            </a:cxn>
                            <a:cxn ang="T56">
                              <a:pos x="T24" y="T25"/>
                            </a:cxn>
                            <a:cxn ang="T57">
                              <a:pos x="T26" y="T27"/>
                            </a:cxn>
                            <a:cxn ang="T58">
                              <a:pos x="T28" y="T29"/>
                            </a:cxn>
                            <a:cxn ang="T59">
                              <a:pos x="T30" y="T31"/>
                            </a:cxn>
                            <a:cxn ang="T60">
                              <a:pos x="T32" y="T33"/>
                            </a:cxn>
                            <a:cxn ang="T61">
                              <a:pos x="T34" y="T35"/>
                            </a:cxn>
                            <a:cxn ang="T62">
                              <a:pos x="T36" y="T37"/>
                            </a:cxn>
                            <a:cxn ang="T63">
                              <a:pos x="T38" y="T39"/>
                            </a:cxn>
                            <a:cxn ang="T64">
                              <a:pos x="T40" y="T41"/>
                            </a:cxn>
                            <a:cxn ang="T65">
                              <a:pos x="T42" y="T43"/>
                            </a:cxn>
                          </a:cxnLst>
                          <a:rect l="T66" t="T67" r="T68" b="T69"/>
                          <a:pathLst>
                            <a:path w="840" h="490">
                              <a:moveTo>
                                <a:pt x="840" y="192"/>
                              </a:moveTo>
                              <a:cubicBezTo>
                                <a:pt x="808" y="235"/>
                                <a:pt x="680" y="406"/>
                                <a:pt x="648" y="448"/>
                              </a:cubicBezTo>
                              <a:cubicBezTo>
                                <a:pt x="616" y="490"/>
                                <a:pt x="649" y="446"/>
                                <a:pt x="648" y="443"/>
                              </a:cubicBezTo>
                              <a:cubicBezTo>
                                <a:pt x="647" y="440"/>
                                <a:pt x="641" y="438"/>
                                <a:pt x="640" y="432"/>
                              </a:cubicBezTo>
                              <a:cubicBezTo>
                                <a:pt x="639" y="426"/>
                                <a:pt x="642" y="416"/>
                                <a:pt x="643" y="408"/>
                              </a:cubicBezTo>
                              <a:cubicBezTo>
                                <a:pt x="644" y="400"/>
                                <a:pt x="648" y="389"/>
                                <a:pt x="648" y="381"/>
                              </a:cubicBezTo>
                              <a:cubicBezTo>
                                <a:pt x="648" y="373"/>
                                <a:pt x="647" y="368"/>
                                <a:pt x="645" y="357"/>
                              </a:cubicBezTo>
                              <a:cubicBezTo>
                                <a:pt x="643" y="346"/>
                                <a:pt x="642" y="326"/>
                                <a:pt x="637" y="315"/>
                              </a:cubicBezTo>
                              <a:cubicBezTo>
                                <a:pt x="632" y="304"/>
                                <a:pt x="622" y="303"/>
                                <a:pt x="613" y="293"/>
                              </a:cubicBezTo>
                              <a:cubicBezTo>
                                <a:pt x="604" y="283"/>
                                <a:pt x="594" y="267"/>
                                <a:pt x="581" y="256"/>
                              </a:cubicBezTo>
                              <a:cubicBezTo>
                                <a:pt x="568" y="245"/>
                                <a:pt x="548" y="234"/>
                                <a:pt x="533" y="227"/>
                              </a:cubicBezTo>
                              <a:cubicBezTo>
                                <a:pt x="518" y="220"/>
                                <a:pt x="507" y="216"/>
                                <a:pt x="493" y="216"/>
                              </a:cubicBezTo>
                              <a:cubicBezTo>
                                <a:pt x="479" y="216"/>
                                <a:pt x="463" y="219"/>
                                <a:pt x="448" y="224"/>
                              </a:cubicBezTo>
                              <a:cubicBezTo>
                                <a:pt x="433" y="229"/>
                                <a:pt x="419" y="242"/>
                                <a:pt x="403" y="248"/>
                              </a:cubicBezTo>
                              <a:cubicBezTo>
                                <a:pt x="387" y="254"/>
                                <a:pt x="368" y="254"/>
                                <a:pt x="352" y="261"/>
                              </a:cubicBezTo>
                              <a:cubicBezTo>
                                <a:pt x="336" y="268"/>
                                <a:pt x="321" y="282"/>
                                <a:pt x="307" y="288"/>
                              </a:cubicBezTo>
                              <a:cubicBezTo>
                                <a:pt x="293" y="294"/>
                                <a:pt x="280" y="294"/>
                                <a:pt x="267" y="299"/>
                              </a:cubicBezTo>
                              <a:cubicBezTo>
                                <a:pt x="254" y="304"/>
                                <a:pt x="243" y="311"/>
                                <a:pt x="229" y="317"/>
                              </a:cubicBezTo>
                              <a:cubicBezTo>
                                <a:pt x="215" y="323"/>
                                <a:pt x="199" y="330"/>
                                <a:pt x="184" y="336"/>
                              </a:cubicBezTo>
                              <a:cubicBezTo>
                                <a:pt x="169" y="342"/>
                                <a:pt x="149" y="347"/>
                                <a:pt x="139" y="352"/>
                              </a:cubicBezTo>
                              <a:cubicBezTo>
                                <a:pt x="129" y="357"/>
                                <a:pt x="148" y="424"/>
                                <a:pt x="125" y="365"/>
                              </a:cubicBezTo>
                              <a:cubicBezTo>
                                <a:pt x="102" y="306"/>
                                <a:pt x="47" y="154"/>
                                <a:pt x="0" y="0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30" name="Freeform 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317" y="1560"/>
                        <a:ext cx="403" cy="376"/>
                      </a:xfrm>
                      <a:custGeom>
                        <a:avLst/>
                        <a:gdLst>
                          <a:gd name="T0" fmla="*/ 0 w 403"/>
                          <a:gd name="T1" fmla="*/ 13 h 376"/>
                          <a:gd name="T2" fmla="*/ 30 w 403"/>
                          <a:gd name="T3" fmla="*/ 35 h 376"/>
                          <a:gd name="T4" fmla="*/ 70 w 403"/>
                          <a:gd name="T5" fmla="*/ 29 h 376"/>
                          <a:gd name="T6" fmla="*/ 96 w 403"/>
                          <a:gd name="T7" fmla="*/ 43 h 376"/>
                          <a:gd name="T8" fmla="*/ 118 w 403"/>
                          <a:gd name="T9" fmla="*/ 61 h 376"/>
                          <a:gd name="T10" fmla="*/ 136 w 403"/>
                          <a:gd name="T11" fmla="*/ 75 h 376"/>
                          <a:gd name="T12" fmla="*/ 168 w 403"/>
                          <a:gd name="T13" fmla="*/ 75 h 376"/>
                          <a:gd name="T14" fmla="*/ 176 w 403"/>
                          <a:gd name="T15" fmla="*/ 61 h 376"/>
                          <a:gd name="T16" fmla="*/ 182 w 403"/>
                          <a:gd name="T17" fmla="*/ 37 h 376"/>
                          <a:gd name="T18" fmla="*/ 179 w 403"/>
                          <a:gd name="T19" fmla="*/ 21 h 376"/>
                          <a:gd name="T20" fmla="*/ 184 w 403"/>
                          <a:gd name="T21" fmla="*/ 3 h 376"/>
                          <a:gd name="T22" fmla="*/ 200 w 403"/>
                          <a:gd name="T23" fmla="*/ 3 h 376"/>
                          <a:gd name="T24" fmla="*/ 216 w 403"/>
                          <a:gd name="T25" fmla="*/ 24 h 376"/>
                          <a:gd name="T26" fmla="*/ 219 w 403"/>
                          <a:gd name="T27" fmla="*/ 40 h 376"/>
                          <a:gd name="T28" fmla="*/ 235 w 403"/>
                          <a:gd name="T29" fmla="*/ 56 h 376"/>
                          <a:gd name="T30" fmla="*/ 240 w 403"/>
                          <a:gd name="T31" fmla="*/ 88 h 376"/>
                          <a:gd name="T32" fmla="*/ 256 w 403"/>
                          <a:gd name="T33" fmla="*/ 99 h 376"/>
                          <a:gd name="T34" fmla="*/ 283 w 403"/>
                          <a:gd name="T35" fmla="*/ 99 h 376"/>
                          <a:gd name="T36" fmla="*/ 302 w 403"/>
                          <a:gd name="T37" fmla="*/ 112 h 376"/>
                          <a:gd name="T38" fmla="*/ 318 w 403"/>
                          <a:gd name="T39" fmla="*/ 123 h 376"/>
                          <a:gd name="T40" fmla="*/ 344 w 403"/>
                          <a:gd name="T41" fmla="*/ 131 h 376"/>
                          <a:gd name="T42" fmla="*/ 360 w 403"/>
                          <a:gd name="T43" fmla="*/ 144 h 376"/>
                          <a:gd name="T44" fmla="*/ 374 w 403"/>
                          <a:gd name="T45" fmla="*/ 176 h 376"/>
                          <a:gd name="T46" fmla="*/ 374 w 403"/>
                          <a:gd name="T47" fmla="*/ 192 h 376"/>
                          <a:gd name="T48" fmla="*/ 374 w 403"/>
                          <a:gd name="T49" fmla="*/ 211 h 376"/>
                          <a:gd name="T50" fmla="*/ 368 w 403"/>
                          <a:gd name="T51" fmla="*/ 240 h 376"/>
                          <a:gd name="T52" fmla="*/ 368 w 403"/>
                          <a:gd name="T53" fmla="*/ 256 h 376"/>
                          <a:gd name="T54" fmla="*/ 355 w 403"/>
                          <a:gd name="T55" fmla="*/ 288 h 376"/>
                          <a:gd name="T56" fmla="*/ 363 w 403"/>
                          <a:gd name="T57" fmla="*/ 304 h 376"/>
                          <a:gd name="T58" fmla="*/ 366 w 403"/>
                          <a:gd name="T59" fmla="*/ 323 h 376"/>
                          <a:gd name="T60" fmla="*/ 376 w 403"/>
                          <a:gd name="T61" fmla="*/ 341 h 376"/>
                          <a:gd name="T62" fmla="*/ 387 w 403"/>
                          <a:gd name="T63" fmla="*/ 357 h 376"/>
                          <a:gd name="T64" fmla="*/ 403 w 403"/>
                          <a:gd name="T65" fmla="*/ 376 h 37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w 403"/>
                          <a:gd name="T100" fmla="*/ 0 h 376"/>
                          <a:gd name="T101" fmla="*/ 403 w 403"/>
                          <a:gd name="T102" fmla="*/ 376 h 376"/>
                        </a:gdLst>
                        <a:ahLst/>
                        <a:cxnLst>
                          <a:cxn ang="T66">
                            <a:pos x="T0" y="T1"/>
                          </a:cxn>
                          <a:cxn ang="T67">
                            <a:pos x="T2" y="T3"/>
                          </a:cxn>
                          <a:cxn ang="T68">
                            <a:pos x="T4" y="T5"/>
                          </a:cxn>
                          <a:cxn ang="T69">
                            <a:pos x="T6" y="T7"/>
                          </a:cxn>
                          <a:cxn ang="T70">
                            <a:pos x="T8" y="T9"/>
                          </a:cxn>
                          <a:cxn ang="T71">
                            <a:pos x="T10" y="T11"/>
                          </a:cxn>
                          <a:cxn ang="T72">
                            <a:pos x="T12" y="T13"/>
                          </a:cxn>
                          <a:cxn ang="T73">
                            <a:pos x="T14" y="T15"/>
                          </a:cxn>
                          <a:cxn ang="T74">
                            <a:pos x="T16" y="T17"/>
                          </a:cxn>
                          <a:cxn ang="T75">
                            <a:pos x="T18" y="T19"/>
                          </a:cxn>
                          <a:cxn ang="T76">
                            <a:pos x="T20" y="T21"/>
                          </a:cxn>
                          <a:cxn ang="T77">
                            <a:pos x="T22" y="T23"/>
                          </a:cxn>
                          <a:cxn ang="T78">
                            <a:pos x="T24" y="T25"/>
                          </a:cxn>
                          <a:cxn ang="T79">
                            <a:pos x="T26" y="T27"/>
                          </a:cxn>
                          <a:cxn ang="T80">
                            <a:pos x="T28" y="T29"/>
                          </a:cxn>
                          <a:cxn ang="T81">
                            <a:pos x="T30" y="T31"/>
                          </a:cxn>
                          <a:cxn ang="T82">
                            <a:pos x="T32" y="T33"/>
                          </a:cxn>
                          <a:cxn ang="T83">
                            <a:pos x="T34" y="T35"/>
                          </a:cxn>
                          <a:cxn ang="T84">
                            <a:pos x="T36" y="T37"/>
                          </a:cxn>
                          <a:cxn ang="T85">
                            <a:pos x="T38" y="T39"/>
                          </a:cxn>
                          <a:cxn ang="T86">
                            <a:pos x="T40" y="T41"/>
                          </a:cxn>
                          <a:cxn ang="T87">
                            <a:pos x="T42" y="T43"/>
                          </a:cxn>
                          <a:cxn ang="T88">
                            <a:pos x="T44" y="T45"/>
                          </a:cxn>
                          <a:cxn ang="T89">
                            <a:pos x="T46" y="T47"/>
                          </a:cxn>
                          <a:cxn ang="T90">
                            <a:pos x="T48" y="T49"/>
                          </a:cxn>
                          <a:cxn ang="T91">
                            <a:pos x="T50" y="T51"/>
                          </a:cxn>
                          <a:cxn ang="T92">
                            <a:pos x="T52" y="T53"/>
                          </a:cxn>
                          <a:cxn ang="T93">
                            <a:pos x="T54" y="T55"/>
                          </a:cxn>
                          <a:cxn ang="T94">
                            <a:pos x="T56" y="T57"/>
                          </a:cxn>
                          <a:cxn ang="T95">
                            <a:pos x="T58" y="T59"/>
                          </a:cxn>
                          <a:cxn ang="T96">
                            <a:pos x="T60" y="T61"/>
                          </a:cxn>
                          <a:cxn ang="T97">
                            <a:pos x="T62" y="T63"/>
                          </a:cxn>
                          <a:cxn ang="T98">
                            <a:pos x="T64" y="T65"/>
                          </a:cxn>
                        </a:cxnLst>
                        <a:rect l="T99" t="T100" r="T101" b="T102"/>
                        <a:pathLst>
                          <a:path w="403" h="376">
                            <a:moveTo>
                              <a:pt x="0" y="13"/>
                            </a:moveTo>
                            <a:cubicBezTo>
                              <a:pt x="9" y="22"/>
                              <a:pt x="18" y="32"/>
                              <a:pt x="30" y="35"/>
                            </a:cubicBezTo>
                            <a:cubicBezTo>
                              <a:pt x="42" y="38"/>
                              <a:pt x="59" y="28"/>
                              <a:pt x="70" y="29"/>
                            </a:cubicBezTo>
                            <a:cubicBezTo>
                              <a:pt x="81" y="30"/>
                              <a:pt x="88" y="38"/>
                              <a:pt x="96" y="43"/>
                            </a:cubicBezTo>
                            <a:cubicBezTo>
                              <a:pt x="104" y="48"/>
                              <a:pt x="111" y="56"/>
                              <a:pt x="118" y="61"/>
                            </a:cubicBezTo>
                            <a:cubicBezTo>
                              <a:pt x="125" y="66"/>
                              <a:pt x="128" y="73"/>
                              <a:pt x="136" y="75"/>
                            </a:cubicBezTo>
                            <a:cubicBezTo>
                              <a:pt x="144" y="77"/>
                              <a:pt x="161" y="77"/>
                              <a:pt x="168" y="75"/>
                            </a:cubicBezTo>
                            <a:cubicBezTo>
                              <a:pt x="175" y="73"/>
                              <a:pt x="174" y="67"/>
                              <a:pt x="176" y="61"/>
                            </a:cubicBezTo>
                            <a:cubicBezTo>
                              <a:pt x="178" y="55"/>
                              <a:pt x="181" y="44"/>
                              <a:pt x="182" y="37"/>
                            </a:cubicBezTo>
                            <a:cubicBezTo>
                              <a:pt x="183" y="30"/>
                              <a:pt x="179" y="27"/>
                              <a:pt x="179" y="21"/>
                            </a:cubicBezTo>
                            <a:cubicBezTo>
                              <a:pt x="179" y="15"/>
                              <a:pt x="181" y="6"/>
                              <a:pt x="184" y="3"/>
                            </a:cubicBezTo>
                            <a:cubicBezTo>
                              <a:pt x="187" y="0"/>
                              <a:pt x="195" y="0"/>
                              <a:pt x="200" y="3"/>
                            </a:cubicBezTo>
                            <a:cubicBezTo>
                              <a:pt x="205" y="6"/>
                              <a:pt x="213" y="18"/>
                              <a:pt x="216" y="24"/>
                            </a:cubicBezTo>
                            <a:cubicBezTo>
                              <a:pt x="219" y="30"/>
                              <a:pt x="216" y="35"/>
                              <a:pt x="219" y="40"/>
                            </a:cubicBezTo>
                            <a:cubicBezTo>
                              <a:pt x="222" y="45"/>
                              <a:pt x="231" y="48"/>
                              <a:pt x="235" y="56"/>
                            </a:cubicBezTo>
                            <a:cubicBezTo>
                              <a:pt x="239" y="64"/>
                              <a:pt x="237" y="81"/>
                              <a:pt x="240" y="88"/>
                            </a:cubicBezTo>
                            <a:cubicBezTo>
                              <a:pt x="243" y="95"/>
                              <a:pt x="249" y="97"/>
                              <a:pt x="256" y="99"/>
                            </a:cubicBezTo>
                            <a:cubicBezTo>
                              <a:pt x="263" y="101"/>
                              <a:pt x="275" y="97"/>
                              <a:pt x="283" y="99"/>
                            </a:cubicBezTo>
                            <a:cubicBezTo>
                              <a:pt x="291" y="101"/>
                              <a:pt x="296" y="108"/>
                              <a:pt x="302" y="112"/>
                            </a:cubicBezTo>
                            <a:cubicBezTo>
                              <a:pt x="308" y="116"/>
                              <a:pt x="311" y="120"/>
                              <a:pt x="318" y="123"/>
                            </a:cubicBezTo>
                            <a:cubicBezTo>
                              <a:pt x="325" y="126"/>
                              <a:pt x="337" y="128"/>
                              <a:pt x="344" y="131"/>
                            </a:cubicBezTo>
                            <a:cubicBezTo>
                              <a:pt x="351" y="134"/>
                              <a:pt x="355" y="136"/>
                              <a:pt x="360" y="144"/>
                            </a:cubicBezTo>
                            <a:cubicBezTo>
                              <a:pt x="365" y="152"/>
                              <a:pt x="372" y="168"/>
                              <a:pt x="374" y="176"/>
                            </a:cubicBezTo>
                            <a:cubicBezTo>
                              <a:pt x="376" y="184"/>
                              <a:pt x="374" y="186"/>
                              <a:pt x="374" y="192"/>
                            </a:cubicBezTo>
                            <a:cubicBezTo>
                              <a:pt x="374" y="198"/>
                              <a:pt x="375" y="203"/>
                              <a:pt x="374" y="211"/>
                            </a:cubicBezTo>
                            <a:cubicBezTo>
                              <a:pt x="373" y="219"/>
                              <a:pt x="369" y="233"/>
                              <a:pt x="368" y="240"/>
                            </a:cubicBezTo>
                            <a:cubicBezTo>
                              <a:pt x="367" y="247"/>
                              <a:pt x="370" y="248"/>
                              <a:pt x="368" y="256"/>
                            </a:cubicBezTo>
                            <a:cubicBezTo>
                              <a:pt x="366" y="264"/>
                              <a:pt x="356" y="280"/>
                              <a:pt x="355" y="288"/>
                            </a:cubicBezTo>
                            <a:cubicBezTo>
                              <a:pt x="354" y="296"/>
                              <a:pt x="361" y="298"/>
                              <a:pt x="363" y="304"/>
                            </a:cubicBezTo>
                            <a:cubicBezTo>
                              <a:pt x="365" y="310"/>
                              <a:pt x="364" y="317"/>
                              <a:pt x="366" y="323"/>
                            </a:cubicBezTo>
                            <a:cubicBezTo>
                              <a:pt x="368" y="329"/>
                              <a:pt x="373" y="335"/>
                              <a:pt x="376" y="341"/>
                            </a:cubicBezTo>
                            <a:cubicBezTo>
                              <a:pt x="379" y="347"/>
                              <a:pt x="383" y="351"/>
                              <a:pt x="387" y="357"/>
                            </a:cubicBezTo>
                            <a:cubicBezTo>
                              <a:pt x="391" y="363"/>
                              <a:pt x="397" y="369"/>
                              <a:pt x="403" y="376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 w="38100">
                        <a:solidFill>
                          <a:srgbClr val="FF062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" name="Freeform 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48" y="1925"/>
                        <a:ext cx="557" cy="598"/>
                      </a:xfrm>
                      <a:custGeom>
                        <a:avLst/>
                        <a:gdLst>
                          <a:gd name="T0" fmla="*/ 557 w 557"/>
                          <a:gd name="T1" fmla="*/ 598 h 598"/>
                          <a:gd name="T2" fmla="*/ 163 w 557"/>
                          <a:gd name="T3" fmla="*/ 568 h 598"/>
                          <a:gd name="T4" fmla="*/ 176 w 557"/>
                          <a:gd name="T5" fmla="*/ 550 h 598"/>
                          <a:gd name="T6" fmla="*/ 195 w 557"/>
                          <a:gd name="T7" fmla="*/ 526 h 598"/>
                          <a:gd name="T8" fmla="*/ 219 w 557"/>
                          <a:gd name="T9" fmla="*/ 499 h 598"/>
                          <a:gd name="T10" fmla="*/ 267 w 557"/>
                          <a:gd name="T11" fmla="*/ 443 h 598"/>
                          <a:gd name="T12" fmla="*/ 296 w 557"/>
                          <a:gd name="T13" fmla="*/ 422 h 598"/>
                          <a:gd name="T14" fmla="*/ 312 w 557"/>
                          <a:gd name="T15" fmla="*/ 400 h 598"/>
                          <a:gd name="T16" fmla="*/ 328 w 557"/>
                          <a:gd name="T17" fmla="*/ 358 h 598"/>
                          <a:gd name="T18" fmla="*/ 275 w 557"/>
                          <a:gd name="T19" fmla="*/ 331 h 598"/>
                          <a:gd name="T20" fmla="*/ 229 w 557"/>
                          <a:gd name="T21" fmla="*/ 342 h 598"/>
                          <a:gd name="T22" fmla="*/ 213 w 557"/>
                          <a:gd name="T23" fmla="*/ 366 h 598"/>
                          <a:gd name="T24" fmla="*/ 189 w 557"/>
                          <a:gd name="T25" fmla="*/ 392 h 598"/>
                          <a:gd name="T26" fmla="*/ 168 w 557"/>
                          <a:gd name="T27" fmla="*/ 403 h 598"/>
                          <a:gd name="T28" fmla="*/ 144 w 557"/>
                          <a:gd name="T29" fmla="*/ 411 h 598"/>
                          <a:gd name="T30" fmla="*/ 123 w 557"/>
                          <a:gd name="T31" fmla="*/ 398 h 598"/>
                          <a:gd name="T32" fmla="*/ 141 w 557"/>
                          <a:gd name="T33" fmla="*/ 371 h 598"/>
                          <a:gd name="T34" fmla="*/ 139 w 557"/>
                          <a:gd name="T35" fmla="*/ 331 h 598"/>
                          <a:gd name="T36" fmla="*/ 120 w 557"/>
                          <a:gd name="T37" fmla="*/ 299 h 598"/>
                          <a:gd name="T38" fmla="*/ 99 w 557"/>
                          <a:gd name="T39" fmla="*/ 280 h 598"/>
                          <a:gd name="T40" fmla="*/ 77 w 557"/>
                          <a:gd name="T41" fmla="*/ 259 h 598"/>
                          <a:gd name="T42" fmla="*/ 69 w 557"/>
                          <a:gd name="T43" fmla="*/ 251 h 598"/>
                          <a:gd name="T44" fmla="*/ 69 w 557"/>
                          <a:gd name="T45" fmla="*/ 243 h 598"/>
                          <a:gd name="T46" fmla="*/ 480 w 557"/>
                          <a:gd name="T47" fmla="*/ 0 h 598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w 557"/>
                          <a:gd name="T73" fmla="*/ 0 h 598"/>
                          <a:gd name="T74" fmla="*/ 557 w 557"/>
                          <a:gd name="T75" fmla="*/ 598 h 598"/>
                        </a:gdLst>
                        <a:ahLst/>
                        <a:cxnLst>
                          <a:cxn ang="T48">
                            <a:pos x="T0" y="T1"/>
                          </a:cxn>
                          <a:cxn ang="T49">
                            <a:pos x="T2" y="T3"/>
                          </a:cxn>
                          <a:cxn ang="T50">
                            <a:pos x="T4" y="T5"/>
                          </a:cxn>
                          <a:cxn ang="T51">
                            <a:pos x="T6" y="T7"/>
                          </a:cxn>
                          <a:cxn ang="T52">
                            <a:pos x="T8" y="T9"/>
                          </a:cxn>
                          <a:cxn ang="T53">
                            <a:pos x="T10" y="T11"/>
                          </a:cxn>
                          <a:cxn ang="T54">
                            <a:pos x="T12" y="T13"/>
                          </a:cxn>
                          <a:cxn ang="T55">
                            <a:pos x="T14" y="T15"/>
                          </a:cxn>
                          <a:cxn ang="T56">
                            <a:pos x="T16" y="T17"/>
                          </a:cxn>
                          <a:cxn ang="T57">
                            <a:pos x="T18" y="T19"/>
                          </a:cxn>
                          <a:cxn ang="T58">
                            <a:pos x="T20" y="T21"/>
                          </a:cxn>
                          <a:cxn ang="T59">
                            <a:pos x="T22" y="T23"/>
                          </a:cxn>
                          <a:cxn ang="T60">
                            <a:pos x="T24" y="T25"/>
                          </a:cxn>
                          <a:cxn ang="T61">
                            <a:pos x="T26" y="T27"/>
                          </a:cxn>
                          <a:cxn ang="T62">
                            <a:pos x="T28" y="T29"/>
                          </a:cxn>
                          <a:cxn ang="T63">
                            <a:pos x="T30" y="T31"/>
                          </a:cxn>
                          <a:cxn ang="T64">
                            <a:pos x="T32" y="T33"/>
                          </a:cxn>
                          <a:cxn ang="T65">
                            <a:pos x="T34" y="T35"/>
                          </a:cxn>
                          <a:cxn ang="T66">
                            <a:pos x="T36" y="T37"/>
                          </a:cxn>
                          <a:cxn ang="T67">
                            <a:pos x="T38" y="T39"/>
                          </a:cxn>
                          <a:cxn ang="T68">
                            <a:pos x="T40" y="T41"/>
                          </a:cxn>
                          <a:cxn ang="T69">
                            <a:pos x="T42" y="T43"/>
                          </a:cxn>
                          <a:cxn ang="T70">
                            <a:pos x="T44" y="T45"/>
                          </a:cxn>
                          <a:cxn ang="T71">
                            <a:pos x="T46" y="T47"/>
                          </a:cxn>
                        </a:cxnLst>
                        <a:rect l="T72" t="T73" r="T74" b="T75"/>
                        <a:pathLst>
                          <a:path w="557" h="598">
                            <a:moveTo>
                              <a:pt x="557" y="598"/>
                            </a:moveTo>
                            <a:cubicBezTo>
                              <a:pt x="390" y="589"/>
                              <a:pt x="226" y="576"/>
                              <a:pt x="163" y="568"/>
                            </a:cubicBezTo>
                            <a:cubicBezTo>
                              <a:pt x="100" y="560"/>
                              <a:pt x="171" y="557"/>
                              <a:pt x="176" y="550"/>
                            </a:cubicBezTo>
                            <a:cubicBezTo>
                              <a:pt x="181" y="543"/>
                              <a:pt x="188" y="534"/>
                              <a:pt x="195" y="526"/>
                            </a:cubicBezTo>
                            <a:cubicBezTo>
                              <a:pt x="202" y="518"/>
                              <a:pt x="207" y="513"/>
                              <a:pt x="219" y="499"/>
                            </a:cubicBezTo>
                            <a:cubicBezTo>
                              <a:pt x="231" y="485"/>
                              <a:pt x="254" y="456"/>
                              <a:pt x="267" y="443"/>
                            </a:cubicBezTo>
                            <a:cubicBezTo>
                              <a:pt x="280" y="430"/>
                              <a:pt x="288" y="429"/>
                              <a:pt x="296" y="422"/>
                            </a:cubicBezTo>
                            <a:cubicBezTo>
                              <a:pt x="304" y="415"/>
                              <a:pt x="307" y="411"/>
                              <a:pt x="312" y="400"/>
                            </a:cubicBezTo>
                            <a:cubicBezTo>
                              <a:pt x="317" y="389"/>
                              <a:pt x="334" y="369"/>
                              <a:pt x="328" y="358"/>
                            </a:cubicBezTo>
                            <a:cubicBezTo>
                              <a:pt x="322" y="347"/>
                              <a:pt x="291" y="334"/>
                              <a:pt x="275" y="331"/>
                            </a:cubicBezTo>
                            <a:cubicBezTo>
                              <a:pt x="259" y="328"/>
                              <a:pt x="239" y="336"/>
                              <a:pt x="229" y="342"/>
                            </a:cubicBezTo>
                            <a:cubicBezTo>
                              <a:pt x="219" y="348"/>
                              <a:pt x="220" y="358"/>
                              <a:pt x="213" y="366"/>
                            </a:cubicBezTo>
                            <a:cubicBezTo>
                              <a:pt x="206" y="374"/>
                              <a:pt x="196" y="386"/>
                              <a:pt x="189" y="392"/>
                            </a:cubicBezTo>
                            <a:cubicBezTo>
                              <a:pt x="182" y="398"/>
                              <a:pt x="175" y="400"/>
                              <a:pt x="168" y="403"/>
                            </a:cubicBezTo>
                            <a:cubicBezTo>
                              <a:pt x="161" y="406"/>
                              <a:pt x="151" y="412"/>
                              <a:pt x="144" y="411"/>
                            </a:cubicBezTo>
                            <a:cubicBezTo>
                              <a:pt x="137" y="410"/>
                              <a:pt x="124" y="405"/>
                              <a:pt x="123" y="398"/>
                            </a:cubicBezTo>
                            <a:cubicBezTo>
                              <a:pt x="122" y="391"/>
                              <a:pt x="138" y="382"/>
                              <a:pt x="141" y="371"/>
                            </a:cubicBezTo>
                            <a:cubicBezTo>
                              <a:pt x="144" y="360"/>
                              <a:pt x="142" y="343"/>
                              <a:pt x="139" y="331"/>
                            </a:cubicBezTo>
                            <a:cubicBezTo>
                              <a:pt x="136" y="319"/>
                              <a:pt x="127" y="307"/>
                              <a:pt x="120" y="299"/>
                            </a:cubicBezTo>
                            <a:cubicBezTo>
                              <a:pt x="113" y="291"/>
                              <a:pt x="106" y="287"/>
                              <a:pt x="99" y="280"/>
                            </a:cubicBezTo>
                            <a:cubicBezTo>
                              <a:pt x="92" y="273"/>
                              <a:pt x="82" y="264"/>
                              <a:pt x="77" y="259"/>
                            </a:cubicBezTo>
                            <a:cubicBezTo>
                              <a:pt x="72" y="254"/>
                              <a:pt x="70" y="254"/>
                              <a:pt x="69" y="251"/>
                            </a:cubicBezTo>
                            <a:cubicBezTo>
                              <a:pt x="68" y="248"/>
                              <a:pt x="0" y="285"/>
                              <a:pt x="69" y="243"/>
                            </a:cubicBezTo>
                            <a:cubicBezTo>
                              <a:pt x="138" y="201"/>
                              <a:pt x="308" y="100"/>
                              <a:pt x="480" y="0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32" name="Group 3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17" y="2088"/>
                        <a:ext cx="411" cy="741"/>
                        <a:chOff x="3017" y="2088"/>
                        <a:chExt cx="411" cy="741"/>
                      </a:xfrm>
                    </p:grpSpPr>
                    <p:sp>
                      <p:nvSpPr>
                        <p:cNvPr id="34" name="Freeform 3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17" y="2089"/>
                          <a:ext cx="109" cy="740"/>
                        </a:xfrm>
                        <a:custGeom>
                          <a:avLst/>
                          <a:gdLst>
                            <a:gd name="T0" fmla="*/ 68 w 109"/>
                            <a:gd name="T1" fmla="*/ 740 h 740"/>
                            <a:gd name="T2" fmla="*/ 63 w 109"/>
                            <a:gd name="T3" fmla="*/ 724 h 740"/>
                            <a:gd name="T4" fmla="*/ 63 w 109"/>
                            <a:gd name="T5" fmla="*/ 700 h 740"/>
                            <a:gd name="T6" fmla="*/ 63 w 109"/>
                            <a:gd name="T7" fmla="*/ 676 h 740"/>
                            <a:gd name="T8" fmla="*/ 55 w 109"/>
                            <a:gd name="T9" fmla="*/ 655 h 740"/>
                            <a:gd name="T10" fmla="*/ 36 w 109"/>
                            <a:gd name="T11" fmla="*/ 634 h 740"/>
                            <a:gd name="T12" fmla="*/ 28 w 109"/>
                            <a:gd name="T13" fmla="*/ 620 h 740"/>
                            <a:gd name="T14" fmla="*/ 39 w 109"/>
                            <a:gd name="T15" fmla="*/ 596 h 740"/>
                            <a:gd name="T16" fmla="*/ 20 w 109"/>
                            <a:gd name="T17" fmla="*/ 575 h 740"/>
                            <a:gd name="T18" fmla="*/ 7 w 109"/>
                            <a:gd name="T19" fmla="*/ 562 h 740"/>
                            <a:gd name="T20" fmla="*/ 2 w 109"/>
                            <a:gd name="T21" fmla="*/ 538 h 740"/>
                            <a:gd name="T22" fmla="*/ 2 w 109"/>
                            <a:gd name="T23" fmla="*/ 514 h 740"/>
                            <a:gd name="T24" fmla="*/ 15 w 109"/>
                            <a:gd name="T25" fmla="*/ 495 h 740"/>
                            <a:gd name="T26" fmla="*/ 23 w 109"/>
                            <a:gd name="T27" fmla="*/ 476 h 740"/>
                            <a:gd name="T28" fmla="*/ 20 w 109"/>
                            <a:gd name="T29" fmla="*/ 442 h 740"/>
                            <a:gd name="T30" fmla="*/ 20 w 109"/>
                            <a:gd name="T31" fmla="*/ 423 h 740"/>
                            <a:gd name="T32" fmla="*/ 20 w 109"/>
                            <a:gd name="T33" fmla="*/ 394 h 740"/>
                            <a:gd name="T34" fmla="*/ 31 w 109"/>
                            <a:gd name="T35" fmla="*/ 378 h 740"/>
                            <a:gd name="T36" fmla="*/ 42 w 109"/>
                            <a:gd name="T37" fmla="*/ 354 h 740"/>
                            <a:gd name="T38" fmla="*/ 28 w 109"/>
                            <a:gd name="T39" fmla="*/ 324 h 740"/>
                            <a:gd name="T40" fmla="*/ 23 w 109"/>
                            <a:gd name="T41" fmla="*/ 306 h 740"/>
                            <a:gd name="T42" fmla="*/ 28 w 109"/>
                            <a:gd name="T43" fmla="*/ 276 h 740"/>
                            <a:gd name="T44" fmla="*/ 36 w 109"/>
                            <a:gd name="T45" fmla="*/ 260 h 740"/>
                            <a:gd name="T46" fmla="*/ 10 w 109"/>
                            <a:gd name="T47" fmla="*/ 242 h 740"/>
                            <a:gd name="T48" fmla="*/ 26 w 109"/>
                            <a:gd name="T49" fmla="*/ 231 h 740"/>
                            <a:gd name="T50" fmla="*/ 26 w 109"/>
                            <a:gd name="T51" fmla="*/ 207 h 740"/>
                            <a:gd name="T52" fmla="*/ 42 w 109"/>
                            <a:gd name="T53" fmla="*/ 194 h 740"/>
                            <a:gd name="T54" fmla="*/ 44 w 109"/>
                            <a:gd name="T55" fmla="*/ 178 h 740"/>
                            <a:gd name="T56" fmla="*/ 68 w 109"/>
                            <a:gd name="T57" fmla="*/ 167 h 740"/>
                            <a:gd name="T58" fmla="*/ 79 w 109"/>
                            <a:gd name="T59" fmla="*/ 148 h 740"/>
                            <a:gd name="T60" fmla="*/ 106 w 109"/>
                            <a:gd name="T61" fmla="*/ 116 h 740"/>
                            <a:gd name="T62" fmla="*/ 100 w 109"/>
                            <a:gd name="T63" fmla="*/ 98 h 740"/>
                            <a:gd name="T64" fmla="*/ 90 w 109"/>
                            <a:gd name="T65" fmla="*/ 82 h 740"/>
                            <a:gd name="T66" fmla="*/ 84 w 109"/>
                            <a:gd name="T67" fmla="*/ 66 h 740"/>
                            <a:gd name="T68" fmla="*/ 103 w 109"/>
                            <a:gd name="T69" fmla="*/ 34 h 740"/>
                            <a:gd name="T70" fmla="*/ 100 w 109"/>
                            <a:gd name="T71" fmla="*/ 15 h 740"/>
                            <a:gd name="T72" fmla="*/ 87 w 109"/>
                            <a:gd name="T73" fmla="*/ 2 h 740"/>
                            <a:gd name="T74" fmla="*/ 90 w 109"/>
                            <a:gd name="T75" fmla="*/ 2 h 740"/>
                            <a:gd name="T76" fmla="*/ 84 w 109"/>
                            <a:gd name="T77" fmla="*/ 4 h 740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w 109"/>
                            <a:gd name="T118" fmla="*/ 0 h 740"/>
                            <a:gd name="T119" fmla="*/ 109 w 109"/>
                            <a:gd name="T120" fmla="*/ 740 h 740"/>
                          </a:gdLst>
                          <a:ahLst/>
                          <a:cxnLst>
                            <a:cxn ang="T78">
                              <a:pos x="T0" y="T1"/>
                            </a:cxn>
                            <a:cxn ang="T79">
                              <a:pos x="T2" y="T3"/>
                            </a:cxn>
                            <a:cxn ang="T80">
                              <a:pos x="T4" y="T5"/>
                            </a:cxn>
                            <a:cxn ang="T81">
                              <a:pos x="T6" y="T7"/>
                            </a:cxn>
                            <a:cxn ang="T82">
                              <a:pos x="T8" y="T9"/>
                            </a:cxn>
                            <a:cxn ang="T83">
                              <a:pos x="T10" y="T11"/>
                            </a:cxn>
                            <a:cxn ang="T84">
                              <a:pos x="T12" y="T13"/>
                            </a:cxn>
                            <a:cxn ang="T85">
                              <a:pos x="T14" y="T15"/>
                            </a:cxn>
                            <a:cxn ang="T86">
                              <a:pos x="T16" y="T17"/>
                            </a:cxn>
                            <a:cxn ang="T87">
                              <a:pos x="T18" y="T19"/>
                            </a:cxn>
                            <a:cxn ang="T88">
                              <a:pos x="T20" y="T21"/>
                            </a:cxn>
                            <a:cxn ang="T89">
                              <a:pos x="T22" y="T23"/>
                            </a:cxn>
                            <a:cxn ang="T90">
                              <a:pos x="T24" y="T25"/>
                            </a:cxn>
                            <a:cxn ang="T91">
                              <a:pos x="T26" y="T27"/>
                            </a:cxn>
                            <a:cxn ang="T92">
                              <a:pos x="T28" y="T29"/>
                            </a:cxn>
                            <a:cxn ang="T93">
                              <a:pos x="T30" y="T31"/>
                            </a:cxn>
                            <a:cxn ang="T94">
                              <a:pos x="T32" y="T33"/>
                            </a:cxn>
                            <a:cxn ang="T95">
                              <a:pos x="T34" y="T35"/>
                            </a:cxn>
                            <a:cxn ang="T96">
                              <a:pos x="T36" y="T37"/>
                            </a:cxn>
                            <a:cxn ang="T97">
                              <a:pos x="T38" y="T39"/>
                            </a:cxn>
                            <a:cxn ang="T98">
                              <a:pos x="T40" y="T41"/>
                            </a:cxn>
                            <a:cxn ang="T99">
                              <a:pos x="T42" y="T43"/>
                            </a:cxn>
                            <a:cxn ang="T100">
                              <a:pos x="T44" y="T45"/>
                            </a:cxn>
                            <a:cxn ang="T101">
                              <a:pos x="T46" y="T47"/>
                            </a:cxn>
                            <a:cxn ang="T102">
                              <a:pos x="T48" y="T49"/>
                            </a:cxn>
                            <a:cxn ang="T103">
                              <a:pos x="T50" y="T51"/>
                            </a:cxn>
                            <a:cxn ang="T104">
                              <a:pos x="T52" y="T53"/>
                            </a:cxn>
                            <a:cxn ang="T105">
                              <a:pos x="T54" y="T55"/>
                            </a:cxn>
                            <a:cxn ang="T106">
                              <a:pos x="T56" y="T57"/>
                            </a:cxn>
                            <a:cxn ang="T107">
                              <a:pos x="T58" y="T59"/>
                            </a:cxn>
                            <a:cxn ang="T108">
                              <a:pos x="T60" y="T61"/>
                            </a:cxn>
                            <a:cxn ang="T109">
                              <a:pos x="T62" y="T63"/>
                            </a:cxn>
                            <a:cxn ang="T110">
                              <a:pos x="T64" y="T65"/>
                            </a:cxn>
                            <a:cxn ang="T111">
                              <a:pos x="T66" y="T67"/>
                            </a:cxn>
                            <a:cxn ang="T112">
                              <a:pos x="T68" y="T69"/>
                            </a:cxn>
                            <a:cxn ang="T113">
                              <a:pos x="T70" y="T71"/>
                            </a:cxn>
                            <a:cxn ang="T114">
                              <a:pos x="T72" y="T73"/>
                            </a:cxn>
                            <a:cxn ang="T115">
                              <a:pos x="T74" y="T75"/>
                            </a:cxn>
                            <a:cxn ang="T116">
                              <a:pos x="T76" y="T77"/>
                            </a:cxn>
                          </a:cxnLst>
                          <a:rect l="T117" t="T118" r="T119" b="T120"/>
                          <a:pathLst>
                            <a:path w="109" h="740">
                              <a:moveTo>
                                <a:pt x="68" y="740"/>
                              </a:moveTo>
                              <a:cubicBezTo>
                                <a:pt x="67" y="737"/>
                                <a:pt x="64" y="731"/>
                                <a:pt x="63" y="724"/>
                              </a:cubicBezTo>
                              <a:cubicBezTo>
                                <a:pt x="62" y="717"/>
                                <a:pt x="63" y="708"/>
                                <a:pt x="63" y="700"/>
                              </a:cubicBezTo>
                              <a:cubicBezTo>
                                <a:pt x="63" y="692"/>
                                <a:pt x="64" y="683"/>
                                <a:pt x="63" y="676"/>
                              </a:cubicBezTo>
                              <a:cubicBezTo>
                                <a:pt x="62" y="669"/>
                                <a:pt x="59" y="662"/>
                                <a:pt x="55" y="655"/>
                              </a:cubicBezTo>
                              <a:cubicBezTo>
                                <a:pt x="51" y="648"/>
                                <a:pt x="41" y="640"/>
                                <a:pt x="36" y="634"/>
                              </a:cubicBezTo>
                              <a:cubicBezTo>
                                <a:pt x="31" y="628"/>
                                <a:pt x="27" y="626"/>
                                <a:pt x="28" y="620"/>
                              </a:cubicBezTo>
                              <a:cubicBezTo>
                                <a:pt x="29" y="614"/>
                                <a:pt x="40" y="603"/>
                                <a:pt x="39" y="596"/>
                              </a:cubicBezTo>
                              <a:cubicBezTo>
                                <a:pt x="38" y="589"/>
                                <a:pt x="25" y="581"/>
                                <a:pt x="20" y="575"/>
                              </a:cubicBezTo>
                              <a:cubicBezTo>
                                <a:pt x="15" y="569"/>
                                <a:pt x="10" y="568"/>
                                <a:pt x="7" y="562"/>
                              </a:cubicBezTo>
                              <a:cubicBezTo>
                                <a:pt x="4" y="556"/>
                                <a:pt x="3" y="546"/>
                                <a:pt x="2" y="538"/>
                              </a:cubicBezTo>
                              <a:cubicBezTo>
                                <a:pt x="1" y="530"/>
                                <a:pt x="0" y="521"/>
                                <a:pt x="2" y="514"/>
                              </a:cubicBezTo>
                              <a:cubicBezTo>
                                <a:pt x="4" y="507"/>
                                <a:pt x="11" y="501"/>
                                <a:pt x="15" y="495"/>
                              </a:cubicBezTo>
                              <a:cubicBezTo>
                                <a:pt x="19" y="489"/>
                                <a:pt x="22" y="485"/>
                                <a:pt x="23" y="476"/>
                              </a:cubicBezTo>
                              <a:cubicBezTo>
                                <a:pt x="24" y="467"/>
                                <a:pt x="20" y="451"/>
                                <a:pt x="20" y="442"/>
                              </a:cubicBezTo>
                              <a:cubicBezTo>
                                <a:pt x="20" y="433"/>
                                <a:pt x="20" y="431"/>
                                <a:pt x="20" y="423"/>
                              </a:cubicBezTo>
                              <a:cubicBezTo>
                                <a:pt x="20" y="415"/>
                                <a:pt x="18" y="401"/>
                                <a:pt x="20" y="394"/>
                              </a:cubicBezTo>
                              <a:cubicBezTo>
                                <a:pt x="22" y="387"/>
                                <a:pt x="27" y="385"/>
                                <a:pt x="31" y="378"/>
                              </a:cubicBezTo>
                              <a:cubicBezTo>
                                <a:pt x="35" y="371"/>
                                <a:pt x="43" y="363"/>
                                <a:pt x="42" y="354"/>
                              </a:cubicBezTo>
                              <a:cubicBezTo>
                                <a:pt x="41" y="345"/>
                                <a:pt x="31" y="332"/>
                                <a:pt x="28" y="324"/>
                              </a:cubicBezTo>
                              <a:cubicBezTo>
                                <a:pt x="25" y="316"/>
                                <a:pt x="23" y="314"/>
                                <a:pt x="23" y="306"/>
                              </a:cubicBezTo>
                              <a:cubicBezTo>
                                <a:pt x="23" y="298"/>
                                <a:pt x="26" y="284"/>
                                <a:pt x="28" y="276"/>
                              </a:cubicBezTo>
                              <a:cubicBezTo>
                                <a:pt x="30" y="268"/>
                                <a:pt x="39" y="266"/>
                                <a:pt x="36" y="260"/>
                              </a:cubicBezTo>
                              <a:cubicBezTo>
                                <a:pt x="33" y="254"/>
                                <a:pt x="12" y="247"/>
                                <a:pt x="10" y="242"/>
                              </a:cubicBezTo>
                              <a:cubicBezTo>
                                <a:pt x="8" y="237"/>
                                <a:pt x="23" y="237"/>
                                <a:pt x="26" y="231"/>
                              </a:cubicBezTo>
                              <a:cubicBezTo>
                                <a:pt x="29" y="225"/>
                                <a:pt x="23" y="213"/>
                                <a:pt x="26" y="207"/>
                              </a:cubicBezTo>
                              <a:cubicBezTo>
                                <a:pt x="29" y="201"/>
                                <a:pt x="39" y="199"/>
                                <a:pt x="42" y="194"/>
                              </a:cubicBezTo>
                              <a:cubicBezTo>
                                <a:pt x="45" y="189"/>
                                <a:pt x="40" y="183"/>
                                <a:pt x="44" y="178"/>
                              </a:cubicBezTo>
                              <a:cubicBezTo>
                                <a:pt x="48" y="173"/>
                                <a:pt x="62" y="172"/>
                                <a:pt x="68" y="167"/>
                              </a:cubicBezTo>
                              <a:cubicBezTo>
                                <a:pt x="74" y="162"/>
                                <a:pt x="73" y="156"/>
                                <a:pt x="79" y="148"/>
                              </a:cubicBezTo>
                              <a:cubicBezTo>
                                <a:pt x="85" y="140"/>
                                <a:pt x="103" y="124"/>
                                <a:pt x="106" y="116"/>
                              </a:cubicBezTo>
                              <a:cubicBezTo>
                                <a:pt x="109" y="108"/>
                                <a:pt x="103" y="104"/>
                                <a:pt x="100" y="98"/>
                              </a:cubicBezTo>
                              <a:cubicBezTo>
                                <a:pt x="97" y="92"/>
                                <a:pt x="93" y="87"/>
                                <a:pt x="90" y="82"/>
                              </a:cubicBezTo>
                              <a:cubicBezTo>
                                <a:pt x="87" y="77"/>
                                <a:pt x="82" y="74"/>
                                <a:pt x="84" y="66"/>
                              </a:cubicBezTo>
                              <a:cubicBezTo>
                                <a:pt x="86" y="58"/>
                                <a:pt x="100" y="42"/>
                                <a:pt x="103" y="34"/>
                              </a:cubicBezTo>
                              <a:cubicBezTo>
                                <a:pt x="106" y="26"/>
                                <a:pt x="103" y="20"/>
                                <a:pt x="100" y="15"/>
                              </a:cubicBezTo>
                              <a:cubicBezTo>
                                <a:pt x="97" y="10"/>
                                <a:pt x="89" y="4"/>
                                <a:pt x="87" y="2"/>
                              </a:cubicBezTo>
                              <a:cubicBezTo>
                                <a:pt x="85" y="0"/>
                                <a:pt x="90" y="2"/>
                                <a:pt x="90" y="2"/>
                              </a:cubicBezTo>
                              <a:cubicBezTo>
                                <a:pt x="90" y="2"/>
                                <a:pt x="85" y="4"/>
                                <a:pt x="84" y="4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5" name="Freeform 3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80" y="2088"/>
                          <a:ext cx="348" cy="739"/>
                        </a:xfrm>
                        <a:custGeom>
                          <a:avLst/>
                          <a:gdLst>
                            <a:gd name="T0" fmla="*/ 0 w 348"/>
                            <a:gd name="T1" fmla="*/ 0 h 739"/>
                            <a:gd name="T2" fmla="*/ 152 w 348"/>
                            <a:gd name="T3" fmla="*/ 11 h 739"/>
                            <a:gd name="T4" fmla="*/ 152 w 348"/>
                            <a:gd name="T5" fmla="*/ 53 h 739"/>
                            <a:gd name="T6" fmla="*/ 144 w 348"/>
                            <a:gd name="T7" fmla="*/ 91 h 739"/>
                            <a:gd name="T8" fmla="*/ 171 w 348"/>
                            <a:gd name="T9" fmla="*/ 120 h 739"/>
                            <a:gd name="T10" fmla="*/ 197 w 348"/>
                            <a:gd name="T11" fmla="*/ 139 h 739"/>
                            <a:gd name="T12" fmla="*/ 200 w 348"/>
                            <a:gd name="T13" fmla="*/ 179 h 739"/>
                            <a:gd name="T14" fmla="*/ 221 w 348"/>
                            <a:gd name="T15" fmla="*/ 219 h 739"/>
                            <a:gd name="T16" fmla="*/ 237 w 348"/>
                            <a:gd name="T17" fmla="*/ 248 h 739"/>
                            <a:gd name="T18" fmla="*/ 245 w 348"/>
                            <a:gd name="T19" fmla="*/ 296 h 739"/>
                            <a:gd name="T20" fmla="*/ 256 w 348"/>
                            <a:gd name="T21" fmla="*/ 347 h 739"/>
                            <a:gd name="T22" fmla="*/ 251 w 348"/>
                            <a:gd name="T23" fmla="*/ 392 h 739"/>
                            <a:gd name="T24" fmla="*/ 256 w 348"/>
                            <a:gd name="T25" fmla="*/ 416 h 739"/>
                            <a:gd name="T26" fmla="*/ 264 w 348"/>
                            <a:gd name="T27" fmla="*/ 448 h 739"/>
                            <a:gd name="T28" fmla="*/ 283 w 348"/>
                            <a:gd name="T29" fmla="*/ 467 h 739"/>
                            <a:gd name="T30" fmla="*/ 267 w 348"/>
                            <a:gd name="T31" fmla="*/ 504 h 739"/>
                            <a:gd name="T32" fmla="*/ 285 w 348"/>
                            <a:gd name="T33" fmla="*/ 517 h 739"/>
                            <a:gd name="T34" fmla="*/ 301 w 348"/>
                            <a:gd name="T35" fmla="*/ 547 h 739"/>
                            <a:gd name="T36" fmla="*/ 299 w 348"/>
                            <a:gd name="T37" fmla="*/ 579 h 739"/>
                            <a:gd name="T38" fmla="*/ 8 w 348"/>
                            <a:gd name="T39" fmla="*/ 739 h 739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w 348"/>
                            <a:gd name="T61" fmla="*/ 0 h 739"/>
                            <a:gd name="T62" fmla="*/ 348 w 348"/>
                            <a:gd name="T63" fmla="*/ 739 h 739"/>
                          </a:gdLst>
                          <a:ahLst/>
                          <a:cxnLst>
                            <a:cxn ang="T40">
                              <a:pos x="T0" y="T1"/>
                            </a:cxn>
                            <a:cxn ang="T41">
                              <a:pos x="T2" y="T3"/>
                            </a:cxn>
                            <a:cxn ang="T42">
                              <a:pos x="T4" y="T5"/>
                            </a:cxn>
                            <a:cxn ang="T43">
                              <a:pos x="T6" y="T7"/>
                            </a:cxn>
                            <a:cxn ang="T44">
                              <a:pos x="T8" y="T9"/>
                            </a:cxn>
                            <a:cxn ang="T45">
                              <a:pos x="T10" y="T11"/>
                            </a:cxn>
                            <a:cxn ang="T46">
                              <a:pos x="T12" y="T13"/>
                            </a:cxn>
                            <a:cxn ang="T47">
                              <a:pos x="T14" y="T15"/>
                            </a:cxn>
                            <a:cxn ang="T48">
                              <a:pos x="T16" y="T17"/>
                            </a:cxn>
                            <a:cxn ang="T49">
                              <a:pos x="T18" y="T19"/>
                            </a:cxn>
                            <a:cxn ang="T50">
                              <a:pos x="T20" y="T21"/>
                            </a:cxn>
                            <a:cxn ang="T51">
                              <a:pos x="T22" y="T23"/>
                            </a:cxn>
                            <a:cxn ang="T52">
                              <a:pos x="T24" y="T25"/>
                            </a:cxn>
                            <a:cxn ang="T53">
                              <a:pos x="T26" y="T27"/>
                            </a:cxn>
                            <a:cxn ang="T54">
                              <a:pos x="T28" y="T29"/>
                            </a:cxn>
                            <a:cxn ang="T55">
                              <a:pos x="T30" y="T31"/>
                            </a:cxn>
                            <a:cxn ang="T56">
                              <a:pos x="T32" y="T33"/>
                            </a:cxn>
                            <a:cxn ang="T57">
                              <a:pos x="T34" y="T35"/>
                            </a:cxn>
                            <a:cxn ang="T58">
                              <a:pos x="T36" y="T37"/>
                            </a:cxn>
                            <a:cxn ang="T59">
                              <a:pos x="T38" y="T39"/>
                            </a:cxn>
                          </a:cxnLst>
                          <a:rect l="T60" t="T61" r="T62" b="T63"/>
                          <a:pathLst>
                            <a:path w="348" h="739">
                              <a:moveTo>
                                <a:pt x="0" y="0"/>
                              </a:moveTo>
                              <a:cubicBezTo>
                                <a:pt x="26" y="2"/>
                                <a:pt x="127" y="2"/>
                                <a:pt x="152" y="11"/>
                              </a:cubicBezTo>
                              <a:cubicBezTo>
                                <a:pt x="177" y="20"/>
                                <a:pt x="153" y="40"/>
                                <a:pt x="152" y="53"/>
                              </a:cubicBezTo>
                              <a:cubicBezTo>
                                <a:pt x="151" y="66"/>
                                <a:pt x="141" y="80"/>
                                <a:pt x="144" y="91"/>
                              </a:cubicBezTo>
                              <a:cubicBezTo>
                                <a:pt x="147" y="102"/>
                                <a:pt x="162" y="112"/>
                                <a:pt x="171" y="120"/>
                              </a:cubicBezTo>
                              <a:cubicBezTo>
                                <a:pt x="180" y="128"/>
                                <a:pt x="192" y="129"/>
                                <a:pt x="197" y="139"/>
                              </a:cubicBezTo>
                              <a:cubicBezTo>
                                <a:pt x="202" y="149"/>
                                <a:pt x="196" y="166"/>
                                <a:pt x="200" y="179"/>
                              </a:cubicBezTo>
                              <a:cubicBezTo>
                                <a:pt x="204" y="192"/>
                                <a:pt x="215" y="208"/>
                                <a:pt x="221" y="219"/>
                              </a:cubicBezTo>
                              <a:cubicBezTo>
                                <a:pt x="227" y="230"/>
                                <a:pt x="233" y="235"/>
                                <a:pt x="237" y="248"/>
                              </a:cubicBezTo>
                              <a:cubicBezTo>
                                <a:pt x="241" y="261"/>
                                <a:pt x="242" y="280"/>
                                <a:pt x="245" y="296"/>
                              </a:cubicBezTo>
                              <a:cubicBezTo>
                                <a:pt x="248" y="312"/>
                                <a:pt x="255" y="331"/>
                                <a:pt x="256" y="347"/>
                              </a:cubicBezTo>
                              <a:cubicBezTo>
                                <a:pt x="257" y="363"/>
                                <a:pt x="251" y="381"/>
                                <a:pt x="251" y="392"/>
                              </a:cubicBezTo>
                              <a:cubicBezTo>
                                <a:pt x="251" y="403"/>
                                <a:pt x="254" y="407"/>
                                <a:pt x="256" y="416"/>
                              </a:cubicBezTo>
                              <a:cubicBezTo>
                                <a:pt x="258" y="425"/>
                                <a:pt x="260" y="440"/>
                                <a:pt x="264" y="448"/>
                              </a:cubicBezTo>
                              <a:cubicBezTo>
                                <a:pt x="268" y="456"/>
                                <a:pt x="282" y="458"/>
                                <a:pt x="283" y="467"/>
                              </a:cubicBezTo>
                              <a:cubicBezTo>
                                <a:pt x="284" y="476"/>
                                <a:pt x="267" y="496"/>
                                <a:pt x="267" y="504"/>
                              </a:cubicBezTo>
                              <a:cubicBezTo>
                                <a:pt x="267" y="512"/>
                                <a:pt x="279" y="510"/>
                                <a:pt x="285" y="517"/>
                              </a:cubicBezTo>
                              <a:cubicBezTo>
                                <a:pt x="291" y="524"/>
                                <a:pt x="299" y="537"/>
                                <a:pt x="301" y="547"/>
                              </a:cubicBezTo>
                              <a:cubicBezTo>
                                <a:pt x="303" y="557"/>
                                <a:pt x="348" y="547"/>
                                <a:pt x="299" y="579"/>
                              </a:cubicBezTo>
                              <a:cubicBezTo>
                                <a:pt x="250" y="611"/>
                                <a:pt x="69" y="706"/>
                                <a:pt x="8" y="739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33" name="Freeform 3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80" y="2524"/>
                        <a:ext cx="628" cy="699"/>
                      </a:xfrm>
                      <a:custGeom>
                        <a:avLst/>
                        <a:gdLst>
                          <a:gd name="T0" fmla="*/ 628 w 628"/>
                          <a:gd name="T1" fmla="*/ 0 h 699"/>
                          <a:gd name="T2" fmla="*/ 624 w 628"/>
                          <a:gd name="T3" fmla="*/ 52 h 699"/>
                          <a:gd name="T4" fmla="*/ 612 w 628"/>
                          <a:gd name="T5" fmla="*/ 80 h 699"/>
                          <a:gd name="T6" fmla="*/ 604 w 628"/>
                          <a:gd name="T7" fmla="*/ 104 h 699"/>
                          <a:gd name="T8" fmla="*/ 592 w 628"/>
                          <a:gd name="T9" fmla="*/ 132 h 699"/>
                          <a:gd name="T10" fmla="*/ 580 w 628"/>
                          <a:gd name="T11" fmla="*/ 176 h 699"/>
                          <a:gd name="T12" fmla="*/ 572 w 628"/>
                          <a:gd name="T13" fmla="*/ 204 h 699"/>
                          <a:gd name="T14" fmla="*/ 556 w 628"/>
                          <a:gd name="T15" fmla="*/ 228 h 699"/>
                          <a:gd name="T16" fmla="*/ 540 w 628"/>
                          <a:gd name="T17" fmla="*/ 256 h 699"/>
                          <a:gd name="T18" fmla="*/ 520 w 628"/>
                          <a:gd name="T19" fmla="*/ 276 h 699"/>
                          <a:gd name="T20" fmla="*/ 516 w 628"/>
                          <a:gd name="T21" fmla="*/ 300 h 699"/>
                          <a:gd name="T22" fmla="*/ 500 w 628"/>
                          <a:gd name="T23" fmla="*/ 328 h 699"/>
                          <a:gd name="T24" fmla="*/ 480 w 628"/>
                          <a:gd name="T25" fmla="*/ 360 h 699"/>
                          <a:gd name="T26" fmla="*/ 456 w 628"/>
                          <a:gd name="T27" fmla="*/ 388 h 699"/>
                          <a:gd name="T28" fmla="*/ 424 w 628"/>
                          <a:gd name="T29" fmla="*/ 404 h 699"/>
                          <a:gd name="T30" fmla="*/ 396 w 628"/>
                          <a:gd name="T31" fmla="*/ 416 h 699"/>
                          <a:gd name="T32" fmla="*/ 364 w 628"/>
                          <a:gd name="T33" fmla="*/ 424 h 699"/>
                          <a:gd name="T34" fmla="*/ 360 w 628"/>
                          <a:gd name="T35" fmla="*/ 452 h 699"/>
                          <a:gd name="T36" fmla="*/ 344 w 628"/>
                          <a:gd name="T37" fmla="*/ 496 h 699"/>
                          <a:gd name="T38" fmla="*/ 320 w 628"/>
                          <a:gd name="T39" fmla="*/ 504 h 699"/>
                          <a:gd name="T40" fmla="*/ 304 w 628"/>
                          <a:gd name="T41" fmla="*/ 524 h 699"/>
                          <a:gd name="T42" fmla="*/ 288 w 628"/>
                          <a:gd name="T43" fmla="*/ 548 h 699"/>
                          <a:gd name="T44" fmla="*/ 268 w 628"/>
                          <a:gd name="T45" fmla="*/ 568 h 699"/>
                          <a:gd name="T46" fmla="*/ 220 w 628"/>
                          <a:gd name="T47" fmla="*/ 596 h 699"/>
                          <a:gd name="T48" fmla="*/ 188 w 628"/>
                          <a:gd name="T49" fmla="*/ 620 h 699"/>
                          <a:gd name="T50" fmla="*/ 164 w 628"/>
                          <a:gd name="T51" fmla="*/ 636 h 699"/>
                          <a:gd name="T52" fmla="*/ 136 w 628"/>
                          <a:gd name="T53" fmla="*/ 652 h 699"/>
                          <a:gd name="T54" fmla="*/ 112 w 628"/>
                          <a:gd name="T55" fmla="*/ 660 h 699"/>
                          <a:gd name="T56" fmla="*/ 88 w 628"/>
                          <a:gd name="T57" fmla="*/ 664 h 699"/>
                          <a:gd name="T58" fmla="*/ 56 w 628"/>
                          <a:gd name="T59" fmla="*/ 672 h 699"/>
                          <a:gd name="T60" fmla="*/ 32 w 628"/>
                          <a:gd name="T61" fmla="*/ 696 h 699"/>
                          <a:gd name="T62" fmla="*/ 0 w 628"/>
                          <a:gd name="T63" fmla="*/ 692 h 699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w 628"/>
                          <a:gd name="T97" fmla="*/ 0 h 699"/>
                          <a:gd name="T98" fmla="*/ 628 w 628"/>
                          <a:gd name="T99" fmla="*/ 699 h 699"/>
                        </a:gdLst>
                        <a:ahLst/>
                        <a:cxnLst>
                          <a:cxn ang="T64">
                            <a:pos x="T0" y="T1"/>
                          </a:cxn>
                          <a:cxn ang="T65">
                            <a:pos x="T2" y="T3"/>
                          </a:cxn>
                          <a:cxn ang="T66">
                            <a:pos x="T4" y="T5"/>
                          </a:cxn>
                          <a:cxn ang="T67">
                            <a:pos x="T6" y="T7"/>
                          </a:cxn>
                          <a:cxn ang="T68">
                            <a:pos x="T8" y="T9"/>
                          </a:cxn>
                          <a:cxn ang="T69">
                            <a:pos x="T10" y="T11"/>
                          </a:cxn>
                          <a:cxn ang="T70">
                            <a:pos x="T12" y="T13"/>
                          </a:cxn>
                          <a:cxn ang="T71">
                            <a:pos x="T14" y="T15"/>
                          </a:cxn>
                          <a:cxn ang="T72">
                            <a:pos x="T16" y="T17"/>
                          </a:cxn>
                          <a:cxn ang="T73">
                            <a:pos x="T18" y="T19"/>
                          </a:cxn>
                          <a:cxn ang="T74">
                            <a:pos x="T20" y="T21"/>
                          </a:cxn>
                          <a:cxn ang="T75">
                            <a:pos x="T22" y="T23"/>
                          </a:cxn>
                          <a:cxn ang="T76">
                            <a:pos x="T24" y="T25"/>
                          </a:cxn>
                          <a:cxn ang="T77">
                            <a:pos x="T26" y="T27"/>
                          </a:cxn>
                          <a:cxn ang="T78">
                            <a:pos x="T28" y="T29"/>
                          </a:cxn>
                          <a:cxn ang="T79">
                            <a:pos x="T30" y="T31"/>
                          </a:cxn>
                          <a:cxn ang="T80">
                            <a:pos x="T32" y="T33"/>
                          </a:cxn>
                          <a:cxn ang="T81">
                            <a:pos x="T34" y="T35"/>
                          </a:cxn>
                          <a:cxn ang="T82">
                            <a:pos x="T36" y="T37"/>
                          </a:cxn>
                          <a:cxn ang="T83">
                            <a:pos x="T38" y="T39"/>
                          </a:cxn>
                          <a:cxn ang="T84">
                            <a:pos x="T40" y="T41"/>
                          </a:cxn>
                          <a:cxn ang="T85">
                            <a:pos x="T42" y="T43"/>
                          </a:cxn>
                          <a:cxn ang="T86">
                            <a:pos x="T44" y="T45"/>
                          </a:cxn>
                          <a:cxn ang="T87">
                            <a:pos x="T46" y="T47"/>
                          </a:cxn>
                          <a:cxn ang="T88">
                            <a:pos x="T48" y="T49"/>
                          </a:cxn>
                          <a:cxn ang="T89">
                            <a:pos x="T50" y="T51"/>
                          </a:cxn>
                          <a:cxn ang="T90">
                            <a:pos x="T52" y="T53"/>
                          </a:cxn>
                          <a:cxn ang="T91">
                            <a:pos x="T54" y="T55"/>
                          </a:cxn>
                          <a:cxn ang="T92">
                            <a:pos x="T56" y="T57"/>
                          </a:cxn>
                          <a:cxn ang="T93">
                            <a:pos x="T58" y="T59"/>
                          </a:cxn>
                          <a:cxn ang="T94">
                            <a:pos x="T60" y="T61"/>
                          </a:cxn>
                          <a:cxn ang="T95">
                            <a:pos x="T62" y="T63"/>
                          </a:cxn>
                        </a:cxnLst>
                        <a:rect l="T96" t="T97" r="T98" b="T99"/>
                        <a:pathLst>
                          <a:path w="628" h="699">
                            <a:moveTo>
                              <a:pt x="628" y="0"/>
                            </a:moveTo>
                            <a:cubicBezTo>
                              <a:pt x="627" y="19"/>
                              <a:pt x="627" y="39"/>
                              <a:pt x="624" y="52"/>
                            </a:cubicBezTo>
                            <a:cubicBezTo>
                              <a:pt x="621" y="65"/>
                              <a:pt x="615" y="71"/>
                              <a:pt x="612" y="80"/>
                            </a:cubicBezTo>
                            <a:cubicBezTo>
                              <a:pt x="609" y="89"/>
                              <a:pt x="607" y="95"/>
                              <a:pt x="604" y="104"/>
                            </a:cubicBezTo>
                            <a:cubicBezTo>
                              <a:pt x="601" y="113"/>
                              <a:pt x="596" y="120"/>
                              <a:pt x="592" y="132"/>
                            </a:cubicBezTo>
                            <a:cubicBezTo>
                              <a:pt x="588" y="144"/>
                              <a:pt x="583" y="164"/>
                              <a:pt x="580" y="176"/>
                            </a:cubicBezTo>
                            <a:cubicBezTo>
                              <a:pt x="577" y="188"/>
                              <a:pt x="576" y="195"/>
                              <a:pt x="572" y="204"/>
                            </a:cubicBezTo>
                            <a:cubicBezTo>
                              <a:pt x="568" y="213"/>
                              <a:pt x="561" y="219"/>
                              <a:pt x="556" y="228"/>
                            </a:cubicBezTo>
                            <a:cubicBezTo>
                              <a:pt x="551" y="237"/>
                              <a:pt x="546" y="248"/>
                              <a:pt x="540" y="256"/>
                            </a:cubicBezTo>
                            <a:cubicBezTo>
                              <a:pt x="534" y="264"/>
                              <a:pt x="524" y="269"/>
                              <a:pt x="520" y="276"/>
                            </a:cubicBezTo>
                            <a:cubicBezTo>
                              <a:pt x="516" y="283"/>
                              <a:pt x="519" y="291"/>
                              <a:pt x="516" y="300"/>
                            </a:cubicBezTo>
                            <a:cubicBezTo>
                              <a:pt x="513" y="309"/>
                              <a:pt x="506" y="318"/>
                              <a:pt x="500" y="328"/>
                            </a:cubicBezTo>
                            <a:cubicBezTo>
                              <a:pt x="494" y="338"/>
                              <a:pt x="487" y="350"/>
                              <a:pt x="480" y="360"/>
                            </a:cubicBezTo>
                            <a:cubicBezTo>
                              <a:pt x="473" y="370"/>
                              <a:pt x="465" y="381"/>
                              <a:pt x="456" y="388"/>
                            </a:cubicBezTo>
                            <a:cubicBezTo>
                              <a:pt x="447" y="395"/>
                              <a:pt x="434" y="399"/>
                              <a:pt x="424" y="404"/>
                            </a:cubicBezTo>
                            <a:cubicBezTo>
                              <a:pt x="414" y="409"/>
                              <a:pt x="406" y="413"/>
                              <a:pt x="396" y="416"/>
                            </a:cubicBezTo>
                            <a:cubicBezTo>
                              <a:pt x="386" y="419"/>
                              <a:pt x="370" y="418"/>
                              <a:pt x="364" y="424"/>
                            </a:cubicBezTo>
                            <a:cubicBezTo>
                              <a:pt x="358" y="430"/>
                              <a:pt x="363" y="440"/>
                              <a:pt x="360" y="452"/>
                            </a:cubicBezTo>
                            <a:cubicBezTo>
                              <a:pt x="357" y="464"/>
                              <a:pt x="351" y="487"/>
                              <a:pt x="344" y="496"/>
                            </a:cubicBezTo>
                            <a:cubicBezTo>
                              <a:pt x="337" y="505"/>
                              <a:pt x="327" y="499"/>
                              <a:pt x="320" y="504"/>
                            </a:cubicBezTo>
                            <a:cubicBezTo>
                              <a:pt x="313" y="509"/>
                              <a:pt x="309" y="517"/>
                              <a:pt x="304" y="524"/>
                            </a:cubicBezTo>
                            <a:cubicBezTo>
                              <a:pt x="299" y="531"/>
                              <a:pt x="294" y="541"/>
                              <a:pt x="288" y="548"/>
                            </a:cubicBezTo>
                            <a:cubicBezTo>
                              <a:pt x="282" y="555"/>
                              <a:pt x="279" y="560"/>
                              <a:pt x="268" y="568"/>
                            </a:cubicBezTo>
                            <a:cubicBezTo>
                              <a:pt x="257" y="576"/>
                              <a:pt x="233" y="587"/>
                              <a:pt x="220" y="596"/>
                            </a:cubicBezTo>
                            <a:cubicBezTo>
                              <a:pt x="207" y="605"/>
                              <a:pt x="197" y="613"/>
                              <a:pt x="188" y="620"/>
                            </a:cubicBezTo>
                            <a:cubicBezTo>
                              <a:pt x="179" y="627"/>
                              <a:pt x="173" y="631"/>
                              <a:pt x="164" y="636"/>
                            </a:cubicBezTo>
                            <a:cubicBezTo>
                              <a:pt x="155" y="641"/>
                              <a:pt x="145" y="648"/>
                              <a:pt x="136" y="652"/>
                            </a:cubicBezTo>
                            <a:cubicBezTo>
                              <a:pt x="127" y="656"/>
                              <a:pt x="120" y="658"/>
                              <a:pt x="112" y="660"/>
                            </a:cubicBezTo>
                            <a:cubicBezTo>
                              <a:pt x="104" y="662"/>
                              <a:pt x="97" y="662"/>
                              <a:pt x="88" y="664"/>
                            </a:cubicBezTo>
                            <a:cubicBezTo>
                              <a:pt x="79" y="666"/>
                              <a:pt x="65" y="667"/>
                              <a:pt x="56" y="672"/>
                            </a:cubicBezTo>
                            <a:cubicBezTo>
                              <a:pt x="47" y="677"/>
                              <a:pt x="41" y="693"/>
                              <a:pt x="32" y="696"/>
                            </a:cubicBezTo>
                            <a:cubicBezTo>
                              <a:pt x="23" y="699"/>
                              <a:pt x="5" y="693"/>
                              <a:pt x="0" y="692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rgbClr val="FF0626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11" name="Line 39"/>
            <p:cNvSpPr>
              <a:spLocks noChangeShapeType="1"/>
            </p:cNvSpPr>
            <p:nvPr/>
          </p:nvSpPr>
          <p:spPr bwMode="auto">
            <a:xfrm flipH="1">
              <a:off x="4703" y="2475"/>
              <a:ext cx="153" cy="1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40"/>
            <p:cNvSpPr>
              <a:spLocks noChangeShapeType="1"/>
            </p:cNvSpPr>
            <p:nvPr/>
          </p:nvSpPr>
          <p:spPr bwMode="auto">
            <a:xfrm flipV="1">
              <a:off x="3635" y="1316"/>
              <a:ext cx="233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41"/>
            <p:cNvSpPr>
              <a:spLocks noChangeShapeType="1"/>
            </p:cNvSpPr>
            <p:nvPr/>
          </p:nvSpPr>
          <p:spPr bwMode="auto">
            <a:xfrm>
              <a:off x="4608" y="1622"/>
              <a:ext cx="128" cy="1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42"/>
            <p:cNvSpPr>
              <a:spLocks noChangeShapeType="1"/>
            </p:cNvSpPr>
            <p:nvPr/>
          </p:nvSpPr>
          <p:spPr bwMode="auto">
            <a:xfrm flipH="1" flipV="1">
              <a:off x="3443" y="2337"/>
              <a:ext cx="105" cy="2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4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1054100"/>
            <a:ext cx="6996706" cy="2879788"/>
          </a:xfrm>
          <a:prstGeom prst="rect">
            <a:avLst/>
          </a:prstGeom>
          <a:noFill/>
          <a:ln w="57150" cmpd="sng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409700" y="2347105"/>
            <a:ext cx="2197100" cy="307777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Pacific Deep Water</a:t>
            </a:r>
            <a:endParaRPr lang="en-US" sz="1400" dirty="0"/>
          </a:p>
        </p:txBody>
      </p:sp>
      <p:cxnSp>
        <p:nvCxnSpPr>
          <p:cNvPr id="3" name="Straight Connector 2"/>
          <p:cNvCxnSpPr>
            <a:cxnSpLocks noChangeAspect="1"/>
          </p:cNvCxnSpPr>
          <p:nvPr/>
        </p:nvCxnSpPr>
        <p:spPr>
          <a:xfrm flipH="1" flipV="1">
            <a:off x="6084062" y="4658239"/>
            <a:ext cx="1005840" cy="81521"/>
          </a:xfrm>
          <a:prstGeom prst="line">
            <a:avLst/>
          </a:prstGeom>
          <a:ln w="57150" cmpd="sng">
            <a:solidFill>
              <a:srgbClr val="3F5B03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Summing Junction 57"/>
          <p:cNvSpPr>
            <a:spLocks noChangeAspect="1"/>
          </p:cNvSpPr>
          <p:nvPr/>
        </p:nvSpPr>
        <p:spPr>
          <a:xfrm>
            <a:off x="5199744" y="935728"/>
            <a:ext cx="272143" cy="274320"/>
          </a:xfrm>
          <a:prstGeom prst="flowChartSummingJunction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24629" y="1210048"/>
            <a:ext cx="8382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Circumpolar Deep Water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0484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2400" b="1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westerlies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drive a northward Ekman transport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4699000" y="9525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99000" y="103663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1800">
              <a:latin typeface="Tahoma" charset="0"/>
            </a:endParaRPr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5943729" y="3009333"/>
            <a:ext cx="3272589" cy="3657600"/>
            <a:chOff x="2448" y="629"/>
            <a:chExt cx="3312" cy="3335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629"/>
              <a:ext cx="3312" cy="3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3099" y="1125"/>
              <a:ext cx="1994" cy="1966"/>
              <a:chOff x="4150" y="1120"/>
              <a:chExt cx="1994" cy="1966"/>
            </a:xfrm>
          </p:grpSpPr>
          <p:sp>
            <p:nvSpPr>
              <p:cNvPr id="15" name="Freeform 8"/>
              <p:cNvSpPr>
                <a:spLocks/>
              </p:cNvSpPr>
              <p:nvPr/>
            </p:nvSpPr>
            <p:spPr bwMode="auto">
              <a:xfrm>
                <a:off x="4852" y="2921"/>
                <a:ext cx="663" cy="80"/>
              </a:xfrm>
              <a:custGeom>
                <a:avLst/>
                <a:gdLst>
                  <a:gd name="T0" fmla="*/ 654 w 654"/>
                  <a:gd name="T1" fmla="*/ 49 h 81"/>
                  <a:gd name="T2" fmla="*/ 635 w 654"/>
                  <a:gd name="T3" fmla="*/ 51 h 81"/>
                  <a:gd name="T4" fmla="*/ 616 w 654"/>
                  <a:gd name="T5" fmla="*/ 62 h 81"/>
                  <a:gd name="T6" fmla="*/ 568 w 654"/>
                  <a:gd name="T7" fmla="*/ 51 h 81"/>
                  <a:gd name="T8" fmla="*/ 542 w 654"/>
                  <a:gd name="T9" fmla="*/ 62 h 81"/>
                  <a:gd name="T10" fmla="*/ 512 w 654"/>
                  <a:gd name="T11" fmla="*/ 54 h 81"/>
                  <a:gd name="T12" fmla="*/ 486 w 654"/>
                  <a:gd name="T13" fmla="*/ 43 h 81"/>
                  <a:gd name="T14" fmla="*/ 462 w 654"/>
                  <a:gd name="T15" fmla="*/ 22 h 81"/>
                  <a:gd name="T16" fmla="*/ 451 w 654"/>
                  <a:gd name="T17" fmla="*/ 3 h 81"/>
                  <a:gd name="T18" fmla="*/ 424 w 654"/>
                  <a:gd name="T19" fmla="*/ 3 h 81"/>
                  <a:gd name="T20" fmla="*/ 403 w 654"/>
                  <a:gd name="T21" fmla="*/ 6 h 81"/>
                  <a:gd name="T22" fmla="*/ 400 w 654"/>
                  <a:gd name="T23" fmla="*/ 25 h 81"/>
                  <a:gd name="T24" fmla="*/ 384 w 654"/>
                  <a:gd name="T25" fmla="*/ 43 h 81"/>
                  <a:gd name="T26" fmla="*/ 355 w 654"/>
                  <a:gd name="T27" fmla="*/ 46 h 81"/>
                  <a:gd name="T28" fmla="*/ 334 w 654"/>
                  <a:gd name="T29" fmla="*/ 51 h 81"/>
                  <a:gd name="T30" fmla="*/ 307 w 654"/>
                  <a:gd name="T31" fmla="*/ 57 h 81"/>
                  <a:gd name="T32" fmla="*/ 286 w 654"/>
                  <a:gd name="T33" fmla="*/ 67 h 81"/>
                  <a:gd name="T34" fmla="*/ 264 w 654"/>
                  <a:gd name="T35" fmla="*/ 67 h 81"/>
                  <a:gd name="T36" fmla="*/ 243 w 654"/>
                  <a:gd name="T37" fmla="*/ 70 h 81"/>
                  <a:gd name="T38" fmla="*/ 211 w 654"/>
                  <a:gd name="T39" fmla="*/ 78 h 81"/>
                  <a:gd name="T40" fmla="*/ 190 w 654"/>
                  <a:gd name="T41" fmla="*/ 62 h 81"/>
                  <a:gd name="T42" fmla="*/ 174 w 654"/>
                  <a:gd name="T43" fmla="*/ 73 h 81"/>
                  <a:gd name="T44" fmla="*/ 158 w 654"/>
                  <a:gd name="T45" fmla="*/ 81 h 81"/>
                  <a:gd name="T46" fmla="*/ 136 w 654"/>
                  <a:gd name="T47" fmla="*/ 75 h 81"/>
                  <a:gd name="T48" fmla="*/ 110 w 654"/>
                  <a:gd name="T49" fmla="*/ 81 h 81"/>
                  <a:gd name="T50" fmla="*/ 80 w 654"/>
                  <a:gd name="T51" fmla="*/ 75 h 81"/>
                  <a:gd name="T52" fmla="*/ 54 w 654"/>
                  <a:gd name="T53" fmla="*/ 70 h 81"/>
                  <a:gd name="T54" fmla="*/ 38 w 654"/>
                  <a:gd name="T55" fmla="*/ 67 h 81"/>
                  <a:gd name="T56" fmla="*/ 0 w 654"/>
                  <a:gd name="T57" fmla="*/ 62 h 8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54"/>
                  <a:gd name="T88" fmla="*/ 0 h 81"/>
                  <a:gd name="T89" fmla="*/ 654 w 654"/>
                  <a:gd name="T90" fmla="*/ 81 h 81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54" h="81">
                    <a:moveTo>
                      <a:pt x="654" y="49"/>
                    </a:moveTo>
                    <a:cubicBezTo>
                      <a:pt x="647" y="49"/>
                      <a:pt x="641" y="49"/>
                      <a:pt x="635" y="51"/>
                    </a:cubicBezTo>
                    <a:cubicBezTo>
                      <a:pt x="629" y="53"/>
                      <a:pt x="627" y="62"/>
                      <a:pt x="616" y="62"/>
                    </a:cubicBezTo>
                    <a:cubicBezTo>
                      <a:pt x="605" y="62"/>
                      <a:pt x="580" y="51"/>
                      <a:pt x="568" y="51"/>
                    </a:cubicBezTo>
                    <a:cubicBezTo>
                      <a:pt x="556" y="51"/>
                      <a:pt x="551" y="62"/>
                      <a:pt x="542" y="62"/>
                    </a:cubicBezTo>
                    <a:cubicBezTo>
                      <a:pt x="533" y="62"/>
                      <a:pt x="521" y="57"/>
                      <a:pt x="512" y="54"/>
                    </a:cubicBezTo>
                    <a:cubicBezTo>
                      <a:pt x="503" y="51"/>
                      <a:pt x="494" y="48"/>
                      <a:pt x="486" y="43"/>
                    </a:cubicBezTo>
                    <a:cubicBezTo>
                      <a:pt x="478" y="38"/>
                      <a:pt x="468" y="29"/>
                      <a:pt x="462" y="22"/>
                    </a:cubicBezTo>
                    <a:cubicBezTo>
                      <a:pt x="456" y="15"/>
                      <a:pt x="457" y="6"/>
                      <a:pt x="451" y="3"/>
                    </a:cubicBezTo>
                    <a:cubicBezTo>
                      <a:pt x="445" y="0"/>
                      <a:pt x="432" y="2"/>
                      <a:pt x="424" y="3"/>
                    </a:cubicBezTo>
                    <a:cubicBezTo>
                      <a:pt x="416" y="4"/>
                      <a:pt x="407" y="2"/>
                      <a:pt x="403" y="6"/>
                    </a:cubicBezTo>
                    <a:cubicBezTo>
                      <a:pt x="399" y="10"/>
                      <a:pt x="403" y="19"/>
                      <a:pt x="400" y="25"/>
                    </a:cubicBezTo>
                    <a:cubicBezTo>
                      <a:pt x="397" y="31"/>
                      <a:pt x="391" y="40"/>
                      <a:pt x="384" y="43"/>
                    </a:cubicBezTo>
                    <a:cubicBezTo>
                      <a:pt x="377" y="46"/>
                      <a:pt x="363" y="45"/>
                      <a:pt x="355" y="46"/>
                    </a:cubicBezTo>
                    <a:cubicBezTo>
                      <a:pt x="347" y="47"/>
                      <a:pt x="342" y="49"/>
                      <a:pt x="334" y="51"/>
                    </a:cubicBezTo>
                    <a:cubicBezTo>
                      <a:pt x="326" y="53"/>
                      <a:pt x="315" y="54"/>
                      <a:pt x="307" y="57"/>
                    </a:cubicBezTo>
                    <a:cubicBezTo>
                      <a:pt x="299" y="60"/>
                      <a:pt x="293" y="65"/>
                      <a:pt x="286" y="67"/>
                    </a:cubicBezTo>
                    <a:cubicBezTo>
                      <a:pt x="279" y="69"/>
                      <a:pt x="271" y="67"/>
                      <a:pt x="264" y="67"/>
                    </a:cubicBezTo>
                    <a:cubicBezTo>
                      <a:pt x="257" y="67"/>
                      <a:pt x="252" y="68"/>
                      <a:pt x="243" y="70"/>
                    </a:cubicBezTo>
                    <a:cubicBezTo>
                      <a:pt x="234" y="72"/>
                      <a:pt x="220" y="79"/>
                      <a:pt x="211" y="78"/>
                    </a:cubicBezTo>
                    <a:cubicBezTo>
                      <a:pt x="202" y="77"/>
                      <a:pt x="196" y="63"/>
                      <a:pt x="190" y="62"/>
                    </a:cubicBezTo>
                    <a:cubicBezTo>
                      <a:pt x="184" y="61"/>
                      <a:pt x="179" y="70"/>
                      <a:pt x="174" y="73"/>
                    </a:cubicBezTo>
                    <a:cubicBezTo>
                      <a:pt x="169" y="76"/>
                      <a:pt x="164" y="81"/>
                      <a:pt x="158" y="81"/>
                    </a:cubicBezTo>
                    <a:cubicBezTo>
                      <a:pt x="152" y="81"/>
                      <a:pt x="144" y="75"/>
                      <a:pt x="136" y="75"/>
                    </a:cubicBezTo>
                    <a:cubicBezTo>
                      <a:pt x="128" y="75"/>
                      <a:pt x="119" y="81"/>
                      <a:pt x="110" y="81"/>
                    </a:cubicBezTo>
                    <a:cubicBezTo>
                      <a:pt x="101" y="81"/>
                      <a:pt x="89" y="77"/>
                      <a:pt x="80" y="75"/>
                    </a:cubicBezTo>
                    <a:cubicBezTo>
                      <a:pt x="71" y="73"/>
                      <a:pt x="61" y="71"/>
                      <a:pt x="54" y="70"/>
                    </a:cubicBezTo>
                    <a:cubicBezTo>
                      <a:pt x="47" y="69"/>
                      <a:pt x="47" y="68"/>
                      <a:pt x="38" y="67"/>
                    </a:cubicBezTo>
                    <a:cubicBezTo>
                      <a:pt x="29" y="66"/>
                      <a:pt x="9" y="64"/>
                      <a:pt x="0" y="62"/>
                    </a:cubicBezTo>
                  </a:path>
                </a:pathLst>
              </a:custGeom>
              <a:noFill/>
              <a:ln w="38100">
                <a:solidFill>
                  <a:srgbClr val="FF062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" name="Group 9"/>
              <p:cNvGrpSpPr>
                <a:grpSpLocks/>
              </p:cNvGrpSpPr>
              <p:nvPr/>
            </p:nvGrpSpPr>
            <p:grpSpPr bwMode="auto">
              <a:xfrm>
                <a:off x="4150" y="1120"/>
                <a:ext cx="1994" cy="1966"/>
                <a:chOff x="2840" y="1336"/>
                <a:chExt cx="1968" cy="1993"/>
              </a:xfrm>
            </p:grpSpPr>
            <p:sp>
              <p:nvSpPr>
                <p:cNvPr id="17" name="Freeform 10"/>
                <p:cNvSpPr>
                  <a:spLocks/>
                </p:cNvSpPr>
                <p:nvPr/>
              </p:nvSpPr>
              <p:spPr bwMode="auto">
                <a:xfrm>
                  <a:off x="4081" y="2486"/>
                  <a:ext cx="724" cy="725"/>
                </a:xfrm>
                <a:custGeom>
                  <a:avLst/>
                  <a:gdLst>
                    <a:gd name="T0" fmla="*/ 95 w 724"/>
                    <a:gd name="T1" fmla="*/ 725 h 725"/>
                    <a:gd name="T2" fmla="*/ 12 w 724"/>
                    <a:gd name="T3" fmla="*/ 498 h 725"/>
                    <a:gd name="T4" fmla="*/ 20 w 724"/>
                    <a:gd name="T5" fmla="*/ 479 h 725"/>
                    <a:gd name="T6" fmla="*/ 39 w 724"/>
                    <a:gd name="T7" fmla="*/ 469 h 725"/>
                    <a:gd name="T8" fmla="*/ 95 w 724"/>
                    <a:gd name="T9" fmla="*/ 447 h 725"/>
                    <a:gd name="T10" fmla="*/ 113 w 724"/>
                    <a:gd name="T11" fmla="*/ 415 h 725"/>
                    <a:gd name="T12" fmla="*/ 129 w 724"/>
                    <a:gd name="T13" fmla="*/ 394 h 725"/>
                    <a:gd name="T14" fmla="*/ 167 w 724"/>
                    <a:gd name="T15" fmla="*/ 362 h 725"/>
                    <a:gd name="T16" fmla="*/ 276 w 724"/>
                    <a:gd name="T17" fmla="*/ 285 h 725"/>
                    <a:gd name="T18" fmla="*/ 289 w 724"/>
                    <a:gd name="T19" fmla="*/ 221 h 725"/>
                    <a:gd name="T20" fmla="*/ 305 w 724"/>
                    <a:gd name="T21" fmla="*/ 130 h 725"/>
                    <a:gd name="T22" fmla="*/ 327 w 724"/>
                    <a:gd name="T23" fmla="*/ 53 h 725"/>
                    <a:gd name="T24" fmla="*/ 335 w 724"/>
                    <a:gd name="T25" fmla="*/ 7 h 725"/>
                    <a:gd name="T26" fmla="*/ 370 w 724"/>
                    <a:gd name="T27" fmla="*/ 10 h 725"/>
                    <a:gd name="T28" fmla="*/ 428 w 724"/>
                    <a:gd name="T29" fmla="*/ 15 h 725"/>
                    <a:gd name="T30" fmla="*/ 530 w 724"/>
                    <a:gd name="T31" fmla="*/ 23 h 725"/>
                    <a:gd name="T32" fmla="*/ 724 w 724"/>
                    <a:gd name="T33" fmla="*/ 37 h 7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4"/>
                    <a:gd name="T52" fmla="*/ 0 h 725"/>
                    <a:gd name="T53" fmla="*/ 724 w 724"/>
                    <a:gd name="T54" fmla="*/ 725 h 7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4" h="725">
                      <a:moveTo>
                        <a:pt x="95" y="725"/>
                      </a:moveTo>
                      <a:cubicBezTo>
                        <a:pt x="81" y="687"/>
                        <a:pt x="24" y="539"/>
                        <a:pt x="12" y="498"/>
                      </a:cubicBezTo>
                      <a:cubicBezTo>
                        <a:pt x="0" y="457"/>
                        <a:pt x="16" y="484"/>
                        <a:pt x="20" y="479"/>
                      </a:cubicBezTo>
                      <a:cubicBezTo>
                        <a:pt x="24" y="474"/>
                        <a:pt x="27" y="474"/>
                        <a:pt x="39" y="469"/>
                      </a:cubicBezTo>
                      <a:cubicBezTo>
                        <a:pt x="51" y="464"/>
                        <a:pt x="83" y="456"/>
                        <a:pt x="95" y="447"/>
                      </a:cubicBezTo>
                      <a:cubicBezTo>
                        <a:pt x="107" y="438"/>
                        <a:pt x="107" y="424"/>
                        <a:pt x="113" y="415"/>
                      </a:cubicBezTo>
                      <a:cubicBezTo>
                        <a:pt x="119" y="406"/>
                        <a:pt x="120" y="403"/>
                        <a:pt x="129" y="394"/>
                      </a:cubicBezTo>
                      <a:cubicBezTo>
                        <a:pt x="138" y="385"/>
                        <a:pt x="142" y="380"/>
                        <a:pt x="167" y="362"/>
                      </a:cubicBezTo>
                      <a:cubicBezTo>
                        <a:pt x="192" y="344"/>
                        <a:pt x="256" y="308"/>
                        <a:pt x="276" y="285"/>
                      </a:cubicBezTo>
                      <a:cubicBezTo>
                        <a:pt x="296" y="262"/>
                        <a:pt x="284" y="247"/>
                        <a:pt x="289" y="221"/>
                      </a:cubicBezTo>
                      <a:cubicBezTo>
                        <a:pt x="294" y="195"/>
                        <a:pt x="299" y="158"/>
                        <a:pt x="305" y="130"/>
                      </a:cubicBezTo>
                      <a:cubicBezTo>
                        <a:pt x="311" y="102"/>
                        <a:pt x="322" y="73"/>
                        <a:pt x="327" y="53"/>
                      </a:cubicBezTo>
                      <a:cubicBezTo>
                        <a:pt x="332" y="33"/>
                        <a:pt x="328" y="14"/>
                        <a:pt x="335" y="7"/>
                      </a:cubicBezTo>
                      <a:cubicBezTo>
                        <a:pt x="342" y="0"/>
                        <a:pt x="355" y="9"/>
                        <a:pt x="370" y="10"/>
                      </a:cubicBezTo>
                      <a:cubicBezTo>
                        <a:pt x="385" y="11"/>
                        <a:pt x="401" y="13"/>
                        <a:pt x="428" y="15"/>
                      </a:cubicBezTo>
                      <a:cubicBezTo>
                        <a:pt x="455" y="17"/>
                        <a:pt x="481" y="19"/>
                        <a:pt x="530" y="23"/>
                      </a:cubicBezTo>
                      <a:cubicBezTo>
                        <a:pt x="579" y="27"/>
                        <a:pt x="684" y="34"/>
                        <a:pt x="724" y="37"/>
                      </a:cubicBezTo>
                    </a:path>
                  </a:pathLst>
                </a:custGeom>
                <a:solidFill>
                  <a:srgbClr val="FF008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" name="Group 11"/>
                <p:cNvGrpSpPr>
                  <a:grpSpLocks/>
                </p:cNvGrpSpPr>
                <p:nvPr/>
              </p:nvGrpSpPr>
              <p:grpSpPr bwMode="auto">
                <a:xfrm>
                  <a:off x="2840" y="1336"/>
                  <a:ext cx="1968" cy="1993"/>
                  <a:chOff x="2840" y="1336"/>
                  <a:chExt cx="1968" cy="1993"/>
                </a:xfrm>
              </p:grpSpPr>
              <p:sp>
                <p:nvSpPr>
                  <p:cNvPr id="19" name="Freeform 12"/>
                  <p:cNvSpPr>
                    <a:spLocks/>
                  </p:cNvSpPr>
                  <p:nvPr/>
                </p:nvSpPr>
                <p:spPr bwMode="auto">
                  <a:xfrm>
                    <a:off x="4064" y="2520"/>
                    <a:ext cx="743" cy="809"/>
                  </a:xfrm>
                  <a:custGeom>
                    <a:avLst/>
                    <a:gdLst>
                      <a:gd name="T0" fmla="*/ 736 w 743"/>
                      <a:gd name="T1" fmla="*/ 0 h 809"/>
                      <a:gd name="T2" fmla="*/ 108 w 743"/>
                      <a:gd name="T3" fmla="*/ 692 h 809"/>
                      <a:gd name="T4" fmla="*/ 88 w 743"/>
                      <a:gd name="T5" fmla="*/ 704 h 809"/>
                      <a:gd name="T6" fmla="*/ 108 w 743"/>
                      <a:gd name="T7" fmla="*/ 704 h 809"/>
                      <a:gd name="T8" fmla="*/ 152 w 743"/>
                      <a:gd name="T9" fmla="*/ 684 h 809"/>
                      <a:gd name="T10" fmla="*/ 180 w 743"/>
                      <a:gd name="T11" fmla="*/ 664 h 809"/>
                      <a:gd name="T12" fmla="*/ 244 w 743"/>
                      <a:gd name="T13" fmla="*/ 648 h 809"/>
                      <a:gd name="T14" fmla="*/ 292 w 743"/>
                      <a:gd name="T15" fmla="*/ 620 h 809"/>
                      <a:gd name="T16" fmla="*/ 380 w 743"/>
                      <a:gd name="T17" fmla="*/ 568 h 809"/>
                      <a:gd name="T18" fmla="*/ 420 w 743"/>
                      <a:gd name="T19" fmla="*/ 504 h 809"/>
                      <a:gd name="T20" fmla="*/ 452 w 743"/>
                      <a:gd name="T21" fmla="*/ 488 h 809"/>
                      <a:gd name="T22" fmla="*/ 460 w 743"/>
                      <a:gd name="T23" fmla="*/ 456 h 809"/>
                      <a:gd name="T24" fmla="*/ 460 w 743"/>
                      <a:gd name="T25" fmla="*/ 420 h 809"/>
                      <a:gd name="T26" fmla="*/ 508 w 743"/>
                      <a:gd name="T27" fmla="*/ 400 h 809"/>
                      <a:gd name="T28" fmla="*/ 540 w 743"/>
                      <a:gd name="T29" fmla="*/ 392 h 809"/>
                      <a:gd name="T30" fmla="*/ 576 w 743"/>
                      <a:gd name="T31" fmla="*/ 360 h 809"/>
                      <a:gd name="T32" fmla="*/ 596 w 743"/>
                      <a:gd name="T33" fmla="*/ 332 h 809"/>
                      <a:gd name="T34" fmla="*/ 616 w 743"/>
                      <a:gd name="T35" fmla="*/ 304 h 809"/>
                      <a:gd name="T36" fmla="*/ 616 w 743"/>
                      <a:gd name="T37" fmla="*/ 276 h 809"/>
                      <a:gd name="T38" fmla="*/ 652 w 743"/>
                      <a:gd name="T39" fmla="*/ 244 h 809"/>
                      <a:gd name="T40" fmla="*/ 672 w 743"/>
                      <a:gd name="T41" fmla="*/ 212 h 809"/>
                      <a:gd name="T42" fmla="*/ 680 w 743"/>
                      <a:gd name="T43" fmla="*/ 164 h 809"/>
                      <a:gd name="T44" fmla="*/ 696 w 743"/>
                      <a:gd name="T45" fmla="*/ 116 h 809"/>
                      <a:gd name="T46" fmla="*/ 720 w 743"/>
                      <a:gd name="T47" fmla="*/ 64 h 809"/>
                      <a:gd name="T48" fmla="*/ 740 w 743"/>
                      <a:gd name="T49" fmla="*/ 16 h 809"/>
                      <a:gd name="T50" fmla="*/ 736 w 743"/>
                      <a:gd name="T51" fmla="*/ 0 h 80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743"/>
                      <a:gd name="T79" fmla="*/ 0 h 809"/>
                      <a:gd name="T80" fmla="*/ 743 w 743"/>
                      <a:gd name="T81" fmla="*/ 809 h 80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743" h="809">
                        <a:moveTo>
                          <a:pt x="736" y="0"/>
                        </a:moveTo>
                        <a:cubicBezTo>
                          <a:pt x="625" y="120"/>
                          <a:pt x="216" y="575"/>
                          <a:pt x="108" y="692"/>
                        </a:cubicBezTo>
                        <a:cubicBezTo>
                          <a:pt x="0" y="809"/>
                          <a:pt x="88" y="702"/>
                          <a:pt x="88" y="704"/>
                        </a:cubicBezTo>
                        <a:cubicBezTo>
                          <a:pt x="88" y="706"/>
                          <a:pt x="97" y="707"/>
                          <a:pt x="108" y="704"/>
                        </a:cubicBezTo>
                        <a:cubicBezTo>
                          <a:pt x="119" y="701"/>
                          <a:pt x="140" y="691"/>
                          <a:pt x="152" y="684"/>
                        </a:cubicBezTo>
                        <a:cubicBezTo>
                          <a:pt x="164" y="677"/>
                          <a:pt x="165" y="670"/>
                          <a:pt x="180" y="664"/>
                        </a:cubicBezTo>
                        <a:cubicBezTo>
                          <a:pt x="195" y="658"/>
                          <a:pt x="225" y="655"/>
                          <a:pt x="244" y="648"/>
                        </a:cubicBezTo>
                        <a:cubicBezTo>
                          <a:pt x="263" y="641"/>
                          <a:pt x="269" y="633"/>
                          <a:pt x="292" y="620"/>
                        </a:cubicBezTo>
                        <a:cubicBezTo>
                          <a:pt x="315" y="607"/>
                          <a:pt x="359" y="587"/>
                          <a:pt x="380" y="568"/>
                        </a:cubicBezTo>
                        <a:cubicBezTo>
                          <a:pt x="401" y="549"/>
                          <a:pt x="408" y="517"/>
                          <a:pt x="420" y="504"/>
                        </a:cubicBezTo>
                        <a:cubicBezTo>
                          <a:pt x="432" y="491"/>
                          <a:pt x="445" y="496"/>
                          <a:pt x="452" y="488"/>
                        </a:cubicBezTo>
                        <a:cubicBezTo>
                          <a:pt x="459" y="480"/>
                          <a:pt x="459" y="467"/>
                          <a:pt x="460" y="456"/>
                        </a:cubicBezTo>
                        <a:cubicBezTo>
                          <a:pt x="461" y="445"/>
                          <a:pt x="452" y="429"/>
                          <a:pt x="460" y="420"/>
                        </a:cubicBezTo>
                        <a:cubicBezTo>
                          <a:pt x="468" y="411"/>
                          <a:pt x="495" y="405"/>
                          <a:pt x="508" y="400"/>
                        </a:cubicBezTo>
                        <a:cubicBezTo>
                          <a:pt x="521" y="395"/>
                          <a:pt x="529" y="399"/>
                          <a:pt x="540" y="392"/>
                        </a:cubicBezTo>
                        <a:cubicBezTo>
                          <a:pt x="551" y="385"/>
                          <a:pt x="567" y="370"/>
                          <a:pt x="576" y="360"/>
                        </a:cubicBezTo>
                        <a:cubicBezTo>
                          <a:pt x="585" y="350"/>
                          <a:pt x="589" y="341"/>
                          <a:pt x="596" y="332"/>
                        </a:cubicBezTo>
                        <a:cubicBezTo>
                          <a:pt x="603" y="323"/>
                          <a:pt x="613" y="313"/>
                          <a:pt x="616" y="304"/>
                        </a:cubicBezTo>
                        <a:cubicBezTo>
                          <a:pt x="619" y="295"/>
                          <a:pt x="610" y="286"/>
                          <a:pt x="616" y="276"/>
                        </a:cubicBezTo>
                        <a:cubicBezTo>
                          <a:pt x="622" y="266"/>
                          <a:pt x="643" y="255"/>
                          <a:pt x="652" y="244"/>
                        </a:cubicBezTo>
                        <a:cubicBezTo>
                          <a:pt x="661" y="233"/>
                          <a:pt x="667" y="225"/>
                          <a:pt x="672" y="212"/>
                        </a:cubicBezTo>
                        <a:cubicBezTo>
                          <a:pt x="677" y="199"/>
                          <a:pt x="676" y="180"/>
                          <a:pt x="680" y="164"/>
                        </a:cubicBezTo>
                        <a:cubicBezTo>
                          <a:pt x="684" y="148"/>
                          <a:pt x="689" y="133"/>
                          <a:pt x="696" y="116"/>
                        </a:cubicBezTo>
                        <a:cubicBezTo>
                          <a:pt x="703" y="99"/>
                          <a:pt x="713" y="81"/>
                          <a:pt x="720" y="64"/>
                        </a:cubicBezTo>
                        <a:cubicBezTo>
                          <a:pt x="727" y="47"/>
                          <a:pt x="737" y="27"/>
                          <a:pt x="740" y="16"/>
                        </a:cubicBezTo>
                        <a:cubicBezTo>
                          <a:pt x="743" y="5"/>
                          <a:pt x="737" y="3"/>
                          <a:pt x="736" y="0"/>
                        </a:cubicBezTo>
                        <a:close/>
                      </a:path>
                    </a:pathLst>
                  </a:custGeom>
                  <a:solidFill>
                    <a:srgbClr val="FF0080">
                      <a:alpha val="50195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0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2840" y="1336"/>
                    <a:ext cx="1968" cy="1909"/>
                    <a:chOff x="2840" y="1336"/>
                    <a:chExt cx="1968" cy="1909"/>
                  </a:xfrm>
                </p:grpSpPr>
                <p:sp>
                  <p:nvSpPr>
                    <p:cNvPr id="21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3075" y="1376"/>
                      <a:ext cx="535" cy="732"/>
                    </a:xfrm>
                    <a:custGeom>
                      <a:avLst/>
                      <a:gdLst>
                        <a:gd name="T0" fmla="*/ 397 w 535"/>
                        <a:gd name="T1" fmla="*/ 0 h 732"/>
                        <a:gd name="T2" fmla="*/ 517 w 535"/>
                        <a:gd name="T3" fmla="*/ 360 h 732"/>
                        <a:gd name="T4" fmla="*/ 505 w 535"/>
                        <a:gd name="T5" fmla="*/ 384 h 732"/>
                        <a:gd name="T6" fmla="*/ 485 w 535"/>
                        <a:gd name="T7" fmla="*/ 404 h 732"/>
                        <a:gd name="T8" fmla="*/ 445 w 535"/>
                        <a:gd name="T9" fmla="*/ 428 h 732"/>
                        <a:gd name="T10" fmla="*/ 453 w 535"/>
                        <a:gd name="T11" fmla="*/ 376 h 732"/>
                        <a:gd name="T12" fmla="*/ 397 w 535"/>
                        <a:gd name="T13" fmla="*/ 364 h 732"/>
                        <a:gd name="T14" fmla="*/ 369 w 535"/>
                        <a:gd name="T15" fmla="*/ 352 h 732"/>
                        <a:gd name="T16" fmla="*/ 322 w 535"/>
                        <a:gd name="T17" fmla="*/ 349 h 732"/>
                        <a:gd name="T18" fmla="*/ 269 w 535"/>
                        <a:gd name="T19" fmla="*/ 336 h 732"/>
                        <a:gd name="T20" fmla="*/ 261 w 535"/>
                        <a:gd name="T21" fmla="*/ 356 h 732"/>
                        <a:gd name="T22" fmla="*/ 309 w 535"/>
                        <a:gd name="T23" fmla="*/ 380 h 732"/>
                        <a:gd name="T24" fmla="*/ 333 w 535"/>
                        <a:gd name="T25" fmla="*/ 404 h 732"/>
                        <a:gd name="T26" fmla="*/ 313 w 535"/>
                        <a:gd name="T27" fmla="*/ 432 h 732"/>
                        <a:gd name="T28" fmla="*/ 285 w 535"/>
                        <a:gd name="T29" fmla="*/ 464 h 732"/>
                        <a:gd name="T30" fmla="*/ 265 w 535"/>
                        <a:gd name="T31" fmla="*/ 500 h 732"/>
                        <a:gd name="T32" fmla="*/ 241 w 535"/>
                        <a:gd name="T33" fmla="*/ 532 h 732"/>
                        <a:gd name="T34" fmla="*/ 217 w 535"/>
                        <a:gd name="T35" fmla="*/ 556 h 732"/>
                        <a:gd name="T36" fmla="*/ 173 w 535"/>
                        <a:gd name="T37" fmla="*/ 568 h 732"/>
                        <a:gd name="T38" fmla="*/ 153 w 535"/>
                        <a:gd name="T39" fmla="*/ 620 h 732"/>
                        <a:gd name="T40" fmla="*/ 153 w 535"/>
                        <a:gd name="T41" fmla="*/ 660 h 732"/>
                        <a:gd name="T42" fmla="*/ 145 w 535"/>
                        <a:gd name="T43" fmla="*/ 724 h 732"/>
                        <a:gd name="T44" fmla="*/ 0 w 535"/>
                        <a:gd name="T45" fmla="*/ 709 h 73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535"/>
                        <a:gd name="T70" fmla="*/ 0 h 732"/>
                        <a:gd name="T71" fmla="*/ 535 w 535"/>
                        <a:gd name="T72" fmla="*/ 732 h 73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535" h="732">
                          <a:moveTo>
                            <a:pt x="397" y="0"/>
                          </a:moveTo>
                          <a:cubicBezTo>
                            <a:pt x="417" y="60"/>
                            <a:pt x="499" y="296"/>
                            <a:pt x="517" y="360"/>
                          </a:cubicBezTo>
                          <a:cubicBezTo>
                            <a:pt x="535" y="424"/>
                            <a:pt x="510" y="377"/>
                            <a:pt x="505" y="384"/>
                          </a:cubicBezTo>
                          <a:cubicBezTo>
                            <a:pt x="500" y="391"/>
                            <a:pt x="495" y="397"/>
                            <a:pt x="485" y="404"/>
                          </a:cubicBezTo>
                          <a:cubicBezTo>
                            <a:pt x="475" y="411"/>
                            <a:pt x="450" y="433"/>
                            <a:pt x="445" y="428"/>
                          </a:cubicBezTo>
                          <a:cubicBezTo>
                            <a:pt x="440" y="423"/>
                            <a:pt x="461" y="387"/>
                            <a:pt x="453" y="376"/>
                          </a:cubicBezTo>
                          <a:cubicBezTo>
                            <a:pt x="445" y="365"/>
                            <a:pt x="411" y="368"/>
                            <a:pt x="397" y="364"/>
                          </a:cubicBezTo>
                          <a:cubicBezTo>
                            <a:pt x="383" y="360"/>
                            <a:pt x="381" y="354"/>
                            <a:pt x="369" y="352"/>
                          </a:cubicBezTo>
                          <a:cubicBezTo>
                            <a:pt x="357" y="350"/>
                            <a:pt x="339" y="352"/>
                            <a:pt x="322" y="349"/>
                          </a:cubicBezTo>
                          <a:cubicBezTo>
                            <a:pt x="305" y="346"/>
                            <a:pt x="279" y="335"/>
                            <a:pt x="269" y="336"/>
                          </a:cubicBezTo>
                          <a:cubicBezTo>
                            <a:pt x="259" y="337"/>
                            <a:pt x="254" y="349"/>
                            <a:pt x="261" y="356"/>
                          </a:cubicBezTo>
                          <a:cubicBezTo>
                            <a:pt x="268" y="363"/>
                            <a:pt x="297" y="372"/>
                            <a:pt x="309" y="380"/>
                          </a:cubicBezTo>
                          <a:cubicBezTo>
                            <a:pt x="321" y="388"/>
                            <a:pt x="332" y="395"/>
                            <a:pt x="333" y="404"/>
                          </a:cubicBezTo>
                          <a:cubicBezTo>
                            <a:pt x="334" y="413"/>
                            <a:pt x="321" y="422"/>
                            <a:pt x="313" y="432"/>
                          </a:cubicBezTo>
                          <a:cubicBezTo>
                            <a:pt x="305" y="442"/>
                            <a:pt x="293" y="453"/>
                            <a:pt x="285" y="464"/>
                          </a:cubicBezTo>
                          <a:cubicBezTo>
                            <a:pt x="277" y="475"/>
                            <a:pt x="272" y="489"/>
                            <a:pt x="265" y="500"/>
                          </a:cubicBezTo>
                          <a:cubicBezTo>
                            <a:pt x="258" y="511"/>
                            <a:pt x="249" y="523"/>
                            <a:pt x="241" y="532"/>
                          </a:cubicBezTo>
                          <a:cubicBezTo>
                            <a:pt x="233" y="541"/>
                            <a:pt x="228" y="550"/>
                            <a:pt x="217" y="556"/>
                          </a:cubicBezTo>
                          <a:cubicBezTo>
                            <a:pt x="206" y="562"/>
                            <a:pt x="184" y="557"/>
                            <a:pt x="173" y="568"/>
                          </a:cubicBezTo>
                          <a:cubicBezTo>
                            <a:pt x="162" y="579"/>
                            <a:pt x="156" y="605"/>
                            <a:pt x="153" y="620"/>
                          </a:cubicBezTo>
                          <a:cubicBezTo>
                            <a:pt x="150" y="635"/>
                            <a:pt x="154" y="643"/>
                            <a:pt x="153" y="660"/>
                          </a:cubicBezTo>
                          <a:cubicBezTo>
                            <a:pt x="152" y="677"/>
                            <a:pt x="170" y="716"/>
                            <a:pt x="145" y="724"/>
                          </a:cubicBezTo>
                          <a:cubicBezTo>
                            <a:pt x="120" y="732"/>
                            <a:pt x="30" y="712"/>
                            <a:pt x="0" y="709"/>
                          </a:cubicBezTo>
                        </a:path>
                      </a:pathLst>
                    </a:custGeom>
                    <a:solidFill>
                      <a:srgbClr val="FF0080">
                        <a:alpha val="30196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4095" y="1565"/>
                      <a:ext cx="630" cy="644"/>
                    </a:xfrm>
                    <a:custGeom>
                      <a:avLst/>
                      <a:gdLst>
                        <a:gd name="T0" fmla="*/ 630 w 630"/>
                        <a:gd name="T1" fmla="*/ 366 h 644"/>
                        <a:gd name="T2" fmla="*/ 217 w 630"/>
                        <a:gd name="T3" fmla="*/ 611 h 644"/>
                        <a:gd name="T4" fmla="*/ 222 w 630"/>
                        <a:gd name="T5" fmla="*/ 566 h 644"/>
                        <a:gd name="T6" fmla="*/ 185 w 630"/>
                        <a:gd name="T7" fmla="*/ 491 h 644"/>
                        <a:gd name="T8" fmla="*/ 145 w 630"/>
                        <a:gd name="T9" fmla="*/ 435 h 644"/>
                        <a:gd name="T10" fmla="*/ 124 w 630"/>
                        <a:gd name="T11" fmla="*/ 398 h 644"/>
                        <a:gd name="T12" fmla="*/ 89 w 630"/>
                        <a:gd name="T13" fmla="*/ 344 h 644"/>
                        <a:gd name="T14" fmla="*/ 60 w 630"/>
                        <a:gd name="T15" fmla="*/ 312 h 644"/>
                        <a:gd name="T16" fmla="*/ 38 w 630"/>
                        <a:gd name="T17" fmla="*/ 278 h 644"/>
                        <a:gd name="T18" fmla="*/ 30 w 630"/>
                        <a:gd name="T19" fmla="*/ 251 h 644"/>
                        <a:gd name="T20" fmla="*/ 217 w 630"/>
                        <a:gd name="T21" fmla="*/ 0 h 64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0"/>
                        <a:gd name="T34" fmla="*/ 0 h 644"/>
                        <a:gd name="T35" fmla="*/ 630 w 630"/>
                        <a:gd name="T36" fmla="*/ 644 h 64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0" h="644">
                          <a:moveTo>
                            <a:pt x="630" y="366"/>
                          </a:moveTo>
                          <a:cubicBezTo>
                            <a:pt x="561" y="406"/>
                            <a:pt x="285" y="578"/>
                            <a:pt x="217" y="611"/>
                          </a:cubicBezTo>
                          <a:cubicBezTo>
                            <a:pt x="149" y="644"/>
                            <a:pt x="227" y="586"/>
                            <a:pt x="222" y="566"/>
                          </a:cubicBezTo>
                          <a:cubicBezTo>
                            <a:pt x="217" y="546"/>
                            <a:pt x="198" y="513"/>
                            <a:pt x="185" y="491"/>
                          </a:cubicBezTo>
                          <a:cubicBezTo>
                            <a:pt x="172" y="469"/>
                            <a:pt x="155" y="450"/>
                            <a:pt x="145" y="435"/>
                          </a:cubicBezTo>
                          <a:cubicBezTo>
                            <a:pt x="135" y="420"/>
                            <a:pt x="133" y="413"/>
                            <a:pt x="124" y="398"/>
                          </a:cubicBezTo>
                          <a:cubicBezTo>
                            <a:pt x="115" y="383"/>
                            <a:pt x="100" y="358"/>
                            <a:pt x="89" y="344"/>
                          </a:cubicBezTo>
                          <a:cubicBezTo>
                            <a:pt x="78" y="330"/>
                            <a:pt x="68" y="323"/>
                            <a:pt x="60" y="312"/>
                          </a:cubicBezTo>
                          <a:cubicBezTo>
                            <a:pt x="52" y="301"/>
                            <a:pt x="43" y="288"/>
                            <a:pt x="38" y="278"/>
                          </a:cubicBezTo>
                          <a:cubicBezTo>
                            <a:pt x="33" y="268"/>
                            <a:pt x="0" y="297"/>
                            <a:pt x="30" y="251"/>
                          </a:cubicBezTo>
                          <a:cubicBezTo>
                            <a:pt x="60" y="205"/>
                            <a:pt x="178" y="52"/>
                            <a:pt x="217" y="0"/>
                          </a:cubicBezTo>
                        </a:path>
                      </a:pathLst>
                    </a:custGeom>
                    <a:solidFill>
                      <a:srgbClr val="FF0080">
                        <a:alpha val="30196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3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4" y="3003"/>
                      <a:ext cx="670" cy="242"/>
                      <a:chOff x="3509" y="3003"/>
                      <a:chExt cx="670" cy="242"/>
                    </a:xfrm>
                  </p:grpSpPr>
                  <p:sp>
                    <p:nvSpPr>
                      <p:cNvPr id="42" name="Freeform 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09" y="3003"/>
                        <a:ext cx="664" cy="221"/>
                      </a:xfrm>
                      <a:custGeom>
                        <a:avLst/>
                        <a:gdLst>
                          <a:gd name="T0" fmla="*/ 0 w 664"/>
                          <a:gd name="T1" fmla="*/ 221 h 221"/>
                          <a:gd name="T2" fmla="*/ 78 w 664"/>
                          <a:gd name="T3" fmla="*/ 34 h 221"/>
                          <a:gd name="T4" fmla="*/ 123 w 664"/>
                          <a:gd name="T5" fmla="*/ 26 h 221"/>
                          <a:gd name="T6" fmla="*/ 190 w 664"/>
                          <a:gd name="T7" fmla="*/ 24 h 221"/>
                          <a:gd name="T8" fmla="*/ 286 w 664"/>
                          <a:gd name="T9" fmla="*/ 29 h 221"/>
                          <a:gd name="T10" fmla="*/ 382 w 664"/>
                          <a:gd name="T11" fmla="*/ 45 h 221"/>
                          <a:gd name="T12" fmla="*/ 448 w 664"/>
                          <a:gd name="T13" fmla="*/ 50 h 221"/>
                          <a:gd name="T14" fmla="*/ 496 w 664"/>
                          <a:gd name="T15" fmla="*/ 58 h 221"/>
                          <a:gd name="T16" fmla="*/ 566 w 664"/>
                          <a:gd name="T17" fmla="*/ 50 h 221"/>
                          <a:gd name="T18" fmla="*/ 590 w 664"/>
                          <a:gd name="T19" fmla="*/ 45 h 221"/>
                          <a:gd name="T20" fmla="*/ 600 w 664"/>
                          <a:gd name="T21" fmla="*/ 26 h 221"/>
                          <a:gd name="T22" fmla="*/ 664 w 664"/>
                          <a:gd name="T23" fmla="*/ 200 h 221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664"/>
                          <a:gd name="T37" fmla="*/ 0 h 221"/>
                          <a:gd name="T38" fmla="*/ 664 w 664"/>
                          <a:gd name="T39" fmla="*/ 221 h 221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664" h="221">
                            <a:moveTo>
                              <a:pt x="0" y="221"/>
                            </a:moveTo>
                            <a:cubicBezTo>
                              <a:pt x="12" y="190"/>
                              <a:pt x="58" y="66"/>
                              <a:pt x="78" y="34"/>
                            </a:cubicBezTo>
                            <a:cubicBezTo>
                              <a:pt x="98" y="2"/>
                              <a:pt x="104" y="28"/>
                              <a:pt x="123" y="26"/>
                            </a:cubicBezTo>
                            <a:cubicBezTo>
                              <a:pt x="142" y="24"/>
                              <a:pt x="163" y="24"/>
                              <a:pt x="190" y="24"/>
                            </a:cubicBezTo>
                            <a:cubicBezTo>
                              <a:pt x="217" y="24"/>
                              <a:pt x="254" y="26"/>
                              <a:pt x="286" y="29"/>
                            </a:cubicBezTo>
                            <a:cubicBezTo>
                              <a:pt x="318" y="32"/>
                              <a:pt x="355" y="42"/>
                              <a:pt x="382" y="45"/>
                            </a:cubicBezTo>
                            <a:cubicBezTo>
                              <a:pt x="409" y="48"/>
                              <a:pt x="429" y="48"/>
                              <a:pt x="448" y="50"/>
                            </a:cubicBezTo>
                            <a:cubicBezTo>
                              <a:pt x="467" y="52"/>
                              <a:pt x="476" y="58"/>
                              <a:pt x="496" y="58"/>
                            </a:cubicBezTo>
                            <a:cubicBezTo>
                              <a:pt x="516" y="58"/>
                              <a:pt x="550" y="52"/>
                              <a:pt x="566" y="50"/>
                            </a:cubicBezTo>
                            <a:cubicBezTo>
                              <a:pt x="582" y="48"/>
                              <a:pt x="584" y="49"/>
                              <a:pt x="590" y="45"/>
                            </a:cubicBezTo>
                            <a:cubicBezTo>
                              <a:pt x="596" y="41"/>
                              <a:pt x="588" y="0"/>
                              <a:pt x="600" y="26"/>
                            </a:cubicBezTo>
                            <a:cubicBezTo>
                              <a:pt x="612" y="52"/>
                              <a:pt x="651" y="164"/>
                              <a:pt x="664" y="200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3" name="Freeform 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28" y="3173"/>
                        <a:ext cx="651" cy="72"/>
                      </a:xfrm>
                      <a:custGeom>
                        <a:avLst/>
                        <a:gdLst>
                          <a:gd name="T0" fmla="*/ 0 w 651"/>
                          <a:gd name="T1" fmla="*/ 51 h 72"/>
                          <a:gd name="T2" fmla="*/ 128 w 651"/>
                          <a:gd name="T3" fmla="*/ 64 h 72"/>
                          <a:gd name="T4" fmla="*/ 144 w 651"/>
                          <a:gd name="T5" fmla="*/ 67 h 72"/>
                          <a:gd name="T6" fmla="*/ 168 w 651"/>
                          <a:gd name="T7" fmla="*/ 70 h 72"/>
                          <a:gd name="T8" fmla="*/ 208 w 651"/>
                          <a:gd name="T9" fmla="*/ 56 h 72"/>
                          <a:gd name="T10" fmla="*/ 309 w 651"/>
                          <a:gd name="T11" fmla="*/ 48 h 72"/>
                          <a:gd name="T12" fmla="*/ 395 w 651"/>
                          <a:gd name="T13" fmla="*/ 27 h 72"/>
                          <a:gd name="T14" fmla="*/ 403 w 651"/>
                          <a:gd name="T15" fmla="*/ 8 h 72"/>
                          <a:gd name="T16" fmla="*/ 453 w 651"/>
                          <a:gd name="T17" fmla="*/ 3 h 72"/>
                          <a:gd name="T18" fmla="*/ 480 w 651"/>
                          <a:gd name="T19" fmla="*/ 27 h 72"/>
                          <a:gd name="T20" fmla="*/ 571 w 651"/>
                          <a:gd name="T21" fmla="*/ 48 h 72"/>
                          <a:gd name="T22" fmla="*/ 611 w 651"/>
                          <a:gd name="T23" fmla="*/ 40 h 72"/>
                          <a:gd name="T24" fmla="*/ 651 w 651"/>
                          <a:gd name="T25" fmla="*/ 27 h 72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w 651"/>
                          <a:gd name="T40" fmla="*/ 0 h 72"/>
                          <a:gd name="T41" fmla="*/ 651 w 651"/>
                          <a:gd name="T42" fmla="*/ 72 h 72"/>
                        </a:gdLst>
                        <a:ahLst/>
                        <a:cxnLst>
                          <a:cxn ang="T26">
                            <a:pos x="T0" y="T1"/>
                          </a:cxn>
                          <a:cxn ang="T27">
                            <a:pos x="T2" y="T3"/>
                          </a:cxn>
                          <a:cxn ang="T28">
                            <a:pos x="T4" y="T5"/>
                          </a:cxn>
                          <a:cxn ang="T29">
                            <a:pos x="T6" y="T7"/>
                          </a:cxn>
                          <a:cxn ang="T30">
                            <a:pos x="T8" y="T9"/>
                          </a:cxn>
                          <a:cxn ang="T31">
                            <a:pos x="T10" y="T11"/>
                          </a:cxn>
                          <a:cxn ang="T32">
                            <a:pos x="T12" y="T13"/>
                          </a:cxn>
                          <a:cxn ang="T33">
                            <a:pos x="T14" y="T15"/>
                          </a:cxn>
                          <a:cxn ang="T34">
                            <a:pos x="T16" y="T17"/>
                          </a:cxn>
                          <a:cxn ang="T35">
                            <a:pos x="T18" y="T19"/>
                          </a:cxn>
                          <a:cxn ang="T36">
                            <a:pos x="T20" y="T21"/>
                          </a:cxn>
                          <a:cxn ang="T37">
                            <a:pos x="T22" y="T23"/>
                          </a:cxn>
                          <a:cxn ang="T38">
                            <a:pos x="T24" y="T25"/>
                          </a:cxn>
                        </a:cxnLst>
                        <a:rect l="T39" t="T40" r="T41" b="T42"/>
                        <a:pathLst>
                          <a:path w="651" h="72">
                            <a:moveTo>
                              <a:pt x="0" y="51"/>
                            </a:moveTo>
                            <a:cubicBezTo>
                              <a:pt x="21" y="54"/>
                              <a:pt x="104" y="61"/>
                              <a:pt x="128" y="64"/>
                            </a:cubicBezTo>
                            <a:cubicBezTo>
                              <a:pt x="152" y="67"/>
                              <a:pt x="137" y="66"/>
                              <a:pt x="144" y="67"/>
                            </a:cubicBezTo>
                            <a:cubicBezTo>
                              <a:pt x="151" y="68"/>
                              <a:pt x="157" y="72"/>
                              <a:pt x="168" y="70"/>
                            </a:cubicBezTo>
                            <a:cubicBezTo>
                              <a:pt x="179" y="68"/>
                              <a:pt x="185" y="60"/>
                              <a:pt x="208" y="56"/>
                            </a:cubicBezTo>
                            <a:cubicBezTo>
                              <a:pt x="231" y="52"/>
                              <a:pt x="278" y="53"/>
                              <a:pt x="309" y="48"/>
                            </a:cubicBezTo>
                            <a:cubicBezTo>
                              <a:pt x="340" y="43"/>
                              <a:pt x="379" y="34"/>
                              <a:pt x="395" y="27"/>
                            </a:cubicBezTo>
                            <a:cubicBezTo>
                              <a:pt x="411" y="20"/>
                              <a:pt x="394" y="12"/>
                              <a:pt x="403" y="8"/>
                            </a:cubicBezTo>
                            <a:cubicBezTo>
                              <a:pt x="412" y="4"/>
                              <a:pt x="440" y="0"/>
                              <a:pt x="453" y="3"/>
                            </a:cubicBezTo>
                            <a:cubicBezTo>
                              <a:pt x="466" y="6"/>
                              <a:pt x="460" y="19"/>
                              <a:pt x="480" y="27"/>
                            </a:cubicBezTo>
                            <a:cubicBezTo>
                              <a:pt x="500" y="35"/>
                              <a:pt x="549" y="46"/>
                              <a:pt x="571" y="48"/>
                            </a:cubicBezTo>
                            <a:cubicBezTo>
                              <a:pt x="593" y="50"/>
                              <a:pt x="598" y="43"/>
                              <a:pt x="611" y="40"/>
                            </a:cubicBezTo>
                            <a:cubicBezTo>
                              <a:pt x="624" y="37"/>
                              <a:pt x="645" y="29"/>
                              <a:pt x="651" y="27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4" name="Group 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40" y="1336"/>
                      <a:ext cx="1968" cy="1891"/>
                      <a:chOff x="2840" y="1336"/>
                      <a:chExt cx="1968" cy="1891"/>
                    </a:xfrm>
                  </p:grpSpPr>
                  <p:sp>
                    <p:nvSpPr>
                      <p:cNvPr id="25" name="Freeform 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23" y="1939"/>
                        <a:ext cx="85" cy="584"/>
                      </a:xfrm>
                      <a:custGeom>
                        <a:avLst/>
                        <a:gdLst>
                          <a:gd name="T0" fmla="*/ 0 w 85"/>
                          <a:gd name="T1" fmla="*/ 0 h 584"/>
                          <a:gd name="T2" fmla="*/ 26 w 85"/>
                          <a:gd name="T3" fmla="*/ 32 h 584"/>
                          <a:gd name="T4" fmla="*/ 40 w 85"/>
                          <a:gd name="T5" fmla="*/ 48 h 584"/>
                          <a:gd name="T6" fmla="*/ 50 w 85"/>
                          <a:gd name="T7" fmla="*/ 64 h 584"/>
                          <a:gd name="T8" fmla="*/ 58 w 85"/>
                          <a:gd name="T9" fmla="*/ 82 h 584"/>
                          <a:gd name="T10" fmla="*/ 58 w 85"/>
                          <a:gd name="T11" fmla="*/ 101 h 584"/>
                          <a:gd name="T12" fmla="*/ 61 w 85"/>
                          <a:gd name="T13" fmla="*/ 120 h 584"/>
                          <a:gd name="T14" fmla="*/ 61 w 85"/>
                          <a:gd name="T15" fmla="*/ 138 h 584"/>
                          <a:gd name="T16" fmla="*/ 56 w 85"/>
                          <a:gd name="T17" fmla="*/ 184 h 584"/>
                          <a:gd name="T18" fmla="*/ 56 w 85"/>
                          <a:gd name="T19" fmla="*/ 205 h 584"/>
                          <a:gd name="T20" fmla="*/ 56 w 85"/>
                          <a:gd name="T21" fmla="*/ 226 h 584"/>
                          <a:gd name="T22" fmla="*/ 48 w 85"/>
                          <a:gd name="T23" fmla="*/ 256 h 584"/>
                          <a:gd name="T24" fmla="*/ 45 w 85"/>
                          <a:gd name="T25" fmla="*/ 272 h 584"/>
                          <a:gd name="T26" fmla="*/ 48 w 85"/>
                          <a:gd name="T27" fmla="*/ 306 h 584"/>
                          <a:gd name="T28" fmla="*/ 50 w 85"/>
                          <a:gd name="T29" fmla="*/ 338 h 584"/>
                          <a:gd name="T30" fmla="*/ 48 w 85"/>
                          <a:gd name="T31" fmla="*/ 360 h 584"/>
                          <a:gd name="T32" fmla="*/ 50 w 85"/>
                          <a:gd name="T33" fmla="*/ 381 h 584"/>
                          <a:gd name="T34" fmla="*/ 50 w 85"/>
                          <a:gd name="T35" fmla="*/ 408 h 584"/>
                          <a:gd name="T36" fmla="*/ 48 w 85"/>
                          <a:gd name="T37" fmla="*/ 434 h 584"/>
                          <a:gd name="T38" fmla="*/ 45 w 85"/>
                          <a:gd name="T39" fmla="*/ 458 h 584"/>
                          <a:gd name="T40" fmla="*/ 42 w 85"/>
                          <a:gd name="T41" fmla="*/ 480 h 584"/>
                          <a:gd name="T42" fmla="*/ 50 w 85"/>
                          <a:gd name="T43" fmla="*/ 509 h 584"/>
                          <a:gd name="T44" fmla="*/ 58 w 85"/>
                          <a:gd name="T45" fmla="*/ 530 h 584"/>
                          <a:gd name="T46" fmla="*/ 64 w 85"/>
                          <a:gd name="T47" fmla="*/ 546 h 584"/>
                          <a:gd name="T48" fmla="*/ 74 w 85"/>
                          <a:gd name="T49" fmla="*/ 560 h 584"/>
                          <a:gd name="T50" fmla="*/ 85 w 85"/>
                          <a:gd name="T51" fmla="*/ 584 h 584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w 85"/>
                          <a:gd name="T79" fmla="*/ 0 h 584"/>
                          <a:gd name="T80" fmla="*/ 85 w 85"/>
                          <a:gd name="T81" fmla="*/ 584 h 584"/>
                        </a:gdLst>
                        <a:ahLst/>
                        <a:cxnLst>
                          <a:cxn ang="T52">
                            <a:pos x="T0" y="T1"/>
                          </a:cxn>
                          <a:cxn ang="T53">
                            <a:pos x="T2" y="T3"/>
                          </a:cxn>
                          <a:cxn ang="T54">
                            <a:pos x="T4" y="T5"/>
                          </a:cxn>
                          <a:cxn ang="T55">
                            <a:pos x="T6" y="T7"/>
                          </a:cxn>
                          <a:cxn ang="T56">
                            <a:pos x="T8" y="T9"/>
                          </a:cxn>
                          <a:cxn ang="T57">
                            <a:pos x="T10" y="T11"/>
                          </a:cxn>
                          <a:cxn ang="T58">
                            <a:pos x="T12" y="T13"/>
                          </a:cxn>
                          <a:cxn ang="T59">
                            <a:pos x="T14" y="T15"/>
                          </a:cxn>
                          <a:cxn ang="T60">
                            <a:pos x="T16" y="T17"/>
                          </a:cxn>
                          <a:cxn ang="T61">
                            <a:pos x="T18" y="T19"/>
                          </a:cxn>
                          <a:cxn ang="T62">
                            <a:pos x="T20" y="T21"/>
                          </a:cxn>
                          <a:cxn ang="T63">
                            <a:pos x="T22" y="T23"/>
                          </a:cxn>
                          <a:cxn ang="T64">
                            <a:pos x="T24" y="T25"/>
                          </a:cxn>
                          <a:cxn ang="T65">
                            <a:pos x="T26" y="T27"/>
                          </a:cxn>
                          <a:cxn ang="T66">
                            <a:pos x="T28" y="T29"/>
                          </a:cxn>
                          <a:cxn ang="T67">
                            <a:pos x="T30" y="T31"/>
                          </a:cxn>
                          <a:cxn ang="T68">
                            <a:pos x="T32" y="T33"/>
                          </a:cxn>
                          <a:cxn ang="T69">
                            <a:pos x="T34" y="T35"/>
                          </a:cxn>
                          <a:cxn ang="T70">
                            <a:pos x="T36" y="T37"/>
                          </a:cxn>
                          <a:cxn ang="T71">
                            <a:pos x="T38" y="T39"/>
                          </a:cxn>
                          <a:cxn ang="T72">
                            <a:pos x="T40" y="T41"/>
                          </a:cxn>
                          <a:cxn ang="T73">
                            <a:pos x="T42" y="T43"/>
                          </a:cxn>
                          <a:cxn ang="T74">
                            <a:pos x="T44" y="T45"/>
                          </a:cxn>
                          <a:cxn ang="T75">
                            <a:pos x="T46" y="T47"/>
                          </a:cxn>
                          <a:cxn ang="T76">
                            <a:pos x="T48" y="T49"/>
                          </a:cxn>
                          <a:cxn ang="T77">
                            <a:pos x="T50" y="T51"/>
                          </a:cxn>
                        </a:cxnLst>
                        <a:rect l="T78" t="T79" r="T80" b="T81"/>
                        <a:pathLst>
                          <a:path w="85" h="584">
                            <a:moveTo>
                              <a:pt x="0" y="0"/>
                            </a:moveTo>
                            <a:cubicBezTo>
                              <a:pt x="9" y="12"/>
                              <a:pt x="19" y="24"/>
                              <a:pt x="26" y="32"/>
                            </a:cubicBezTo>
                            <a:cubicBezTo>
                              <a:pt x="33" y="40"/>
                              <a:pt x="36" y="43"/>
                              <a:pt x="40" y="48"/>
                            </a:cubicBezTo>
                            <a:cubicBezTo>
                              <a:pt x="44" y="53"/>
                              <a:pt x="47" y="58"/>
                              <a:pt x="50" y="64"/>
                            </a:cubicBezTo>
                            <a:cubicBezTo>
                              <a:pt x="53" y="70"/>
                              <a:pt x="57" y="76"/>
                              <a:pt x="58" y="82"/>
                            </a:cubicBezTo>
                            <a:cubicBezTo>
                              <a:pt x="59" y="88"/>
                              <a:pt x="57" y="95"/>
                              <a:pt x="58" y="101"/>
                            </a:cubicBezTo>
                            <a:cubicBezTo>
                              <a:pt x="59" y="107"/>
                              <a:pt x="61" y="114"/>
                              <a:pt x="61" y="120"/>
                            </a:cubicBezTo>
                            <a:cubicBezTo>
                              <a:pt x="61" y="126"/>
                              <a:pt x="62" y="127"/>
                              <a:pt x="61" y="138"/>
                            </a:cubicBezTo>
                            <a:cubicBezTo>
                              <a:pt x="60" y="149"/>
                              <a:pt x="57" y="173"/>
                              <a:pt x="56" y="184"/>
                            </a:cubicBezTo>
                            <a:cubicBezTo>
                              <a:pt x="55" y="195"/>
                              <a:pt x="56" y="198"/>
                              <a:pt x="56" y="205"/>
                            </a:cubicBezTo>
                            <a:cubicBezTo>
                              <a:pt x="56" y="212"/>
                              <a:pt x="57" y="218"/>
                              <a:pt x="56" y="226"/>
                            </a:cubicBezTo>
                            <a:cubicBezTo>
                              <a:pt x="55" y="234"/>
                              <a:pt x="50" y="248"/>
                              <a:pt x="48" y="256"/>
                            </a:cubicBezTo>
                            <a:cubicBezTo>
                              <a:pt x="46" y="264"/>
                              <a:pt x="45" y="264"/>
                              <a:pt x="45" y="272"/>
                            </a:cubicBezTo>
                            <a:cubicBezTo>
                              <a:pt x="45" y="280"/>
                              <a:pt x="47" y="295"/>
                              <a:pt x="48" y="306"/>
                            </a:cubicBezTo>
                            <a:cubicBezTo>
                              <a:pt x="49" y="317"/>
                              <a:pt x="50" y="329"/>
                              <a:pt x="50" y="338"/>
                            </a:cubicBezTo>
                            <a:cubicBezTo>
                              <a:pt x="50" y="347"/>
                              <a:pt x="48" y="353"/>
                              <a:pt x="48" y="360"/>
                            </a:cubicBezTo>
                            <a:cubicBezTo>
                              <a:pt x="48" y="367"/>
                              <a:pt x="50" y="373"/>
                              <a:pt x="50" y="381"/>
                            </a:cubicBezTo>
                            <a:cubicBezTo>
                              <a:pt x="50" y="389"/>
                              <a:pt x="50" y="399"/>
                              <a:pt x="50" y="408"/>
                            </a:cubicBezTo>
                            <a:cubicBezTo>
                              <a:pt x="50" y="417"/>
                              <a:pt x="49" y="426"/>
                              <a:pt x="48" y="434"/>
                            </a:cubicBezTo>
                            <a:cubicBezTo>
                              <a:pt x="47" y="442"/>
                              <a:pt x="46" y="450"/>
                              <a:pt x="45" y="458"/>
                            </a:cubicBezTo>
                            <a:cubicBezTo>
                              <a:pt x="44" y="466"/>
                              <a:pt x="41" y="472"/>
                              <a:pt x="42" y="480"/>
                            </a:cubicBezTo>
                            <a:cubicBezTo>
                              <a:pt x="43" y="488"/>
                              <a:pt x="47" y="501"/>
                              <a:pt x="50" y="509"/>
                            </a:cubicBezTo>
                            <a:cubicBezTo>
                              <a:pt x="53" y="517"/>
                              <a:pt x="56" y="524"/>
                              <a:pt x="58" y="530"/>
                            </a:cubicBezTo>
                            <a:cubicBezTo>
                              <a:pt x="60" y="536"/>
                              <a:pt x="61" y="541"/>
                              <a:pt x="64" y="546"/>
                            </a:cubicBezTo>
                            <a:cubicBezTo>
                              <a:pt x="67" y="551"/>
                              <a:pt x="71" y="554"/>
                              <a:pt x="74" y="560"/>
                            </a:cubicBezTo>
                            <a:cubicBezTo>
                              <a:pt x="77" y="566"/>
                              <a:pt x="83" y="580"/>
                              <a:pt x="85" y="584"/>
                            </a:cubicBezTo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76003B">
                              <a:alpha val="29999"/>
                            </a:srgbClr>
                          </a:gs>
                          <a:gs pos="100000">
                            <a:srgbClr val="FF0080">
                              <a:alpha val="29999"/>
                            </a:srgbClr>
                          </a:gs>
                        </a:gsLst>
                        <a:lin ang="0" scaled="1"/>
                      </a:gradFill>
                      <a:ln w="38100">
                        <a:solidFill>
                          <a:srgbClr val="FF062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6" name="Group 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101" y="2650"/>
                        <a:ext cx="486" cy="577"/>
                        <a:chOff x="3101" y="2650"/>
                        <a:chExt cx="486" cy="577"/>
                      </a:xfrm>
                    </p:grpSpPr>
                    <p:sp>
                      <p:nvSpPr>
                        <p:cNvPr id="40" name="Freeform 2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01" y="2821"/>
                          <a:ext cx="432" cy="406"/>
                        </a:xfrm>
                        <a:custGeom>
                          <a:avLst/>
                          <a:gdLst>
                            <a:gd name="T0" fmla="*/ 432 w 432"/>
                            <a:gd name="T1" fmla="*/ 406 h 406"/>
                            <a:gd name="T2" fmla="*/ 411 w 432"/>
                            <a:gd name="T3" fmla="*/ 392 h 406"/>
                            <a:gd name="T4" fmla="*/ 382 w 432"/>
                            <a:gd name="T5" fmla="*/ 382 h 406"/>
                            <a:gd name="T6" fmla="*/ 350 w 432"/>
                            <a:gd name="T7" fmla="*/ 371 h 406"/>
                            <a:gd name="T8" fmla="*/ 323 w 432"/>
                            <a:gd name="T9" fmla="*/ 366 h 406"/>
                            <a:gd name="T10" fmla="*/ 304 w 432"/>
                            <a:gd name="T11" fmla="*/ 360 h 406"/>
                            <a:gd name="T12" fmla="*/ 286 w 432"/>
                            <a:gd name="T13" fmla="*/ 355 h 406"/>
                            <a:gd name="T14" fmla="*/ 275 w 432"/>
                            <a:gd name="T15" fmla="*/ 336 h 406"/>
                            <a:gd name="T16" fmla="*/ 264 w 432"/>
                            <a:gd name="T17" fmla="*/ 323 h 406"/>
                            <a:gd name="T18" fmla="*/ 243 w 432"/>
                            <a:gd name="T19" fmla="*/ 294 h 406"/>
                            <a:gd name="T20" fmla="*/ 227 w 432"/>
                            <a:gd name="T21" fmla="*/ 286 h 406"/>
                            <a:gd name="T22" fmla="*/ 214 w 432"/>
                            <a:gd name="T23" fmla="*/ 275 h 406"/>
                            <a:gd name="T24" fmla="*/ 184 w 432"/>
                            <a:gd name="T25" fmla="*/ 272 h 406"/>
                            <a:gd name="T26" fmla="*/ 174 w 432"/>
                            <a:gd name="T27" fmla="*/ 256 h 406"/>
                            <a:gd name="T28" fmla="*/ 163 w 432"/>
                            <a:gd name="T29" fmla="*/ 238 h 406"/>
                            <a:gd name="T30" fmla="*/ 139 w 432"/>
                            <a:gd name="T31" fmla="*/ 222 h 406"/>
                            <a:gd name="T32" fmla="*/ 123 w 432"/>
                            <a:gd name="T33" fmla="*/ 208 h 406"/>
                            <a:gd name="T34" fmla="*/ 112 w 432"/>
                            <a:gd name="T35" fmla="*/ 187 h 406"/>
                            <a:gd name="T36" fmla="*/ 102 w 432"/>
                            <a:gd name="T37" fmla="*/ 168 h 406"/>
                            <a:gd name="T38" fmla="*/ 94 w 432"/>
                            <a:gd name="T39" fmla="*/ 152 h 406"/>
                            <a:gd name="T40" fmla="*/ 86 w 432"/>
                            <a:gd name="T41" fmla="*/ 131 h 406"/>
                            <a:gd name="T42" fmla="*/ 75 w 432"/>
                            <a:gd name="T43" fmla="*/ 118 h 406"/>
                            <a:gd name="T44" fmla="*/ 67 w 432"/>
                            <a:gd name="T45" fmla="*/ 99 h 406"/>
                            <a:gd name="T46" fmla="*/ 67 w 432"/>
                            <a:gd name="T47" fmla="*/ 64 h 406"/>
                            <a:gd name="T48" fmla="*/ 67 w 432"/>
                            <a:gd name="T49" fmla="*/ 46 h 406"/>
                            <a:gd name="T50" fmla="*/ 43 w 432"/>
                            <a:gd name="T51" fmla="*/ 27 h 406"/>
                            <a:gd name="T52" fmla="*/ 16 w 432"/>
                            <a:gd name="T53" fmla="*/ 11 h 406"/>
                            <a:gd name="T54" fmla="*/ 0 w 432"/>
                            <a:gd name="T55" fmla="*/ 0 h 40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w 432"/>
                            <a:gd name="T85" fmla="*/ 0 h 406"/>
                            <a:gd name="T86" fmla="*/ 432 w 432"/>
                            <a:gd name="T87" fmla="*/ 406 h 406"/>
                          </a:gdLst>
                          <a:ahLst/>
                          <a:cxnLst>
                            <a:cxn ang="T56">
                              <a:pos x="T0" y="T1"/>
                            </a:cxn>
                            <a:cxn ang="T57">
                              <a:pos x="T2" y="T3"/>
                            </a:cxn>
                            <a:cxn ang="T58">
                              <a:pos x="T4" y="T5"/>
                            </a:cxn>
                            <a:cxn ang="T59">
                              <a:pos x="T6" y="T7"/>
                            </a:cxn>
                            <a:cxn ang="T60">
                              <a:pos x="T8" y="T9"/>
                            </a:cxn>
                            <a:cxn ang="T61">
                              <a:pos x="T10" y="T11"/>
                            </a:cxn>
                            <a:cxn ang="T62">
                              <a:pos x="T12" y="T13"/>
                            </a:cxn>
                            <a:cxn ang="T63">
                              <a:pos x="T14" y="T15"/>
                            </a:cxn>
                            <a:cxn ang="T64">
                              <a:pos x="T16" y="T17"/>
                            </a:cxn>
                            <a:cxn ang="T65">
                              <a:pos x="T18" y="T19"/>
                            </a:cxn>
                            <a:cxn ang="T66">
                              <a:pos x="T20" y="T21"/>
                            </a:cxn>
                            <a:cxn ang="T67">
                              <a:pos x="T22" y="T23"/>
                            </a:cxn>
                            <a:cxn ang="T68">
                              <a:pos x="T24" y="T25"/>
                            </a:cxn>
                            <a:cxn ang="T69">
                              <a:pos x="T26" y="T27"/>
                            </a:cxn>
                            <a:cxn ang="T70">
                              <a:pos x="T28" y="T29"/>
                            </a:cxn>
                            <a:cxn ang="T71">
                              <a:pos x="T30" y="T31"/>
                            </a:cxn>
                            <a:cxn ang="T72">
                              <a:pos x="T32" y="T33"/>
                            </a:cxn>
                            <a:cxn ang="T73">
                              <a:pos x="T34" y="T35"/>
                            </a:cxn>
                            <a:cxn ang="T74">
                              <a:pos x="T36" y="T37"/>
                            </a:cxn>
                            <a:cxn ang="T75">
                              <a:pos x="T38" y="T39"/>
                            </a:cxn>
                            <a:cxn ang="T76">
                              <a:pos x="T40" y="T41"/>
                            </a:cxn>
                            <a:cxn ang="T77">
                              <a:pos x="T42" y="T43"/>
                            </a:cxn>
                            <a:cxn ang="T78">
                              <a:pos x="T44" y="T45"/>
                            </a:cxn>
                            <a:cxn ang="T79">
                              <a:pos x="T46" y="T47"/>
                            </a:cxn>
                            <a:cxn ang="T80">
                              <a:pos x="T48" y="T49"/>
                            </a:cxn>
                            <a:cxn ang="T81">
                              <a:pos x="T50" y="T51"/>
                            </a:cxn>
                            <a:cxn ang="T82">
                              <a:pos x="T52" y="T53"/>
                            </a:cxn>
                            <a:cxn ang="T83">
                              <a:pos x="T54" y="T55"/>
                            </a:cxn>
                          </a:cxnLst>
                          <a:rect l="T84" t="T85" r="T86" b="T87"/>
                          <a:pathLst>
                            <a:path w="432" h="406">
                              <a:moveTo>
                                <a:pt x="432" y="406"/>
                              </a:moveTo>
                              <a:cubicBezTo>
                                <a:pt x="425" y="401"/>
                                <a:pt x="419" y="396"/>
                                <a:pt x="411" y="392"/>
                              </a:cubicBezTo>
                              <a:cubicBezTo>
                                <a:pt x="403" y="388"/>
                                <a:pt x="392" y="385"/>
                                <a:pt x="382" y="382"/>
                              </a:cubicBezTo>
                              <a:cubicBezTo>
                                <a:pt x="372" y="379"/>
                                <a:pt x="360" y="374"/>
                                <a:pt x="350" y="371"/>
                              </a:cubicBezTo>
                              <a:cubicBezTo>
                                <a:pt x="340" y="368"/>
                                <a:pt x="331" y="368"/>
                                <a:pt x="323" y="366"/>
                              </a:cubicBezTo>
                              <a:cubicBezTo>
                                <a:pt x="315" y="364"/>
                                <a:pt x="310" y="362"/>
                                <a:pt x="304" y="360"/>
                              </a:cubicBezTo>
                              <a:cubicBezTo>
                                <a:pt x="298" y="358"/>
                                <a:pt x="291" y="359"/>
                                <a:pt x="286" y="355"/>
                              </a:cubicBezTo>
                              <a:cubicBezTo>
                                <a:pt x="281" y="351"/>
                                <a:pt x="279" y="341"/>
                                <a:pt x="275" y="336"/>
                              </a:cubicBezTo>
                              <a:cubicBezTo>
                                <a:pt x="271" y="331"/>
                                <a:pt x="269" y="330"/>
                                <a:pt x="264" y="323"/>
                              </a:cubicBezTo>
                              <a:cubicBezTo>
                                <a:pt x="259" y="316"/>
                                <a:pt x="249" y="300"/>
                                <a:pt x="243" y="294"/>
                              </a:cubicBezTo>
                              <a:cubicBezTo>
                                <a:pt x="237" y="288"/>
                                <a:pt x="232" y="289"/>
                                <a:pt x="227" y="286"/>
                              </a:cubicBezTo>
                              <a:cubicBezTo>
                                <a:pt x="222" y="283"/>
                                <a:pt x="221" y="277"/>
                                <a:pt x="214" y="275"/>
                              </a:cubicBezTo>
                              <a:cubicBezTo>
                                <a:pt x="207" y="273"/>
                                <a:pt x="191" y="275"/>
                                <a:pt x="184" y="272"/>
                              </a:cubicBezTo>
                              <a:cubicBezTo>
                                <a:pt x="177" y="269"/>
                                <a:pt x="177" y="262"/>
                                <a:pt x="174" y="256"/>
                              </a:cubicBezTo>
                              <a:cubicBezTo>
                                <a:pt x="171" y="250"/>
                                <a:pt x="169" y="244"/>
                                <a:pt x="163" y="238"/>
                              </a:cubicBezTo>
                              <a:cubicBezTo>
                                <a:pt x="157" y="232"/>
                                <a:pt x="146" y="227"/>
                                <a:pt x="139" y="222"/>
                              </a:cubicBezTo>
                              <a:cubicBezTo>
                                <a:pt x="132" y="217"/>
                                <a:pt x="127" y="214"/>
                                <a:pt x="123" y="208"/>
                              </a:cubicBezTo>
                              <a:cubicBezTo>
                                <a:pt x="119" y="202"/>
                                <a:pt x="116" y="194"/>
                                <a:pt x="112" y="187"/>
                              </a:cubicBezTo>
                              <a:cubicBezTo>
                                <a:pt x="108" y="180"/>
                                <a:pt x="105" y="174"/>
                                <a:pt x="102" y="168"/>
                              </a:cubicBezTo>
                              <a:cubicBezTo>
                                <a:pt x="99" y="162"/>
                                <a:pt x="97" y="158"/>
                                <a:pt x="94" y="152"/>
                              </a:cubicBezTo>
                              <a:cubicBezTo>
                                <a:pt x="91" y="146"/>
                                <a:pt x="89" y="137"/>
                                <a:pt x="86" y="131"/>
                              </a:cubicBezTo>
                              <a:cubicBezTo>
                                <a:pt x="83" y="125"/>
                                <a:pt x="78" y="123"/>
                                <a:pt x="75" y="118"/>
                              </a:cubicBezTo>
                              <a:cubicBezTo>
                                <a:pt x="72" y="113"/>
                                <a:pt x="68" y="108"/>
                                <a:pt x="67" y="99"/>
                              </a:cubicBezTo>
                              <a:cubicBezTo>
                                <a:pt x="66" y="90"/>
                                <a:pt x="67" y="73"/>
                                <a:pt x="67" y="64"/>
                              </a:cubicBezTo>
                              <a:cubicBezTo>
                                <a:pt x="67" y="55"/>
                                <a:pt x="71" y="52"/>
                                <a:pt x="67" y="46"/>
                              </a:cubicBezTo>
                              <a:cubicBezTo>
                                <a:pt x="63" y="40"/>
                                <a:pt x="52" y="33"/>
                                <a:pt x="43" y="27"/>
                              </a:cubicBezTo>
                              <a:cubicBezTo>
                                <a:pt x="34" y="21"/>
                                <a:pt x="23" y="15"/>
                                <a:pt x="16" y="11"/>
                              </a:cubicBezTo>
                              <a:cubicBezTo>
                                <a:pt x="9" y="7"/>
                                <a:pt x="3" y="2"/>
                                <a:pt x="0" y="0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1" name="Freeform 2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04" y="2650"/>
                          <a:ext cx="483" cy="558"/>
                        </a:xfrm>
                        <a:custGeom>
                          <a:avLst/>
                          <a:gdLst>
                            <a:gd name="T0" fmla="*/ 0 w 483"/>
                            <a:gd name="T1" fmla="*/ 174 h 558"/>
                            <a:gd name="T2" fmla="*/ 280 w 483"/>
                            <a:gd name="T3" fmla="*/ 17 h 558"/>
                            <a:gd name="T4" fmla="*/ 275 w 483"/>
                            <a:gd name="T5" fmla="*/ 73 h 558"/>
                            <a:gd name="T6" fmla="*/ 285 w 483"/>
                            <a:gd name="T7" fmla="*/ 102 h 558"/>
                            <a:gd name="T8" fmla="*/ 304 w 483"/>
                            <a:gd name="T9" fmla="*/ 118 h 558"/>
                            <a:gd name="T10" fmla="*/ 339 w 483"/>
                            <a:gd name="T11" fmla="*/ 123 h 558"/>
                            <a:gd name="T12" fmla="*/ 352 w 483"/>
                            <a:gd name="T13" fmla="*/ 147 h 558"/>
                            <a:gd name="T14" fmla="*/ 336 w 483"/>
                            <a:gd name="T15" fmla="*/ 171 h 558"/>
                            <a:gd name="T16" fmla="*/ 315 w 483"/>
                            <a:gd name="T17" fmla="*/ 201 h 558"/>
                            <a:gd name="T18" fmla="*/ 299 w 483"/>
                            <a:gd name="T19" fmla="*/ 219 h 558"/>
                            <a:gd name="T20" fmla="*/ 261 w 483"/>
                            <a:gd name="T21" fmla="*/ 241 h 558"/>
                            <a:gd name="T22" fmla="*/ 251 w 483"/>
                            <a:gd name="T23" fmla="*/ 265 h 558"/>
                            <a:gd name="T24" fmla="*/ 267 w 483"/>
                            <a:gd name="T25" fmla="*/ 289 h 558"/>
                            <a:gd name="T26" fmla="*/ 261 w 483"/>
                            <a:gd name="T27" fmla="*/ 313 h 558"/>
                            <a:gd name="T28" fmla="*/ 267 w 483"/>
                            <a:gd name="T29" fmla="*/ 334 h 558"/>
                            <a:gd name="T30" fmla="*/ 261 w 483"/>
                            <a:gd name="T31" fmla="*/ 358 h 558"/>
                            <a:gd name="T32" fmla="*/ 259 w 483"/>
                            <a:gd name="T33" fmla="*/ 382 h 558"/>
                            <a:gd name="T34" fmla="*/ 269 w 483"/>
                            <a:gd name="T35" fmla="*/ 403 h 558"/>
                            <a:gd name="T36" fmla="*/ 285 w 483"/>
                            <a:gd name="T37" fmla="*/ 406 h 558"/>
                            <a:gd name="T38" fmla="*/ 312 w 483"/>
                            <a:gd name="T39" fmla="*/ 414 h 558"/>
                            <a:gd name="T40" fmla="*/ 347 w 483"/>
                            <a:gd name="T41" fmla="*/ 411 h 558"/>
                            <a:gd name="T42" fmla="*/ 387 w 483"/>
                            <a:gd name="T43" fmla="*/ 403 h 558"/>
                            <a:gd name="T44" fmla="*/ 421 w 483"/>
                            <a:gd name="T45" fmla="*/ 395 h 558"/>
                            <a:gd name="T46" fmla="*/ 456 w 483"/>
                            <a:gd name="T47" fmla="*/ 398 h 558"/>
                            <a:gd name="T48" fmla="*/ 475 w 483"/>
                            <a:gd name="T49" fmla="*/ 395 h 558"/>
                            <a:gd name="T50" fmla="*/ 408 w 483"/>
                            <a:gd name="T51" fmla="*/ 558 h 558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w 483"/>
                            <a:gd name="T79" fmla="*/ 0 h 558"/>
                            <a:gd name="T80" fmla="*/ 483 w 483"/>
                            <a:gd name="T81" fmla="*/ 558 h 558"/>
                          </a:gdLst>
                          <a:ahLst/>
                          <a:cxnLst>
                            <a:cxn ang="T52">
                              <a:pos x="T0" y="T1"/>
                            </a:cxn>
                            <a:cxn ang="T53">
                              <a:pos x="T2" y="T3"/>
                            </a:cxn>
                            <a:cxn ang="T54">
                              <a:pos x="T4" y="T5"/>
                            </a:cxn>
                            <a:cxn ang="T55">
                              <a:pos x="T6" y="T7"/>
                            </a:cxn>
                            <a:cxn ang="T56">
                              <a:pos x="T8" y="T9"/>
                            </a:cxn>
                            <a:cxn ang="T57">
                              <a:pos x="T10" y="T11"/>
                            </a:cxn>
                            <a:cxn ang="T58">
                              <a:pos x="T12" y="T13"/>
                            </a:cxn>
                            <a:cxn ang="T59">
                              <a:pos x="T14" y="T15"/>
                            </a:cxn>
                            <a:cxn ang="T60">
                              <a:pos x="T16" y="T17"/>
                            </a:cxn>
                            <a:cxn ang="T61">
                              <a:pos x="T18" y="T19"/>
                            </a:cxn>
                            <a:cxn ang="T62">
                              <a:pos x="T20" y="T21"/>
                            </a:cxn>
                            <a:cxn ang="T63">
                              <a:pos x="T22" y="T23"/>
                            </a:cxn>
                            <a:cxn ang="T64">
                              <a:pos x="T24" y="T25"/>
                            </a:cxn>
                            <a:cxn ang="T65">
                              <a:pos x="T26" y="T27"/>
                            </a:cxn>
                            <a:cxn ang="T66">
                              <a:pos x="T28" y="T29"/>
                            </a:cxn>
                            <a:cxn ang="T67">
                              <a:pos x="T30" y="T31"/>
                            </a:cxn>
                            <a:cxn ang="T68">
                              <a:pos x="T32" y="T33"/>
                            </a:cxn>
                            <a:cxn ang="T69">
                              <a:pos x="T34" y="T35"/>
                            </a:cxn>
                            <a:cxn ang="T70">
                              <a:pos x="T36" y="T37"/>
                            </a:cxn>
                            <a:cxn ang="T71">
                              <a:pos x="T38" y="T39"/>
                            </a:cxn>
                            <a:cxn ang="T72">
                              <a:pos x="T40" y="T41"/>
                            </a:cxn>
                            <a:cxn ang="T73">
                              <a:pos x="T42" y="T43"/>
                            </a:cxn>
                            <a:cxn ang="T74">
                              <a:pos x="T44" y="T45"/>
                            </a:cxn>
                            <a:cxn ang="T75">
                              <a:pos x="T46" y="T47"/>
                            </a:cxn>
                            <a:cxn ang="T76">
                              <a:pos x="T48" y="T49"/>
                            </a:cxn>
                            <a:cxn ang="T77">
                              <a:pos x="T50" y="T51"/>
                            </a:cxn>
                          </a:cxnLst>
                          <a:rect l="T78" t="T79" r="T80" b="T81"/>
                          <a:pathLst>
                            <a:path w="483" h="558">
                              <a:moveTo>
                                <a:pt x="0" y="174"/>
                              </a:moveTo>
                              <a:cubicBezTo>
                                <a:pt x="117" y="104"/>
                                <a:pt x="234" y="34"/>
                                <a:pt x="280" y="17"/>
                              </a:cubicBezTo>
                              <a:cubicBezTo>
                                <a:pt x="326" y="0"/>
                                <a:pt x="274" y="59"/>
                                <a:pt x="275" y="73"/>
                              </a:cubicBezTo>
                              <a:cubicBezTo>
                                <a:pt x="276" y="87"/>
                                <a:pt x="280" y="94"/>
                                <a:pt x="285" y="102"/>
                              </a:cubicBezTo>
                              <a:cubicBezTo>
                                <a:pt x="290" y="110"/>
                                <a:pt x="295" y="114"/>
                                <a:pt x="304" y="118"/>
                              </a:cubicBezTo>
                              <a:cubicBezTo>
                                <a:pt x="313" y="122"/>
                                <a:pt x="331" y="118"/>
                                <a:pt x="339" y="123"/>
                              </a:cubicBezTo>
                              <a:cubicBezTo>
                                <a:pt x="347" y="128"/>
                                <a:pt x="352" y="139"/>
                                <a:pt x="352" y="147"/>
                              </a:cubicBezTo>
                              <a:cubicBezTo>
                                <a:pt x="352" y="155"/>
                                <a:pt x="342" y="162"/>
                                <a:pt x="336" y="171"/>
                              </a:cubicBezTo>
                              <a:cubicBezTo>
                                <a:pt x="330" y="180"/>
                                <a:pt x="321" y="193"/>
                                <a:pt x="315" y="201"/>
                              </a:cubicBezTo>
                              <a:cubicBezTo>
                                <a:pt x="309" y="209"/>
                                <a:pt x="308" y="212"/>
                                <a:pt x="299" y="219"/>
                              </a:cubicBezTo>
                              <a:cubicBezTo>
                                <a:pt x="290" y="226"/>
                                <a:pt x="269" y="233"/>
                                <a:pt x="261" y="241"/>
                              </a:cubicBezTo>
                              <a:cubicBezTo>
                                <a:pt x="253" y="249"/>
                                <a:pt x="250" y="257"/>
                                <a:pt x="251" y="265"/>
                              </a:cubicBezTo>
                              <a:cubicBezTo>
                                <a:pt x="252" y="273"/>
                                <a:pt x="265" y="281"/>
                                <a:pt x="267" y="289"/>
                              </a:cubicBezTo>
                              <a:cubicBezTo>
                                <a:pt x="269" y="297"/>
                                <a:pt x="261" y="306"/>
                                <a:pt x="261" y="313"/>
                              </a:cubicBezTo>
                              <a:cubicBezTo>
                                <a:pt x="261" y="320"/>
                                <a:pt x="267" y="327"/>
                                <a:pt x="267" y="334"/>
                              </a:cubicBezTo>
                              <a:cubicBezTo>
                                <a:pt x="267" y="341"/>
                                <a:pt x="262" y="350"/>
                                <a:pt x="261" y="358"/>
                              </a:cubicBezTo>
                              <a:cubicBezTo>
                                <a:pt x="260" y="366"/>
                                <a:pt x="258" y="375"/>
                                <a:pt x="259" y="382"/>
                              </a:cubicBezTo>
                              <a:cubicBezTo>
                                <a:pt x="260" y="389"/>
                                <a:pt x="265" y="399"/>
                                <a:pt x="269" y="403"/>
                              </a:cubicBezTo>
                              <a:cubicBezTo>
                                <a:pt x="273" y="407"/>
                                <a:pt x="278" y="404"/>
                                <a:pt x="285" y="406"/>
                              </a:cubicBezTo>
                              <a:cubicBezTo>
                                <a:pt x="292" y="408"/>
                                <a:pt x="302" y="413"/>
                                <a:pt x="312" y="414"/>
                              </a:cubicBezTo>
                              <a:cubicBezTo>
                                <a:pt x="322" y="415"/>
                                <a:pt x="334" y="413"/>
                                <a:pt x="347" y="411"/>
                              </a:cubicBezTo>
                              <a:cubicBezTo>
                                <a:pt x="360" y="409"/>
                                <a:pt x="375" y="406"/>
                                <a:pt x="387" y="403"/>
                              </a:cubicBezTo>
                              <a:cubicBezTo>
                                <a:pt x="399" y="400"/>
                                <a:pt x="410" y="396"/>
                                <a:pt x="421" y="395"/>
                              </a:cubicBezTo>
                              <a:cubicBezTo>
                                <a:pt x="432" y="394"/>
                                <a:pt x="447" y="398"/>
                                <a:pt x="456" y="398"/>
                              </a:cubicBezTo>
                              <a:cubicBezTo>
                                <a:pt x="465" y="398"/>
                                <a:pt x="483" y="368"/>
                                <a:pt x="475" y="395"/>
                              </a:cubicBezTo>
                              <a:cubicBezTo>
                                <a:pt x="467" y="422"/>
                                <a:pt x="420" y="531"/>
                                <a:pt x="408" y="558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7" name="Group 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32" y="1589"/>
                        <a:ext cx="1333" cy="1476"/>
                        <a:chOff x="3232" y="1589"/>
                        <a:chExt cx="1333" cy="1476"/>
                      </a:xfrm>
                    </p:grpSpPr>
                    <p:sp>
                      <p:nvSpPr>
                        <p:cNvPr id="38" name="Freeform 2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232" y="1786"/>
                          <a:ext cx="236" cy="982"/>
                        </a:xfrm>
                        <a:custGeom>
                          <a:avLst/>
                          <a:gdLst>
                            <a:gd name="T0" fmla="*/ 236 w 236"/>
                            <a:gd name="T1" fmla="*/ 968 h 968"/>
                            <a:gd name="T2" fmla="*/ 169 w 236"/>
                            <a:gd name="T3" fmla="*/ 942 h 968"/>
                            <a:gd name="T4" fmla="*/ 157 w 236"/>
                            <a:gd name="T5" fmla="*/ 818 h 968"/>
                            <a:gd name="T6" fmla="*/ 125 w 236"/>
                            <a:gd name="T7" fmla="*/ 798 h 968"/>
                            <a:gd name="T8" fmla="*/ 133 w 236"/>
                            <a:gd name="T9" fmla="*/ 766 h 968"/>
                            <a:gd name="T10" fmla="*/ 109 w 236"/>
                            <a:gd name="T11" fmla="*/ 706 h 968"/>
                            <a:gd name="T12" fmla="*/ 113 w 236"/>
                            <a:gd name="T13" fmla="*/ 654 h 968"/>
                            <a:gd name="T14" fmla="*/ 85 w 236"/>
                            <a:gd name="T15" fmla="*/ 538 h 968"/>
                            <a:gd name="T16" fmla="*/ 49 w 236"/>
                            <a:gd name="T17" fmla="*/ 462 h 968"/>
                            <a:gd name="T18" fmla="*/ 57 w 236"/>
                            <a:gd name="T19" fmla="*/ 434 h 968"/>
                            <a:gd name="T20" fmla="*/ 9 w 236"/>
                            <a:gd name="T21" fmla="*/ 390 h 968"/>
                            <a:gd name="T22" fmla="*/ 5 w 236"/>
                            <a:gd name="T23" fmla="*/ 338 h 968"/>
                            <a:gd name="T24" fmla="*/ 13 w 236"/>
                            <a:gd name="T25" fmla="*/ 178 h 968"/>
                            <a:gd name="T26" fmla="*/ 65 w 236"/>
                            <a:gd name="T27" fmla="*/ 150 h 968"/>
                            <a:gd name="T28" fmla="*/ 81 w 236"/>
                            <a:gd name="T29" fmla="*/ 122 h 968"/>
                            <a:gd name="T30" fmla="*/ 176 w 236"/>
                            <a:gd name="T31" fmla="*/ 0 h 968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w 236"/>
                            <a:gd name="T49" fmla="*/ 0 h 968"/>
                            <a:gd name="T50" fmla="*/ 236 w 236"/>
                            <a:gd name="T51" fmla="*/ 968 h 968"/>
                          </a:gdLst>
                          <a:ahLst/>
                          <a:cxnLst>
                            <a:cxn ang="T32">
                              <a:pos x="T0" y="T1"/>
                            </a:cxn>
                            <a:cxn ang="T33">
                              <a:pos x="T2" y="T3"/>
                            </a:cxn>
                            <a:cxn ang="T34">
                              <a:pos x="T4" y="T5"/>
                            </a:cxn>
                            <a:cxn ang="T35">
                              <a:pos x="T6" y="T7"/>
                            </a:cxn>
                            <a:cxn ang="T36">
                              <a:pos x="T8" y="T9"/>
                            </a:cxn>
                            <a:cxn ang="T37">
                              <a:pos x="T10" y="T11"/>
                            </a:cxn>
                            <a:cxn ang="T38">
                              <a:pos x="T12" y="T13"/>
                            </a:cxn>
                            <a:cxn ang="T39">
                              <a:pos x="T14" y="T15"/>
                            </a:cxn>
                            <a:cxn ang="T40">
                              <a:pos x="T16" y="T17"/>
                            </a:cxn>
                            <a:cxn ang="T41">
                              <a:pos x="T18" y="T19"/>
                            </a:cxn>
                            <a:cxn ang="T42">
                              <a:pos x="T20" y="T21"/>
                            </a:cxn>
                            <a:cxn ang="T43">
                              <a:pos x="T22" y="T23"/>
                            </a:cxn>
                            <a:cxn ang="T44">
                              <a:pos x="T24" y="T25"/>
                            </a:cxn>
                            <a:cxn ang="T45">
                              <a:pos x="T26" y="T27"/>
                            </a:cxn>
                            <a:cxn ang="T46">
                              <a:pos x="T28" y="T29"/>
                            </a:cxn>
                            <a:cxn ang="T47">
                              <a:pos x="T30" y="T31"/>
                            </a:cxn>
                          </a:cxnLst>
                          <a:rect l="T48" t="T49" r="T50" b="T51"/>
                          <a:pathLst>
                            <a:path w="236" h="968">
                              <a:moveTo>
                                <a:pt x="236" y="968"/>
                              </a:moveTo>
                              <a:cubicBezTo>
                                <a:pt x="225" y="963"/>
                                <a:pt x="182" y="967"/>
                                <a:pt x="169" y="942"/>
                              </a:cubicBezTo>
                              <a:cubicBezTo>
                                <a:pt x="156" y="917"/>
                                <a:pt x="164" y="842"/>
                                <a:pt x="157" y="818"/>
                              </a:cubicBezTo>
                              <a:cubicBezTo>
                                <a:pt x="150" y="794"/>
                                <a:pt x="129" y="807"/>
                                <a:pt x="125" y="798"/>
                              </a:cubicBezTo>
                              <a:cubicBezTo>
                                <a:pt x="121" y="789"/>
                                <a:pt x="136" y="781"/>
                                <a:pt x="133" y="766"/>
                              </a:cubicBezTo>
                              <a:cubicBezTo>
                                <a:pt x="130" y="751"/>
                                <a:pt x="112" y="725"/>
                                <a:pt x="109" y="706"/>
                              </a:cubicBezTo>
                              <a:cubicBezTo>
                                <a:pt x="106" y="687"/>
                                <a:pt x="117" y="682"/>
                                <a:pt x="113" y="654"/>
                              </a:cubicBezTo>
                              <a:cubicBezTo>
                                <a:pt x="109" y="626"/>
                                <a:pt x="96" y="570"/>
                                <a:pt x="85" y="538"/>
                              </a:cubicBezTo>
                              <a:cubicBezTo>
                                <a:pt x="74" y="506"/>
                                <a:pt x="54" y="479"/>
                                <a:pt x="49" y="462"/>
                              </a:cubicBezTo>
                              <a:cubicBezTo>
                                <a:pt x="44" y="445"/>
                                <a:pt x="64" y="446"/>
                                <a:pt x="57" y="434"/>
                              </a:cubicBezTo>
                              <a:cubicBezTo>
                                <a:pt x="50" y="422"/>
                                <a:pt x="18" y="406"/>
                                <a:pt x="9" y="390"/>
                              </a:cubicBezTo>
                              <a:cubicBezTo>
                                <a:pt x="0" y="374"/>
                                <a:pt x="4" y="373"/>
                                <a:pt x="5" y="338"/>
                              </a:cubicBezTo>
                              <a:cubicBezTo>
                                <a:pt x="6" y="303"/>
                                <a:pt x="3" y="209"/>
                                <a:pt x="13" y="178"/>
                              </a:cubicBezTo>
                              <a:cubicBezTo>
                                <a:pt x="23" y="147"/>
                                <a:pt x="54" y="159"/>
                                <a:pt x="65" y="150"/>
                              </a:cubicBezTo>
                              <a:cubicBezTo>
                                <a:pt x="76" y="141"/>
                                <a:pt x="63" y="147"/>
                                <a:pt x="81" y="122"/>
                              </a:cubicBezTo>
                              <a:cubicBezTo>
                                <a:pt x="99" y="97"/>
                                <a:pt x="156" y="25"/>
                                <a:pt x="176" y="0"/>
                              </a:cubicBezTo>
                            </a:path>
                          </a:pathLst>
                        </a:custGeom>
                        <a:noFill/>
                        <a:ln w="3175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9" name="Freeform 2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339" y="1589"/>
                          <a:ext cx="1226" cy="1476"/>
                        </a:xfrm>
                        <a:custGeom>
                          <a:avLst/>
                          <a:gdLst>
                            <a:gd name="T0" fmla="*/ 73 w 1226"/>
                            <a:gd name="T1" fmla="*/ 203 h 1476"/>
                            <a:gd name="T2" fmla="*/ 70 w 1226"/>
                            <a:gd name="T3" fmla="*/ 194 h 1476"/>
                            <a:gd name="T4" fmla="*/ 9 w 1226"/>
                            <a:gd name="T5" fmla="*/ 133 h 1476"/>
                            <a:gd name="T6" fmla="*/ 126 w 1226"/>
                            <a:gd name="T7" fmla="*/ 162 h 1476"/>
                            <a:gd name="T8" fmla="*/ 174 w 1226"/>
                            <a:gd name="T9" fmla="*/ 162 h 1476"/>
                            <a:gd name="T10" fmla="*/ 177 w 1226"/>
                            <a:gd name="T11" fmla="*/ 218 h 1476"/>
                            <a:gd name="T12" fmla="*/ 222 w 1226"/>
                            <a:gd name="T13" fmla="*/ 210 h 1476"/>
                            <a:gd name="T14" fmla="*/ 270 w 1226"/>
                            <a:gd name="T15" fmla="*/ 162 h 1476"/>
                            <a:gd name="T16" fmla="*/ 606 w 1226"/>
                            <a:gd name="T17" fmla="*/ 18 h 1476"/>
                            <a:gd name="T18" fmla="*/ 717 w 1226"/>
                            <a:gd name="T19" fmla="*/ 51 h 1476"/>
                            <a:gd name="T20" fmla="*/ 736 w 1226"/>
                            <a:gd name="T21" fmla="*/ 82 h 1476"/>
                            <a:gd name="T22" fmla="*/ 764 w 1226"/>
                            <a:gd name="T23" fmla="*/ 126 h 1476"/>
                            <a:gd name="T24" fmla="*/ 774 w 1226"/>
                            <a:gd name="T25" fmla="*/ 199 h 1476"/>
                            <a:gd name="T26" fmla="*/ 787 w 1226"/>
                            <a:gd name="T27" fmla="*/ 266 h 1476"/>
                            <a:gd name="T28" fmla="*/ 942 w 1226"/>
                            <a:gd name="T29" fmla="*/ 498 h 1476"/>
                            <a:gd name="T30" fmla="*/ 963 w 1226"/>
                            <a:gd name="T31" fmla="*/ 570 h 1476"/>
                            <a:gd name="T32" fmla="*/ 966 w 1226"/>
                            <a:gd name="T33" fmla="*/ 597 h 1476"/>
                            <a:gd name="T34" fmla="*/ 1014 w 1226"/>
                            <a:gd name="T35" fmla="*/ 642 h 1476"/>
                            <a:gd name="T36" fmla="*/ 1038 w 1226"/>
                            <a:gd name="T37" fmla="*/ 690 h 1476"/>
                            <a:gd name="T38" fmla="*/ 1017 w 1226"/>
                            <a:gd name="T39" fmla="*/ 743 h 1476"/>
                            <a:gd name="T40" fmla="*/ 1065 w 1226"/>
                            <a:gd name="T41" fmla="*/ 757 h 1476"/>
                            <a:gd name="T42" fmla="*/ 1114 w 1226"/>
                            <a:gd name="T43" fmla="*/ 732 h 1476"/>
                            <a:gd name="T44" fmla="*/ 1150 w 1226"/>
                            <a:gd name="T45" fmla="*/ 682 h 1476"/>
                            <a:gd name="T46" fmla="*/ 1214 w 1226"/>
                            <a:gd name="T47" fmla="*/ 690 h 1476"/>
                            <a:gd name="T48" fmla="*/ 1209 w 1226"/>
                            <a:gd name="T49" fmla="*/ 738 h 1476"/>
                            <a:gd name="T50" fmla="*/ 1113 w 1226"/>
                            <a:gd name="T51" fmla="*/ 829 h 1476"/>
                            <a:gd name="T52" fmla="*/ 1065 w 1226"/>
                            <a:gd name="T53" fmla="*/ 925 h 1476"/>
                            <a:gd name="T54" fmla="*/ 1038 w 1226"/>
                            <a:gd name="T55" fmla="*/ 1026 h 1476"/>
                            <a:gd name="T56" fmla="*/ 1011 w 1226"/>
                            <a:gd name="T57" fmla="*/ 1170 h 1476"/>
                            <a:gd name="T58" fmla="*/ 953 w 1226"/>
                            <a:gd name="T59" fmla="*/ 1226 h 1476"/>
                            <a:gd name="T60" fmla="*/ 889 w 1226"/>
                            <a:gd name="T61" fmla="*/ 1269 h 1476"/>
                            <a:gd name="T62" fmla="*/ 846 w 1226"/>
                            <a:gd name="T63" fmla="*/ 1314 h 1476"/>
                            <a:gd name="T64" fmla="*/ 827 w 1226"/>
                            <a:gd name="T65" fmla="*/ 1346 h 1476"/>
                            <a:gd name="T66" fmla="*/ 754 w 1226"/>
                            <a:gd name="T67" fmla="*/ 1380 h 1476"/>
                            <a:gd name="T68" fmla="*/ 756 w 1226"/>
                            <a:gd name="T69" fmla="*/ 1404 h 1476"/>
                            <a:gd name="T70" fmla="*/ 752 w 1226"/>
                            <a:gd name="T71" fmla="*/ 1446 h 1476"/>
                            <a:gd name="T72" fmla="*/ 702 w 1226"/>
                            <a:gd name="T73" fmla="*/ 1458 h 1476"/>
                            <a:gd name="T74" fmla="*/ 654 w 1226"/>
                            <a:gd name="T75" fmla="*/ 1458 h 1476"/>
                            <a:gd name="T76" fmla="*/ 382 w 1226"/>
                            <a:gd name="T77" fmla="*/ 1426 h 1476"/>
                            <a:gd name="T78" fmla="*/ 225 w 1226"/>
                            <a:gd name="T79" fmla="*/ 1447 h 1476"/>
                            <a:gd name="T80" fmla="*/ 194 w 1226"/>
                            <a:gd name="T81" fmla="*/ 1440 h 1476"/>
                            <a:gd name="T82" fmla="*/ 49 w 1226"/>
                            <a:gd name="T83" fmla="*/ 1463 h 1476"/>
                            <a:gd name="T84" fmla="*/ 42 w 1226"/>
                            <a:gd name="T85" fmla="*/ 1364 h 1476"/>
                            <a:gd name="T86" fmla="*/ 38 w 1226"/>
                            <a:gd name="T87" fmla="*/ 1324 h 1476"/>
                            <a:gd name="T88" fmla="*/ 30 w 1226"/>
                            <a:gd name="T89" fmla="*/ 1314 h 1476"/>
                            <a:gd name="T90" fmla="*/ 83 w 1226"/>
                            <a:gd name="T91" fmla="*/ 1279 h 1476"/>
                            <a:gd name="T92" fmla="*/ 122 w 1226"/>
                            <a:gd name="T93" fmla="*/ 1228 h 1476"/>
                            <a:gd name="T94" fmla="*/ 126 w 1226"/>
                            <a:gd name="T95" fmla="*/ 1170 h 147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w 1226"/>
                            <a:gd name="T145" fmla="*/ 0 h 1476"/>
                            <a:gd name="T146" fmla="*/ 1226 w 1226"/>
                            <a:gd name="T147" fmla="*/ 1476 h 1476"/>
                          </a:gdLst>
                          <a:ahLst/>
                          <a:cxnLst>
                            <a:cxn ang="T96">
                              <a:pos x="T0" y="T1"/>
                            </a:cxn>
                            <a:cxn ang="T97">
                              <a:pos x="T2" y="T3"/>
                            </a:cxn>
                            <a:cxn ang="T98">
                              <a:pos x="T4" y="T5"/>
                            </a:cxn>
                            <a:cxn ang="T99">
                              <a:pos x="T6" y="T7"/>
                            </a:cxn>
                            <a:cxn ang="T100">
                              <a:pos x="T8" y="T9"/>
                            </a:cxn>
                            <a:cxn ang="T101">
                              <a:pos x="T10" y="T11"/>
                            </a:cxn>
                            <a:cxn ang="T102">
                              <a:pos x="T12" y="T13"/>
                            </a:cxn>
                            <a:cxn ang="T103">
                              <a:pos x="T14" y="T15"/>
                            </a:cxn>
                            <a:cxn ang="T104">
                              <a:pos x="T16" y="T17"/>
                            </a:cxn>
                            <a:cxn ang="T105">
                              <a:pos x="T18" y="T19"/>
                            </a:cxn>
                            <a:cxn ang="T106">
                              <a:pos x="T20" y="T21"/>
                            </a:cxn>
                            <a:cxn ang="T107">
                              <a:pos x="T22" y="T23"/>
                            </a:cxn>
                            <a:cxn ang="T108">
                              <a:pos x="T24" y="T25"/>
                            </a:cxn>
                            <a:cxn ang="T109">
                              <a:pos x="T26" y="T27"/>
                            </a:cxn>
                            <a:cxn ang="T110">
                              <a:pos x="T28" y="T29"/>
                            </a:cxn>
                            <a:cxn ang="T111">
                              <a:pos x="T30" y="T31"/>
                            </a:cxn>
                            <a:cxn ang="T112">
                              <a:pos x="T32" y="T33"/>
                            </a:cxn>
                            <a:cxn ang="T113">
                              <a:pos x="T34" y="T35"/>
                            </a:cxn>
                            <a:cxn ang="T114">
                              <a:pos x="T36" y="T37"/>
                            </a:cxn>
                            <a:cxn ang="T115">
                              <a:pos x="T38" y="T39"/>
                            </a:cxn>
                            <a:cxn ang="T116">
                              <a:pos x="T40" y="T41"/>
                            </a:cxn>
                            <a:cxn ang="T117">
                              <a:pos x="T42" y="T43"/>
                            </a:cxn>
                            <a:cxn ang="T118">
                              <a:pos x="T44" y="T45"/>
                            </a:cxn>
                            <a:cxn ang="T119">
                              <a:pos x="T46" y="T47"/>
                            </a:cxn>
                            <a:cxn ang="T120">
                              <a:pos x="T48" y="T49"/>
                            </a:cxn>
                            <a:cxn ang="T121">
                              <a:pos x="T50" y="T51"/>
                            </a:cxn>
                            <a:cxn ang="T122">
                              <a:pos x="T52" y="T53"/>
                            </a:cxn>
                            <a:cxn ang="T123">
                              <a:pos x="T54" y="T55"/>
                            </a:cxn>
                            <a:cxn ang="T124">
                              <a:pos x="T56" y="T57"/>
                            </a:cxn>
                            <a:cxn ang="T125">
                              <a:pos x="T58" y="T59"/>
                            </a:cxn>
                            <a:cxn ang="T126">
                              <a:pos x="T60" y="T61"/>
                            </a:cxn>
                            <a:cxn ang="T127">
                              <a:pos x="T62" y="T63"/>
                            </a:cxn>
                            <a:cxn ang="T128">
                              <a:pos x="T64" y="T65"/>
                            </a:cxn>
                            <a:cxn ang="T129">
                              <a:pos x="T66" y="T67"/>
                            </a:cxn>
                            <a:cxn ang="T130">
                              <a:pos x="T68" y="T69"/>
                            </a:cxn>
                            <a:cxn ang="T131">
                              <a:pos x="T70" y="T71"/>
                            </a:cxn>
                            <a:cxn ang="T132">
                              <a:pos x="T72" y="T73"/>
                            </a:cxn>
                            <a:cxn ang="T133">
                              <a:pos x="T74" y="T75"/>
                            </a:cxn>
                            <a:cxn ang="T134">
                              <a:pos x="T76" y="T77"/>
                            </a:cxn>
                            <a:cxn ang="T135">
                              <a:pos x="T78" y="T79"/>
                            </a:cxn>
                            <a:cxn ang="T136">
                              <a:pos x="T80" y="T81"/>
                            </a:cxn>
                            <a:cxn ang="T137">
                              <a:pos x="T82" y="T83"/>
                            </a:cxn>
                            <a:cxn ang="T138">
                              <a:pos x="T84" y="T85"/>
                            </a:cxn>
                            <a:cxn ang="T139">
                              <a:pos x="T86" y="T87"/>
                            </a:cxn>
                            <a:cxn ang="T140">
                              <a:pos x="T88" y="T89"/>
                            </a:cxn>
                            <a:cxn ang="T141">
                              <a:pos x="T90" y="T91"/>
                            </a:cxn>
                            <a:cxn ang="T142">
                              <a:pos x="T92" y="T93"/>
                            </a:cxn>
                            <a:cxn ang="T143">
                              <a:pos x="T94" y="T95"/>
                            </a:cxn>
                          </a:cxnLst>
                          <a:rect l="T144" t="T145" r="T146" b="T147"/>
                          <a:pathLst>
                            <a:path w="1226" h="1476">
                              <a:moveTo>
                                <a:pt x="73" y="203"/>
                              </a:moveTo>
                              <a:cubicBezTo>
                                <a:pt x="72" y="202"/>
                                <a:pt x="80" y="205"/>
                                <a:pt x="70" y="194"/>
                              </a:cubicBezTo>
                              <a:cubicBezTo>
                                <a:pt x="60" y="183"/>
                                <a:pt x="0" y="138"/>
                                <a:pt x="9" y="133"/>
                              </a:cubicBezTo>
                              <a:cubicBezTo>
                                <a:pt x="18" y="128"/>
                                <a:pt x="99" y="157"/>
                                <a:pt x="126" y="162"/>
                              </a:cubicBezTo>
                              <a:cubicBezTo>
                                <a:pt x="153" y="167"/>
                                <a:pt x="166" y="153"/>
                                <a:pt x="174" y="162"/>
                              </a:cubicBezTo>
                              <a:cubicBezTo>
                                <a:pt x="182" y="171"/>
                                <a:pt x="169" y="210"/>
                                <a:pt x="177" y="218"/>
                              </a:cubicBezTo>
                              <a:cubicBezTo>
                                <a:pt x="185" y="226"/>
                                <a:pt x="207" y="219"/>
                                <a:pt x="222" y="210"/>
                              </a:cubicBezTo>
                              <a:cubicBezTo>
                                <a:pt x="237" y="201"/>
                                <a:pt x="206" y="194"/>
                                <a:pt x="270" y="162"/>
                              </a:cubicBezTo>
                              <a:cubicBezTo>
                                <a:pt x="334" y="130"/>
                                <a:pt x="532" y="36"/>
                                <a:pt x="606" y="18"/>
                              </a:cubicBezTo>
                              <a:cubicBezTo>
                                <a:pt x="680" y="0"/>
                                <a:pt x="695" y="40"/>
                                <a:pt x="717" y="51"/>
                              </a:cubicBezTo>
                              <a:cubicBezTo>
                                <a:pt x="739" y="62"/>
                                <a:pt x="728" y="69"/>
                                <a:pt x="736" y="82"/>
                              </a:cubicBezTo>
                              <a:cubicBezTo>
                                <a:pt x="744" y="95"/>
                                <a:pt x="758" y="107"/>
                                <a:pt x="764" y="126"/>
                              </a:cubicBezTo>
                              <a:cubicBezTo>
                                <a:pt x="770" y="145"/>
                                <a:pt x="770" y="176"/>
                                <a:pt x="774" y="199"/>
                              </a:cubicBezTo>
                              <a:cubicBezTo>
                                <a:pt x="778" y="222"/>
                                <a:pt x="759" y="216"/>
                                <a:pt x="787" y="266"/>
                              </a:cubicBezTo>
                              <a:cubicBezTo>
                                <a:pt x="815" y="316"/>
                                <a:pt x="913" y="447"/>
                                <a:pt x="942" y="498"/>
                              </a:cubicBezTo>
                              <a:cubicBezTo>
                                <a:pt x="971" y="549"/>
                                <a:pt x="959" y="554"/>
                                <a:pt x="963" y="570"/>
                              </a:cubicBezTo>
                              <a:cubicBezTo>
                                <a:pt x="967" y="586"/>
                                <a:pt x="958" y="585"/>
                                <a:pt x="966" y="597"/>
                              </a:cubicBezTo>
                              <a:cubicBezTo>
                                <a:pt x="974" y="609"/>
                                <a:pt x="1002" y="627"/>
                                <a:pt x="1014" y="642"/>
                              </a:cubicBezTo>
                              <a:cubicBezTo>
                                <a:pt x="1026" y="657"/>
                                <a:pt x="1038" y="673"/>
                                <a:pt x="1038" y="690"/>
                              </a:cubicBezTo>
                              <a:cubicBezTo>
                                <a:pt x="1038" y="707"/>
                                <a:pt x="1013" y="732"/>
                                <a:pt x="1017" y="743"/>
                              </a:cubicBezTo>
                              <a:cubicBezTo>
                                <a:pt x="1021" y="754"/>
                                <a:pt x="1049" y="759"/>
                                <a:pt x="1065" y="757"/>
                              </a:cubicBezTo>
                              <a:cubicBezTo>
                                <a:pt x="1081" y="755"/>
                                <a:pt x="1100" y="744"/>
                                <a:pt x="1114" y="732"/>
                              </a:cubicBezTo>
                              <a:cubicBezTo>
                                <a:pt x="1128" y="720"/>
                                <a:pt x="1133" y="689"/>
                                <a:pt x="1150" y="682"/>
                              </a:cubicBezTo>
                              <a:cubicBezTo>
                                <a:pt x="1167" y="675"/>
                                <a:pt x="1204" y="681"/>
                                <a:pt x="1214" y="690"/>
                              </a:cubicBezTo>
                              <a:cubicBezTo>
                                <a:pt x="1224" y="699"/>
                                <a:pt x="1226" y="715"/>
                                <a:pt x="1209" y="738"/>
                              </a:cubicBezTo>
                              <a:cubicBezTo>
                                <a:pt x="1192" y="761"/>
                                <a:pt x="1137" y="798"/>
                                <a:pt x="1113" y="829"/>
                              </a:cubicBezTo>
                              <a:cubicBezTo>
                                <a:pt x="1089" y="860"/>
                                <a:pt x="1077" y="892"/>
                                <a:pt x="1065" y="925"/>
                              </a:cubicBezTo>
                              <a:cubicBezTo>
                                <a:pt x="1053" y="958"/>
                                <a:pt x="1047" y="985"/>
                                <a:pt x="1038" y="1026"/>
                              </a:cubicBezTo>
                              <a:cubicBezTo>
                                <a:pt x="1029" y="1067"/>
                                <a:pt x="1025" y="1137"/>
                                <a:pt x="1011" y="1170"/>
                              </a:cubicBezTo>
                              <a:cubicBezTo>
                                <a:pt x="997" y="1203"/>
                                <a:pt x="973" y="1210"/>
                                <a:pt x="953" y="1226"/>
                              </a:cubicBezTo>
                              <a:cubicBezTo>
                                <a:pt x="933" y="1242"/>
                                <a:pt x="907" y="1254"/>
                                <a:pt x="889" y="1269"/>
                              </a:cubicBezTo>
                              <a:cubicBezTo>
                                <a:pt x="871" y="1284"/>
                                <a:pt x="856" y="1301"/>
                                <a:pt x="846" y="1314"/>
                              </a:cubicBezTo>
                              <a:cubicBezTo>
                                <a:pt x="836" y="1327"/>
                                <a:pt x="842" y="1335"/>
                                <a:pt x="827" y="1346"/>
                              </a:cubicBezTo>
                              <a:cubicBezTo>
                                <a:pt x="812" y="1357"/>
                                <a:pt x="766" y="1370"/>
                                <a:pt x="754" y="1380"/>
                              </a:cubicBezTo>
                              <a:cubicBezTo>
                                <a:pt x="742" y="1390"/>
                                <a:pt x="756" y="1393"/>
                                <a:pt x="756" y="1404"/>
                              </a:cubicBezTo>
                              <a:cubicBezTo>
                                <a:pt x="756" y="1415"/>
                                <a:pt x="761" y="1437"/>
                                <a:pt x="752" y="1446"/>
                              </a:cubicBezTo>
                              <a:cubicBezTo>
                                <a:pt x="743" y="1455"/>
                                <a:pt x="718" y="1456"/>
                                <a:pt x="702" y="1458"/>
                              </a:cubicBezTo>
                              <a:cubicBezTo>
                                <a:pt x="686" y="1460"/>
                                <a:pt x="707" y="1463"/>
                                <a:pt x="654" y="1458"/>
                              </a:cubicBezTo>
                              <a:cubicBezTo>
                                <a:pt x="601" y="1453"/>
                                <a:pt x="453" y="1428"/>
                                <a:pt x="382" y="1426"/>
                              </a:cubicBezTo>
                              <a:cubicBezTo>
                                <a:pt x="311" y="1424"/>
                                <a:pt x="256" y="1445"/>
                                <a:pt x="225" y="1447"/>
                              </a:cubicBezTo>
                              <a:cubicBezTo>
                                <a:pt x="194" y="1449"/>
                                <a:pt x="223" y="1437"/>
                                <a:pt x="194" y="1440"/>
                              </a:cubicBezTo>
                              <a:cubicBezTo>
                                <a:pt x="165" y="1443"/>
                                <a:pt x="74" y="1476"/>
                                <a:pt x="49" y="1463"/>
                              </a:cubicBezTo>
                              <a:cubicBezTo>
                                <a:pt x="24" y="1450"/>
                                <a:pt x="44" y="1387"/>
                                <a:pt x="42" y="1364"/>
                              </a:cubicBezTo>
                              <a:cubicBezTo>
                                <a:pt x="40" y="1341"/>
                                <a:pt x="40" y="1332"/>
                                <a:pt x="38" y="1324"/>
                              </a:cubicBezTo>
                              <a:cubicBezTo>
                                <a:pt x="36" y="1316"/>
                                <a:pt x="23" y="1321"/>
                                <a:pt x="30" y="1314"/>
                              </a:cubicBezTo>
                              <a:cubicBezTo>
                                <a:pt x="37" y="1307"/>
                                <a:pt x="68" y="1293"/>
                                <a:pt x="83" y="1279"/>
                              </a:cubicBezTo>
                              <a:cubicBezTo>
                                <a:pt x="98" y="1265"/>
                                <a:pt x="115" y="1246"/>
                                <a:pt x="122" y="1228"/>
                              </a:cubicBezTo>
                              <a:cubicBezTo>
                                <a:pt x="129" y="1210"/>
                                <a:pt x="125" y="1182"/>
                                <a:pt x="126" y="1170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8" name="Freeform 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40" y="1376"/>
                        <a:ext cx="632" cy="704"/>
                      </a:xfrm>
                      <a:custGeom>
                        <a:avLst/>
                        <a:gdLst>
                          <a:gd name="T0" fmla="*/ 245 w 632"/>
                          <a:gd name="T1" fmla="*/ 704 h 704"/>
                          <a:gd name="T2" fmla="*/ 276 w 632"/>
                          <a:gd name="T3" fmla="*/ 652 h 704"/>
                          <a:gd name="T4" fmla="*/ 288 w 632"/>
                          <a:gd name="T5" fmla="*/ 612 h 704"/>
                          <a:gd name="T6" fmla="*/ 280 w 632"/>
                          <a:gd name="T7" fmla="*/ 572 h 704"/>
                          <a:gd name="T8" fmla="*/ 260 w 632"/>
                          <a:gd name="T9" fmla="*/ 588 h 704"/>
                          <a:gd name="T10" fmla="*/ 252 w 632"/>
                          <a:gd name="T11" fmla="*/ 552 h 704"/>
                          <a:gd name="T12" fmla="*/ 244 w 632"/>
                          <a:gd name="T13" fmla="*/ 520 h 704"/>
                          <a:gd name="T14" fmla="*/ 220 w 632"/>
                          <a:gd name="T15" fmla="*/ 512 h 704"/>
                          <a:gd name="T16" fmla="*/ 172 w 632"/>
                          <a:gd name="T17" fmla="*/ 528 h 704"/>
                          <a:gd name="T18" fmla="*/ 136 w 632"/>
                          <a:gd name="T19" fmla="*/ 532 h 704"/>
                          <a:gd name="T20" fmla="*/ 112 w 632"/>
                          <a:gd name="T21" fmla="*/ 532 h 704"/>
                          <a:gd name="T22" fmla="*/ 88 w 632"/>
                          <a:gd name="T23" fmla="*/ 524 h 704"/>
                          <a:gd name="T24" fmla="*/ 32 w 632"/>
                          <a:gd name="T25" fmla="*/ 492 h 704"/>
                          <a:gd name="T26" fmla="*/ 16 w 632"/>
                          <a:gd name="T27" fmla="*/ 472 h 704"/>
                          <a:gd name="T28" fmla="*/ 16 w 632"/>
                          <a:gd name="T29" fmla="*/ 448 h 704"/>
                          <a:gd name="T30" fmla="*/ 4 w 632"/>
                          <a:gd name="T31" fmla="*/ 420 h 704"/>
                          <a:gd name="T32" fmla="*/ 4 w 632"/>
                          <a:gd name="T33" fmla="*/ 396 h 704"/>
                          <a:gd name="T34" fmla="*/ 4 w 632"/>
                          <a:gd name="T35" fmla="*/ 348 h 704"/>
                          <a:gd name="T36" fmla="*/ 28 w 632"/>
                          <a:gd name="T37" fmla="*/ 360 h 704"/>
                          <a:gd name="T38" fmla="*/ 60 w 632"/>
                          <a:gd name="T39" fmla="*/ 388 h 704"/>
                          <a:gd name="T40" fmla="*/ 72 w 632"/>
                          <a:gd name="T41" fmla="*/ 412 h 704"/>
                          <a:gd name="T42" fmla="*/ 88 w 632"/>
                          <a:gd name="T43" fmla="*/ 432 h 704"/>
                          <a:gd name="T44" fmla="*/ 108 w 632"/>
                          <a:gd name="T45" fmla="*/ 460 h 704"/>
                          <a:gd name="T46" fmla="*/ 124 w 632"/>
                          <a:gd name="T47" fmla="*/ 436 h 704"/>
                          <a:gd name="T48" fmla="*/ 160 w 632"/>
                          <a:gd name="T49" fmla="*/ 436 h 704"/>
                          <a:gd name="T50" fmla="*/ 184 w 632"/>
                          <a:gd name="T51" fmla="*/ 412 h 704"/>
                          <a:gd name="T52" fmla="*/ 244 w 632"/>
                          <a:gd name="T53" fmla="*/ 368 h 704"/>
                          <a:gd name="T54" fmla="*/ 192 w 632"/>
                          <a:gd name="T55" fmla="*/ 376 h 704"/>
                          <a:gd name="T56" fmla="*/ 164 w 632"/>
                          <a:gd name="T57" fmla="*/ 396 h 704"/>
                          <a:gd name="T58" fmla="*/ 128 w 632"/>
                          <a:gd name="T59" fmla="*/ 392 h 704"/>
                          <a:gd name="T60" fmla="*/ 104 w 632"/>
                          <a:gd name="T61" fmla="*/ 404 h 704"/>
                          <a:gd name="T62" fmla="*/ 104 w 632"/>
                          <a:gd name="T63" fmla="*/ 376 h 704"/>
                          <a:gd name="T64" fmla="*/ 124 w 632"/>
                          <a:gd name="T65" fmla="*/ 344 h 704"/>
                          <a:gd name="T66" fmla="*/ 152 w 632"/>
                          <a:gd name="T67" fmla="*/ 312 h 704"/>
                          <a:gd name="T68" fmla="*/ 176 w 632"/>
                          <a:gd name="T69" fmla="*/ 296 h 704"/>
                          <a:gd name="T70" fmla="*/ 176 w 632"/>
                          <a:gd name="T71" fmla="*/ 272 h 704"/>
                          <a:gd name="T72" fmla="*/ 152 w 632"/>
                          <a:gd name="T73" fmla="*/ 280 h 704"/>
                          <a:gd name="T74" fmla="*/ 144 w 632"/>
                          <a:gd name="T75" fmla="*/ 252 h 704"/>
                          <a:gd name="T76" fmla="*/ 180 w 632"/>
                          <a:gd name="T77" fmla="*/ 224 h 704"/>
                          <a:gd name="T78" fmla="*/ 232 w 632"/>
                          <a:gd name="T79" fmla="*/ 196 h 704"/>
                          <a:gd name="T80" fmla="*/ 196 w 632"/>
                          <a:gd name="T81" fmla="*/ 208 h 704"/>
                          <a:gd name="T82" fmla="*/ 204 w 632"/>
                          <a:gd name="T83" fmla="*/ 180 h 704"/>
                          <a:gd name="T84" fmla="*/ 240 w 632"/>
                          <a:gd name="T85" fmla="*/ 148 h 704"/>
                          <a:gd name="T86" fmla="*/ 272 w 632"/>
                          <a:gd name="T87" fmla="*/ 132 h 704"/>
                          <a:gd name="T88" fmla="*/ 296 w 632"/>
                          <a:gd name="T89" fmla="*/ 120 h 704"/>
                          <a:gd name="T90" fmla="*/ 324 w 632"/>
                          <a:gd name="T91" fmla="*/ 104 h 704"/>
                          <a:gd name="T92" fmla="*/ 356 w 632"/>
                          <a:gd name="T93" fmla="*/ 104 h 704"/>
                          <a:gd name="T94" fmla="*/ 384 w 632"/>
                          <a:gd name="T95" fmla="*/ 108 h 704"/>
                          <a:gd name="T96" fmla="*/ 416 w 632"/>
                          <a:gd name="T97" fmla="*/ 72 h 704"/>
                          <a:gd name="T98" fmla="*/ 460 w 632"/>
                          <a:gd name="T99" fmla="*/ 52 h 704"/>
                          <a:gd name="T100" fmla="*/ 500 w 632"/>
                          <a:gd name="T101" fmla="*/ 20 h 704"/>
                          <a:gd name="T102" fmla="*/ 520 w 632"/>
                          <a:gd name="T103" fmla="*/ 36 h 704"/>
                          <a:gd name="T104" fmla="*/ 572 w 632"/>
                          <a:gd name="T105" fmla="*/ 16 h 704"/>
                          <a:gd name="T106" fmla="*/ 608 w 632"/>
                          <a:gd name="T107" fmla="*/ 8 h 704"/>
                          <a:gd name="T108" fmla="*/ 632 w 632"/>
                          <a:gd name="T109" fmla="*/ 0 h 704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w 632"/>
                          <a:gd name="T166" fmla="*/ 0 h 704"/>
                          <a:gd name="T167" fmla="*/ 632 w 632"/>
                          <a:gd name="T168" fmla="*/ 704 h 704"/>
                        </a:gdLst>
                        <a:ahLst/>
                        <a:cxnLst>
                          <a:cxn ang="T110">
                            <a:pos x="T0" y="T1"/>
                          </a:cxn>
                          <a:cxn ang="T111">
                            <a:pos x="T2" y="T3"/>
                          </a:cxn>
                          <a:cxn ang="T112">
                            <a:pos x="T4" y="T5"/>
                          </a:cxn>
                          <a:cxn ang="T113">
                            <a:pos x="T6" y="T7"/>
                          </a:cxn>
                          <a:cxn ang="T114">
                            <a:pos x="T8" y="T9"/>
                          </a:cxn>
                          <a:cxn ang="T115">
                            <a:pos x="T10" y="T11"/>
                          </a:cxn>
                          <a:cxn ang="T116">
                            <a:pos x="T12" y="T13"/>
                          </a:cxn>
                          <a:cxn ang="T117">
                            <a:pos x="T14" y="T15"/>
                          </a:cxn>
                          <a:cxn ang="T118">
                            <a:pos x="T16" y="T17"/>
                          </a:cxn>
                          <a:cxn ang="T119">
                            <a:pos x="T18" y="T19"/>
                          </a:cxn>
                          <a:cxn ang="T120">
                            <a:pos x="T20" y="T21"/>
                          </a:cxn>
                          <a:cxn ang="T121">
                            <a:pos x="T22" y="T23"/>
                          </a:cxn>
                          <a:cxn ang="T122">
                            <a:pos x="T24" y="T25"/>
                          </a:cxn>
                          <a:cxn ang="T123">
                            <a:pos x="T26" y="T27"/>
                          </a:cxn>
                          <a:cxn ang="T124">
                            <a:pos x="T28" y="T29"/>
                          </a:cxn>
                          <a:cxn ang="T125">
                            <a:pos x="T30" y="T31"/>
                          </a:cxn>
                          <a:cxn ang="T126">
                            <a:pos x="T32" y="T33"/>
                          </a:cxn>
                          <a:cxn ang="T127">
                            <a:pos x="T34" y="T35"/>
                          </a:cxn>
                          <a:cxn ang="T128">
                            <a:pos x="T36" y="T37"/>
                          </a:cxn>
                          <a:cxn ang="T129">
                            <a:pos x="T38" y="T39"/>
                          </a:cxn>
                          <a:cxn ang="T130">
                            <a:pos x="T40" y="T41"/>
                          </a:cxn>
                          <a:cxn ang="T131">
                            <a:pos x="T42" y="T43"/>
                          </a:cxn>
                          <a:cxn ang="T132">
                            <a:pos x="T44" y="T45"/>
                          </a:cxn>
                          <a:cxn ang="T133">
                            <a:pos x="T46" y="T47"/>
                          </a:cxn>
                          <a:cxn ang="T134">
                            <a:pos x="T48" y="T49"/>
                          </a:cxn>
                          <a:cxn ang="T135">
                            <a:pos x="T50" y="T51"/>
                          </a:cxn>
                          <a:cxn ang="T136">
                            <a:pos x="T52" y="T53"/>
                          </a:cxn>
                          <a:cxn ang="T137">
                            <a:pos x="T54" y="T55"/>
                          </a:cxn>
                          <a:cxn ang="T138">
                            <a:pos x="T56" y="T57"/>
                          </a:cxn>
                          <a:cxn ang="T139">
                            <a:pos x="T58" y="T59"/>
                          </a:cxn>
                          <a:cxn ang="T140">
                            <a:pos x="T60" y="T61"/>
                          </a:cxn>
                          <a:cxn ang="T141">
                            <a:pos x="T62" y="T63"/>
                          </a:cxn>
                          <a:cxn ang="T142">
                            <a:pos x="T64" y="T65"/>
                          </a:cxn>
                          <a:cxn ang="T143">
                            <a:pos x="T66" y="T67"/>
                          </a:cxn>
                          <a:cxn ang="T144">
                            <a:pos x="T68" y="T69"/>
                          </a:cxn>
                          <a:cxn ang="T145">
                            <a:pos x="T70" y="T71"/>
                          </a:cxn>
                          <a:cxn ang="T146">
                            <a:pos x="T72" y="T73"/>
                          </a:cxn>
                          <a:cxn ang="T147">
                            <a:pos x="T74" y="T75"/>
                          </a:cxn>
                          <a:cxn ang="T148">
                            <a:pos x="T76" y="T77"/>
                          </a:cxn>
                          <a:cxn ang="T149">
                            <a:pos x="T78" y="T79"/>
                          </a:cxn>
                          <a:cxn ang="T150">
                            <a:pos x="T80" y="T81"/>
                          </a:cxn>
                          <a:cxn ang="T151">
                            <a:pos x="T82" y="T83"/>
                          </a:cxn>
                          <a:cxn ang="T152">
                            <a:pos x="T84" y="T85"/>
                          </a:cxn>
                          <a:cxn ang="T153">
                            <a:pos x="T86" y="T87"/>
                          </a:cxn>
                          <a:cxn ang="T154">
                            <a:pos x="T88" y="T89"/>
                          </a:cxn>
                          <a:cxn ang="T155">
                            <a:pos x="T90" y="T91"/>
                          </a:cxn>
                          <a:cxn ang="T156">
                            <a:pos x="T92" y="T93"/>
                          </a:cxn>
                          <a:cxn ang="T157">
                            <a:pos x="T94" y="T95"/>
                          </a:cxn>
                          <a:cxn ang="T158">
                            <a:pos x="T96" y="T97"/>
                          </a:cxn>
                          <a:cxn ang="T159">
                            <a:pos x="T98" y="T99"/>
                          </a:cxn>
                          <a:cxn ang="T160">
                            <a:pos x="T100" y="T101"/>
                          </a:cxn>
                          <a:cxn ang="T161">
                            <a:pos x="T102" y="T103"/>
                          </a:cxn>
                          <a:cxn ang="T162">
                            <a:pos x="T104" y="T105"/>
                          </a:cxn>
                          <a:cxn ang="T163">
                            <a:pos x="T106" y="T107"/>
                          </a:cxn>
                          <a:cxn ang="T164">
                            <a:pos x="T108" y="T109"/>
                          </a:cxn>
                        </a:cxnLst>
                        <a:rect l="T165" t="T166" r="T167" b="T168"/>
                        <a:pathLst>
                          <a:path w="632" h="704">
                            <a:moveTo>
                              <a:pt x="245" y="704"/>
                            </a:moveTo>
                            <a:cubicBezTo>
                              <a:pt x="250" y="695"/>
                              <a:pt x="269" y="667"/>
                              <a:pt x="276" y="652"/>
                            </a:cubicBezTo>
                            <a:cubicBezTo>
                              <a:pt x="283" y="637"/>
                              <a:pt x="287" y="625"/>
                              <a:pt x="288" y="612"/>
                            </a:cubicBezTo>
                            <a:cubicBezTo>
                              <a:pt x="289" y="599"/>
                              <a:pt x="285" y="576"/>
                              <a:pt x="280" y="572"/>
                            </a:cubicBezTo>
                            <a:cubicBezTo>
                              <a:pt x="275" y="568"/>
                              <a:pt x="265" y="591"/>
                              <a:pt x="260" y="588"/>
                            </a:cubicBezTo>
                            <a:cubicBezTo>
                              <a:pt x="255" y="585"/>
                              <a:pt x="255" y="563"/>
                              <a:pt x="252" y="552"/>
                            </a:cubicBezTo>
                            <a:cubicBezTo>
                              <a:pt x="249" y="541"/>
                              <a:pt x="249" y="527"/>
                              <a:pt x="244" y="520"/>
                            </a:cubicBezTo>
                            <a:cubicBezTo>
                              <a:pt x="239" y="513"/>
                              <a:pt x="232" y="511"/>
                              <a:pt x="220" y="512"/>
                            </a:cubicBezTo>
                            <a:cubicBezTo>
                              <a:pt x="208" y="513"/>
                              <a:pt x="186" y="525"/>
                              <a:pt x="172" y="528"/>
                            </a:cubicBezTo>
                            <a:cubicBezTo>
                              <a:pt x="158" y="531"/>
                              <a:pt x="146" y="531"/>
                              <a:pt x="136" y="532"/>
                            </a:cubicBezTo>
                            <a:cubicBezTo>
                              <a:pt x="126" y="533"/>
                              <a:pt x="120" y="533"/>
                              <a:pt x="112" y="532"/>
                            </a:cubicBezTo>
                            <a:cubicBezTo>
                              <a:pt x="104" y="531"/>
                              <a:pt x="101" y="531"/>
                              <a:pt x="88" y="524"/>
                            </a:cubicBezTo>
                            <a:cubicBezTo>
                              <a:pt x="75" y="517"/>
                              <a:pt x="44" y="501"/>
                              <a:pt x="32" y="492"/>
                            </a:cubicBezTo>
                            <a:cubicBezTo>
                              <a:pt x="20" y="483"/>
                              <a:pt x="19" y="479"/>
                              <a:pt x="16" y="472"/>
                            </a:cubicBezTo>
                            <a:cubicBezTo>
                              <a:pt x="13" y="465"/>
                              <a:pt x="18" y="457"/>
                              <a:pt x="16" y="448"/>
                            </a:cubicBezTo>
                            <a:cubicBezTo>
                              <a:pt x="14" y="439"/>
                              <a:pt x="6" y="429"/>
                              <a:pt x="4" y="420"/>
                            </a:cubicBezTo>
                            <a:cubicBezTo>
                              <a:pt x="2" y="411"/>
                              <a:pt x="4" y="408"/>
                              <a:pt x="4" y="396"/>
                            </a:cubicBezTo>
                            <a:cubicBezTo>
                              <a:pt x="4" y="384"/>
                              <a:pt x="0" y="354"/>
                              <a:pt x="4" y="348"/>
                            </a:cubicBezTo>
                            <a:cubicBezTo>
                              <a:pt x="8" y="342"/>
                              <a:pt x="19" y="353"/>
                              <a:pt x="28" y="360"/>
                            </a:cubicBezTo>
                            <a:cubicBezTo>
                              <a:pt x="37" y="367"/>
                              <a:pt x="53" y="379"/>
                              <a:pt x="60" y="388"/>
                            </a:cubicBezTo>
                            <a:cubicBezTo>
                              <a:pt x="67" y="397"/>
                              <a:pt x="67" y="405"/>
                              <a:pt x="72" y="412"/>
                            </a:cubicBezTo>
                            <a:cubicBezTo>
                              <a:pt x="77" y="419"/>
                              <a:pt x="82" y="424"/>
                              <a:pt x="88" y="432"/>
                            </a:cubicBezTo>
                            <a:cubicBezTo>
                              <a:pt x="94" y="440"/>
                              <a:pt x="102" y="459"/>
                              <a:pt x="108" y="460"/>
                            </a:cubicBezTo>
                            <a:cubicBezTo>
                              <a:pt x="114" y="461"/>
                              <a:pt x="115" y="440"/>
                              <a:pt x="124" y="436"/>
                            </a:cubicBezTo>
                            <a:cubicBezTo>
                              <a:pt x="133" y="432"/>
                              <a:pt x="150" y="440"/>
                              <a:pt x="160" y="436"/>
                            </a:cubicBezTo>
                            <a:cubicBezTo>
                              <a:pt x="170" y="432"/>
                              <a:pt x="170" y="423"/>
                              <a:pt x="184" y="412"/>
                            </a:cubicBezTo>
                            <a:cubicBezTo>
                              <a:pt x="198" y="401"/>
                              <a:pt x="243" y="374"/>
                              <a:pt x="244" y="368"/>
                            </a:cubicBezTo>
                            <a:cubicBezTo>
                              <a:pt x="245" y="362"/>
                              <a:pt x="205" y="371"/>
                              <a:pt x="192" y="376"/>
                            </a:cubicBezTo>
                            <a:cubicBezTo>
                              <a:pt x="179" y="381"/>
                              <a:pt x="175" y="393"/>
                              <a:pt x="164" y="396"/>
                            </a:cubicBezTo>
                            <a:cubicBezTo>
                              <a:pt x="153" y="399"/>
                              <a:pt x="138" y="391"/>
                              <a:pt x="128" y="392"/>
                            </a:cubicBezTo>
                            <a:cubicBezTo>
                              <a:pt x="118" y="393"/>
                              <a:pt x="108" y="407"/>
                              <a:pt x="104" y="404"/>
                            </a:cubicBezTo>
                            <a:cubicBezTo>
                              <a:pt x="100" y="401"/>
                              <a:pt x="101" y="386"/>
                              <a:pt x="104" y="376"/>
                            </a:cubicBezTo>
                            <a:cubicBezTo>
                              <a:pt x="107" y="366"/>
                              <a:pt x="116" y="355"/>
                              <a:pt x="124" y="344"/>
                            </a:cubicBezTo>
                            <a:cubicBezTo>
                              <a:pt x="132" y="333"/>
                              <a:pt x="143" y="320"/>
                              <a:pt x="152" y="312"/>
                            </a:cubicBezTo>
                            <a:cubicBezTo>
                              <a:pt x="161" y="304"/>
                              <a:pt x="172" y="303"/>
                              <a:pt x="176" y="296"/>
                            </a:cubicBezTo>
                            <a:cubicBezTo>
                              <a:pt x="180" y="289"/>
                              <a:pt x="180" y="275"/>
                              <a:pt x="176" y="272"/>
                            </a:cubicBezTo>
                            <a:cubicBezTo>
                              <a:pt x="172" y="269"/>
                              <a:pt x="157" y="283"/>
                              <a:pt x="152" y="280"/>
                            </a:cubicBezTo>
                            <a:cubicBezTo>
                              <a:pt x="147" y="277"/>
                              <a:pt x="139" y="261"/>
                              <a:pt x="144" y="252"/>
                            </a:cubicBezTo>
                            <a:cubicBezTo>
                              <a:pt x="149" y="243"/>
                              <a:pt x="165" y="233"/>
                              <a:pt x="180" y="224"/>
                            </a:cubicBezTo>
                            <a:cubicBezTo>
                              <a:pt x="195" y="215"/>
                              <a:pt x="229" y="199"/>
                              <a:pt x="232" y="196"/>
                            </a:cubicBezTo>
                            <a:cubicBezTo>
                              <a:pt x="235" y="193"/>
                              <a:pt x="201" y="211"/>
                              <a:pt x="196" y="208"/>
                            </a:cubicBezTo>
                            <a:cubicBezTo>
                              <a:pt x="191" y="205"/>
                              <a:pt x="197" y="190"/>
                              <a:pt x="204" y="180"/>
                            </a:cubicBezTo>
                            <a:cubicBezTo>
                              <a:pt x="211" y="170"/>
                              <a:pt x="229" y="156"/>
                              <a:pt x="240" y="148"/>
                            </a:cubicBezTo>
                            <a:cubicBezTo>
                              <a:pt x="251" y="140"/>
                              <a:pt x="263" y="137"/>
                              <a:pt x="272" y="132"/>
                            </a:cubicBezTo>
                            <a:cubicBezTo>
                              <a:pt x="281" y="127"/>
                              <a:pt x="287" y="125"/>
                              <a:pt x="296" y="120"/>
                            </a:cubicBezTo>
                            <a:cubicBezTo>
                              <a:pt x="305" y="115"/>
                              <a:pt x="314" y="107"/>
                              <a:pt x="324" y="104"/>
                            </a:cubicBezTo>
                            <a:cubicBezTo>
                              <a:pt x="334" y="101"/>
                              <a:pt x="346" y="103"/>
                              <a:pt x="356" y="104"/>
                            </a:cubicBezTo>
                            <a:cubicBezTo>
                              <a:pt x="366" y="105"/>
                              <a:pt x="374" y="113"/>
                              <a:pt x="384" y="108"/>
                            </a:cubicBezTo>
                            <a:cubicBezTo>
                              <a:pt x="394" y="103"/>
                              <a:pt x="403" y="81"/>
                              <a:pt x="416" y="72"/>
                            </a:cubicBezTo>
                            <a:cubicBezTo>
                              <a:pt x="429" y="63"/>
                              <a:pt x="446" y="61"/>
                              <a:pt x="460" y="52"/>
                            </a:cubicBezTo>
                            <a:cubicBezTo>
                              <a:pt x="474" y="43"/>
                              <a:pt x="490" y="23"/>
                              <a:pt x="500" y="20"/>
                            </a:cubicBezTo>
                            <a:cubicBezTo>
                              <a:pt x="510" y="17"/>
                              <a:pt x="508" y="37"/>
                              <a:pt x="520" y="36"/>
                            </a:cubicBezTo>
                            <a:cubicBezTo>
                              <a:pt x="532" y="35"/>
                              <a:pt x="557" y="21"/>
                              <a:pt x="572" y="16"/>
                            </a:cubicBezTo>
                            <a:cubicBezTo>
                              <a:pt x="587" y="11"/>
                              <a:pt x="598" y="11"/>
                              <a:pt x="608" y="8"/>
                            </a:cubicBezTo>
                            <a:cubicBezTo>
                              <a:pt x="618" y="5"/>
                              <a:pt x="625" y="2"/>
                              <a:pt x="632" y="0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 w="38100">
                        <a:solidFill>
                          <a:srgbClr val="FF062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9" name="Group 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72" y="1336"/>
                        <a:ext cx="844" cy="530"/>
                        <a:chOff x="3472" y="1336"/>
                        <a:chExt cx="844" cy="530"/>
                      </a:xfrm>
                    </p:grpSpPr>
                    <p:sp>
                      <p:nvSpPr>
                        <p:cNvPr id="36" name="Freeform 2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72" y="1336"/>
                          <a:ext cx="844" cy="236"/>
                        </a:xfrm>
                        <a:custGeom>
                          <a:avLst/>
                          <a:gdLst>
                            <a:gd name="T0" fmla="*/ 0 w 844"/>
                            <a:gd name="T1" fmla="*/ 40 h 236"/>
                            <a:gd name="T2" fmla="*/ 48 w 844"/>
                            <a:gd name="T3" fmla="*/ 32 h 236"/>
                            <a:gd name="T4" fmla="*/ 84 w 844"/>
                            <a:gd name="T5" fmla="*/ 20 h 236"/>
                            <a:gd name="T6" fmla="*/ 120 w 844"/>
                            <a:gd name="T7" fmla="*/ 24 h 236"/>
                            <a:gd name="T8" fmla="*/ 152 w 844"/>
                            <a:gd name="T9" fmla="*/ 24 h 236"/>
                            <a:gd name="T10" fmla="*/ 176 w 844"/>
                            <a:gd name="T11" fmla="*/ 8 h 236"/>
                            <a:gd name="T12" fmla="*/ 224 w 844"/>
                            <a:gd name="T13" fmla="*/ 0 h 236"/>
                            <a:gd name="T14" fmla="*/ 252 w 844"/>
                            <a:gd name="T15" fmla="*/ 0 h 236"/>
                            <a:gd name="T16" fmla="*/ 292 w 844"/>
                            <a:gd name="T17" fmla="*/ 0 h 236"/>
                            <a:gd name="T18" fmla="*/ 324 w 844"/>
                            <a:gd name="T19" fmla="*/ 8 h 236"/>
                            <a:gd name="T20" fmla="*/ 356 w 844"/>
                            <a:gd name="T21" fmla="*/ 24 h 236"/>
                            <a:gd name="T22" fmla="*/ 388 w 844"/>
                            <a:gd name="T23" fmla="*/ 36 h 236"/>
                            <a:gd name="T24" fmla="*/ 432 w 844"/>
                            <a:gd name="T25" fmla="*/ 56 h 236"/>
                            <a:gd name="T26" fmla="*/ 460 w 844"/>
                            <a:gd name="T27" fmla="*/ 52 h 236"/>
                            <a:gd name="T28" fmla="*/ 496 w 844"/>
                            <a:gd name="T29" fmla="*/ 56 h 236"/>
                            <a:gd name="T30" fmla="*/ 544 w 844"/>
                            <a:gd name="T31" fmla="*/ 76 h 236"/>
                            <a:gd name="T32" fmla="*/ 573 w 844"/>
                            <a:gd name="T33" fmla="*/ 91 h 236"/>
                            <a:gd name="T34" fmla="*/ 600 w 844"/>
                            <a:gd name="T35" fmla="*/ 100 h 236"/>
                            <a:gd name="T36" fmla="*/ 624 w 844"/>
                            <a:gd name="T37" fmla="*/ 100 h 236"/>
                            <a:gd name="T38" fmla="*/ 652 w 844"/>
                            <a:gd name="T39" fmla="*/ 92 h 236"/>
                            <a:gd name="T40" fmla="*/ 701 w 844"/>
                            <a:gd name="T41" fmla="*/ 144 h 236"/>
                            <a:gd name="T42" fmla="*/ 728 w 844"/>
                            <a:gd name="T43" fmla="*/ 100 h 236"/>
                            <a:gd name="T44" fmla="*/ 748 w 844"/>
                            <a:gd name="T45" fmla="*/ 116 h 236"/>
                            <a:gd name="T46" fmla="*/ 772 w 844"/>
                            <a:gd name="T47" fmla="*/ 148 h 236"/>
                            <a:gd name="T48" fmla="*/ 792 w 844"/>
                            <a:gd name="T49" fmla="*/ 168 h 236"/>
                            <a:gd name="T50" fmla="*/ 811 w 844"/>
                            <a:gd name="T51" fmla="*/ 189 h 236"/>
                            <a:gd name="T52" fmla="*/ 808 w 844"/>
                            <a:gd name="T53" fmla="*/ 213 h 236"/>
                            <a:gd name="T54" fmla="*/ 820 w 844"/>
                            <a:gd name="T55" fmla="*/ 232 h 236"/>
                            <a:gd name="T56" fmla="*/ 844 w 844"/>
                            <a:gd name="T57" fmla="*/ 236 h 2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w 844"/>
                            <a:gd name="T88" fmla="*/ 0 h 236"/>
                            <a:gd name="T89" fmla="*/ 844 w 844"/>
                            <a:gd name="T90" fmla="*/ 236 h 236"/>
                          </a:gdLst>
                          <a:ahLst/>
                          <a:cxnLst>
                            <a:cxn ang="T58">
                              <a:pos x="T0" y="T1"/>
                            </a:cxn>
                            <a:cxn ang="T59">
                              <a:pos x="T2" y="T3"/>
                            </a:cxn>
                            <a:cxn ang="T60">
                              <a:pos x="T4" y="T5"/>
                            </a:cxn>
                            <a:cxn ang="T61">
                              <a:pos x="T6" y="T7"/>
                            </a:cxn>
                            <a:cxn ang="T62">
                              <a:pos x="T8" y="T9"/>
                            </a:cxn>
                            <a:cxn ang="T63">
                              <a:pos x="T10" y="T11"/>
                            </a:cxn>
                            <a:cxn ang="T64">
                              <a:pos x="T12" y="T13"/>
                            </a:cxn>
                            <a:cxn ang="T65">
                              <a:pos x="T14" y="T15"/>
                            </a:cxn>
                            <a:cxn ang="T66">
                              <a:pos x="T16" y="T17"/>
                            </a:cxn>
                            <a:cxn ang="T67">
                              <a:pos x="T18" y="T19"/>
                            </a:cxn>
                            <a:cxn ang="T68">
                              <a:pos x="T20" y="T21"/>
                            </a:cxn>
                            <a:cxn ang="T69">
                              <a:pos x="T22" y="T23"/>
                            </a:cxn>
                            <a:cxn ang="T70">
                              <a:pos x="T24" y="T25"/>
                            </a:cxn>
                            <a:cxn ang="T71">
                              <a:pos x="T26" y="T27"/>
                            </a:cxn>
                            <a:cxn ang="T72">
                              <a:pos x="T28" y="T29"/>
                            </a:cxn>
                            <a:cxn ang="T73">
                              <a:pos x="T30" y="T31"/>
                            </a:cxn>
                            <a:cxn ang="T74">
                              <a:pos x="T32" y="T33"/>
                            </a:cxn>
                            <a:cxn ang="T75">
                              <a:pos x="T34" y="T35"/>
                            </a:cxn>
                            <a:cxn ang="T76">
                              <a:pos x="T36" y="T37"/>
                            </a:cxn>
                            <a:cxn ang="T77">
                              <a:pos x="T38" y="T39"/>
                            </a:cxn>
                            <a:cxn ang="T78">
                              <a:pos x="T40" y="T41"/>
                            </a:cxn>
                            <a:cxn ang="T79">
                              <a:pos x="T42" y="T43"/>
                            </a:cxn>
                            <a:cxn ang="T80">
                              <a:pos x="T44" y="T45"/>
                            </a:cxn>
                            <a:cxn ang="T81">
                              <a:pos x="T46" y="T47"/>
                            </a:cxn>
                            <a:cxn ang="T82">
                              <a:pos x="T48" y="T49"/>
                            </a:cxn>
                            <a:cxn ang="T83">
                              <a:pos x="T50" y="T51"/>
                            </a:cxn>
                            <a:cxn ang="T84">
                              <a:pos x="T52" y="T53"/>
                            </a:cxn>
                            <a:cxn ang="T85">
                              <a:pos x="T54" y="T55"/>
                            </a:cxn>
                            <a:cxn ang="T86">
                              <a:pos x="T56" y="T57"/>
                            </a:cxn>
                          </a:cxnLst>
                          <a:rect l="T87" t="T88" r="T89" b="T90"/>
                          <a:pathLst>
                            <a:path w="844" h="236">
                              <a:moveTo>
                                <a:pt x="0" y="40"/>
                              </a:moveTo>
                              <a:lnTo>
                                <a:pt x="48" y="32"/>
                              </a:lnTo>
                              <a:lnTo>
                                <a:pt x="84" y="20"/>
                              </a:lnTo>
                              <a:lnTo>
                                <a:pt x="120" y="24"/>
                              </a:lnTo>
                              <a:lnTo>
                                <a:pt x="152" y="24"/>
                              </a:lnTo>
                              <a:lnTo>
                                <a:pt x="176" y="8"/>
                              </a:lnTo>
                              <a:lnTo>
                                <a:pt x="224" y="0"/>
                              </a:lnTo>
                              <a:lnTo>
                                <a:pt x="252" y="0"/>
                              </a:lnTo>
                              <a:lnTo>
                                <a:pt x="292" y="0"/>
                              </a:lnTo>
                              <a:lnTo>
                                <a:pt x="324" y="8"/>
                              </a:lnTo>
                              <a:lnTo>
                                <a:pt x="356" y="24"/>
                              </a:lnTo>
                              <a:lnTo>
                                <a:pt x="388" y="36"/>
                              </a:lnTo>
                              <a:lnTo>
                                <a:pt x="432" y="56"/>
                              </a:lnTo>
                              <a:lnTo>
                                <a:pt x="460" y="52"/>
                              </a:lnTo>
                              <a:lnTo>
                                <a:pt x="496" y="56"/>
                              </a:lnTo>
                              <a:lnTo>
                                <a:pt x="544" y="76"/>
                              </a:lnTo>
                              <a:lnTo>
                                <a:pt x="573" y="91"/>
                              </a:lnTo>
                              <a:lnTo>
                                <a:pt x="600" y="100"/>
                              </a:lnTo>
                              <a:lnTo>
                                <a:pt x="624" y="100"/>
                              </a:lnTo>
                              <a:lnTo>
                                <a:pt x="652" y="92"/>
                              </a:lnTo>
                              <a:lnTo>
                                <a:pt x="701" y="144"/>
                              </a:lnTo>
                              <a:lnTo>
                                <a:pt x="728" y="100"/>
                              </a:lnTo>
                              <a:lnTo>
                                <a:pt x="748" y="116"/>
                              </a:lnTo>
                              <a:cubicBezTo>
                                <a:pt x="755" y="124"/>
                                <a:pt x="765" y="139"/>
                                <a:pt x="772" y="148"/>
                              </a:cubicBezTo>
                              <a:lnTo>
                                <a:pt x="792" y="168"/>
                              </a:lnTo>
                              <a:lnTo>
                                <a:pt x="811" y="189"/>
                              </a:lnTo>
                              <a:lnTo>
                                <a:pt x="808" y="213"/>
                              </a:lnTo>
                              <a:lnTo>
                                <a:pt x="820" y="232"/>
                              </a:lnTo>
                              <a:lnTo>
                                <a:pt x="844" y="236"/>
                              </a:ln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7" name="Freeform 3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72" y="1376"/>
                          <a:ext cx="840" cy="490"/>
                        </a:xfrm>
                        <a:custGeom>
                          <a:avLst/>
                          <a:gdLst>
                            <a:gd name="T0" fmla="*/ 840 w 840"/>
                            <a:gd name="T1" fmla="*/ 192 h 490"/>
                            <a:gd name="T2" fmla="*/ 648 w 840"/>
                            <a:gd name="T3" fmla="*/ 448 h 490"/>
                            <a:gd name="T4" fmla="*/ 648 w 840"/>
                            <a:gd name="T5" fmla="*/ 443 h 490"/>
                            <a:gd name="T6" fmla="*/ 640 w 840"/>
                            <a:gd name="T7" fmla="*/ 432 h 490"/>
                            <a:gd name="T8" fmla="*/ 643 w 840"/>
                            <a:gd name="T9" fmla="*/ 408 h 490"/>
                            <a:gd name="T10" fmla="*/ 648 w 840"/>
                            <a:gd name="T11" fmla="*/ 381 h 490"/>
                            <a:gd name="T12" fmla="*/ 645 w 840"/>
                            <a:gd name="T13" fmla="*/ 357 h 490"/>
                            <a:gd name="T14" fmla="*/ 637 w 840"/>
                            <a:gd name="T15" fmla="*/ 315 h 490"/>
                            <a:gd name="T16" fmla="*/ 613 w 840"/>
                            <a:gd name="T17" fmla="*/ 293 h 490"/>
                            <a:gd name="T18" fmla="*/ 581 w 840"/>
                            <a:gd name="T19" fmla="*/ 256 h 490"/>
                            <a:gd name="T20" fmla="*/ 533 w 840"/>
                            <a:gd name="T21" fmla="*/ 227 h 490"/>
                            <a:gd name="T22" fmla="*/ 493 w 840"/>
                            <a:gd name="T23" fmla="*/ 216 h 490"/>
                            <a:gd name="T24" fmla="*/ 448 w 840"/>
                            <a:gd name="T25" fmla="*/ 224 h 490"/>
                            <a:gd name="T26" fmla="*/ 403 w 840"/>
                            <a:gd name="T27" fmla="*/ 248 h 490"/>
                            <a:gd name="T28" fmla="*/ 352 w 840"/>
                            <a:gd name="T29" fmla="*/ 261 h 490"/>
                            <a:gd name="T30" fmla="*/ 307 w 840"/>
                            <a:gd name="T31" fmla="*/ 288 h 490"/>
                            <a:gd name="T32" fmla="*/ 267 w 840"/>
                            <a:gd name="T33" fmla="*/ 299 h 490"/>
                            <a:gd name="T34" fmla="*/ 229 w 840"/>
                            <a:gd name="T35" fmla="*/ 317 h 490"/>
                            <a:gd name="T36" fmla="*/ 184 w 840"/>
                            <a:gd name="T37" fmla="*/ 336 h 490"/>
                            <a:gd name="T38" fmla="*/ 139 w 840"/>
                            <a:gd name="T39" fmla="*/ 352 h 490"/>
                            <a:gd name="T40" fmla="*/ 125 w 840"/>
                            <a:gd name="T41" fmla="*/ 365 h 490"/>
                            <a:gd name="T42" fmla="*/ 0 w 840"/>
                            <a:gd name="T43" fmla="*/ 0 h 490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w 840"/>
                            <a:gd name="T67" fmla="*/ 0 h 490"/>
                            <a:gd name="T68" fmla="*/ 840 w 840"/>
                            <a:gd name="T69" fmla="*/ 490 h 490"/>
                          </a:gdLst>
                          <a:ahLst/>
                          <a:cxnLst>
                            <a:cxn ang="T44">
                              <a:pos x="T0" y="T1"/>
                            </a:cxn>
                            <a:cxn ang="T45">
                              <a:pos x="T2" y="T3"/>
                            </a:cxn>
                            <a:cxn ang="T46">
                              <a:pos x="T4" y="T5"/>
                            </a:cxn>
                            <a:cxn ang="T47">
                              <a:pos x="T6" y="T7"/>
                            </a:cxn>
                            <a:cxn ang="T48">
                              <a:pos x="T8" y="T9"/>
                            </a:cxn>
                            <a:cxn ang="T49">
                              <a:pos x="T10" y="T11"/>
                            </a:cxn>
                            <a:cxn ang="T50">
                              <a:pos x="T12" y="T13"/>
                            </a:cxn>
                            <a:cxn ang="T51">
                              <a:pos x="T14" y="T15"/>
                            </a:cxn>
                            <a:cxn ang="T52">
                              <a:pos x="T16" y="T17"/>
                            </a:cxn>
                            <a:cxn ang="T53">
                              <a:pos x="T18" y="T19"/>
                            </a:cxn>
                            <a:cxn ang="T54">
                              <a:pos x="T20" y="T21"/>
                            </a:cxn>
                            <a:cxn ang="T55">
                              <a:pos x="T22" y="T23"/>
                            </a:cxn>
                            <a:cxn ang="T56">
                              <a:pos x="T24" y="T25"/>
                            </a:cxn>
                            <a:cxn ang="T57">
                              <a:pos x="T26" y="T27"/>
                            </a:cxn>
                            <a:cxn ang="T58">
                              <a:pos x="T28" y="T29"/>
                            </a:cxn>
                            <a:cxn ang="T59">
                              <a:pos x="T30" y="T31"/>
                            </a:cxn>
                            <a:cxn ang="T60">
                              <a:pos x="T32" y="T33"/>
                            </a:cxn>
                            <a:cxn ang="T61">
                              <a:pos x="T34" y="T35"/>
                            </a:cxn>
                            <a:cxn ang="T62">
                              <a:pos x="T36" y="T37"/>
                            </a:cxn>
                            <a:cxn ang="T63">
                              <a:pos x="T38" y="T39"/>
                            </a:cxn>
                            <a:cxn ang="T64">
                              <a:pos x="T40" y="T41"/>
                            </a:cxn>
                            <a:cxn ang="T65">
                              <a:pos x="T42" y="T43"/>
                            </a:cxn>
                          </a:cxnLst>
                          <a:rect l="T66" t="T67" r="T68" b="T69"/>
                          <a:pathLst>
                            <a:path w="840" h="490">
                              <a:moveTo>
                                <a:pt x="840" y="192"/>
                              </a:moveTo>
                              <a:cubicBezTo>
                                <a:pt x="808" y="235"/>
                                <a:pt x="680" y="406"/>
                                <a:pt x="648" y="448"/>
                              </a:cubicBezTo>
                              <a:cubicBezTo>
                                <a:pt x="616" y="490"/>
                                <a:pt x="649" y="446"/>
                                <a:pt x="648" y="443"/>
                              </a:cubicBezTo>
                              <a:cubicBezTo>
                                <a:pt x="647" y="440"/>
                                <a:pt x="641" y="438"/>
                                <a:pt x="640" y="432"/>
                              </a:cubicBezTo>
                              <a:cubicBezTo>
                                <a:pt x="639" y="426"/>
                                <a:pt x="642" y="416"/>
                                <a:pt x="643" y="408"/>
                              </a:cubicBezTo>
                              <a:cubicBezTo>
                                <a:pt x="644" y="400"/>
                                <a:pt x="648" y="389"/>
                                <a:pt x="648" y="381"/>
                              </a:cubicBezTo>
                              <a:cubicBezTo>
                                <a:pt x="648" y="373"/>
                                <a:pt x="647" y="368"/>
                                <a:pt x="645" y="357"/>
                              </a:cubicBezTo>
                              <a:cubicBezTo>
                                <a:pt x="643" y="346"/>
                                <a:pt x="642" y="326"/>
                                <a:pt x="637" y="315"/>
                              </a:cubicBezTo>
                              <a:cubicBezTo>
                                <a:pt x="632" y="304"/>
                                <a:pt x="622" y="303"/>
                                <a:pt x="613" y="293"/>
                              </a:cubicBezTo>
                              <a:cubicBezTo>
                                <a:pt x="604" y="283"/>
                                <a:pt x="594" y="267"/>
                                <a:pt x="581" y="256"/>
                              </a:cubicBezTo>
                              <a:cubicBezTo>
                                <a:pt x="568" y="245"/>
                                <a:pt x="548" y="234"/>
                                <a:pt x="533" y="227"/>
                              </a:cubicBezTo>
                              <a:cubicBezTo>
                                <a:pt x="518" y="220"/>
                                <a:pt x="507" y="216"/>
                                <a:pt x="493" y="216"/>
                              </a:cubicBezTo>
                              <a:cubicBezTo>
                                <a:pt x="479" y="216"/>
                                <a:pt x="463" y="219"/>
                                <a:pt x="448" y="224"/>
                              </a:cubicBezTo>
                              <a:cubicBezTo>
                                <a:pt x="433" y="229"/>
                                <a:pt x="419" y="242"/>
                                <a:pt x="403" y="248"/>
                              </a:cubicBezTo>
                              <a:cubicBezTo>
                                <a:pt x="387" y="254"/>
                                <a:pt x="368" y="254"/>
                                <a:pt x="352" y="261"/>
                              </a:cubicBezTo>
                              <a:cubicBezTo>
                                <a:pt x="336" y="268"/>
                                <a:pt x="321" y="282"/>
                                <a:pt x="307" y="288"/>
                              </a:cubicBezTo>
                              <a:cubicBezTo>
                                <a:pt x="293" y="294"/>
                                <a:pt x="280" y="294"/>
                                <a:pt x="267" y="299"/>
                              </a:cubicBezTo>
                              <a:cubicBezTo>
                                <a:pt x="254" y="304"/>
                                <a:pt x="243" y="311"/>
                                <a:pt x="229" y="317"/>
                              </a:cubicBezTo>
                              <a:cubicBezTo>
                                <a:pt x="215" y="323"/>
                                <a:pt x="199" y="330"/>
                                <a:pt x="184" y="336"/>
                              </a:cubicBezTo>
                              <a:cubicBezTo>
                                <a:pt x="169" y="342"/>
                                <a:pt x="149" y="347"/>
                                <a:pt x="139" y="352"/>
                              </a:cubicBezTo>
                              <a:cubicBezTo>
                                <a:pt x="129" y="357"/>
                                <a:pt x="148" y="424"/>
                                <a:pt x="125" y="365"/>
                              </a:cubicBezTo>
                              <a:cubicBezTo>
                                <a:pt x="102" y="306"/>
                                <a:pt x="47" y="154"/>
                                <a:pt x="0" y="0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30" name="Freeform 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317" y="1560"/>
                        <a:ext cx="403" cy="376"/>
                      </a:xfrm>
                      <a:custGeom>
                        <a:avLst/>
                        <a:gdLst>
                          <a:gd name="T0" fmla="*/ 0 w 403"/>
                          <a:gd name="T1" fmla="*/ 13 h 376"/>
                          <a:gd name="T2" fmla="*/ 30 w 403"/>
                          <a:gd name="T3" fmla="*/ 35 h 376"/>
                          <a:gd name="T4" fmla="*/ 70 w 403"/>
                          <a:gd name="T5" fmla="*/ 29 h 376"/>
                          <a:gd name="T6" fmla="*/ 96 w 403"/>
                          <a:gd name="T7" fmla="*/ 43 h 376"/>
                          <a:gd name="T8" fmla="*/ 118 w 403"/>
                          <a:gd name="T9" fmla="*/ 61 h 376"/>
                          <a:gd name="T10" fmla="*/ 136 w 403"/>
                          <a:gd name="T11" fmla="*/ 75 h 376"/>
                          <a:gd name="T12" fmla="*/ 168 w 403"/>
                          <a:gd name="T13" fmla="*/ 75 h 376"/>
                          <a:gd name="T14" fmla="*/ 176 w 403"/>
                          <a:gd name="T15" fmla="*/ 61 h 376"/>
                          <a:gd name="T16" fmla="*/ 182 w 403"/>
                          <a:gd name="T17" fmla="*/ 37 h 376"/>
                          <a:gd name="T18" fmla="*/ 179 w 403"/>
                          <a:gd name="T19" fmla="*/ 21 h 376"/>
                          <a:gd name="T20" fmla="*/ 184 w 403"/>
                          <a:gd name="T21" fmla="*/ 3 h 376"/>
                          <a:gd name="T22" fmla="*/ 200 w 403"/>
                          <a:gd name="T23" fmla="*/ 3 h 376"/>
                          <a:gd name="T24" fmla="*/ 216 w 403"/>
                          <a:gd name="T25" fmla="*/ 24 h 376"/>
                          <a:gd name="T26" fmla="*/ 219 w 403"/>
                          <a:gd name="T27" fmla="*/ 40 h 376"/>
                          <a:gd name="T28" fmla="*/ 235 w 403"/>
                          <a:gd name="T29" fmla="*/ 56 h 376"/>
                          <a:gd name="T30" fmla="*/ 240 w 403"/>
                          <a:gd name="T31" fmla="*/ 88 h 376"/>
                          <a:gd name="T32" fmla="*/ 256 w 403"/>
                          <a:gd name="T33" fmla="*/ 99 h 376"/>
                          <a:gd name="T34" fmla="*/ 283 w 403"/>
                          <a:gd name="T35" fmla="*/ 99 h 376"/>
                          <a:gd name="T36" fmla="*/ 302 w 403"/>
                          <a:gd name="T37" fmla="*/ 112 h 376"/>
                          <a:gd name="T38" fmla="*/ 318 w 403"/>
                          <a:gd name="T39" fmla="*/ 123 h 376"/>
                          <a:gd name="T40" fmla="*/ 344 w 403"/>
                          <a:gd name="T41" fmla="*/ 131 h 376"/>
                          <a:gd name="T42" fmla="*/ 360 w 403"/>
                          <a:gd name="T43" fmla="*/ 144 h 376"/>
                          <a:gd name="T44" fmla="*/ 374 w 403"/>
                          <a:gd name="T45" fmla="*/ 176 h 376"/>
                          <a:gd name="T46" fmla="*/ 374 w 403"/>
                          <a:gd name="T47" fmla="*/ 192 h 376"/>
                          <a:gd name="T48" fmla="*/ 374 w 403"/>
                          <a:gd name="T49" fmla="*/ 211 h 376"/>
                          <a:gd name="T50" fmla="*/ 368 w 403"/>
                          <a:gd name="T51" fmla="*/ 240 h 376"/>
                          <a:gd name="T52" fmla="*/ 368 w 403"/>
                          <a:gd name="T53" fmla="*/ 256 h 376"/>
                          <a:gd name="T54" fmla="*/ 355 w 403"/>
                          <a:gd name="T55" fmla="*/ 288 h 376"/>
                          <a:gd name="T56" fmla="*/ 363 w 403"/>
                          <a:gd name="T57" fmla="*/ 304 h 376"/>
                          <a:gd name="T58" fmla="*/ 366 w 403"/>
                          <a:gd name="T59" fmla="*/ 323 h 376"/>
                          <a:gd name="T60" fmla="*/ 376 w 403"/>
                          <a:gd name="T61" fmla="*/ 341 h 376"/>
                          <a:gd name="T62" fmla="*/ 387 w 403"/>
                          <a:gd name="T63" fmla="*/ 357 h 376"/>
                          <a:gd name="T64" fmla="*/ 403 w 403"/>
                          <a:gd name="T65" fmla="*/ 376 h 37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w 403"/>
                          <a:gd name="T100" fmla="*/ 0 h 376"/>
                          <a:gd name="T101" fmla="*/ 403 w 403"/>
                          <a:gd name="T102" fmla="*/ 376 h 376"/>
                        </a:gdLst>
                        <a:ahLst/>
                        <a:cxnLst>
                          <a:cxn ang="T66">
                            <a:pos x="T0" y="T1"/>
                          </a:cxn>
                          <a:cxn ang="T67">
                            <a:pos x="T2" y="T3"/>
                          </a:cxn>
                          <a:cxn ang="T68">
                            <a:pos x="T4" y="T5"/>
                          </a:cxn>
                          <a:cxn ang="T69">
                            <a:pos x="T6" y="T7"/>
                          </a:cxn>
                          <a:cxn ang="T70">
                            <a:pos x="T8" y="T9"/>
                          </a:cxn>
                          <a:cxn ang="T71">
                            <a:pos x="T10" y="T11"/>
                          </a:cxn>
                          <a:cxn ang="T72">
                            <a:pos x="T12" y="T13"/>
                          </a:cxn>
                          <a:cxn ang="T73">
                            <a:pos x="T14" y="T15"/>
                          </a:cxn>
                          <a:cxn ang="T74">
                            <a:pos x="T16" y="T17"/>
                          </a:cxn>
                          <a:cxn ang="T75">
                            <a:pos x="T18" y="T19"/>
                          </a:cxn>
                          <a:cxn ang="T76">
                            <a:pos x="T20" y="T21"/>
                          </a:cxn>
                          <a:cxn ang="T77">
                            <a:pos x="T22" y="T23"/>
                          </a:cxn>
                          <a:cxn ang="T78">
                            <a:pos x="T24" y="T25"/>
                          </a:cxn>
                          <a:cxn ang="T79">
                            <a:pos x="T26" y="T27"/>
                          </a:cxn>
                          <a:cxn ang="T80">
                            <a:pos x="T28" y="T29"/>
                          </a:cxn>
                          <a:cxn ang="T81">
                            <a:pos x="T30" y="T31"/>
                          </a:cxn>
                          <a:cxn ang="T82">
                            <a:pos x="T32" y="T33"/>
                          </a:cxn>
                          <a:cxn ang="T83">
                            <a:pos x="T34" y="T35"/>
                          </a:cxn>
                          <a:cxn ang="T84">
                            <a:pos x="T36" y="T37"/>
                          </a:cxn>
                          <a:cxn ang="T85">
                            <a:pos x="T38" y="T39"/>
                          </a:cxn>
                          <a:cxn ang="T86">
                            <a:pos x="T40" y="T41"/>
                          </a:cxn>
                          <a:cxn ang="T87">
                            <a:pos x="T42" y="T43"/>
                          </a:cxn>
                          <a:cxn ang="T88">
                            <a:pos x="T44" y="T45"/>
                          </a:cxn>
                          <a:cxn ang="T89">
                            <a:pos x="T46" y="T47"/>
                          </a:cxn>
                          <a:cxn ang="T90">
                            <a:pos x="T48" y="T49"/>
                          </a:cxn>
                          <a:cxn ang="T91">
                            <a:pos x="T50" y="T51"/>
                          </a:cxn>
                          <a:cxn ang="T92">
                            <a:pos x="T52" y="T53"/>
                          </a:cxn>
                          <a:cxn ang="T93">
                            <a:pos x="T54" y="T55"/>
                          </a:cxn>
                          <a:cxn ang="T94">
                            <a:pos x="T56" y="T57"/>
                          </a:cxn>
                          <a:cxn ang="T95">
                            <a:pos x="T58" y="T59"/>
                          </a:cxn>
                          <a:cxn ang="T96">
                            <a:pos x="T60" y="T61"/>
                          </a:cxn>
                          <a:cxn ang="T97">
                            <a:pos x="T62" y="T63"/>
                          </a:cxn>
                          <a:cxn ang="T98">
                            <a:pos x="T64" y="T65"/>
                          </a:cxn>
                        </a:cxnLst>
                        <a:rect l="T99" t="T100" r="T101" b="T102"/>
                        <a:pathLst>
                          <a:path w="403" h="376">
                            <a:moveTo>
                              <a:pt x="0" y="13"/>
                            </a:moveTo>
                            <a:cubicBezTo>
                              <a:pt x="9" y="22"/>
                              <a:pt x="18" y="32"/>
                              <a:pt x="30" y="35"/>
                            </a:cubicBezTo>
                            <a:cubicBezTo>
                              <a:pt x="42" y="38"/>
                              <a:pt x="59" y="28"/>
                              <a:pt x="70" y="29"/>
                            </a:cubicBezTo>
                            <a:cubicBezTo>
                              <a:pt x="81" y="30"/>
                              <a:pt x="88" y="38"/>
                              <a:pt x="96" y="43"/>
                            </a:cubicBezTo>
                            <a:cubicBezTo>
                              <a:pt x="104" y="48"/>
                              <a:pt x="111" y="56"/>
                              <a:pt x="118" y="61"/>
                            </a:cubicBezTo>
                            <a:cubicBezTo>
                              <a:pt x="125" y="66"/>
                              <a:pt x="128" y="73"/>
                              <a:pt x="136" y="75"/>
                            </a:cubicBezTo>
                            <a:cubicBezTo>
                              <a:pt x="144" y="77"/>
                              <a:pt x="161" y="77"/>
                              <a:pt x="168" y="75"/>
                            </a:cubicBezTo>
                            <a:cubicBezTo>
                              <a:pt x="175" y="73"/>
                              <a:pt x="174" y="67"/>
                              <a:pt x="176" y="61"/>
                            </a:cubicBezTo>
                            <a:cubicBezTo>
                              <a:pt x="178" y="55"/>
                              <a:pt x="181" y="44"/>
                              <a:pt x="182" y="37"/>
                            </a:cubicBezTo>
                            <a:cubicBezTo>
                              <a:pt x="183" y="30"/>
                              <a:pt x="179" y="27"/>
                              <a:pt x="179" y="21"/>
                            </a:cubicBezTo>
                            <a:cubicBezTo>
                              <a:pt x="179" y="15"/>
                              <a:pt x="181" y="6"/>
                              <a:pt x="184" y="3"/>
                            </a:cubicBezTo>
                            <a:cubicBezTo>
                              <a:pt x="187" y="0"/>
                              <a:pt x="195" y="0"/>
                              <a:pt x="200" y="3"/>
                            </a:cubicBezTo>
                            <a:cubicBezTo>
                              <a:pt x="205" y="6"/>
                              <a:pt x="213" y="18"/>
                              <a:pt x="216" y="24"/>
                            </a:cubicBezTo>
                            <a:cubicBezTo>
                              <a:pt x="219" y="30"/>
                              <a:pt x="216" y="35"/>
                              <a:pt x="219" y="40"/>
                            </a:cubicBezTo>
                            <a:cubicBezTo>
                              <a:pt x="222" y="45"/>
                              <a:pt x="231" y="48"/>
                              <a:pt x="235" y="56"/>
                            </a:cubicBezTo>
                            <a:cubicBezTo>
                              <a:pt x="239" y="64"/>
                              <a:pt x="237" y="81"/>
                              <a:pt x="240" y="88"/>
                            </a:cubicBezTo>
                            <a:cubicBezTo>
                              <a:pt x="243" y="95"/>
                              <a:pt x="249" y="97"/>
                              <a:pt x="256" y="99"/>
                            </a:cubicBezTo>
                            <a:cubicBezTo>
                              <a:pt x="263" y="101"/>
                              <a:pt x="275" y="97"/>
                              <a:pt x="283" y="99"/>
                            </a:cubicBezTo>
                            <a:cubicBezTo>
                              <a:pt x="291" y="101"/>
                              <a:pt x="296" y="108"/>
                              <a:pt x="302" y="112"/>
                            </a:cubicBezTo>
                            <a:cubicBezTo>
                              <a:pt x="308" y="116"/>
                              <a:pt x="311" y="120"/>
                              <a:pt x="318" y="123"/>
                            </a:cubicBezTo>
                            <a:cubicBezTo>
                              <a:pt x="325" y="126"/>
                              <a:pt x="337" y="128"/>
                              <a:pt x="344" y="131"/>
                            </a:cubicBezTo>
                            <a:cubicBezTo>
                              <a:pt x="351" y="134"/>
                              <a:pt x="355" y="136"/>
                              <a:pt x="360" y="144"/>
                            </a:cubicBezTo>
                            <a:cubicBezTo>
                              <a:pt x="365" y="152"/>
                              <a:pt x="372" y="168"/>
                              <a:pt x="374" y="176"/>
                            </a:cubicBezTo>
                            <a:cubicBezTo>
                              <a:pt x="376" y="184"/>
                              <a:pt x="374" y="186"/>
                              <a:pt x="374" y="192"/>
                            </a:cubicBezTo>
                            <a:cubicBezTo>
                              <a:pt x="374" y="198"/>
                              <a:pt x="375" y="203"/>
                              <a:pt x="374" y="211"/>
                            </a:cubicBezTo>
                            <a:cubicBezTo>
                              <a:pt x="373" y="219"/>
                              <a:pt x="369" y="233"/>
                              <a:pt x="368" y="240"/>
                            </a:cubicBezTo>
                            <a:cubicBezTo>
                              <a:pt x="367" y="247"/>
                              <a:pt x="370" y="248"/>
                              <a:pt x="368" y="256"/>
                            </a:cubicBezTo>
                            <a:cubicBezTo>
                              <a:pt x="366" y="264"/>
                              <a:pt x="356" y="280"/>
                              <a:pt x="355" y="288"/>
                            </a:cubicBezTo>
                            <a:cubicBezTo>
                              <a:pt x="354" y="296"/>
                              <a:pt x="361" y="298"/>
                              <a:pt x="363" y="304"/>
                            </a:cubicBezTo>
                            <a:cubicBezTo>
                              <a:pt x="365" y="310"/>
                              <a:pt x="364" y="317"/>
                              <a:pt x="366" y="323"/>
                            </a:cubicBezTo>
                            <a:cubicBezTo>
                              <a:pt x="368" y="329"/>
                              <a:pt x="373" y="335"/>
                              <a:pt x="376" y="341"/>
                            </a:cubicBezTo>
                            <a:cubicBezTo>
                              <a:pt x="379" y="347"/>
                              <a:pt x="383" y="351"/>
                              <a:pt x="387" y="357"/>
                            </a:cubicBezTo>
                            <a:cubicBezTo>
                              <a:pt x="391" y="363"/>
                              <a:pt x="397" y="369"/>
                              <a:pt x="403" y="376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 w="38100">
                        <a:solidFill>
                          <a:srgbClr val="FF062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" name="Freeform 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48" y="1925"/>
                        <a:ext cx="557" cy="598"/>
                      </a:xfrm>
                      <a:custGeom>
                        <a:avLst/>
                        <a:gdLst>
                          <a:gd name="T0" fmla="*/ 557 w 557"/>
                          <a:gd name="T1" fmla="*/ 598 h 598"/>
                          <a:gd name="T2" fmla="*/ 163 w 557"/>
                          <a:gd name="T3" fmla="*/ 568 h 598"/>
                          <a:gd name="T4" fmla="*/ 176 w 557"/>
                          <a:gd name="T5" fmla="*/ 550 h 598"/>
                          <a:gd name="T6" fmla="*/ 195 w 557"/>
                          <a:gd name="T7" fmla="*/ 526 h 598"/>
                          <a:gd name="T8" fmla="*/ 219 w 557"/>
                          <a:gd name="T9" fmla="*/ 499 h 598"/>
                          <a:gd name="T10" fmla="*/ 267 w 557"/>
                          <a:gd name="T11" fmla="*/ 443 h 598"/>
                          <a:gd name="T12" fmla="*/ 296 w 557"/>
                          <a:gd name="T13" fmla="*/ 422 h 598"/>
                          <a:gd name="T14" fmla="*/ 312 w 557"/>
                          <a:gd name="T15" fmla="*/ 400 h 598"/>
                          <a:gd name="T16" fmla="*/ 328 w 557"/>
                          <a:gd name="T17" fmla="*/ 358 h 598"/>
                          <a:gd name="T18" fmla="*/ 275 w 557"/>
                          <a:gd name="T19" fmla="*/ 331 h 598"/>
                          <a:gd name="T20" fmla="*/ 229 w 557"/>
                          <a:gd name="T21" fmla="*/ 342 h 598"/>
                          <a:gd name="T22" fmla="*/ 213 w 557"/>
                          <a:gd name="T23" fmla="*/ 366 h 598"/>
                          <a:gd name="T24" fmla="*/ 189 w 557"/>
                          <a:gd name="T25" fmla="*/ 392 h 598"/>
                          <a:gd name="T26" fmla="*/ 168 w 557"/>
                          <a:gd name="T27" fmla="*/ 403 h 598"/>
                          <a:gd name="T28" fmla="*/ 144 w 557"/>
                          <a:gd name="T29" fmla="*/ 411 h 598"/>
                          <a:gd name="T30" fmla="*/ 123 w 557"/>
                          <a:gd name="T31" fmla="*/ 398 h 598"/>
                          <a:gd name="T32" fmla="*/ 141 w 557"/>
                          <a:gd name="T33" fmla="*/ 371 h 598"/>
                          <a:gd name="T34" fmla="*/ 139 w 557"/>
                          <a:gd name="T35" fmla="*/ 331 h 598"/>
                          <a:gd name="T36" fmla="*/ 120 w 557"/>
                          <a:gd name="T37" fmla="*/ 299 h 598"/>
                          <a:gd name="T38" fmla="*/ 99 w 557"/>
                          <a:gd name="T39" fmla="*/ 280 h 598"/>
                          <a:gd name="T40" fmla="*/ 77 w 557"/>
                          <a:gd name="T41" fmla="*/ 259 h 598"/>
                          <a:gd name="T42" fmla="*/ 69 w 557"/>
                          <a:gd name="T43" fmla="*/ 251 h 598"/>
                          <a:gd name="T44" fmla="*/ 69 w 557"/>
                          <a:gd name="T45" fmla="*/ 243 h 598"/>
                          <a:gd name="T46" fmla="*/ 480 w 557"/>
                          <a:gd name="T47" fmla="*/ 0 h 598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w 557"/>
                          <a:gd name="T73" fmla="*/ 0 h 598"/>
                          <a:gd name="T74" fmla="*/ 557 w 557"/>
                          <a:gd name="T75" fmla="*/ 598 h 598"/>
                        </a:gdLst>
                        <a:ahLst/>
                        <a:cxnLst>
                          <a:cxn ang="T48">
                            <a:pos x="T0" y="T1"/>
                          </a:cxn>
                          <a:cxn ang="T49">
                            <a:pos x="T2" y="T3"/>
                          </a:cxn>
                          <a:cxn ang="T50">
                            <a:pos x="T4" y="T5"/>
                          </a:cxn>
                          <a:cxn ang="T51">
                            <a:pos x="T6" y="T7"/>
                          </a:cxn>
                          <a:cxn ang="T52">
                            <a:pos x="T8" y="T9"/>
                          </a:cxn>
                          <a:cxn ang="T53">
                            <a:pos x="T10" y="T11"/>
                          </a:cxn>
                          <a:cxn ang="T54">
                            <a:pos x="T12" y="T13"/>
                          </a:cxn>
                          <a:cxn ang="T55">
                            <a:pos x="T14" y="T15"/>
                          </a:cxn>
                          <a:cxn ang="T56">
                            <a:pos x="T16" y="T17"/>
                          </a:cxn>
                          <a:cxn ang="T57">
                            <a:pos x="T18" y="T19"/>
                          </a:cxn>
                          <a:cxn ang="T58">
                            <a:pos x="T20" y="T21"/>
                          </a:cxn>
                          <a:cxn ang="T59">
                            <a:pos x="T22" y="T23"/>
                          </a:cxn>
                          <a:cxn ang="T60">
                            <a:pos x="T24" y="T25"/>
                          </a:cxn>
                          <a:cxn ang="T61">
                            <a:pos x="T26" y="T27"/>
                          </a:cxn>
                          <a:cxn ang="T62">
                            <a:pos x="T28" y="T29"/>
                          </a:cxn>
                          <a:cxn ang="T63">
                            <a:pos x="T30" y="T31"/>
                          </a:cxn>
                          <a:cxn ang="T64">
                            <a:pos x="T32" y="T33"/>
                          </a:cxn>
                          <a:cxn ang="T65">
                            <a:pos x="T34" y="T35"/>
                          </a:cxn>
                          <a:cxn ang="T66">
                            <a:pos x="T36" y="T37"/>
                          </a:cxn>
                          <a:cxn ang="T67">
                            <a:pos x="T38" y="T39"/>
                          </a:cxn>
                          <a:cxn ang="T68">
                            <a:pos x="T40" y="T41"/>
                          </a:cxn>
                          <a:cxn ang="T69">
                            <a:pos x="T42" y="T43"/>
                          </a:cxn>
                          <a:cxn ang="T70">
                            <a:pos x="T44" y="T45"/>
                          </a:cxn>
                          <a:cxn ang="T71">
                            <a:pos x="T46" y="T47"/>
                          </a:cxn>
                        </a:cxnLst>
                        <a:rect l="T72" t="T73" r="T74" b="T75"/>
                        <a:pathLst>
                          <a:path w="557" h="598">
                            <a:moveTo>
                              <a:pt x="557" y="598"/>
                            </a:moveTo>
                            <a:cubicBezTo>
                              <a:pt x="390" y="589"/>
                              <a:pt x="226" y="576"/>
                              <a:pt x="163" y="568"/>
                            </a:cubicBezTo>
                            <a:cubicBezTo>
                              <a:pt x="100" y="560"/>
                              <a:pt x="171" y="557"/>
                              <a:pt x="176" y="550"/>
                            </a:cubicBezTo>
                            <a:cubicBezTo>
                              <a:pt x="181" y="543"/>
                              <a:pt x="188" y="534"/>
                              <a:pt x="195" y="526"/>
                            </a:cubicBezTo>
                            <a:cubicBezTo>
                              <a:pt x="202" y="518"/>
                              <a:pt x="207" y="513"/>
                              <a:pt x="219" y="499"/>
                            </a:cubicBezTo>
                            <a:cubicBezTo>
                              <a:pt x="231" y="485"/>
                              <a:pt x="254" y="456"/>
                              <a:pt x="267" y="443"/>
                            </a:cubicBezTo>
                            <a:cubicBezTo>
                              <a:pt x="280" y="430"/>
                              <a:pt x="288" y="429"/>
                              <a:pt x="296" y="422"/>
                            </a:cubicBezTo>
                            <a:cubicBezTo>
                              <a:pt x="304" y="415"/>
                              <a:pt x="307" y="411"/>
                              <a:pt x="312" y="400"/>
                            </a:cubicBezTo>
                            <a:cubicBezTo>
                              <a:pt x="317" y="389"/>
                              <a:pt x="334" y="369"/>
                              <a:pt x="328" y="358"/>
                            </a:cubicBezTo>
                            <a:cubicBezTo>
                              <a:pt x="322" y="347"/>
                              <a:pt x="291" y="334"/>
                              <a:pt x="275" y="331"/>
                            </a:cubicBezTo>
                            <a:cubicBezTo>
                              <a:pt x="259" y="328"/>
                              <a:pt x="239" y="336"/>
                              <a:pt x="229" y="342"/>
                            </a:cubicBezTo>
                            <a:cubicBezTo>
                              <a:pt x="219" y="348"/>
                              <a:pt x="220" y="358"/>
                              <a:pt x="213" y="366"/>
                            </a:cubicBezTo>
                            <a:cubicBezTo>
                              <a:pt x="206" y="374"/>
                              <a:pt x="196" y="386"/>
                              <a:pt x="189" y="392"/>
                            </a:cubicBezTo>
                            <a:cubicBezTo>
                              <a:pt x="182" y="398"/>
                              <a:pt x="175" y="400"/>
                              <a:pt x="168" y="403"/>
                            </a:cubicBezTo>
                            <a:cubicBezTo>
                              <a:pt x="161" y="406"/>
                              <a:pt x="151" y="412"/>
                              <a:pt x="144" y="411"/>
                            </a:cubicBezTo>
                            <a:cubicBezTo>
                              <a:pt x="137" y="410"/>
                              <a:pt x="124" y="405"/>
                              <a:pt x="123" y="398"/>
                            </a:cubicBezTo>
                            <a:cubicBezTo>
                              <a:pt x="122" y="391"/>
                              <a:pt x="138" y="382"/>
                              <a:pt x="141" y="371"/>
                            </a:cubicBezTo>
                            <a:cubicBezTo>
                              <a:pt x="144" y="360"/>
                              <a:pt x="142" y="343"/>
                              <a:pt x="139" y="331"/>
                            </a:cubicBezTo>
                            <a:cubicBezTo>
                              <a:pt x="136" y="319"/>
                              <a:pt x="127" y="307"/>
                              <a:pt x="120" y="299"/>
                            </a:cubicBezTo>
                            <a:cubicBezTo>
                              <a:pt x="113" y="291"/>
                              <a:pt x="106" y="287"/>
                              <a:pt x="99" y="280"/>
                            </a:cubicBezTo>
                            <a:cubicBezTo>
                              <a:pt x="92" y="273"/>
                              <a:pt x="82" y="264"/>
                              <a:pt x="77" y="259"/>
                            </a:cubicBezTo>
                            <a:cubicBezTo>
                              <a:pt x="72" y="254"/>
                              <a:pt x="70" y="254"/>
                              <a:pt x="69" y="251"/>
                            </a:cubicBezTo>
                            <a:cubicBezTo>
                              <a:pt x="68" y="248"/>
                              <a:pt x="0" y="285"/>
                              <a:pt x="69" y="243"/>
                            </a:cubicBezTo>
                            <a:cubicBezTo>
                              <a:pt x="138" y="201"/>
                              <a:pt x="308" y="100"/>
                              <a:pt x="480" y="0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32" name="Group 3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17" y="2088"/>
                        <a:ext cx="411" cy="741"/>
                        <a:chOff x="3017" y="2088"/>
                        <a:chExt cx="411" cy="741"/>
                      </a:xfrm>
                    </p:grpSpPr>
                    <p:sp>
                      <p:nvSpPr>
                        <p:cNvPr id="34" name="Freeform 3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17" y="2089"/>
                          <a:ext cx="109" cy="740"/>
                        </a:xfrm>
                        <a:custGeom>
                          <a:avLst/>
                          <a:gdLst>
                            <a:gd name="T0" fmla="*/ 68 w 109"/>
                            <a:gd name="T1" fmla="*/ 740 h 740"/>
                            <a:gd name="T2" fmla="*/ 63 w 109"/>
                            <a:gd name="T3" fmla="*/ 724 h 740"/>
                            <a:gd name="T4" fmla="*/ 63 w 109"/>
                            <a:gd name="T5" fmla="*/ 700 h 740"/>
                            <a:gd name="T6" fmla="*/ 63 w 109"/>
                            <a:gd name="T7" fmla="*/ 676 h 740"/>
                            <a:gd name="T8" fmla="*/ 55 w 109"/>
                            <a:gd name="T9" fmla="*/ 655 h 740"/>
                            <a:gd name="T10" fmla="*/ 36 w 109"/>
                            <a:gd name="T11" fmla="*/ 634 h 740"/>
                            <a:gd name="T12" fmla="*/ 28 w 109"/>
                            <a:gd name="T13" fmla="*/ 620 h 740"/>
                            <a:gd name="T14" fmla="*/ 39 w 109"/>
                            <a:gd name="T15" fmla="*/ 596 h 740"/>
                            <a:gd name="T16" fmla="*/ 20 w 109"/>
                            <a:gd name="T17" fmla="*/ 575 h 740"/>
                            <a:gd name="T18" fmla="*/ 7 w 109"/>
                            <a:gd name="T19" fmla="*/ 562 h 740"/>
                            <a:gd name="T20" fmla="*/ 2 w 109"/>
                            <a:gd name="T21" fmla="*/ 538 h 740"/>
                            <a:gd name="T22" fmla="*/ 2 w 109"/>
                            <a:gd name="T23" fmla="*/ 514 h 740"/>
                            <a:gd name="T24" fmla="*/ 15 w 109"/>
                            <a:gd name="T25" fmla="*/ 495 h 740"/>
                            <a:gd name="T26" fmla="*/ 23 w 109"/>
                            <a:gd name="T27" fmla="*/ 476 h 740"/>
                            <a:gd name="T28" fmla="*/ 20 w 109"/>
                            <a:gd name="T29" fmla="*/ 442 h 740"/>
                            <a:gd name="T30" fmla="*/ 20 w 109"/>
                            <a:gd name="T31" fmla="*/ 423 h 740"/>
                            <a:gd name="T32" fmla="*/ 20 w 109"/>
                            <a:gd name="T33" fmla="*/ 394 h 740"/>
                            <a:gd name="T34" fmla="*/ 31 w 109"/>
                            <a:gd name="T35" fmla="*/ 378 h 740"/>
                            <a:gd name="T36" fmla="*/ 42 w 109"/>
                            <a:gd name="T37" fmla="*/ 354 h 740"/>
                            <a:gd name="T38" fmla="*/ 28 w 109"/>
                            <a:gd name="T39" fmla="*/ 324 h 740"/>
                            <a:gd name="T40" fmla="*/ 23 w 109"/>
                            <a:gd name="T41" fmla="*/ 306 h 740"/>
                            <a:gd name="T42" fmla="*/ 28 w 109"/>
                            <a:gd name="T43" fmla="*/ 276 h 740"/>
                            <a:gd name="T44" fmla="*/ 36 w 109"/>
                            <a:gd name="T45" fmla="*/ 260 h 740"/>
                            <a:gd name="T46" fmla="*/ 10 w 109"/>
                            <a:gd name="T47" fmla="*/ 242 h 740"/>
                            <a:gd name="T48" fmla="*/ 26 w 109"/>
                            <a:gd name="T49" fmla="*/ 231 h 740"/>
                            <a:gd name="T50" fmla="*/ 26 w 109"/>
                            <a:gd name="T51" fmla="*/ 207 h 740"/>
                            <a:gd name="T52" fmla="*/ 42 w 109"/>
                            <a:gd name="T53" fmla="*/ 194 h 740"/>
                            <a:gd name="T54" fmla="*/ 44 w 109"/>
                            <a:gd name="T55" fmla="*/ 178 h 740"/>
                            <a:gd name="T56" fmla="*/ 68 w 109"/>
                            <a:gd name="T57" fmla="*/ 167 h 740"/>
                            <a:gd name="T58" fmla="*/ 79 w 109"/>
                            <a:gd name="T59" fmla="*/ 148 h 740"/>
                            <a:gd name="T60" fmla="*/ 106 w 109"/>
                            <a:gd name="T61" fmla="*/ 116 h 740"/>
                            <a:gd name="T62" fmla="*/ 100 w 109"/>
                            <a:gd name="T63" fmla="*/ 98 h 740"/>
                            <a:gd name="T64" fmla="*/ 90 w 109"/>
                            <a:gd name="T65" fmla="*/ 82 h 740"/>
                            <a:gd name="T66" fmla="*/ 84 w 109"/>
                            <a:gd name="T67" fmla="*/ 66 h 740"/>
                            <a:gd name="T68" fmla="*/ 103 w 109"/>
                            <a:gd name="T69" fmla="*/ 34 h 740"/>
                            <a:gd name="T70" fmla="*/ 100 w 109"/>
                            <a:gd name="T71" fmla="*/ 15 h 740"/>
                            <a:gd name="T72" fmla="*/ 87 w 109"/>
                            <a:gd name="T73" fmla="*/ 2 h 740"/>
                            <a:gd name="T74" fmla="*/ 90 w 109"/>
                            <a:gd name="T75" fmla="*/ 2 h 740"/>
                            <a:gd name="T76" fmla="*/ 84 w 109"/>
                            <a:gd name="T77" fmla="*/ 4 h 740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w 109"/>
                            <a:gd name="T118" fmla="*/ 0 h 740"/>
                            <a:gd name="T119" fmla="*/ 109 w 109"/>
                            <a:gd name="T120" fmla="*/ 740 h 740"/>
                          </a:gdLst>
                          <a:ahLst/>
                          <a:cxnLst>
                            <a:cxn ang="T78">
                              <a:pos x="T0" y="T1"/>
                            </a:cxn>
                            <a:cxn ang="T79">
                              <a:pos x="T2" y="T3"/>
                            </a:cxn>
                            <a:cxn ang="T80">
                              <a:pos x="T4" y="T5"/>
                            </a:cxn>
                            <a:cxn ang="T81">
                              <a:pos x="T6" y="T7"/>
                            </a:cxn>
                            <a:cxn ang="T82">
                              <a:pos x="T8" y="T9"/>
                            </a:cxn>
                            <a:cxn ang="T83">
                              <a:pos x="T10" y="T11"/>
                            </a:cxn>
                            <a:cxn ang="T84">
                              <a:pos x="T12" y="T13"/>
                            </a:cxn>
                            <a:cxn ang="T85">
                              <a:pos x="T14" y="T15"/>
                            </a:cxn>
                            <a:cxn ang="T86">
                              <a:pos x="T16" y="T17"/>
                            </a:cxn>
                            <a:cxn ang="T87">
                              <a:pos x="T18" y="T19"/>
                            </a:cxn>
                            <a:cxn ang="T88">
                              <a:pos x="T20" y="T21"/>
                            </a:cxn>
                            <a:cxn ang="T89">
                              <a:pos x="T22" y="T23"/>
                            </a:cxn>
                            <a:cxn ang="T90">
                              <a:pos x="T24" y="T25"/>
                            </a:cxn>
                            <a:cxn ang="T91">
                              <a:pos x="T26" y="T27"/>
                            </a:cxn>
                            <a:cxn ang="T92">
                              <a:pos x="T28" y="T29"/>
                            </a:cxn>
                            <a:cxn ang="T93">
                              <a:pos x="T30" y="T31"/>
                            </a:cxn>
                            <a:cxn ang="T94">
                              <a:pos x="T32" y="T33"/>
                            </a:cxn>
                            <a:cxn ang="T95">
                              <a:pos x="T34" y="T35"/>
                            </a:cxn>
                            <a:cxn ang="T96">
                              <a:pos x="T36" y="T37"/>
                            </a:cxn>
                            <a:cxn ang="T97">
                              <a:pos x="T38" y="T39"/>
                            </a:cxn>
                            <a:cxn ang="T98">
                              <a:pos x="T40" y="T41"/>
                            </a:cxn>
                            <a:cxn ang="T99">
                              <a:pos x="T42" y="T43"/>
                            </a:cxn>
                            <a:cxn ang="T100">
                              <a:pos x="T44" y="T45"/>
                            </a:cxn>
                            <a:cxn ang="T101">
                              <a:pos x="T46" y="T47"/>
                            </a:cxn>
                            <a:cxn ang="T102">
                              <a:pos x="T48" y="T49"/>
                            </a:cxn>
                            <a:cxn ang="T103">
                              <a:pos x="T50" y="T51"/>
                            </a:cxn>
                            <a:cxn ang="T104">
                              <a:pos x="T52" y="T53"/>
                            </a:cxn>
                            <a:cxn ang="T105">
                              <a:pos x="T54" y="T55"/>
                            </a:cxn>
                            <a:cxn ang="T106">
                              <a:pos x="T56" y="T57"/>
                            </a:cxn>
                            <a:cxn ang="T107">
                              <a:pos x="T58" y="T59"/>
                            </a:cxn>
                            <a:cxn ang="T108">
                              <a:pos x="T60" y="T61"/>
                            </a:cxn>
                            <a:cxn ang="T109">
                              <a:pos x="T62" y="T63"/>
                            </a:cxn>
                            <a:cxn ang="T110">
                              <a:pos x="T64" y="T65"/>
                            </a:cxn>
                            <a:cxn ang="T111">
                              <a:pos x="T66" y="T67"/>
                            </a:cxn>
                            <a:cxn ang="T112">
                              <a:pos x="T68" y="T69"/>
                            </a:cxn>
                            <a:cxn ang="T113">
                              <a:pos x="T70" y="T71"/>
                            </a:cxn>
                            <a:cxn ang="T114">
                              <a:pos x="T72" y="T73"/>
                            </a:cxn>
                            <a:cxn ang="T115">
                              <a:pos x="T74" y="T75"/>
                            </a:cxn>
                            <a:cxn ang="T116">
                              <a:pos x="T76" y="T77"/>
                            </a:cxn>
                          </a:cxnLst>
                          <a:rect l="T117" t="T118" r="T119" b="T120"/>
                          <a:pathLst>
                            <a:path w="109" h="740">
                              <a:moveTo>
                                <a:pt x="68" y="740"/>
                              </a:moveTo>
                              <a:cubicBezTo>
                                <a:pt x="67" y="737"/>
                                <a:pt x="64" y="731"/>
                                <a:pt x="63" y="724"/>
                              </a:cubicBezTo>
                              <a:cubicBezTo>
                                <a:pt x="62" y="717"/>
                                <a:pt x="63" y="708"/>
                                <a:pt x="63" y="700"/>
                              </a:cubicBezTo>
                              <a:cubicBezTo>
                                <a:pt x="63" y="692"/>
                                <a:pt x="64" y="683"/>
                                <a:pt x="63" y="676"/>
                              </a:cubicBezTo>
                              <a:cubicBezTo>
                                <a:pt x="62" y="669"/>
                                <a:pt x="59" y="662"/>
                                <a:pt x="55" y="655"/>
                              </a:cubicBezTo>
                              <a:cubicBezTo>
                                <a:pt x="51" y="648"/>
                                <a:pt x="41" y="640"/>
                                <a:pt x="36" y="634"/>
                              </a:cubicBezTo>
                              <a:cubicBezTo>
                                <a:pt x="31" y="628"/>
                                <a:pt x="27" y="626"/>
                                <a:pt x="28" y="620"/>
                              </a:cubicBezTo>
                              <a:cubicBezTo>
                                <a:pt x="29" y="614"/>
                                <a:pt x="40" y="603"/>
                                <a:pt x="39" y="596"/>
                              </a:cubicBezTo>
                              <a:cubicBezTo>
                                <a:pt x="38" y="589"/>
                                <a:pt x="25" y="581"/>
                                <a:pt x="20" y="575"/>
                              </a:cubicBezTo>
                              <a:cubicBezTo>
                                <a:pt x="15" y="569"/>
                                <a:pt x="10" y="568"/>
                                <a:pt x="7" y="562"/>
                              </a:cubicBezTo>
                              <a:cubicBezTo>
                                <a:pt x="4" y="556"/>
                                <a:pt x="3" y="546"/>
                                <a:pt x="2" y="538"/>
                              </a:cubicBezTo>
                              <a:cubicBezTo>
                                <a:pt x="1" y="530"/>
                                <a:pt x="0" y="521"/>
                                <a:pt x="2" y="514"/>
                              </a:cubicBezTo>
                              <a:cubicBezTo>
                                <a:pt x="4" y="507"/>
                                <a:pt x="11" y="501"/>
                                <a:pt x="15" y="495"/>
                              </a:cubicBezTo>
                              <a:cubicBezTo>
                                <a:pt x="19" y="489"/>
                                <a:pt x="22" y="485"/>
                                <a:pt x="23" y="476"/>
                              </a:cubicBezTo>
                              <a:cubicBezTo>
                                <a:pt x="24" y="467"/>
                                <a:pt x="20" y="451"/>
                                <a:pt x="20" y="442"/>
                              </a:cubicBezTo>
                              <a:cubicBezTo>
                                <a:pt x="20" y="433"/>
                                <a:pt x="20" y="431"/>
                                <a:pt x="20" y="423"/>
                              </a:cubicBezTo>
                              <a:cubicBezTo>
                                <a:pt x="20" y="415"/>
                                <a:pt x="18" y="401"/>
                                <a:pt x="20" y="394"/>
                              </a:cubicBezTo>
                              <a:cubicBezTo>
                                <a:pt x="22" y="387"/>
                                <a:pt x="27" y="385"/>
                                <a:pt x="31" y="378"/>
                              </a:cubicBezTo>
                              <a:cubicBezTo>
                                <a:pt x="35" y="371"/>
                                <a:pt x="43" y="363"/>
                                <a:pt x="42" y="354"/>
                              </a:cubicBezTo>
                              <a:cubicBezTo>
                                <a:pt x="41" y="345"/>
                                <a:pt x="31" y="332"/>
                                <a:pt x="28" y="324"/>
                              </a:cubicBezTo>
                              <a:cubicBezTo>
                                <a:pt x="25" y="316"/>
                                <a:pt x="23" y="314"/>
                                <a:pt x="23" y="306"/>
                              </a:cubicBezTo>
                              <a:cubicBezTo>
                                <a:pt x="23" y="298"/>
                                <a:pt x="26" y="284"/>
                                <a:pt x="28" y="276"/>
                              </a:cubicBezTo>
                              <a:cubicBezTo>
                                <a:pt x="30" y="268"/>
                                <a:pt x="39" y="266"/>
                                <a:pt x="36" y="260"/>
                              </a:cubicBezTo>
                              <a:cubicBezTo>
                                <a:pt x="33" y="254"/>
                                <a:pt x="12" y="247"/>
                                <a:pt x="10" y="242"/>
                              </a:cubicBezTo>
                              <a:cubicBezTo>
                                <a:pt x="8" y="237"/>
                                <a:pt x="23" y="237"/>
                                <a:pt x="26" y="231"/>
                              </a:cubicBezTo>
                              <a:cubicBezTo>
                                <a:pt x="29" y="225"/>
                                <a:pt x="23" y="213"/>
                                <a:pt x="26" y="207"/>
                              </a:cubicBezTo>
                              <a:cubicBezTo>
                                <a:pt x="29" y="201"/>
                                <a:pt x="39" y="199"/>
                                <a:pt x="42" y="194"/>
                              </a:cubicBezTo>
                              <a:cubicBezTo>
                                <a:pt x="45" y="189"/>
                                <a:pt x="40" y="183"/>
                                <a:pt x="44" y="178"/>
                              </a:cubicBezTo>
                              <a:cubicBezTo>
                                <a:pt x="48" y="173"/>
                                <a:pt x="62" y="172"/>
                                <a:pt x="68" y="167"/>
                              </a:cubicBezTo>
                              <a:cubicBezTo>
                                <a:pt x="74" y="162"/>
                                <a:pt x="73" y="156"/>
                                <a:pt x="79" y="148"/>
                              </a:cubicBezTo>
                              <a:cubicBezTo>
                                <a:pt x="85" y="140"/>
                                <a:pt x="103" y="124"/>
                                <a:pt x="106" y="116"/>
                              </a:cubicBezTo>
                              <a:cubicBezTo>
                                <a:pt x="109" y="108"/>
                                <a:pt x="103" y="104"/>
                                <a:pt x="100" y="98"/>
                              </a:cubicBezTo>
                              <a:cubicBezTo>
                                <a:pt x="97" y="92"/>
                                <a:pt x="93" y="87"/>
                                <a:pt x="90" y="82"/>
                              </a:cubicBezTo>
                              <a:cubicBezTo>
                                <a:pt x="87" y="77"/>
                                <a:pt x="82" y="74"/>
                                <a:pt x="84" y="66"/>
                              </a:cubicBezTo>
                              <a:cubicBezTo>
                                <a:pt x="86" y="58"/>
                                <a:pt x="100" y="42"/>
                                <a:pt x="103" y="34"/>
                              </a:cubicBezTo>
                              <a:cubicBezTo>
                                <a:pt x="106" y="26"/>
                                <a:pt x="103" y="20"/>
                                <a:pt x="100" y="15"/>
                              </a:cubicBezTo>
                              <a:cubicBezTo>
                                <a:pt x="97" y="10"/>
                                <a:pt x="89" y="4"/>
                                <a:pt x="87" y="2"/>
                              </a:cubicBezTo>
                              <a:cubicBezTo>
                                <a:pt x="85" y="0"/>
                                <a:pt x="90" y="2"/>
                                <a:pt x="90" y="2"/>
                              </a:cubicBezTo>
                              <a:cubicBezTo>
                                <a:pt x="90" y="2"/>
                                <a:pt x="85" y="4"/>
                                <a:pt x="84" y="4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5" name="Freeform 3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80" y="2088"/>
                          <a:ext cx="348" cy="739"/>
                        </a:xfrm>
                        <a:custGeom>
                          <a:avLst/>
                          <a:gdLst>
                            <a:gd name="T0" fmla="*/ 0 w 348"/>
                            <a:gd name="T1" fmla="*/ 0 h 739"/>
                            <a:gd name="T2" fmla="*/ 152 w 348"/>
                            <a:gd name="T3" fmla="*/ 11 h 739"/>
                            <a:gd name="T4" fmla="*/ 152 w 348"/>
                            <a:gd name="T5" fmla="*/ 53 h 739"/>
                            <a:gd name="T6" fmla="*/ 144 w 348"/>
                            <a:gd name="T7" fmla="*/ 91 h 739"/>
                            <a:gd name="T8" fmla="*/ 171 w 348"/>
                            <a:gd name="T9" fmla="*/ 120 h 739"/>
                            <a:gd name="T10" fmla="*/ 197 w 348"/>
                            <a:gd name="T11" fmla="*/ 139 h 739"/>
                            <a:gd name="T12" fmla="*/ 200 w 348"/>
                            <a:gd name="T13" fmla="*/ 179 h 739"/>
                            <a:gd name="T14" fmla="*/ 221 w 348"/>
                            <a:gd name="T15" fmla="*/ 219 h 739"/>
                            <a:gd name="T16" fmla="*/ 237 w 348"/>
                            <a:gd name="T17" fmla="*/ 248 h 739"/>
                            <a:gd name="T18" fmla="*/ 245 w 348"/>
                            <a:gd name="T19" fmla="*/ 296 h 739"/>
                            <a:gd name="T20" fmla="*/ 256 w 348"/>
                            <a:gd name="T21" fmla="*/ 347 h 739"/>
                            <a:gd name="T22" fmla="*/ 251 w 348"/>
                            <a:gd name="T23" fmla="*/ 392 h 739"/>
                            <a:gd name="T24" fmla="*/ 256 w 348"/>
                            <a:gd name="T25" fmla="*/ 416 h 739"/>
                            <a:gd name="T26" fmla="*/ 264 w 348"/>
                            <a:gd name="T27" fmla="*/ 448 h 739"/>
                            <a:gd name="T28" fmla="*/ 283 w 348"/>
                            <a:gd name="T29" fmla="*/ 467 h 739"/>
                            <a:gd name="T30" fmla="*/ 267 w 348"/>
                            <a:gd name="T31" fmla="*/ 504 h 739"/>
                            <a:gd name="T32" fmla="*/ 285 w 348"/>
                            <a:gd name="T33" fmla="*/ 517 h 739"/>
                            <a:gd name="T34" fmla="*/ 301 w 348"/>
                            <a:gd name="T35" fmla="*/ 547 h 739"/>
                            <a:gd name="T36" fmla="*/ 299 w 348"/>
                            <a:gd name="T37" fmla="*/ 579 h 739"/>
                            <a:gd name="T38" fmla="*/ 8 w 348"/>
                            <a:gd name="T39" fmla="*/ 739 h 739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w 348"/>
                            <a:gd name="T61" fmla="*/ 0 h 739"/>
                            <a:gd name="T62" fmla="*/ 348 w 348"/>
                            <a:gd name="T63" fmla="*/ 739 h 739"/>
                          </a:gdLst>
                          <a:ahLst/>
                          <a:cxnLst>
                            <a:cxn ang="T40">
                              <a:pos x="T0" y="T1"/>
                            </a:cxn>
                            <a:cxn ang="T41">
                              <a:pos x="T2" y="T3"/>
                            </a:cxn>
                            <a:cxn ang="T42">
                              <a:pos x="T4" y="T5"/>
                            </a:cxn>
                            <a:cxn ang="T43">
                              <a:pos x="T6" y="T7"/>
                            </a:cxn>
                            <a:cxn ang="T44">
                              <a:pos x="T8" y="T9"/>
                            </a:cxn>
                            <a:cxn ang="T45">
                              <a:pos x="T10" y="T11"/>
                            </a:cxn>
                            <a:cxn ang="T46">
                              <a:pos x="T12" y="T13"/>
                            </a:cxn>
                            <a:cxn ang="T47">
                              <a:pos x="T14" y="T15"/>
                            </a:cxn>
                            <a:cxn ang="T48">
                              <a:pos x="T16" y="T17"/>
                            </a:cxn>
                            <a:cxn ang="T49">
                              <a:pos x="T18" y="T19"/>
                            </a:cxn>
                            <a:cxn ang="T50">
                              <a:pos x="T20" y="T21"/>
                            </a:cxn>
                            <a:cxn ang="T51">
                              <a:pos x="T22" y="T23"/>
                            </a:cxn>
                            <a:cxn ang="T52">
                              <a:pos x="T24" y="T25"/>
                            </a:cxn>
                            <a:cxn ang="T53">
                              <a:pos x="T26" y="T27"/>
                            </a:cxn>
                            <a:cxn ang="T54">
                              <a:pos x="T28" y="T29"/>
                            </a:cxn>
                            <a:cxn ang="T55">
                              <a:pos x="T30" y="T31"/>
                            </a:cxn>
                            <a:cxn ang="T56">
                              <a:pos x="T32" y="T33"/>
                            </a:cxn>
                            <a:cxn ang="T57">
                              <a:pos x="T34" y="T35"/>
                            </a:cxn>
                            <a:cxn ang="T58">
                              <a:pos x="T36" y="T37"/>
                            </a:cxn>
                            <a:cxn ang="T59">
                              <a:pos x="T38" y="T39"/>
                            </a:cxn>
                          </a:cxnLst>
                          <a:rect l="T60" t="T61" r="T62" b="T63"/>
                          <a:pathLst>
                            <a:path w="348" h="739">
                              <a:moveTo>
                                <a:pt x="0" y="0"/>
                              </a:moveTo>
                              <a:cubicBezTo>
                                <a:pt x="26" y="2"/>
                                <a:pt x="127" y="2"/>
                                <a:pt x="152" y="11"/>
                              </a:cubicBezTo>
                              <a:cubicBezTo>
                                <a:pt x="177" y="20"/>
                                <a:pt x="153" y="40"/>
                                <a:pt x="152" y="53"/>
                              </a:cubicBezTo>
                              <a:cubicBezTo>
                                <a:pt x="151" y="66"/>
                                <a:pt x="141" y="80"/>
                                <a:pt x="144" y="91"/>
                              </a:cubicBezTo>
                              <a:cubicBezTo>
                                <a:pt x="147" y="102"/>
                                <a:pt x="162" y="112"/>
                                <a:pt x="171" y="120"/>
                              </a:cubicBezTo>
                              <a:cubicBezTo>
                                <a:pt x="180" y="128"/>
                                <a:pt x="192" y="129"/>
                                <a:pt x="197" y="139"/>
                              </a:cubicBezTo>
                              <a:cubicBezTo>
                                <a:pt x="202" y="149"/>
                                <a:pt x="196" y="166"/>
                                <a:pt x="200" y="179"/>
                              </a:cubicBezTo>
                              <a:cubicBezTo>
                                <a:pt x="204" y="192"/>
                                <a:pt x="215" y="208"/>
                                <a:pt x="221" y="219"/>
                              </a:cubicBezTo>
                              <a:cubicBezTo>
                                <a:pt x="227" y="230"/>
                                <a:pt x="233" y="235"/>
                                <a:pt x="237" y="248"/>
                              </a:cubicBezTo>
                              <a:cubicBezTo>
                                <a:pt x="241" y="261"/>
                                <a:pt x="242" y="280"/>
                                <a:pt x="245" y="296"/>
                              </a:cubicBezTo>
                              <a:cubicBezTo>
                                <a:pt x="248" y="312"/>
                                <a:pt x="255" y="331"/>
                                <a:pt x="256" y="347"/>
                              </a:cubicBezTo>
                              <a:cubicBezTo>
                                <a:pt x="257" y="363"/>
                                <a:pt x="251" y="381"/>
                                <a:pt x="251" y="392"/>
                              </a:cubicBezTo>
                              <a:cubicBezTo>
                                <a:pt x="251" y="403"/>
                                <a:pt x="254" y="407"/>
                                <a:pt x="256" y="416"/>
                              </a:cubicBezTo>
                              <a:cubicBezTo>
                                <a:pt x="258" y="425"/>
                                <a:pt x="260" y="440"/>
                                <a:pt x="264" y="448"/>
                              </a:cubicBezTo>
                              <a:cubicBezTo>
                                <a:pt x="268" y="456"/>
                                <a:pt x="282" y="458"/>
                                <a:pt x="283" y="467"/>
                              </a:cubicBezTo>
                              <a:cubicBezTo>
                                <a:pt x="284" y="476"/>
                                <a:pt x="267" y="496"/>
                                <a:pt x="267" y="504"/>
                              </a:cubicBezTo>
                              <a:cubicBezTo>
                                <a:pt x="267" y="512"/>
                                <a:pt x="279" y="510"/>
                                <a:pt x="285" y="517"/>
                              </a:cubicBezTo>
                              <a:cubicBezTo>
                                <a:pt x="291" y="524"/>
                                <a:pt x="299" y="537"/>
                                <a:pt x="301" y="547"/>
                              </a:cubicBezTo>
                              <a:cubicBezTo>
                                <a:pt x="303" y="557"/>
                                <a:pt x="348" y="547"/>
                                <a:pt x="299" y="579"/>
                              </a:cubicBezTo>
                              <a:cubicBezTo>
                                <a:pt x="250" y="611"/>
                                <a:pt x="69" y="706"/>
                                <a:pt x="8" y="739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33" name="Freeform 3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80" y="2524"/>
                        <a:ext cx="628" cy="699"/>
                      </a:xfrm>
                      <a:custGeom>
                        <a:avLst/>
                        <a:gdLst>
                          <a:gd name="T0" fmla="*/ 628 w 628"/>
                          <a:gd name="T1" fmla="*/ 0 h 699"/>
                          <a:gd name="T2" fmla="*/ 624 w 628"/>
                          <a:gd name="T3" fmla="*/ 52 h 699"/>
                          <a:gd name="T4" fmla="*/ 612 w 628"/>
                          <a:gd name="T5" fmla="*/ 80 h 699"/>
                          <a:gd name="T6" fmla="*/ 604 w 628"/>
                          <a:gd name="T7" fmla="*/ 104 h 699"/>
                          <a:gd name="T8" fmla="*/ 592 w 628"/>
                          <a:gd name="T9" fmla="*/ 132 h 699"/>
                          <a:gd name="T10" fmla="*/ 580 w 628"/>
                          <a:gd name="T11" fmla="*/ 176 h 699"/>
                          <a:gd name="T12" fmla="*/ 572 w 628"/>
                          <a:gd name="T13" fmla="*/ 204 h 699"/>
                          <a:gd name="T14" fmla="*/ 556 w 628"/>
                          <a:gd name="T15" fmla="*/ 228 h 699"/>
                          <a:gd name="T16" fmla="*/ 540 w 628"/>
                          <a:gd name="T17" fmla="*/ 256 h 699"/>
                          <a:gd name="T18" fmla="*/ 520 w 628"/>
                          <a:gd name="T19" fmla="*/ 276 h 699"/>
                          <a:gd name="T20" fmla="*/ 516 w 628"/>
                          <a:gd name="T21" fmla="*/ 300 h 699"/>
                          <a:gd name="T22" fmla="*/ 500 w 628"/>
                          <a:gd name="T23" fmla="*/ 328 h 699"/>
                          <a:gd name="T24" fmla="*/ 480 w 628"/>
                          <a:gd name="T25" fmla="*/ 360 h 699"/>
                          <a:gd name="T26" fmla="*/ 456 w 628"/>
                          <a:gd name="T27" fmla="*/ 388 h 699"/>
                          <a:gd name="T28" fmla="*/ 424 w 628"/>
                          <a:gd name="T29" fmla="*/ 404 h 699"/>
                          <a:gd name="T30" fmla="*/ 396 w 628"/>
                          <a:gd name="T31" fmla="*/ 416 h 699"/>
                          <a:gd name="T32" fmla="*/ 364 w 628"/>
                          <a:gd name="T33" fmla="*/ 424 h 699"/>
                          <a:gd name="T34" fmla="*/ 360 w 628"/>
                          <a:gd name="T35" fmla="*/ 452 h 699"/>
                          <a:gd name="T36" fmla="*/ 344 w 628"/>
                          <a:gd name="T37" fmla="*/ 496 h 699"/>
                          <a:gd name="T38" fmla="*/ 320 w 628"/>
                          <a:gd name="T39" fmla="*/ 504 h 699"/>
                          <a:gd name="T40" fmla="*/ 304 w 628"/>
                          <a:gd name="T41" fmla="*/ 524 h 699"/>
                          <a:gd name="T42" fmla="*/ 288 w 628"/>
                          <a:gd name="T43" fmla="*/ 548 h 699"/>
                          <a:gd name="T44" fmla="*/ 268 w 628"/>
                          <a:gd name="T45" fmla="*/ 568 h 699"/>
                          <a:gd name="T46" fmla="*/ 220 w 628"/>
                          <a:gd name="T47" fmla="*/ 596 h 699"/>
                          <a:gd name="T48" fmla="*/ 188 w 628"/>
                          <a:gd name="T49" fmla="*/ 620 h 699"/>
                          <a:gd name="T50" fmla="*/ 164 w 628"/>
                          <a:gd name="T51" fmla="*/ 636 h 699"/>
                          <a:gd name="T52" fmla="*/ 136 w 628"/>
                          <a:gd name="T53" fmla="*/ 652 h 699"/>
                          <a:gd name="T54" fmla="*/ 112 w 628"/>
                          <a:gd name="T55" fmla="*/ 660 h 699"/>
                          <a:gd name="T56" fmla="*/ 88 w 628"/>
                          <a:gd name="T57" fmla="*/ 664 h 699"/>
                          <a:gd name="T58" fmla="*/ 56 w 628"/>
                          <a:gd name="T59" fmla="*/ 672 h 699"/>
                          <a:gd name="T60" fmla="*/ 32 w 628"/>
                          <a:gd name="T61" fmla="*/ 696 h 699"/>
                          <a:gd name="T62" fmla="*/ 0 w 628"/>
                          <a:gd name="T63" fmla="*/ 692 h 699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w 628"/>
                          <a:gd name="T97" fmla="*/ 0 h 699"/>
                          <a:gd name="T98" fmla="*/ 628 w 628"/>
                          <a:gd name="T99" fmla="*/ 699 h 699"/>
                        </a:gdLst>
                        <a:ahLst/>
                        <a:cxnLst>
                          <a:cxn ang="T64">
                            <a:pos x="T0" y="T1"/>
                          </a:cxn>
                          <a:cxn ang="T65">
                            <a:pos x="T2" y="T3"/>
                          </a:cxn>
                          <a:cxn ang="T66">
                            <a:pos x="T4" y="T5"/>
                          </a:cxn>
                          <a:cxn ang="T67">
                            <a:pos x="T6" y="T7"/>
                          </a:cxn>
                          <a:cxn ang="T68">
                            <a:pos x="T8" y="T9"/>
                          </a:cxn>
                          <a:cxn ang="T69">
                            <a:pos x="T10" y="T11"/>
                          </a:cxn>
                          <a:cxn ang="T70">
                            <a:pos x="T12" y="T13"/>
                          </a:cxn>
                          <a:cxn ang="T71">
                            <a:pos x="T14" y="T15"/>
                          </a:cxn>
                          <a:cxn ang="T72">
                            <a:pos x="T16" y="T17"/>
                          </a:cxn>
                          <a:cxn ang="T73">
                            <a:pos x="T18" y="T19"/>
                          </a:cxn>
                          <a:cxn ang="T74">
                            <a:pos x="T20" y="T21"/>
                          </a:cxn>
                          <a:cxn ang="T75">
                            <a:pos x="T22" y="T23"/>
                          </a:cxn>
                          <a:cxn ang="T76">
                            <a:pos x="T24" y="T25"/>
                          </a:cxn>
                          <a:cxn ang="T77">
                            <a:pos x="T26" y="T27"/>
                          </a:cxn>
                          <a:cxn ang="T78">
                            <a:pos x="T28" y="T29"/>
                          </a:cxn>
                          <a:cxn ang="T79">
                            <a:pos x="T30" y="T31"/>
                          </a:cxn>
                          <a:cxn ang="T80">
                            <a:pos x="T32" y="T33"/>
                          </a:cxn>
                          <a:cxn ang="T81">
                            <a:pos x="T34" y="T35"/>
                          </a:cxn>
                          <a:cxn ang="T82">
                            <a:pos x="T36" y="T37"/>
                          </a:cxn>
                          <a:cxn ang="T83">
                            <a:pos x="T38" y="T39"/>
                          </a:cxn>
                          <a:cxn ang="T84">
                            <a:pos x="T40" y="T41"/>
                          </a:cxn>
                          <a:cxn ang="T85">
                            <a:pos x="T42" y="T43"/>
                          </a:cxn>
                          <a:cxn ang="T86">
                            <a:pos x="T44" y="T45"/>
                          </a:cxn>
                          <a:cxn ang="T87">
                            <a:pos x="T46" y="T47"/>
                          </a:cxn>
                          <a:cxn ang="T88">
                            <a:pos x="T48" y="T49"/>
                          </a:cxn>
                          <a:cxn ang="T89">
                            <a:pos x="T50" y="T51"/>
                          </a:cxn>
                          <a:cxn ang="T90">
                            <a:pos x="T52" y="T53"/>
                          </a:cxn>
                          <a:cxn ang="T91">
                            <a:pos x="T54" y="T55"/>
                          </a:cxn>
                          <a:cxn ang="T92">
                            <a:pos x="T56" y="T57"/>
                          </a:cxn>
                          <a:cxn ang="T93">
                            <a:pos x="T58" y="T59"/>
                          </a:cxn>
                          <a:cxn ang="T94">
                            <a:pos x="T60" y="T61"/>
                          </a:cxn>
                          <a:cxn ang="T95">
                            <a:pos x="T62" y="T63"/>
                          </a:cxn>
                        </a:cxnLst>
                        <a:rect l="T96" t="T97" r="T98" b="T99"/>
                        <a:pathLst>
                          <a:path w="628" h="699">
                            <a:moveTo>
                              <a:pt x="628" y="0"/>
                            </a:moveTo>
                            <a:cubicBezTo>
                              <a:pt x="627" y="19"/>
                              <a:pt x="627" y="39"/>
                              <a:pt x="624" y="52"/>
                            </a:cubicBezTo>
                            <a:cubicBezTo>
                              <a:pt x="621" y="65"/>
                              <a:pt x="615" y="71"/>
                              <a:pt x="612" y="80"/>
                            </a:cubicBezTo>
                            <a:cubicBezTo>
                              <a:pt x="609" y="89"/>
                              <a:pt x="607" y="95"/>
                              <a:pt x="604" y="104"/>
                            </a:cubicBezTo>
                            <a:cubicBezTo>
                              <a:pt x="601" y="113"/>
                              <a:pt x="596" y="120"/>
                              <a:pt x="592" y="132"/>
                            </a:cubicBezTo>
                            <a:cubicBezTo>
                              <a:pt x="588" y="144"/>
                              <a:pt x="583" y="164"/>
                              <a:pt x="580" y="176"/>
                            </a:cubicBezTo>
                            <a:cubicBezTo>
                              <a:pt x="577" y="188"/>
                              <a:pt x="576" y="195"/>
                              <a:pt x="572" y="204"/>
                            </a:cubicBezTo>
                            <a:cubicBezTo>
                              <a:pt x="568" y="213"/>
                              <a:pt x="561" y="219"/>
                              <a:pt x="556" y="228"/>
                            </a:cubicBezTo>
                            <a:cubicBezTo>
                              <a:pt x="551" y="237"/>
                              <a:pt x="546" y="248"/>
                              <a:pt x="540" y="256"/>
                            </a:cubicBezTo>
                            <a:cubicBezTo>
                              <a:pt x="534" y="264"/>
                              <a:pt x="524" y="269"/>
                              <a:pt x="520" y="276"/>
                            </a:cubicBezTo>
                            <a:cubicBezTo>
                              <a:pt x="516" y="283"/>
                              <a:pt x="519" y="291"/>
                              <a:pt x="516" y="300"/>
                            </a:cubicBezTo>
                            <a:cubicBezTo>
                              <a:pt x="513" y="309"/>
                              <a:pt x="506" y="318"/>
                              <a:pt x="500" y="328"/>
                            </a:cubicBezTo>
                            <a:cubicBezTo>
                              <a:pt x="494" y="338"/>
                              <a:pt x="487" y="350"/>
                              <a:pt x="480" y="360"/>
                            </a:cubicBezTo>
                            <a:cubicBezTo>
                              <a:pt x="473" y="370"/>
                              <a:pt x="465" y="381"/>
                              <a:pt x="456" y="388"/>
                            </a:cubicBezTo>
                            <a:cubicBezTo>
                              <a:pt x="447" y="395"/>
                              <a:pt x="434" y="399"/>
                              <a:pt x="424" y="404"/>
                            </a:cubicBezTo>
                            <a:cubicBezTo>
                              <a:pt x="414" y="409"/>
                              <a:pt x="406" y="413"/>
                              <a:pt x="396" y="416"/>
                            </a:cubicBezTo>
                            <a:cubicBezTo>
                              <a:pt x="386" y="419"/>
                              <a:pt x="370" y="418"/>
                              <a:pt x="364" y="424"/>
                            </a:cubicBezTo>
                            <a:cubicBezTo>
                              <a:pt x="358" y="430"/>
                              <a:pt x="363" y="440"/>
                              <a:pt x="360" y="452"/>
                            </a:cubicBezTo>
                            <a:cubicBezTo>
                              <a:pt x="357" y="464"/>
                              <a:pt x="351" y="487"/>
                              <a:pt x="344" y="496"/>
                            </a:cubicBezTo>
                            <a:cubicBezTo>
                              <a:pt x="337" y="505"/>
                              <a:pt x="327" y="499"/>
                              <a:pt x="320" y="504"/>
                            </a:cubicBezTo>
                            <a:cubicBezTo>
                              <a:pt x="313" y="509"/>
                              <a:pt x="309" y="517"/>
                              <a:pt x="304" y="524"/>
                            </a:cubicBezTo>
                            <a:cubicBezTo>
                              <a:pt x="299" y="531"/>
                              <a:pt x="294" y="541"/>
                              <a:pt x="288" y="548"/>
                            </a:cubicBezTo>
                            <a:cubicBezTo>
                              <a:pt x="282" y="555"/>
                              <a:pt x="279" y="560"/>
                              <a:pt x="268" y="568"/>
                            </a:cubicBezTo>
                            <a:cubicBezTo>
                              <a:pt x="257" y="576"/>
                              <a:pt x="233" y="587"/>
                              <a:pt x="220" y="596"/>
                            </a:cubicBezTo>
                            <a:cubicBezTo>
                              <a:pt x="207" y="605"/>
                              <a:pt x="197" y="613"/>
                              <a:pt x="188" y="620"/>
                            </a:cubicBezTo>
                            <a:cubicBezTo>
                              <a:pt x="179" y="627"/>
                              <a:pt x="173" y="631"/>
                              <a:pt x="164" y="636"/>
                            </a:cubicBezTo>
                            <a:cubicBezTo>
                              <a:pt x="155" y="641"/>
                              <a:pt x="145" y="648"/>
                              <a:pt x="136" y="652"/>
                            </a:cubicBezTo>
                            <a:cubicBezTo>
                              <a:pt x="127" y="656"/>
                              <a:pt x="120" y="658"/>
                              <a:pt x="112" y="660"/>
                            </a:cubicBezTo>
                            <a:cubicBezTo>
                              <a:pt x="104" y="662"/>
                              <a:pt x="97" y="662"/>
                              <a:pt x="88" y="664"/>
                            </a:cubicBezTo>
                            <a:cubicBezTo>
                              <a:pt x="79" y="666"/>
                              <a:pt x="65" y="667"/>
                              <a:pt x="56" y="672"/>
                            </a:cubicBezTo>
                            <a:cubicBezTo>
                              <a:pt x="47" y="677"/>
                              <a:pt x="41" y="693"/>
                              <a:pt x="32" y="696"/>
                            </a:cubicBezTo>
                            <a:cubicBezTo>
                              <a:pt x="23" y="699"/>
                              <a:pt x="5" y="693"/>
                              <a:pt x="0" y="692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rgbClr val="FF0626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11" name="Line 39"/>
            <p:cNvSpPr>
              <a:spLocks noChangeShapeType="1"/>
            </p:cNvSpPr>
            <p:nvPr/>
          </p:nvSpPr>
          <p:spPr bwMode="auto">
            <a:xfrm flipH="1">
              <a:off x="4703" y="2475"/>
              <a:ext cx="153" cy="1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40"/>
            <p:cNvSpPr>
              <a:spLocks noChangeShapeType="1"/>
            </p:cNvSpPr>
            <p:nvPr/>
          </p:nvSpPr>
          <p:spPr bwMode="auto">
            <a:xfrm flipV="1">
              <a:off x="3635" y="1316"/>
              <a:ext cx="233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41"/>
            <p:cNvSpPr>
              <a:spLocks noChangeShapeType="1"/>
            </p:cNvSpPr>
            <p:nvPr/>
          </p:nvSpPr>
          <p:spPr bwMode="auto">
            <a:xfrm>
              <a:off x="4608" y="1622"/>
              <a:ext cx="128" cy="1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42"/>
            <p:cNvSpPr>
              <a:spLocks noChangeShapeType="1"/>
            </p:cNvSpPr>
            <p:nvPr/>
          </p:nvSpPr>
          <p:spPr bwMode="auto">
            <a:xfrm flipH="1" flipV="1">
              <a:off x="3443" y="2337"/>
              <a:ext cx="105" cy="2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4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1054100"/>
            <a:ext cx="6996706" cy="2879788"/>
          </a:xfrm>
          <a:prstGeom prst="rect">
            <a:avLst/>
          </a:prstGeom>
          <a:noFill/>
          <a:ln w="57150" cmpd="sng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409700" y="2347105"/>
            <a:ext cx="2197100" cy="307777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Pacific Deep Water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5524629" y="1210048"/>
            <a:ext cx="8382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Circumpolar Deep Water</a:t>
            </a:r>
            <a:endParaRPr lang="en-US" sz="1000" dirty="0"/>
          </a:p>
        </p:txBody>
      </p:sp>
      <p:cxnSp>
        <p:nvCxnSpPr>
          <p:cNvPr id="3" name="Straight Connector 2"/>
          <p:cNvCxnSpPr>
            <a:cxnSpLocks noChangeAspect="1"/>
          </p:cNvCxnSpPr>
          <p:nvPr/>
        </p:nvCxnSpPr>
        <p:spPr>
          <a:xfrm flipH="1" flipV="1">
            <a:off x="6084062" y="4658239"/>
            <a:ext cx="1005840" cy="81521"/>
          </a:xfrm>
          <a:prstGeom prst="line">
            <a:avLst/>
          </a:prstGeom>
          <a:ln w="57150" cmpd="sng">
            <a:solidFill>
              <a:srgbClr val="3F5B03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4445000" y="1210048"/>
            <a:ext cx="584200" cy="0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Summing Junction 57"/>
          <p:cNvSpPr>
            <a:spLocks noChangeAspect="1"/>
          </p:cNvSpPr>
          <p:nvPr/>
        </p:nvSpPr>
        <p:spPr>
          <a:xfrm>
            <a:off x="5199744" y="935728"/>
            <a:ext cx="272143" cy="274320"/>
          </a:xfrm>
          <a:prstGeom prst="flowChartSummingJunction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4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Isopycnals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are lifted in response to surface transport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4699000" y="9525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99000" y="103663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1800">
              <a:latin typeface="Tahoma" charset="0"/>
            </a:endParaRPr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 bwMode="auto">
          <a:xfrm>
            <a:off x="5943729" y="3009333"/>
            <a:ext cx="3272589" cy="3657600"/>
            <a:chOff x="2448" y="629"/>
            <a:chExt cx="3312" cy="3335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629"/>
              <a:ext cx="3312" cy="3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3099" y="1125"/>
              <a:ext cx="1994" cy="1966"/>
              <a:chOff x="4150" y="1120"/>
              <a:chExt cx="1994" cy="1966"/>
            </a:xfrm>
          </p:grpSpPr>
          <p:sp>
            <p:nvSpPr>
              <p:cNvPr id="15" name="Freeform 8"/>
              <p:cNvSpPr>
                <a:spLocks/>
              </p:cNvSpPr>
              <p:nvPr/>
            </p:nvSpPr>
            <p:spPr bwMode="auto">
              <a:xfrm>
                <a:off x="4852" y="2921"/>
                <a:ext cx="663" cy="80"/>
              </a:xfrm>
              <a:custGeom>
                <a:avLst/>
                <a:gdLst>
                  <a:gd name="T0" fmla="*/ 654 w 654"/>
                  <a:gd name="T1" fmla="*/ 49 h 81"/>
                  <a:gd name="T2" fmla="*/ 635 w 654"/>
                  <a:gd name="T3" fmla="*/ 51 h 81"/>
                  <a:gd name="T4" fmla="*/ 616 w 654"/>
                  <a:gd name="T5" fmla="*/ 62 h 81"/>
                  <a:gd name="T6" fmla="*/ 568 w 654"/>
                  <a:gd name="T7" fmla="*/ 51 h 81"/>
                  <a:gd name="T8" fmla="*/ 542 w 654"/>
                  <a:gd name="T9" fmla="*/ 62 h 81"/>
                  <a:gd name="T10" fmla="*/ 512 w 654"/>
                  <a:gd name="T11" fmla="*/ 54 h 81"/>
                  <a:gd name="T12" fmla="*/ 486 w 654"/>
                  <a:gd name="T13" fmla="*/ 43 h 81"/>
                  <a:gd name="T14" fmla="*/ 462 w 654"/>
                  <a:gd name="T15" fmla="*/ 22 h 81"/>
                  <a:gd name="T16" fmla="*/ 451 w 654"/>
                  <a:gd name="T17" fmla="*/ 3 h 81"/>
                  <a:gd name="T18" fmla="*/ 424 w 654"/>
                  <a:gd name="T19" fmla="*/ 3 h 81"/>
                  <a:gd name="T20" fmla="*/ 403 w 654"/>
                  <a:gd name="T21" fmla="*/ 6 h 81"/>
                  <a:gd name="T22" fmla="*/ 400 w 654"/>
                  <a:gd name="T23" fmla="*/ 25 h 81"/>
                  <a:gd name="T24" fmla="*/ 384 w 654"/>
                  <a:gd name="T25" fmla="*/ 43 h 81"/>
                  <a:gd name="T26" fmla="*/ 355 w 654"/>
                  <a:gd name="T27" fmla="*/ 46 h 81"/>
                  <a:gd name="T28" fmla="*/ 334 w 654"/>
                  <a:gd name="T29" fmla="*/ 51 h 81"/>
                  <a:gd name="T30" fmla="*/ 307 w 654"/>
                  <a:gd name="T31" fmla="*/ 57 h 81"/>
                  <a:gd name="T32" fmla="*/ 286 w 654"/>
                  <a:gd name="T33" fmla="*/ 67 h 81"/>
                  <a:gd name="T34" fmla="*/ 264 w 654"/>
                  <a:gd name="T35" fmla="*/ 67 h 81"/>
                  <a:gd name="T36" fmla="*/ 243 w 654"/>
                  <a:gd name="T37" fmla="*/ 70 h 81"/>
                  <a:gd name="T38" fmla="*/ 211 w 654"/>
                  <a:gd name="T39" fmla="*/ 78 h 81"/>
                  <a:gd name="T40" fmla="*/ 190 w 654"/>
                  <a:gd name="T41" fmla="*/ 62 h 81"/>
                  <a:gd name="T42" fmla="*/ 174 w 654"/>
                  <a:gd name="T43" fmla="*/ 73 h 81"/>
                  <a:gd name="T44" fmla="*/ 158 w 654"/>
                  <a:gd name="T45" fmla="*/ 81 h 81"/>
                  <a:gd name="T46" fmla="*/ 136 w 654"/>
                  <a:gd name="T47" fmla="*/ 75 h 81"/>
                  <a:gd name="T48" fmla="*/ 110 w 654"/>
                  <a:gd name="T49" fmla="*/ 81 h 81"/>
                  <a:gd name="T50" fmla="*/ 80 w 654"/>
                  <a:gd name="T51" fmla="*/ 75 h 81"/>
                  <a:gd name="T52" fmla="*/ 54 w 654"/>
                  <a:gd name="T53" fmla="*/ 70 h 81"/>
                  <a:gd name="T54" fmla="*/ 38 w 654"/>
                  <a:gd name="T55" fmla="*/ 67 h 81"/>
                  <a:gd name="T56" fmla="*/ 0 w 654"/>
                  <a:gd name="T57" fmla="*/ 62 h 8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54"/>
                  <a:gd name="T88" fmla="*/ 0 h 81"/>
                  <a:gd name="T89" fmla="*/ 654 w 654"/>
                  <a:gd name="T90" fmla="*/ 81 h 81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54" h="81">
                    <a:moveTo>
                      <a:pt x="654" y="49"/>
                    </a:moveTo>
                    <a:cubicBezTo>
                      <a:pt x="647" y="49"/>
                      <a:pt x="641" y="49"/>
                      <a:pt x="635" y="51"/>
                    </a:cubicBezTo>
                    <a:cubicBezTo>
                      <a:pt x="629" y="53"/>
                      <a:pt x="627" y="62"/>
                      <a:pt x="616" y="62"/>
                    </a:cubicBezTo>
                    <a:cubicBezTo>
                      <a:pt x="605" y="62"/>
                      <a:pt x="580" y="51"/>
                      <a:pt x="568" y="51"/>
                    </a:cubicBezTo>
                    <a:cubicBezTo>
                      <a:pt x="556" y="51"/>
                      <a:pt x="551" y="62"/>
                      <a:pt x="542" y="62"/>
                    </a:cubicBezTo>
                    <a:cubicBezTo>
                      <a:pt x="533" y="62"/>
                      <a:pt x="521" y="57"/>
                      <a:pt x="512" y="54"/>
                    </a:cubicBezTo>
                    <a:cubicBezTo>
                      <a:pt x="503" y="51"/>
                      <a:pt x="494" y="48"/>
                      <a:pt x="486" y="43"/>
                    </a:cubicBezTo>
                    <a:cubicBezTo>
                      <a:pt x="478" y="38"/>
                      <a:pt x="468" y="29"/>
                      <a:pt x="462" y="22"/>
                    </a:cubicBezTo>
                    <a:cubicBezTo>
                      <a:pt x="456" y="15"/>
                      <a:pt x="457" y="6"/>
                      <a:pt x="451" y="3"/>
                    </a:cubicBezTo>
                    <a:cubicBezTo>
                      <a:pt x="445" y="0"/>
                      <a:pt x="432" y="2"/>
                      <a:pt x="424" y="3"/>
                    </a:cubicBezTo>
                    <a:cubicBezTo>
                      <a:pt x="416" y="4"/>
                      <a:pt x="407" y="2"/>
                      <a:pt x="403" y="6"/>
                    </a:cubicBezTo>
                    <a:cubicBezTo>
                      <a:pt x="399" y="10"/>
                      <a:pt x="403" y="19"/>
                      <a:pt x="400" y="25"/>
                    </a:cubicBezTo>
                    <a:cubicBezTo>
                      <a:pt x="397" y="31"/>
                      <a:pt x="391" y="40"/>
                      <a:pt x="384" y="43"/>
                    </a:cubicBezTo>
                    <a:cubicBezTo>
                      <a:pt x="377" y="46"/>
                      <a:pt x="363" y="45"/>
                      <a:pt x="355" y="46"/>
                    </a:cubicBezTo>
                    <a:cubicBezTo>
                      <a:pt x="347" y="47"/>
                      <a:pt x="342" y="49"/>
                      <a:pt x="334" y="51"/>
                    </a:cubicBezTo>
                    <a:cubicBezTo>
                      <a:pt x="326" y="53"/>
                      <a:pt x="315" y="54"/>
                      <a:pt x="307" y="57"/>
                    </a:cubicBezTo>
                    <a:cubicBezTo>
                      <a:pt x="299" y="60"/>
                      <a:pt x="293" y="65"/>
                      <a:pt x="286" y="67"/>
                    </a:cubicBezTo>
                    <a:cubicBezTo>
                      <a:pt x="279" y="69"/>
                      <a:pt x="271" y="67"/>
                      <a:pt x="264" y="67"/>
                    </a:cubicBezTo>
                    <a:cubicBezTo>
                      <a:pt x="257" y="67"/>
                      <a:pt x="252" y="68"/>
                      <a:pt x="243" y="70"/>
                    </a:cubicBezTo>
                    <a:cubicBezTo>
                      <a:pt x="234" y="72"/>
                      <a:pt x="220" y="79"/>
                      <a:pt x="211" y="78"/>
                    </a:cubicBezTo>
                    <a:cubicBezTo>
                      <a:pt x="202" y="77"/>
                      <a:pt x="196" y="63"/>
                      <a:pt x="190" y="62"/>
                    </a:cubicBezTo>
                    <a:cubicBezTo>
                      <a:pt x="184" y="61"/>
                      <a:pt x="179" y="70"/>
                      <a:pt x="174" y="73"/>
                    </a:cubicBezTo>
                    <a:cubicBezTo>
                      <a:pt x="169" y="76"/>
                      <a:pt x="164" y="81"/>
                      <a:pt x="158" y="81"/>
                    </a:cubicBezTo>
                    <a:cubicBezTo>
                      <a:pt x="152" y="81"/>
                      <a:pt x="144" y="75"/>
                      <a:pt x="136" y="75"/>
                    </a:cubicBezTo>
                    <a:cubicBezTo>
                      <a:pt x="128" y="75"/>
                      <a:pt x="119" y="81"/>
                      <a:pt x="110" y="81"/>
                    </a:cubicBezTo>
                    <a:cubicBezTo>
                      <a:pt x="101" y="81"/>
                      <a:pt x="89" y="77"/>
                      <a:pt x="80" y="75"/>
                    </a:cubicBezTo>
                    <a:cubicBezTo>
                      <a:pt x="71" y="73"/>
                      <a:pt x="61" y="71"/>
                      <a:pt x="54" y="70"/>
                    </a:cubicBezTo>
                    <a:cubicBezTo>
                      <a:pt x="47" y="69"/>
                      <a:pt x="47" y="68"/>
                      <a:pt x="38" y="67"/>
                    </a:cubicBezTo>
                    <a:cubicBezTo>
                      <a:pt x="29" y="66"/>
                      <a:pt x="9" y="64"/>
                      <a:pt x="0" y="62"/>
                    </a:cubicBezTo>
                  </a:path>
                </a:pathLst>
              </a:custGeom>
              <a:noFill/>
              <a:ln w="38100">
                <a:solidFill>
                  <a:srgbClr val="FF062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" name="Group 9"/>
              <p:cNvGrpSpPr>
                <a:grpSpLocks/>
              </p:cNvGrpSpPr>
              <p:nvPr/>
            </p:nvGrpSpPr>
            <p:grpSpPr bwMode="auto">
              <a:xfrm>
                <a:off x="4150" y="1120"/>
                <a:ext cx="1994" cy="1966"/>
                <a:chOff x="2840" y="1336"/>
                <a:chExt cx="1968" cy="1993"/>
              </a:xfrm>
            </p:grpSpPr>
            <p:sp>
              <p:nvSpPr>
                <p:cNvPr id="17" name="Freeform 10"/>
                <p:cNvSpPr>
                  <a:spLocks/>
                </p:cNvSpPr>
                <p:nvPr/>
              </p:nvSpPr>
              <p:spPr bwMode="auto">
                <a:xfrm>
                  <a:off x="4081" y="2486"/>
                  <a:ext cx="724" cy="725"/>
                </a:xfrm>
                <a:custGeom>
                  <a:avLst/>
                  <a:gdLst>
                    <a:gd name="T0" fmla="*/ 95 w 724"/>
                    <a:gd name="T1" fmla="*/ 725 h 725"/>
                    <a:gd name="T2" fmla="*/ 12 w 724"/>
                    <a:gd name="T3" fmla="*/ 498 h 725"/>
                    <a:gd name="T4" fmla="*/ 20 w 724"/>
                    <a:gd name="T5" fmla="*/ 479 h 725"/>
                    <a:gd name="T6" fmla="*/ 39 w 724"/>
                    <a:gd name="T7" fmla="*/ 469 h 725"/>
                    <a:gd name="T8" fmla="*/ 95 w 724"/>
                    <a:gd name="T9" fmla="*/ 447 h 725"/>
                    <a:gd name="T10" fmla="*/ 113 w 724"/>
                    <a:gd name="T11" fmla="*/ 415 h 725"/>
                    <a:gd name="T12" fmla="*/ 129 w 724"/>
                    <a:gd name="T13" fmla="*/ 394 h 725"/>
                    <a:gd name="T14" fmla="*/ 167 w 724"/>
                    <a:gd name="T15" fmla="*/ 362 h 725"/>
                    <a:gd name="T16" fmla="*/ 276 w 724"/>
                    <a:gd name="T17" fmla="*/ 285 h 725"/>
                    <a:gd name="T18" fmla="*/ 289 w 724"/>
                    <a:gd name="T19" fmla="*/ 221 h 725"/>
                    <a:gd name="T20" fmla="*/ 305 w 724"/>
                    <a:gd name="T21" fmla="*/ 130 h 725"/>
                    <a:gd name="T22" fmla="*/ 327 w 724"/>
                    <a:gd name="T23" fmla="*/ 53 h 725"/>
                    <a:gd name="T24" fmla="*/ 335 w 724"/>
                    <a:gd name="T25" fmla="*/ 7 h 725"/>
                    <a:gd name="T26" fmla="*/ 370 w 724"/>
                    <a:gd name="T27" fmla="*/ 10 h 725"/>
                    <a:gd name="T28" fmla="*/ 428 w 724"/>
                    <a:gd name="T29" fmla="*/ 15 h 725"/>
                    <a:gd name="T30" fmla="*/ 530 w 724"/>
                    <a:gd name="T31" fmla="*/ 23 h 725"/>
                    <a:gd name="T32" fmla="*/ 724 w 724"/>
                    <a:gd name="T33" fmla="*/ 37 h 7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4"/>
                    <a:gd name="T52" fmla="*/ 0 h 725"/>
                    <a:gd name="T53" fmla="*/ 724 w 724"/>
                    <a:gd name="T54" fmla="*/ 725 h 7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4" h="725">
                      <a:moveTo>
                        <a:pt x="95" y="725"/>
                      </a:moveTo>
                      <a:cubicBezTo>
                        <a:pt x="81" y="687"/>
                        <a:pt x="24" y="539"/>
                        <a:pt x="12" y="498"/>
                      </a:cubicBezTo>
                      <a:cubicBezTo>
                        <a:pt x="0" y="457"/>
                        <a:pt x="16" y="484"/>
                        <a:pt x="20" y="479"/>
                      </a:cubicBezTo>
                      <a:cubicBezTo>
                        <a:pt x="24" y="474"/>
                        <a:pt x="27" y="474"/>
                        <a:pt x="39" y="469"/>
                      </a:cubicBezTo>
                      <a:cubicBezTo>
                        <a:pt x="51" y="464"/>
                        <a:pt x="83" y="456"/>
                        <a:pt x="95" y="447"/>
                      </a:cubicBezTo>
                      <a:cubicBezTo>
                        <a:pt x="107" y="438"/>
                        <a:pt x="107" y="424"/>
                        <a:pt x="113" y="415"/>
                      </a:cubicBezTo>
                      <a:cubicBezTo>
                        <a:pt x="119" y="406"/>
                        <a:pt x="120" y="403"/>
                        <a:pt x="129" y="394"/>
                      </a:cubicBezTo>
                      <a:cubicBezTo>
                        <a:pt x="138" y="385"/>
                        <a:pt x="142" y="380"/>
                        <a:pt x="167" y="362"/>
                      </a:cubicBezTo>
                      <a:cubicBezTo>
                        <a:pt x="192" y="344"/>
                        <a:pt x="256" y="308"/>
                        <a:pt x="276" y="285"/>
                      </a:cubicBezTo>
                      <a:cubicBezTo>
                        <a:pt x="296" y="262"/>
                        <a:pt x="284" y="247"/>
                        <a:pt x="289" y="221"/>
                      </a:cubicBezTo>
                      <a:cubicBezTo>
                        <a:pt x="294" y="195"/>
                        <a:pt x="299" y="158"/>
                        <a:pt x="305" y="130"/>
                      </a:cubicBezTo>
                      <a:cubicBezTo>
                        <a:pt x="311" y="102"/>
                        <a:pt x="322" y="73"/>
                        <a:pt x="327" y="53"/>
                      </a:cubicBezTo>
                      <a:cubicBezTo>
                        <a:pt x="332" y="33"/>
                        <a:pt x="328" y="14"/>
                        <a:pt x="335" y="7"/>
                      </a:cubicBezTo>
                      <a:cubicBezTo>
                        <a:pt x="342" y="0"/>
                        <a:pt x="355" y="9"/>
                        <a:pt x="370" y="10"/>
                      </a:cubicBezTo>
                      <a:cubicBezTo>
                        <a:pt x="385" y="11"/>
                        <a:pt x="401" y="13"/>
                        <a:pt x="428" y="15"/>
                      </a:cubicBezTo>
                      <a:cubicBezTo>
                        <a:pt x="455" y="17"/>
                        <a:pt x="481" y="19"/>
                        <a:pt x="530" y="23"/>
                      </a:cubicBezTo>
                      <a:cubicBezTo>
                        <a:pt x="579" y="27"/>
                        <a:pt x="684" y="34"/>
                        <a:pt x="724" y="37"/>
                      </a:cubicBezTo>
                    </a:path>
                  </a:pathLst>
                </a:custGeom>
                <a:solidFill>
                  <a:srgbClr val="FF008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" name="Group 11"/>
                <p:cNvGrpSpPr>
                  <a:grpSpLocks/>
                </p:cNvGrpSpPr>
                <p:nvPr/>
              </p:nvGrpSpPr>
              <p:grpSpPr bwMode="auto">
                <a:xfrm>
                  <a:off x="2840" y="1336"/>
                  <a:ext cx="1968" cy="1993"/>
                  <a:chOff x="2840" y="1336"/>
                  <a:chExt cx="1968" cy="1993"/>
                </a:xfrm>
              </p:grpSpPr>
              <p:sp>
                <p:nvSpPr>
                  <p:cNvPr id="19" name="Freeform 12"/>
                  <p:cNvSpPr>
                    <a:spLocks/>
                  </p:cNvSpPr>
                  <p:nvPr/>
                </p:nvSpPr>
                <p:spPr bwMode="auto">
                  <a:xfrm>
                    <a:off x="4064" y="2520"/>
                    <a:ext cx="743" cy="809"/>
                  </a:xfrm>
                  <a:custGeom>
                    <a:avLst/>
                    <a:gdLst>
                      <a:gd name="T0" fmla="*/ 736 w 743"/>
                      <a:gd name="T1" fmla="*/ 0 h 809"/>
                      <a:gd name="T2" fmla="*/ 108 w 743"/>
                      <a:gd name="T3" fmla="*/ 692 h 809"/>
                      <a:gd name="T4" fmla="*/ 88 w 743"/>
                      <a:gd name="T5" fmla="*/ 704 h 809"/>
                      <a:gd name="T6" fmla="*/ 108 w 743"/>
                      <a:gd name="T7" fmla="*/ 704 h 809"/>
                      <a:gd name="T8" fmla="*/ 152 w 743"/>
                      <a:gd name="T9" fmla="*/ 684 h 809"/>
                      <a:gd name="T10" fmla="*/ 180 w 743"/>
                      <a:gd name="T11" fmla="*/ 664 h 809"/>
                      <a:gd name="T12" fmla="*/ 244 w 743"/>
                      <a:gd name="T13" fmla="*/ 648 h 809"/>
                      <a:gd name="T14" fmla="*/ 292 w 743"/>
                      <a:gd name="T15" fmla="*/ 620 h 809"/>
                      <a:gd name="T16" fmla="*/ 380 w 743"/>
                      <a:gd name="T17" fmla="*/ 568 h 809"/>
                      <a:gd name="T18" fmla="*/ 420 w 743"/>
                      <a:gd name="T19" fmla="*/ 504 h 809"/>
                      <a:gd name="T20" fmla="*/ 452 w 743"/>
                      <a:gd name="T21" fmla="*/ 488 h 809"/>
                      <a:gd name="T22" fmla="*/ 460 w 743"/>
                      <a:gd name="T23" fmla="*/ 456 h 809"/>
                      <a:gd name="T24" fmla="*/ 460 w 743"/>
                      <a:gd name="T25" fmla="*/ 420 h 809"/>
                      <a:gd name="T26" fmla="*/ 508 w 743"/>
                      <a:gd name="T27" fmla="*/ 400 h 809"/>
                      <a:gd name="T28" fmla="*/ 540 w 743"/>
                      <a:gd name="T29" fmla="*/ 392 h 809"/>
                      <a:gd name="T30" fmla="*/ 576 w 743"/>
                      <a:gd name="T31" fmla="*/ 360 h 809"/>
                      <a:gd name="T32" fmla="*/ 596 w 743"/>
                      <a:gd name="T33" fmla="*/ 332 h 809"/>
                      <a:gd name="T34" fmla="*/ 616 w 743"/>
                      <a:gd name="T35" fmla="*/ 304 h 809"/>
                      <a:gd name="T36" fmla="*/ 616 w 743"/>
                      <a:gd name="T37" fmla="*/ 276 h 809"/>
                      <a:gd name="T38" fmla="*/ 652 w 743"/>
                      <a:gd name="T39" fmla="*/ 244 h 809"/>
                      <a:gd name="T40" fmla="*/ 672 w 743"/>
                      <a:gd name="T41" fmla="*/ 212 h 809"/>
                      <a:gd name="T42" fmla="*/ 680 w 743"/>
                      <a:gd name="T43" fmla="*/ 164 h 809"/>
                      <a:gd name="T44" fmla="*/ 696 w 743"/>
                      <a:gd name="T45" fmla="*/ 116 h 809"/>
                      <a:gd name="T46" fmla="*/ 720 w 743"/>
                      <a:gd name="T47" fmla="*/ 64 h 809"/>
                      <a:gd name="T48" fmla="*/ 740 w 743"/>
                      <a:gd name="T49" fmla="*/ 16 h 809"/>
                      <a:gd name="T50" fmla="*/ 736 w 743"/>
                      <a:gd name="T51" fmla="*/ 0 h 80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743"/>
                      <a:gd name="T79" fmla="*/ 0 h 809"/>
                      <a:gd name="T80" fmla="*/ 743 w 743"/>
                      <a:gd name="T81" fmla="*/ 809 h 80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743" h="809">
                        <a:moveTo>
                          <a:pt x="736" y="0"/>
                        </a:moveTo>
                        <a:cubicBezTo>
                          <a:pt x="625" y="120"/>
                          <a:pt x="216" y="575"/>
                          <a:pt x="108" y="692"/>
                        </a:cubicBezTo>
                        <a:cubicBezTo>
                          <a:pt x="0" y="809"/>
                          <a:pt x="88" y="702"/>
                          <a:pt x="88" y="704"/>
                        </a:cubicBezTo>
                        <a:cubicBezTo>
                          <a:pt x="88" y="706"/>
                          <a:pt x="97" y="707"/>
                          <a:pt x="108" y="704"/>
                        </a:cubicBezTo>
                        <a:cubicBezTo>
                          <a:pt x="119" y="701"/>
                          <a:pt x="140" y="691"/>
                          <a:pt x="152" y="684"/>
                        </a:cubicBezTo>
                        <a:cubicBezTo>
                          <a:pt x="164" y="677"/>
                          <a:pt x="165" y="670"/>
                          <a:pt x="180" y="664"/>
                        </a:cubicBezTo>
                        <a:cubicBezTo>
                          <a:pt x="195" y="658"/>
                          <a:pt x="225" y="655"/>
                          <a:pt x="244" y="648"/>
                        </a:cubicBezTo>
                        <a:cubicBezTo>
                          <a:pt x="263" y="641"/>
                          <a:pt x="269" y="633"/>
                          <a:pt x="292" y="620"/>
                        </a:cubicBezTo>
                        <a:cubicBezTo>
                          <a:pt x="315" y="607"/>
                          <a:pt x="359" y="587"/>
                          <a:pt x="380" y="568"/>
                        </a:cubicBezTo>
                        <a:cubicBezTo>
                          <a:pt x="401" y="549"/>
                          <a:pt x="408" y="517"/>
                          <a:pt x="420" y="504"/>
                        </a:cubicBezTo>
                        <a:cubicBezTo>
                          <a:pt x="432" y="491"/>
                          <a:pt x="445" y="496"/>
                          <a:pt x="452" y="488"/>
                        </a:cubicBezTo>
                        <a:cubicBezTo>
                          <a:pt x="459" y="480"/>
                          <a:pt x="459" y="467"/>
                          <a:pt x="460" y="456"/>
                        </a:cubicBezTo>
                        <a:cubicBezTo>
                          <a:pt x="461" y="445"/>
                          <a:pt x="452" y="429"/>
                          <a:pt x="460" y="420"/>
                        </a:cubicBezTo>
                        <a:cubicBezTo>
                          <a:pt x="468" y="411"/>
                          <a:pt x="495" y="405"/>
                          <a:pt x="508" y="400"/>
                        </a:cubicBezTo>
                        <a:cubicBezTo>
                          <a:pt x="521" y="395"/>
                          <a:pt x="529" y="399"/>
                          <a:pt x="540" y="392"/>
                        </a:cubicBezTo>
                        <a:cubicBezTo>
                          <a:pt x="551" y="385"/>
                          <a:pt x="567" y="370"/>
                          <a:pt x="576" y="360"/>
                        </a:cubicBezTo>
                        <a:cubicBezTo>
                          <a:pt x="585" y="350"/>
                          <a:pt x="589" y="341"/>
                          <a:pt x="596" y="332"/>
                        </a:cubicBezTo>
                        <a:cubicBezTo>
                          <a:pt x="603" y="323"/>
                          <a:pt x="613" y="313"/>
                          <a:pt x="616" y="304"/>
                        </a:cubicBezTo>
                        <a:cubicBezTo>
                          <a:pt x="619" y="295"/>
                          <a:pt x="610" y="286"/>
                          <a:pt x="616" y="276"/>
                        </a:cubicBezTo>
                        <a:cubicBezTo>
                          <a:pt x="622" y="266"/>
                          <a:pt x="643" y="255"/>
                          <a:pt x="652" y="244"/>
                        </a:cubicBezTo>
                        <a:cubicBezTo>
                          <a:pt x="661" y="233"/>
                          <a:pt x="667" y="225"/>
                          <a:pt x="672" y="212"/>
                        </a:cubicBezTo>
                        <a:cubicBezTo>
                          <a:pt x="677" y="199"/>
                          <a:pt x="676" y="180"/>
                          <a:pt x="680" y="164"/>
                        </a:cubicBezTo>
                        <a:cubicBezTo>
                          <a:pt x="684" y="148"/>
                          <a:pt x="689" y="133"/>
                          <a:pt x="696" y="116"/>
                        </a:cubicBezTo>
                        <a:cubicBezTo>
                          <a:pt x="703" y="99"/>
                          <a:pt x="713" y="81"/>
                          <a:pt x="720" y="64"/>
                        </a:cubicBezTo>
                        <a:cubicBezTo>
                          <a:pt x="727" y="47"/>
                          <a:pt x="737" y="27"/>
                          <a:pt x="740" y="16"/>
                        </a:cubicBezTo>
                        <a:cubicBezTo>
                          <a:pt x="743" y="5"/>
                          <a:pt x="737" y="3"/>
                          <a:pt x="736" y="0"/>
                        </a:cubicBezTo>
                        <a:close/>
                      </a:path>
                    </a:pathLst>
                  </a:custGeom>
                  <a:solidFill>
                    <a:srgbClr val="FF0080">
                      <a:alpha val="50195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0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2840" y="1336"/>
                    <a:ext cx="1968" cy="1909"/>
                    <a:chOff x="2840" y="1336"/>
                    <a:chExt cx="1968" cy="1909"/>
                  </a:xfrm>
                </p:grpSpPr>
                <p:sp>
                  <p:nvSpPr>
                    <p:cNvPr id="21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3075" y="1376"/>
                      <a:ext cx="535" cy="732"/>
                    </a:xfrm>
                    <a:custGeom>
                      <a:avLst/>
                      <a:gdLst>
                        <a:gd name="T0" fmla="*/ 397 w 535"/>
                        <a:gd name="T1" fmla="*/ 0 h 732"/>
                        <a:gd name="T2" fmla="*/ 517 w 535"/>
                        <a:gd name="T3" fmla="*/ 360 h 732"/>
                        <a:gd name="T4" fmla="*/ 505 w 535"/>
                        <a:gd name="T5" fmla="*/ 384 h 732"/>
                        <a:gd name="T6" fmla="*/ 485 w 535"/>
                        <a:gd name="T7" fmla="*/ 404 h 732"/>
                        <a:gd name="T8" fmla="*/ 445 w 535"/>
                        <a:gd name="T9" fmla="*/ 428 h 732"/>
                        <a:gd name="T10" fmla="*/ 453 w 535"/>
                        <a:gd name="T11" fmla="*/ 376 h 732"/>
                        <a:gd name="T12" fmla="*/ 397 w 535"/>
                        <a:gd name="T13" fmla="*/ 364 h 732"/>
                        <a:gd name="T14" fmla="*/ 369 w 535"/>
                        <a:gd name="T15" fmla="*/ 352 h 732"/>
                        <a:gd name="T16" fmla="*/ 322 w 535"/>
                        <a:gd name="T17" fmla="*/ 349 h 732"/>
                        <a:gd name="T18" fmla="*/ 269 w 535"/>
                        <a:gd name="T19" fmla="*/ 336 h 732"/>
                        <a:gd name="T20" fmla="*/ 261 w 535"/>
                        <a:gd name="T21" fmla="*/ 356 h 732"/>
                        <a:gd name="T22" fmla="*/ 309 w 535"/>
                        <a:gd name="T23" fmla="*/ 380 h 732"/>
                        <a:gd name="T24" fmla="*/ 333 w 535"/>
                        <a:gd name="T25" fmla="*/ 404 h 732"/>
                        <a:gd name="T26" fmla="*/ 313 w 535"/>
                        <a:gd name="T27" fmla="*/ 432 h 732"/>
                        <a:gd name="T28" fmla="*/ 285 w 535"/>
                        <a:gd name="T29" fmla="*/ 464 h 732"/>
                        <a:gd name="T30" fmla="*/ 265 w 535"/>
                        <a:gd name="T31" fmla="*/ 500 h 732"/>
                        <a:gd name="T32" fmla="*/ 241 w 535"/>
                        <a:gd name="T33" fmla="*/ 532 h 732"/>
                        <a:gd name="T34" fmla="*/ 217 w 535"/>
                        <a:gd name="T35" fmla="*/ 556 h 732"/>
                        <a:gd name="T36" fmla="*/ 173 w 535"/>
                        <a:gd name="T37" fmla="*/ 568 h 732"/>
                        <a:gd name="T38" fmla="*/ 153 w 535"/>
                        <a:gd name="T39" fmla="*/ 620 h 732"/>
                        <a:gd name="T40" fmla="*/ 153 w 535"/>
                        <a:gd name="T41" fmla="*/ 660 h 732"/>
                        <a:gd name="T42" fmla="*/ 145 w 535"/>
                        <a:gd name="T43" fmla="*/ 724 h 732"/>
                        <a:gd name="T44" fmla="*/ 0 w 535"/>
                        <a:gd name="T45" fmla="*/ 709 h 73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535"/>
                        <a:gd name="T70" fmla="*/ 0 h 732"/>
                        <a:gd name="T71" fmla="*/ 535 w 535"/>
                        <a:gd name="T72" fmla="*/ 732 h 73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535" h="732">
                          <a:moveTo>
                            <a:pt x="397" y="0"/>
                          </a:moveTo>
                          <a:cubicBezTo>
                            <a:pt x="417" y="60"/>
                            <a:pt x="499" y="296"/>
                            <a:pt x="517" y="360"/>
                          </a:cubicBezTo>
                          <a:cubicBezTo>
                            <a:pt x="535" y="424"/>
                            <a:pt x="510" y="377"/>
                            <a:pt x="505" y="384"/>
                          </a:cubicBezTo>
                          <a:cubicBezTo>
                            <a:pt x="500" y="391"/>
                            <a:pt x="495" y="397"/>
                            <a:pt x="485" y="404"/>
                          </a:cubicBezTo>
                          <a:cubicBezTo>
                            <a:pt x="475" y="411"/>
                            <a:pt x="450" y="433"/>
                            <a:pt x="445" y="428"/>
                          </a:cubicBezTo>
                          <a:cubicBezTo>
                            <a:pt x="440" y="423"/>
                            <a:pt x="461" y="387"/>
                            <a:pt x="453" y="376"/>
                          </a:cubicBezTo>
                          <a:cubicBezTo>
                            <a:pt x="445" y="365"/>
                            <a:pt x="411" y="368"/>
                            <a:pt x="397" y="364"/>
                          </a:cubicBezTo>
                          <a:cubicBezTo>
                            <a:pt x="383" y="360"/>
                            <a:pt x="381" y="354"/>
                            <a:pt x="369" y="352"/>
                          </a:cubicBezTo>
                          <a:cubicBezTo>
                            <a:pt x="357" y="350"/>
                            <a:pt x="339" y="352"/>
                            <a:pt x="322" y="349"/>
                          </a:cubicBezTo>
                          <a:cubicBezTo>
                            <a:pt x="305" y="346"/>
                            <a:pt x="279" y="335"/>
                            <a:pt x="269" y="336"/>
                          </a:cubicBezTo>
                          <a:cubicBezTo>
                            <a:pt x="259" y="337"/>
                            <a:pt x="254" y="349"/>
                            <a:pt x="261" y="356"/>
                          </a:cubicBezTo>
                          <a:cubicBezTo>
                            <a:pt x="268" y="363"/>
                            <a:pt x="297" y="372"/>
                            <a:pt x="309" y="380"/>
                          </a:cubicBezTo>
                          <a:cubicBezTo>
                            <a:pt x="321" y="388"/>
                            <a:pt x="332" y="395"/>
                            <a:pt x="333" y="404"/>
                          </a:cubicBezTo>
                          <a:cubicBezTo>
                            <a:pt x="334" y="413"/>
                            <a:pt x="321" y="422"/>
                            <a:pt x="313" y="432"/>
                          </a:cubicBezTo>
                          <a:cubicBezTo>
                            <a:pt x="305" y="442"/>
                            <a:pt x="293" y="453"/>
                            <a:pt x="285" y="464"/>
                          </a:cubicBezTo>
                          <a:cubicBezTo>
                            <a:pt x="277" y="475"/>
                            <a:pt x="272" y="489"/>
                            <a:pt x="265" y="500"/>
                          </a:cubicBezTo>
                          <a:cubicBezTo>
                            <a:pt x="258" y="511"/>
                            <a:pt x="249" y="523"/>
                            <a:pt x="241" y="532"/>
                          </a:cubicBezTo>
                          <a:cubicBezTo>
                            <a:pt x="233" y="541"/>
                            <a:pt x="228" y="550"/>
                            <a:pt x="217" y="556"/>
                          </a:cubicBezTo>
                          <a:cubicBezTo>
                            <a:pt x="206" y="562"/>
                            <a:pt x="184" y="557"/>
                            <a:pt x="173" y="568"/>
                          </a:cubicBezTo>
                          <a:cubicBezTo>
                            <a:pt x="162" y="579"/>
                            <a:pt x="156" y="605"/>
                            <a:pt x="153" y="620"/>
                          </a:cubicBezTo>
                          <a:cubicBezTo>
                            <a:pt x="150" y="635"/>
                            <a:pt x="154" y="643"/>
                            <a:pt x="153" y="660"/>
                          </a:cubicBezTo>
                          <a:cubicBezTo>
                            <a:pt x="152" y="677"/>
                            <a:pt x="170" y="716"/>
                            <a:pt x="145" y="724"/>
                          </a:cubicBezTo>
                          <a:cubicBezTo>
                            <a:pt x="120" y="732"/>
                            <a:pt x="30" y="712"/>
                            <a:pt x="0" y="709"/>
                          </a:cubicBezTo>
                        </a:path>
                      </a:pathLst>
                    </a:custGeom>
                    <a:solidFill>
                      <a:srgbClr val="FF0080">
                        <a:alpha val="30196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4095" y="1565"/>
                      <a:ext cx="630" cy="644"/>
                    </a:xfrm>
                    <a:custGeom>
                      <a:avLst/>
                      <a:gdLst>
                        <a:gd name="T0" fmla="*/ 630 w 630"/>
                        <a:gd name="T1" fmla="*/ 366 h 644"/>
                        <a:gd name="T2" fmla="*/ 217 w 630"/>
                        <a:gd name="T3" fmla="*/ 611 h 644"/>
                        <a:gd name="T4" fmla="*/ 222 w 630"/>
                        <a:gd name="T5" fmla="*/ 566 h 644"/>
                        <a:gd name="T6" fmla="*/ 185 w 630"/>
                        <a:gd name="T7" fmla="*/ 491 h 644"/>
                        <a:gd name="T8" fmla="*/ 145 w 630"/>
                        <a:gd name="T9" fmla="*/ 435 h 644"/>
                        <a:gd name="T10" fmla="*/ 124 w 630"/>
                        <a:gd name="T11" fmla="*/ 398 h 644"/>
                        <a:gd name="T12" fmla="*/ 89 w 630"/>
                        <a:gd name="T13" fmla="*/ 344 h 644"/>
                        <a:gd name="T14" fmla="*/ 60 w 630"/>
                        <a:gd name="T15" fmla="*/ 312 h 644"/>
                        <a:gd name="T16" fmla="*/ 38 w 630"/>
                        <a:gd name="T17" fmla="*/ 278 h 644"/>
                        <a:gd name="T18" fmla="*/ 30 w 630"/>
                        <a:gd name="T19" fmla="*/ 251 h 644"/>
                        <a:gd name="T20" fmla="*/ 217 w 630"/>
                        <a:gd name="T21" fmla="*/ 0 h 64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0"/>
                        <a:gd name="T34" fmla="*/ 0 h 644"/>
                        <a:gd name="T35" fmla="*/ 630 w 630"/>
                        <a:gd name="T36" fmla="*/ 644 h 64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0" h="644">
                          <a:moveTo>
                            <a:pt x="630" y="366"/>
                          </a:moveTo>
                          <a:cubicBezTo>
                            <a:pt x="561" y="406"/>
                            <a:pt x="285" y="578"/>
                            <a:pt x="217" y="611"/>
                          </a:cubicBezTo>
                          <a:cubicBezTo>
                            <a:pt x="149" y="644"/>
                            <a:pt x="227" y="586"/>
                            <a:pt x="222" y="566"/>
                          </a:cubicBezTo>
                          <a:cubicBezTo>
                            <a:pt x="217" y="546"/>
                            <a:pt x="198" y="513"/>
                            <a:pt x="185" y="491"/>
                          </a:cubicBezTo>
                          <a:cubicBezTo>
                            <a:pt x="172" y="469"/>
                            <a:pt x="155" y="450"/>
                            <a:pt x="145" y="435"/>
                          </a:cubicBezTo>
                          <a:cubicBezTo>
                            <a:pt x="135" y="420"/>
                            <a:pt x="133" y="413"/>
                            <a:pt x="124" y="398"/>
                          </a:cubicBezTo>
                          <a:cubicBezTo>
                            <a:pt x="115" y="383"/>
                            <a:pt x="100" y="358"/>
                            <a:pt x="89" y="344"/>
                          </a:cubicBezTo>
                          <a:cubicBezTo>
                            <a:pt x="78" y="330"/>
                            <a:pt x="68" y="323"/>
                            <a:pt x="60" y="312"/>
                          </a:cubicBezTo>
                          <a:cubicBezTo>
                            <a:pt x="52" y="301"/>
                            <a:pt x="43" y="288"/>
                            <a:pt x="38" y="278"/>
                          </a:cubicBezTo>
                          <a:cubicBezTo>
                            <a:pt x="33" y="268"/>
                            <a:pt x="0" y="297"/>
                            <a:pt x="30" y="251"/>
                          </a:cubicBezTo>
                          <a:cubicBezTo>
                            <a:pt x="60" y="205"/>
                            <a:pt x="178" y="52"/>
                            <a:pt x="217" y="0"/>
                          </a:cubicBezTo>
                        </a:path>
                      </a:pathLst>
                    </a:custGeom>
                    <a:solidFill>
                      <a:srgbClr val="FF0080">
                        <a:alpha val="30196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3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4" y="3003"/>
                      <a:ext cx="670" cy="242"/>
                      <a:chOff x="3509" y="3003"/>
                      <a:chExt cx="670" cy="242"/>
                    </a:xfrm>
                  </p:grpSpPr>
                  <p:sp>
                    <p:nvSpPr>
                      <p:cNvPr id="42" name="Freeform 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09" y="3003"/>
                        <a:ext cx="664" cy="221"/>
                      </a:xfrm>
                      <a:custGeom>
                        <a:avLst/>
                        <a:gdLst>
                          <a:gd name="T0" fmla="*/ 0 w 664"/>
                          <a:gd name="T1" fmla="*/ 221 h 221"/>
                          <a:gd name="T2" fmla="*/ 78 w 664"/>
                          <a:gd name="T3" fmla="*/ 34 h 221"/>
                          <a:gd name="T4" fmla="*/ 123 w 664"/>
                          <a:gd name="T5" fmla="*/ 26 h 221"/>
                          <a:gd name="T6" fmla="*/ 190 w 664"/>
                          <a:gd name="T7" fmla="*/ 24 h 221"/>
                          <a:gd name="T8" fmla="*/ 286 w 664"/>
                          <a:gd name="T9" fmla="*/ 29 h 221"/>
                          <a:gd name="T10" fmla="*/ 382 w 664"/>
                          <a:gd name="T11" fmla="*/ 45 h 221"/>
                          <a:gd name="T12" fmla="*/ 448 w 664"/>
                          <a:gd name="T13" fmla="*/ 50 h 221"/>
                          <a:gd name="T14" fmla="*/ 496 w 664"/>
                          <a:gd name="T15" fmla="*/ 58 h 221"/>
                          <a:gd name="T16" fmla="*/ 566 w 664"/>
                          <a:gd name="T17" fmla="*/ 50 h 221"/>
                          <a:gd name="T18" fmla="*/ 590 w 664"/>
                          <a:gd name="T19" fmla="*/ 45 h 221"/>
                          <a:gd name="T20" fmla="*/ 600 w 664"/>
                          <a:gd name="T21" fmla="*/ 26 h 221"/>
                          <a:gd name="T22" fmla="*/ 664 w 664"/>
                          <a:gd name="T23" fmla="*/ 200 h 221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664"/>
                          <a:gd name="T37" fmla="*/ 0 h 221"/>
                          <a:gd name="T38" fmla="*/ 664 w 664"/>
                          <a:gd name="T39" fmla="*/ 221 h 221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664" h="221">
                            <a:moveTo>
                              <a:pt x="0" y="221"/>
                            </a:moveTo>
                            <a:cubicBezTo>
                              <a:pt x="12" y="190"/>
                              <a:pt x="58" y="66"/>
                              <a:pt x="78" y="34"/>
                            </a:cubicBezTo>
                            <a:cubicBezTo>
                              <a:pt x="98" y="2"/>
                              <a:pt x="104" y="28"/>
                              <a:pt x="123" y="26"/>
                            </a:cubicBezTo>
                            <a:cubicBezTo>
                              <a:pt x="142" y="24"/>
                              <a:pt x="163" y="24"/>
                              <a:pt x="190" y="24"/>
                            </a:cubicBezTo>
                            <a:cubicBezTo>
                              <a:pt x="217" y="24"/>
                              <a:pt x="254" y="26"/>
                              <a:pt x="286" y="29"/>
                            </a:cubicBezTo>
                            <a:cubicBezTo>
                              <a:pt x="318" y="32"/>
                              <a:pt x="355" y="42"/>
                              <a:pt x="382" y="45"/>
                            </a:cubicBezTo>
                            <a:cubicBezTo>
                              <a:pt x="409" y="48"/>
                              <a:pt x="429" y="48"/>
                              <a:pt x="448" y="50"/>
                            </a:cubicBezTo>
                            <a:cubicBezTo>
                              <a:pt x="467" y="52"/>
                              <a:pt x="476" y="58"/>
                              <a:pt x="496" y="58"/>
                            </a:cubicBezTo>
                            <a:cubicBezTo>
                              <a:pt x="516" y="58"/>
                              <a:pt x="550" y="52"/>
                              <a:pt x="566" y="50"/>
                            </a:cubicBezTo>
                            <a:cubicBezTo>
                              <a:pt x="582" y="48"/>
                              <a:pt x="584" y="49"/>
                              <a:pt x="590" y="45"/>
                            </a:cubicBezTo>
                            <a:cubicBezTo>
                              <a:pt x="596" y="41"/>
                              <a:pt x="588" y="0"/>
                              <a:pt x="600" y="26"/>
                            </a:cubicBezTo>
                            <a:cubicBezTo>
                              <a:pt x="612" y="52"/>
                              <a:pt x="651" y="164"/>
                              <a:pt x="664" y="200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3" name="Freeform 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28" y="3173"/>
                        <a:ext cx="651" cy="72"/>
                      </a:xfrm>
                      <a:custGeom>
                        <a:avLst/>
                        <a:gdLst>
                          <a:gd name="T0" fmla="*/ 0 w 651"/>
                          <a:gd name="T1" fmla="*/ 51 h 72"/>
                          <a:gd name="T2" fmla="*/ 128 w 651"/>
                          <a:gd name="T3" fmla="*/ 64 h 72"/>
                          <a:gd name="T4" fmla="*/ 144 w 651"/>
                          <a:gd name="T5" fmla="*/ 67 h 72"/>
                          <a:gd name="T6" fmla="*/ 168 w 651"/>
                          <a:gd name="T7" fmla="*/ 70 h 72"/>
                          <a:gd name="T8" fmla="*/ 208 w 651"/>
                          <a:gd name="T9" fmla="*/ 56 h 72"/>
                          <a:gd name="T10" fmla="*/ 309 w 651"/>
                          <a:gd name="T11" fmla="*/ 48 h 72"/>
                          <a:gd name="T12" fmla="*/ 395 w 651"/>
                          <a:gd name="T13" fmla="*/ 27 h 72"/>
                          <a:gd name="T14" fmla="*/ 403 w 651"/>
                          <a:gd name="T15" fmla="*/ 8 h 72"/>
                          <a:gd name="T16" fmla="*/ 453 w 651"/>
                          <a:gd name="T17" fmla="*/ 3 h 72"/>
                          <a:gd name="T18" fmla="*/ 480 w 651"/>
                          <a:gd name="T19" fmla="*/ 27 h 72"/>
                          <a:gd name="T20" fmla="*/ 571 w 651"/>
                          <a:gd name="T21" fmla="*/ 48 h 72"/>
                          <a:gd name="T22" fmla="*/ 611 w 651"/>
                          <a:gd name="T23" fmla="*/ 40 h 72"/>
                          <a:gd name="T24" fmla="*/ 651 w 651"/>
                          <a:gd name="T25" fmla="*/ 27 h 72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w 651"/>
                          <a:gd name="T40" fmla="*/ 0 h 72"/>
                          <a:gd name="T41" fmla="*/ 651 w 651"/>
                          <a:gd name="T42" fmla="*/ 72 h 72"/>
                        </a:gdLst>
                        <a:ahLst/>
                        <a:cxnLst>
                          <a:cxn ang="T26">
                            <a:pos x="T0" y="T1"/>
                          </a:cxn>
                          <a:cxn ang="T27">
                            <a:pos x="T2" y="T3"/>
                          </a:cxn>
                          <a:cxn ang="T28">
                            <a:pos x="T4" y="T5"/>
                          </a:cxn>
                          <a:cxn ang="T29">
                            <a:pos x="T6" y="T7"/>
                          </a:cxn>
                          <a:cxn ang="T30">
                            <a:pos x="T8" y="T9"/>
                          </a:cxn>
                          <a:cxn ang="T31">
                            <a:pos x="T10" y="T11"/>
                          </a:cxn>
                          <a:cxn ang="T32">
                            <a:pos x="T12" y="T13"/>
                          </a:cxn>
                          <a:cxn ang="T33">
                            <a:pos x="T14" y="T15"/>
                          </a:cxn>
                          <a:cxn ang="T34">
                            <a:pos x="T16" y="T17"/>
                          </a:cxn>
                          <a:cxn ang="T35">
                            <a:pos x="T18" y="T19"/>
                          </a:cxn>
                          <a:cxn ang="T36">
                            <a:pos x="T20" y="T21"/>
                          </a:cxn>
                          <a:cxn ang="T37">
                            <a:pos x="T22" y="T23"/>
                          </a:cxn>
                          <a:cxn ang="T38">
                            <a:pos x="T24" y="T25"/>
                          </a:cxn>
                        </a:cxnLst>
                        <a:rect l="T39" t="T40" r="T41" b="T42"/>
                        <a:pathLst>
                          <a:path w="651" h="72">
                            <a:moveTo>
                              <a:pt x="0" y="51"/>
                            </a:moveTo>
                            <a:cubicBezTo>
                              <a:pt x="21" y="54"/>
                              <a:pt x="104" y="61"/>
                              <a:pt x="128" y="64"/>
                            </a:cubicBezTo>
                            <a:cubicBezTo>
                              <a:pt x="152" y="67"/>
                              <a:pt x="137" y="66"/>
                              <a:pt x="144" y="67"/>
                            </a:cubicBezTo>
                            <a:cubicBezTo>
                              <a:pt x="151" y="68"/>
                              <a:pt x="157" y="72"/>
                              <a:pt x="168" y="70"/>
                            </a:cubicBezTo>
                            <a:cubicBezTo>
                              <a:pt x="179" y="68"/>
                              <a:pt x="185" y="60"/>
                              <a:pt x="208" y="56"/>
                            </a:cubicBezTo>
                            <a:cubicBezTo>
                              <a:pt x="231" y="52"/>
                              <a:pt x="278" y="53"/>
                              <a:pt x="309" y="48"/>
                            </a:cubicBezTo>
                            <a:cubicBezTo>
                              <a:pt x="340" y="43"/>
                              <a:pt x="379" y="34"/>
                              <a:pt x="395" y="27"/>
                            </a:cubicBezTo>
                            <a:cubicBezTo>
                              <a:pt x="411" y="20"/>
                              <a:pt x="394" y="12"/>
                              <a:pt x="403" y="8"/>
                            </a:cubicBezTo>
                            <a:cubicBezTo>
                              <a:pt x="412" y="4"/>
                              <a:pt x="440" y="0"/>
                              <a:pt x="453" y="3"/>
                            </a:cubicBezTo>
                            <a:cubicBezTo>
                              <a:pt x="466" y="6"/>
                              <a:pt x="460" y="19"/>
                              <a:pt x="480" y="27"/>
                            </a:cubicBezTo>
                            <a:cubicBezTo>
                              <a:pt x="500" y="35"/>
                              <a:pt x="549" y="46"/>
                              <a:pt x="571" y="48"/>
                            </a:cubicBezTo>
                            <a:cubicBezTo>
                              <a:pt x="593" y="50"/>
                              <a:pt x="598" y="43"/>
                              <a:pt x="611" y="40"/>
                            </a:cubicBezTo>
                            <a:cubicBezTo>
                              <a:pt x="624" y="37"/>
                              <a:pt x="645" y="29"/>
                              <a:pt x="651" y="27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4" name="Group 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40" y="1336"/>
                      <a:ext cx="1968" cy="1891"/>
                      <a:chOff x="2840" y="1336"/>
                      <a:chExt cx="1968" cy="1891"/>
                    </a:xfrm>
                  </p:grpSpPr>
                  <p:sp>
                    <p:nvSpPr>
                      <p:cNvPr id="25" name="Freeform 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23" y="1939"/>
                        <a:ext cx="85" cy="584"/>
                      </a:xfrm>
                      <a:custGeom>
                        <a:avLst/>
                        <a:gdLst>
                          <a:gd name="T0" fmla="*/ 0 w 85"/>
                          <a:gd name="T1" fmla="*/ 0 h 584"/>
                          <a:gd name="T2" fmla="*/ 26 w 85"/>
                          <a:gd name="T3" fmla="*/ 32 h 584"/>
                          <a:gd name="T4" fmla="*/ 40 w 85"/>
                          <a:gd name="T5" fmla="*/ 48 h 584"/>
                          <a:gd name="T6" fmla="*/ 50 w 85"/>
                          <a:gd name="T7" fmla="*/ 64 h 584"/>
                          <a:gd name="T8" fmla="*/ 58 w 85"/>
                          <a:gd name="T9" fmla="*/ 82 h 584"/>
                          <a:gd name="T10" fmla="*/ 58 w 85"/>
                          <a:gd name="T11" fmla="*/ 101 h 584"/>
                          <a:gd name="T12" fmla="*/ 61 w 85"/>
                          <a:gd name="T13" fmla="*/ 120 h 584"/>
                          <a:gd name="T14" fmla="*/ 61 w 85"/>
                          <a:gd name="T15" fmla="*/ 138 h 584"/>
                          <a:gd name="T16" fmla="*/ 56 w 85"/>
                          <a:gd name="T17" fmla="*/ 184 h 584"/>
                          <a:gd name="T18" fmla="*/ 56 w 85"/>
                          <a:gd name="T19" fmla="*/ 205 h 584"/>
                          <a:gd name="T20" fmla="*/ 56 w 85"/>
                          <a:gd name="T21" fmla="*/ 226 h 584"/>
                          <a:gd name="T22" fmla="*/ 48 w 85"/>
                          <a:gd name="T23" fmla="*/ 256 h 584"/>
                          <a:gd name="T24" fmla="*/ 45 w 85"/>
                          <a:gd name="T25" fmla="*/ 272 h 584"/>
                          <a:gd name="T26" fmla="*/ 48 w 85"/>
                          <a:gd name="T27" fmla="*/ 306 h 584"/>
                          <a:gd name="T28" fmla="*/ 50 w 85"/>
                          <a:gd name="T29" fmla="*/ 338 h 584"/>
                          <a:gd name="T30" fmla="*/ 48 w 85"/>
                          <a:gd name="T31" fmla="*/ 360 h 584"/>
                          <a:gd name="T32" fmla="*/ 50 w 85"/>
                          <a:gd name="T33" fmla="*/ 381 h 584"/>
                          <a:gd name="T34" fmla="*/ 50 w 85"/>
                          <a:gd name="T35" fmla="*/ 408 h 584"/>
                          <a:gd name="T36" fmla="*/ 48 w 85"/>
                          <a:gd name="T37" fmla="*/ 434 h 584"/>
                          <a:gd name="T38" fmla="*/ 45 w 85"/>
                          <a:gd name="T39" fmla="*/ 458 h 584"/>
                          <a:gd name="T40" fmla="*/ 42 w 85"/>
                          <a:gd name="T41" fmla="*/ 480 h 584"/>
                          <a:gd name="T42" fmla="*/ 50 w 85"/>
                          <a:gd name="T43" fmla="*/ 509 h 584"/>
                          <a:gd name="T44" fmla="*/ 58 w 85"/>
                          <a:gd name="T45" fmla="*/ 530 h 584"/>
                          <a:gd name="T46" fmla="*/ 64 w 85"/>
                          <a:gd name="T47" fmla="*/ 546 h 584"/>
                          <a:gd name="T48" fmla="*/ 74 w 85"/>
                          <a:gd name="T49" fmla="*/ 560 h 584"/>
                          <a:gd name="T50" fmla="*/ 85 w 85"/>
                          <a:gd name="T51" fmla="*/ 584 h 584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w 85"/>
                          <a:gd name="T79" fmla="*/ 0 h 584"/>
                          <a:gd name="T80" fmla="*/ 85 w 85"/>
                          <a:gd name="T81" fmla="*/ 584 h 584"/>
                        </a:gdLst>
                        <a:ahLst/>
                        <a:cxnLst>
                          <a:cxn ang="T52">
                            <a:pos x="T0" y="T1"/>
                          </a:cxn>
                          <a:cxn ang="T53">
                            <a:pos x="T2" y="T3"/>
                          </a:cxn>
                          <a:cxn ang="T54">
                            <a:pos x="T4" y="T5"/>
                          </a:cxn>
                          <a:cxn ang="T55">
                            <a:pos x="T6" y="T7"/>
                          </a:cxn>
                          <a:cxn ang="T56">
                            <a:pos x="T8" y="T9"/>
                          </a:cxn>
                          <a:cxn ang="T57">
                            <a:pos x="T10" y="T11"/>
                          </a:cxn>
                          <a:cxn ang="T58">
                            <a:pos x="T12" y="T13"/>
                          </a:cxn>
                          <a:cxn ang="T59">
                            <a:pos x="T14" y="T15"/>
                          </a:cxn>
                          <a:cxn ang="T60">
                            <a:pos x="T16" y="T17"/>
                          </a:cxn>
                          <a:cxn ang="T61">
                            <a:pos x="T18" y="T19"/>
                          </a:cxn>
                          <a:cxn ang="T62">
                            <a:pos x="T20" y="T21"/>
                          </a:cxn>
                          <a:cxn ang="T63">
                            <a:pos x="T22" y="T23"/>
                          </a:cxn>
                          <a:cxn ang="T64">
                            <a:pos x="T24" y="T25"/>
                          </a:cxn>
                          <a:cxn ang="T65">
                            <a:pos x="T26" y="T27"/>
                          </a:cxn>
                          <a:cxn ang="T66">
                            <a:pos x="T28" y="T29"/>
                          </a:cxn>
                          <a:cxn ang="T67">
                            <a:pos x="T30" y="T31"/>
                          </a:cxn>
                          <a:cxn ang="T68">
                            <a:pos x="T32" y="T33"/>
                          </a:cxn>
                          <a:cxn ang="T69">
                            <a:pos x="T34" y="T35"/>
                          </a:cxn>
                          <a:cxn ang="T70">
                            <a:pos x="T36" y="T37"/>
                          </a:cxn>
                          <a:cxn ang="T71">
                            <a:pos x="T38" y="T39"/>
                          </a:cxn>
                          <a:cxn ang="T72">
                            <a:pos x="T40" y="T41"/>
                          </a:cxn>
                          <a:cxn ang="T73">
                            <a:pos x="T42" y="T43"/>
                          </a:cxn>
                          <a:cxn ang="T74">
                            <a:pos x="T44" y="T45"/>
                          </a:cxn>
                          <a:cxn ang="T75">
                            <a:pos x="T46" y="T47"/>
                          </a:cxn>
                          <a:cxn ang="T76">
                            <a:pos x="T48" y="T49"/>
                          </a:cxn>
                          <a:cxn ang="T77">
                            <a:pos x="T50" y="T51"/>
                          </a:cxn>
                        </a:cxnLst>
                        <a:rect l="T78" t="T79" r="T80" b="T81"/>
                        <a:pathLst>
                          <a:path w="85" h="584">
                            <a:moveTo>
                              <a:pt x="0" y="0"/>
                            </a:moveTo>
                            <a:cubicBezTo>
                              <a:pt x="9" y="12"/>
                              <a:pt x="19" y="24"/>
                              <a:pt x="26" y="32"/>
                            </a:cubicBezTo>
                            <a:cubicBezTo>
                              <a:pt x="33" y="40"/>
                              <a:pt x="36" y="43"/>
                              <a:pt x="40" y="48"/>
                            </a:cubicBezTo>
                            <a:cubicBezTo>
                              <a:pt x="44" y="53"/>
                              <a:pt x="47" y="58"/>
                              <a:pt x="50" y="64"/>
                            </a:cubicBezTo>
                            <a:cubicBezTo>
                              <a:pt x="53" y="70"/>
                              <a:pt x="57" y="76"/>
                              <a:pt x="58" y="82"/>
                            </a:cubicBezTo>
                            <a:cubicBezTo>
                              <a:pt x="59" y="88"/>
                              <a:pt x="57" y="95"/>
                              <a:pt x="58" y="101"/>
                            </a:cubicBezTo>
                            <a:cubicBezTo>
                              <a:pt x="59" y="107"/>
                              <a:pt x="61" y="114"/>
                              <a:pt x="61" y="120"/>
                            </a:cubicBezTo>
                            <a:cubicBezTo>
                              <a:pt x="61" y="126"/>
                              <a:pt x="62" y="127"/>
                              <a:pt x="61" y="138"/>
                            </a:cubicBezTo>
                            <a:cubicBezTo>
                              <a:pt x="60" y="149"/>
                              <a:pt x="57" y="173"/>
                              <a:pt x="56" y="184"/>
                            </a:cubicBezTo>
                            <a:cubicBezTo>
                              <a:pt x="55" y="195"/>
                              <a:pt x="56" y="198"/>
                              <a:pt x="56" y="205"/>
                            </a:cubicBezTo>
                            <a:cubicBezTo>
                              <a:pt x="56" y="212"/>
                              <a:pt x="57" y="218"/>
                              <a:pt x="56" y="226"/>
                            </a:cubicBezTo>
                            <a:cubicBezTo>
                              <a:pt x="55" y="234"/>
                              <a:pt x="50" y="248"/>
                              <a:pt x="48" y="256"/>
                            </a:cubicBezTo>
                            <a:cubicBezTo>
                              <a:pt x="46" y="264"/>
                              <a:pt x="45" y="264"/>
                              <a:pt x="45" y="272"/>
                            </a:cubicBezTo>
                            <a:cubicBezTo>
                              <a:pt x="45" y="280"/>
                              <a:pt x="47" y="295"/>
                              <a:pt x="48" y="306"/>
                            </a:cubicBezTo>
                            <a:cubicBezTo>
                              <a:pt x="49" y="317"/>
                              <a:pt x="50" y="329"/>
                              <a:pt x="50" y="338"/>
                            </a:cubicBezTo>
                            <a:cubicBezTo>
                              <a:pt x="50" y="347"/>
                              <a:pt x="48" y="353"/>
                              <a:pt x="48" y="360"/>
                            </a:cubicBezTo>
                            <a:cubicBezTo>
                              <a:pt x="48" y="367"/>
                              <a:pt x="50" y="373"/>
                              <a:pt x="50" y="381"/>
                            </a:cubicBezTo>
                            <a:cubicBezTo>
                              <a:pt x="50" y="389"/>
                              <a:pt x="50" y="399"/>
                              <a:pt x="50" y="408"/>
                            </a:cubicBezTo>
                            <a:cubicBezTo>
                              <a:pt x="50" y="417"/>
                              <a:pt x="49" y="426"/>
                              <a:pt x="48" y="434"/>
                            </a:cubicBezTo>
                            <a:cubicBezTo>
                              <a:pt x="47" y="442"/>
                              <a:pt x="46" y="450"/>
                              <a:pt x="45" y="458"/>
                            </a:cubicBezTo>
                            <a:cubicBezTo>
                              <a:pt x="44" y="466"/>
                              <a:pt x="41" y="472"/>
                              <a:pt x="42" y="480"/>
                            </a:cubicBezTo>
                            <a:cubicBezTo>
                              <a:pt x="43" y="488"/>
                              <a:pt x="47" y="501"/>
                              <a:pt x="50" y="509"/>
                            </a:cubicBezTo>
                            <a:cubicBezTo>
                              <a:pt x="53" y="517"/>
                              <a:pt x="56" y="524"/>
                              <a:pt x="58" y="530"/>
                            </a:cubicBezTo>
                            <a:cubicBezTo>
                              <a:pt x="60" y="536"/>
                              <a:pt x="61" y="541"/>
                              <a:pt x="64" y="546"/>
                            </a:cubicBezTo>
                            <a:cubicBezTo>
                              <a:pt x="67" y="551"/>
                              <a:pt x="71" y="554"/>
                              <a:pt x="74" y="560"/>
                            </a:cubicBezTo>
                            <a:cubicBezTo>
                              <a:pt x="77" y="566"/>
                              <a:pt x="83" y="580"/>
                              <a:pt x="85" y="584"/>
                            </a:cubicBezTo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76003B">
                              <a:alpha val="29999"/>
                            </a:srgbClr>
                          </a:gs>
                          <a:gs pos="100000">
                            <a:srgbClr val="FF0080">
                              <a:alpha val="29999"/>
                            </a:srgbClr>
                          </a:gs>
                        </a:gsLst>
                        <a:lin ang="0" scaled="1"/>
                      </a:gradFill>
                      <a:ln w="38100">
                        <a:solidFill>
                          <a:srgbClr val="FF062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6" name="Group 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101" y="2650"/>
                        <a:ext cx="486" cy="577"/>
                        <a:chOff x="3101" y="2650"/>
                        <a:chExt cx="486" cy="577"/>
                      </a:xfrm>
                    </p:grpSpPr>
                    <p:sp>
                      <p:nvSpPr>
                        <p:cNvPr id="40" name="Freeform 2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01" y="2821"/>
                          <a:ext cx="432" cy="406"/>
                        </a:xfrm>
                        <a:custGeom>
                          <a:avLst/>
                          <a:gdLst>
                            <a:gd name="T0" fmla="*/ 432 w 432"/>
                            <a:gd name="T1" fmla="*/ 406 h 406"/>
                            <a:gd name="T2" fmla="*/ 411 w 432"/>
                            <a:gd name="T3" fmla="*/ 392 h 406"/>
                            <a:gd name="T4" fmla="*/ 382 w 432"/>
                            <a:gd name="T5" fmla="*/ 382 h 406"/>
                            <a:gd name="T6" fmla="*/ 350 w 432"/>
                            <a:gd name="T7" fmla="*/ 371 h 406"/>
                            <a:gd name="T8" fmla="*/ 323 w 432"/>
                            <a:gd name="T9" fmla="*/ 366 h 406"/>
                            <a:gd name="T10" fmla="*/ 304 w 432"/>
                            <a:gd name="T11" fmla="*/ 360 h 406"/>
                            <a:gd name="T12" fmla="*/ 286 w 432"/>
                            <a:gd name="T13" fmla="*/ 355 h 406"/>
                            <a:gd name="T14" fmla="*/ 275 w 432"/>
                            <a:gd name="T15" fmla="*/ 336 h 406"/>
                            <a:gd name="T16" fmla="*/ 264 w 432"/>
                            <a:gd name="T17" fmla="*/ 323 h 406"/>
                            <a:gd name="T18" fmla="*/ 243 w 432"/>
                            <a:gd name="T19" fmla="*/ 294 h 406"/>
                            <a:gd name="T20" fmla="*/ 227 w 432"/>
                            <a:gd name="T21" fmla="*/ 286 h 406"/>
                            <a:gd name="T22" fmla="*/ 214 w 432"/>
                            <a:gd name="T23" fmla="*/ 275 h 406"/>
                            <a:gd name="T24" fmla="*/ 184 w 432"/>
                            <a:gd name="T25" fmla="*/ 272 h 406"/>
                            <a:gd name="T26" fmla="*/ 174 w 432"/>
                            <a:gd name="T27" fmla="*/ 256 h 406"/>
                            <a:gd name="T28" fmla="*/ 163 w 432"/>
                            <a:gd name="T29" fmla="*/ 238 h 406"/>
                            <a:gd name="T30" fmla="*/ 139 w 432"/>
                            <a:gd name="T31" fmla="*/ 222 h 406"/>
                            <a:gd name="T32" fmla="*/ 123 w 432"/>
                            <a:gd name="T33" fmla="*/ 208 h 406"/>
                            <a:gd name="T34" fmla="*/ 112 w 432"/>
                            <a:gd name="T35" fmla="*/ 187 h 406"/>
                            <a:gd name="T36" fmla="*/ 102 w 432"/>
                            <a:gd name="T37" fmla="*/ 168 h 406"/>
                            <a:gd name="T38" fmla="*/ 94 w 432"/>
                            <a:gd name="T39" fmla="*/ 152 h 406"/>
                            <a:gd name="T40" fmla="*/ 86 w 432"/>
                            <a:gd name="T41" fmla="*/ 131 h 406"/>
                            <a:gd name="T42" fmla="*/ 75 w 432"/>
                            <a:gd name="T43" fmla="*/ 118 h 406"/>
                            <a:gd name="T44" fmla="*/ 67 w 432"/>
                            <a:gd name="T45" fmla="*/ 99 h 406"/>
                            <a:gd name="T46" fmla="*/ 67 w 432"/>
                            <a:gd name="T47" fmla="*/ 64 h 406"/>
                            <a:gd name="T48" fmla="*/ 67 w 432"/>
                            <a:gd name="T49" fmla="*/ 46 h 406"/>
                            <a:gd name="T50" fmla="*/ 43 w 432"/>
                            <a:gd name="T51" fmla="*/ 27 h 406"/>
                            <a:gd name="T52" fmla="*/ 16 w 432"/>
                            <a:gd name="T53" fmla="*/ 11 h 406"/>
                            <a:gd name="T54" fmla="*/ 0 w 432"/>
                            <a:gd name="T55" fmla="*/ 0 h 40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w 432"/>
                            <a:gd name="T85" fmla="*/ 0 h 406"/>
                            <a:gd name="T86" fmla="*/ 432 w 432"/>
                            <a:gd name="T87" fmla="*/ 406 h 406"/>
                          </a:gdLst>
                          <a:ahLst/>
                          <a:cxnLst>
                            <a:cxn ang="T56">
                              <a:pos x="T0" y="T1"/>
                            </a:cxn>
                            <a:cxn ang="T57">
                              <a:pos x="T2" y="T3"/>
                            </a:cxn>
                            <a:cxn ang="T58">
                              <a:pos x="T4" y="T5"/>
                            </a:cxn>
                            <a:cxn ang="T59">
                              <a:pos x="T6" y="T7"/>
                            </a:cxn>
                            <a:cxn ang="T60">
                              <a:pos x="T8" y="T9"/>
                            </a:cxn>
                            <a:cxn ang="T61">
                              <a:pos x="T10" y="T11"/>
                            </a:cxn>
                            <a:cxn ang="T62">
                              <a:pos x="T12" y="T13"/>
                            </a:cxn>
                            <a:cxn ang="T63">
                              <a:pos x="T14" y="T15"/>
                            </a:cxn>
                            <a:cxn ang="T64">
                              <a:pos x="T16" y="T17"/>
                            </a:cxn>
                            <a:cxn ang="T65">
                              <a:pos x="T18" y="T19"/>
                            </a:cxn>
                            <a:cxn ang="T66">
                              <a:pos x="T20" y="T21"/>
                            </a:cxn>
                            <a:cxn ang="T67">
                              <a:pos x="T22" y="T23"/>
                            </a:cxn>
                            <a:cxn ang="T68">
                              <a:pos x="T24" y="T25"/>
                            </a:cxn>
                            <a:cxn ang="T69">
                              <a:pos x="T26" y="T27"/>
                            </a:cxn>
                            <a:cxn ang="T70">
                              <a:pos x="T28" y="T29"/>
                            </a:cxn>
                            <a:cxn ang="T71">
                              <a:pos x="T30" y="T31"/>
                            </a:cxn>
                            <a:cxn ang="T72">
                              <a:pos x="T32" y="T33"/>
                            </a:cxn>
                            <a:cxn ang="T73">
                              <a:pos x="T34" y="T35"/>
                            </a:cxn>
                            <a:cxn ang="T74">
                              <a:pos x="T36" y="T37"/>
                            </a:cxn>
                            <a:cxn ang="T75">
                              <a:pos x="T38" y="T39"/>
                            </a:cxn>
                            <a:cxn ang="T76">
                              <a:pos x="T40" y="T41"/>
                            </a:cxn>
                            <a:cxn ang="T77">
                              <a:pos x="T42" y="T43"/>
                            </a:cxn>
                            <a:cxn ang="T78">
                              <a:pos x="T44" y="T45"/>
                            </a:cxn>
                            <a:cxn ang="T79">
                              <a:pos x="T46" y="T47"/>
                            </a:cxn>
                            <a:cxn ang="T80">
                              <a:pos x="T48" y="T49"/>
                            </a:cxn>
                            <a:cxn ang="T81">
                              <a:pos x="T50" y="T51"/>
                            </a:cxn>
                            <a:cxn ang="T82">
                              <a:pos x="T52" y="T53"/>
                            </a:cxn>
                            <a:cxn ang="T83">
                              <a:pos x="T54" y="T55"/>
                            </a:cxn>
                          </a:cxnLst>
                          <a:rect l="T84" t="T85" r="T86" b="T87"/>
                          <a:pathLst>
                            <a:path w="432" h="406">
                              <a:moveTo>
                                <a:pt x="432" y="406"/>
                              </a:moveTo>
                              <a:cubicBezTo>
                                <a:pt x="425" y="401"/>
                                <a:pt x="419" y="396"/>
                                <a:pt x="411" y="392"/>
                              </a:cubicBezTo>
                              <a:cubicBezTo>
                                <a:pt x="403" y="388"/>
                                <a:pt x="392" y="385"/>
                                <a:pt x="382" y="382"/>
                              </a:cubicBezTo>
                              <a:cubicBezTo>
                                <a:pt x="372" y="379"/>
                                <a:pt x="360" y="374"/>
                                <a:pt x="350" y="371"/>
                              </a:cubicBezTo>
                              <a:cubicBezTo>
                                <a:pt x="340" y="368"/>
                                <a:pt x="331" y="368"/>
                                <a:pt x="323" y="366"/>
                              </a:cubicBezTo>
                              <a:cubicBezTo>
                                <a:pt x="315" y="364"/>
                                <a:pt x="310" y="362"/>
                                <a:pt x="304" y="360"/>
                              </a:cubicBezTo>
                              <a:cubicBezTo>
                                <a:pt x="298" y="358"/>
                                <a:pt x="291" y="359"/>
                                <a:pt x="286" y="355"/>
                              </a:cubicBezTo>
                              <a:cubicBezTo>
                                <a:pt x="281" y="351"/>
                                <a:pt x="279" y="341"/>
                                <a:pt x="275" y="336"/>
                              </a:cubicBezTo>
                              <a:cubicBezTo>
                                <a:pt x="271" y="331"/>
                                <a:pt x="269" y="330"/>
                                <a:pt x="264" y="323"/>
                              </a:cubicBezTo>
                              <a:cubicBezTo>
                                <a:pt x="259" y="316"/>
                                <a:pt x="249" y="300"/>
                                <a:pt x="243" y="294"/>
                              </a:cubicBezTo>
                              <a:cubicBezTo>
                                <a:pt x="237" y="288"/>
                                <a:pt x="232" y="289"/>
                                <a:pt x="227" y="286"/>
                              </a:cubicBezTo>
                              <a:cubicBezTo>
                                <a:pt x="222" y="283"/>
                                <a:pt x="221" y="277"/>
                                <a:pt x="214" y="275"/>
                              </a:cubicBezTo>
                              <a:cubicBezTo>
                                <a:pt x="207" y="273"/>
                                <a:pt x="191" y="275"/>
                                <a:pt x="184" y="272"/>
                              </a:cubicBezTo>
                              <a:cubicBezTo>
                                <a:pt x="177" y="269"/>
                                <a:pt x="177" y="262"/>
                                <a:pt x="174" y="256"/>
                              </a:cubicBezTo>
                              <a:cubicBezTo>
                                <a:pt x="171" y="250"/>
                                <a:pt x="169" y="244"/>
                                <a:pt x="163" y="238"/>
                              </a:cubicBezTo>
                              <a:cubicBezTo>
                                <a:pt x="157" y="232"/>
                                <a:pt x="146" y="227"/>
                                <a:pt x="139" y="222"/>
                              </a:cubicBezTo>
                              <a:cubicBezTo>
                                <a:pt x="132" y="217"/>
                                <a:pt x="127" y="214"/>
                                <a:pt x="123" y="208"/>
                              </a:cubicBezTo>
                              <a:cubicBezTo>
                                <a:pt x="119" y="202"/>
                                <a:pt x="116" y="194"/>
                                <a:pt x="112" y="187"/>
                              </a:cubicBezTo>
                              <a:cubicBezTo>
                                <a:pt x="108" y="180"/>
                                <a:pt x="105" y="174"/>
                                <a:pt x="102" y="168"/>
                              </a:cubicBezTo>
                              <a:cubicBezTo>
                                <a:pt x="99" y="162"/>
                                <a:pt x="97" y="158"/>
                                <a:pt x="94" y="152"/>
                              </a:cubicBezTo>
                              <a:cubicBezTo>
                                <a:pt x="91" y="146"/>
                                <a:pt x="89" y="137"/>
                                <a:pt x="86" y="131"/>
                              </a:cubicBezTo>
                              <a:cubicBezTo>
                                <a:pt x="83" y="125"/>
                                <a:pt x="78" y="123"/>
                                <a:pt x="75" y="118"/>
                              </a:cubicBezTo>
                              <a:cubicBezTo>
                                <a:pt x="72" y="113"/>
                                <a:pt x="68" y="108"/>
                                <a:pt x="67" y="99"/>
                              </a:cubicBezTo>
                              <a:cubicBezTo>
                                <a:pt x="66" y="90"/>
                                <a:pt x="67" y="73"/>
                                <a:pt x="67" y="64"/>
                              </a:cubicBezTo>
                              <a:cubicBezTo>
                                <a:pt x="67" y="55"/>
                                <a:pt x="71" y="52"/>
                                <a:pt x="67" y="46"/>
                              </a:cubicBezTo>
                              <a:cubicBezTo>
                                <a:pt x="63" y="40"/>
                                <a:pt x="52" y="33"/>
                                <a:pt x="43" y="27"/>
                              </a:cubicBezTo>
                              <a:cubicBezTo>
                                <a:pt x="34" y="21"/>
                                <a:pt x="23" y="15"/>
                                <a:pt x="16" y="11"/>
                              </a:cubicBezTo>
                              <a:cubicBezTo>
                                <a:pt x="9" y="7"/>
                                <a:pt x="3" y="2"/>
                                <a:pt x="0" y="0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1" name="Freeform 2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04" y="2650"/>
                          <a:ext cx="483" cy="558"/>
                        </a:xfrm>
                        <a:custGeom>
                          <a:avLst/>
                          <a:gdLst>
                            <a:gd name="T0" fmla="*/ 0 w 483"/>
                            <a:gd name="T1" fmla="*/ 174 h 558"/>
                            <a:gd name="T2" fmla="*/ 280 w 483"/>
                            <a:gd name="T3" fmla="*/ 17 h 558"/>
                            <a:gd name="T4" fmla="*/ 275 w 483"/>
                            <a:gd name="T5" fmla="*/ 73 h 558"/>
                            <a:gd name="T6" fmla="*/ 285 w 483"/>
                            <a:gd name="T7" fmla="*/ 102 h 558"/>
                            <a:gd name="T8" fmla="*/ 304 w 483"/>
                            <a:gd name="T9" fmla="*/ 118 h 558"/>
                            <a:gd name="T10" fmla="*/ 339 w 483"/>
                            <a:gd name="T11" fmla="*/ 123 h 558"/>
                            <a:gd name="T12" fmla="*/ 352 w 483"/>
                            <a:gd name="T13" fmla="*/ 147 h 558"/>
                            <a:gd name="T14" fmla="*/ 336 w 483"/>
                            <a:gd name="T15" fmla="*/ 171 h 558"/>
                            <a:gd name="T16" fmla="*/ 315 w 483"/>
                            <a:gd name="T17" fmla="*/ 201 h 558"/>
                            <a:gd name="T18" fmla="*/ 299 w 483"/>
                            <a:gd name="T19" fmla="*/ 219 h 558"/>
                            <a:gd name="T20" fmla="*/ 261 w 483"/>
                            <a:gd name="T21" fmla="*/ 241 h 558"/>
                            <a:gd name="T22" fmla="*/ 251 w 483"/>
                            <a:gd name="T23" fmla="*/ 265 h 558"/>
                            <a:gd name="T24" fmla="*/ 267 w 483"/>
                            <a:gd name="T25" fmla="*/ 289 h 558"/>
                            <a:gd name="T26" fmla="*/ 261 w 483"/>
                            <a:gd name="T27" fmla="*/ 313 h 558"/>
                            <a:gd name="T28" fmla="*/ 267 w 483"/>
                            <a:gd name="T29" fmla="*/ 334 h 558"/>
                            <a:gd name="T30" fmla="*/ 261 w 483"/>
                            <a:gd name="T31" fmla="*/ 358 h 558"/>
                            <a:gd name="T32" fmla="*/ 259 w 483"/>
                            <a:gd name="T33" fmla="*/ 382 h 558"/>
                            <a:gd name="T34" fmla="*/ 269 w 483"/>
                            <a:gd name="T35" fmla="*/ 403 h 558"/>
                            <a:gd name="T36" fmla="*/ 285 w 483"/>
                            <a:gd name="T37" fmla="*/ 406 h 558"/>
                            <a:gd name="T38" fmla="*/ 312 w 483"/>
                            <a:gd name="T39" fmla="*/ 414 h 558"/>
                            <a:gd name="T40" fmla="*/ 347 w 483"/>
                            <a:gd name="T41" fmla="*/ 411 h 558"/>
                            <a:gd name="T42" fmla="*/ 387 w 483"/>
                            <a:gd name="T43" fmla="*/ 403 h 558"/>
                            <a:gd name="T44" fmla="*/ 421 w 483"/>
                            <a:gd name="T45" fmla="*/ 395 h 558"/>
                            <a:gd name="T46" fmla="*/ 456 w 483"/>
                            <a:gd name="T47" fmla="*/ 398 h 558"/>
                            <a:gd name="T48" fmla="*/ 475 w 483"/>
                            <a:gd name="T49" fmla="*/ 395 h 558"/>
                            <a:gd name="T50" fmla="*/ 408 w 483"/>
                            <a:gd name="T51" fmla="*/ 558 h 558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w 483"/>
                            <a:gd name="T79" fmla="*/ 0 h 558"/>
                            <a:gd name="T80" fmla="*/ 483 w 483"/>
                            <a:gd name="T81" fmla="*/ 558 h 558"/>
                          </a:gdLst>
                          <a:ahLst/>
                          <a:cxnLst>
                            <a:cxn ang="T52">
                              <a:pos x="T0" y="T1"/>
                            </a:cxn>
                            <a:cxn ang="T53">
                              <a:pos x="T2" y="T3"/>
                            </a:cxn>
                            <a:cxn ang="T54">
                              <a:pos x="T4" y="T5"/>
                            </a:cxn>
                            <a:cxn ang="T55">
                              <a:pos x="T6" y="T7"/>
                            </a:cxn>
                            <a:cxn ang="T56">
                              <a:pos x="T8" y="T9"/>
                            </a:cxn>
                            <a:cxn ang="T57">
                              <a:pos x="T10" y="T11"/>
                            </a:cxn>
                            <a:cxn ang="T58">
                              <a:pos x="T12" y="T13"/>
                            </a:cxn>
                            <a:cxn ang="T59">
                              <a:pos x="T14" y="T15"/>
                            </a:cxn>
                            <a:cxn ang="T60">
                              <a:pos x="T16" y="T17"/>
                            </a:cxn>
                            <a:cxn ang="T61">
                              <a:pos x="T18" y="T19"/>
                            </a:cxn>
                            <a:cxn ang="T62">
                              <a:pos x="T20" y="T21"/>
                            </a:cxn>
                            <a:cxn ang="T63">
                              <a:pos x="T22" y="T23"/>
                            </a:cxn>
                            <a:cxn ang="T64">
                              <a:pos x="T24" y="T25"/>
                            </a:cxn>
                            <a:cxn ang="T65">
                              <a:pos x="T26" y="T27"/>
                            </a:cxn>
                            <a:cxn ang="T66">
                              <a:pos x="T28" y="T29"/>
                            </a:cxn>
                            <a:cxn ang="T67">
                              <a:pos x="T30" y="T31"/>
                            </a:cxn>
                            <a:cxn ang="T68">
                              <a:pos x="T32" y="T33"/>
                            </a:cxn>
                            <a:cxn ang="T69">
                              <a:pos x="T34" y="T35"/>
                            </a:cxn>
                            <a:cxn ang="T70">
                              <a:pos x="T36" y="T37"/>
                            </a:cxn>
                            <a:cxn ang="T71">
                              <a:pos x="T38" y="T39"/>
                            </a:cxn>
                            <a:cxn ang="T72">
                              <a:pos x="T40" y="T41"/>
                            </a:cxn>
                            <a:cxn ang="T73">
                              <a:pos x="T42" y="T43"/>
                            </a:cxn>
                            <a:cxn ang="T74">
                              <a:pos x="T44" y="T45"/>
                            </a:cxn>
                            <a:cxn ang="T75">
                              <a:pos x="T46" y="T47"/>
                            </a:cxn>
                            <a:cxn ang="T76">
                              <a:pos x="T48" y="T49"/>
                            </a:cxn>
                            <a:cxn ang="T77">
                              <a:pos x="T50" y="T51"/>
                            </a:cxn>
                          </a:cxnLst>
                          <a:rect l="T78" t="T79" r="T80" b="T81"/>
                          <a:pathLst>
                            <a:path w="483" h="558">
                              <a:moveTo>
                                <a:pt x="0" y="174"/>
                              </a:moveTo>
                              <a:cubicBezTo>
                                <a:pt x="117" y="104"/>
                                <a:pt x="234" y="34"/>
                                <a:pt x="280" y="17"/>
                              </a:cubicBezTo>
                              <a:cubicBezTo>
                                <a:pt x="326" y="0"/>
                                <a:pt x="274" y="59"/>
                                <a:pt x="275" y="73"/>
                              </a:cubicBezTo>
                              <a:cubicBezTo>
                                <a:pt x="276" y="87"/>
                                <a:pt x="280" y="94"/>
                                <a:pt x="285" y="102"/>
                              </a:cubicBezTo>
                              <a:cubicBezTo>
                                <a:pt x="290" y="110"/>
                                <a:pt x="295" y="114"/>
                                <a:pt x="304" y="118"/>
                              </a:cubicBezTo>
                              <a:cubicBezTo>
                                <a:pt x="313" y="122"/>
                                <a:pt x="331" y="118"/>
                                <a:pt x="339" y="123"/>
                              </a:cubicBezTo>
                              <a:cubicBezTo>
                                <a:pt x="347" y="128"/>
                                <a:pt x="352" y="139"/>
                                <a:pt x="352" y="147"/>
                              </a:cubicBezTo>
                              <a:cubicBezTo>
                                <a:pt x="352" y="155"/>
                                <a:pt x="342" y="162"/>
                                <a:pt x="336" y="171"/>
                              </a:cubicBezTo>
                              <a:cubicBezTo>
                                <a:pt x="330" y="180"/>
                                <a:pt x="321" y="193"/>
                                <a:pt x="315" y="201"/>
                              </a:cubicBezTo>
                              <a:cubicBezTo>
                                <a:pt x="309" y="209"/>
                                <a:pt x="308" y="212"/>
                                <a:pt x="299" y="219"/>
                              </a:cubicBezTo>
                              <a:cubicBezTo>
                                <a:pt x="290" y="226"/>
                                <a:pt x="269" y="233"/>
                                <a:pt x="261" y="241"/>
                              </a:cubicBezTo>
                              <a:cubicBezTo>
                                <a:pt x="253" y="249"/>
                                <a:pt x="250" y="257"/>
                                <a:pt x="251" y="265"/>
                              </a:cubicBezTo>
                              <a:cubicBezTo>
                                <a:pt x="252" y="273"/>
                                <a:pt x="265" y="281"/>
                                <a:pt x="267" y="289"/>
                              </a:cubicBezTo>
                              <a:cubicBezTo>
                                <a:pt x="269" y="297"/>
                                <a:pt x="261" y="306"/>
                                <a:pt x="261" y="313"/>
                              </a:cubicBezTo>
                              <a:cubicBezTo>
                                <a:pt x="261" y="320"/>
                                <a:pt x="267" y="327"/>
                                <a:pt x="267" y="334"/>
                              </a:cubicBezTo>
                              <a:cubicBezTo>
                                <a:pt x="267" y="341"/>
                                <a:pt x="262" y="350"/>
                                <a:pt x="261" y="358"/>
                              </a:cubicBezTo>
                              <a:cubicBezTo>
                                <a:pt x="260" y="366"/>
                                <a:pt x="258" y="375"/>
                                <a:pt x="259" y="382"/>
                              </a:cubicBezTo>
                              <a:cubicBezTo>
                                <a:pt x="260" y="389"/>
                                <a:pt x="265" y="399"/>
                                <a:pt x="269" y="403"/>
                              </a:cubicBezTo>
                              <a:cubicBezTo>
                                <a:pt x="273" y="407"/>
                                <a:pt x="278" y="404"/>
                                <a:pt x="285" y="406"/>
                              </a:cubicBezTo>
                              <a:cubicBezTo>
                                <a:pt x="292" y="408"/>
                                <a:pt x="302" y="413"/>
                                <a:pt x="312" y="414"/>
                              </a:cubicBezTo>
                              <a:cubicBezTo>
                                <a:pt x="322" y="415"/>
                                <a:pt x="334" y="413"/>
                                <a:pt x="347" y="411"/>
                              </a:cubicBezTo>
                              <a:cubicBezTo>
                                <a:pt x="360" y="409"/>
                                <a:pt x="375" y="406"/>
                                <a:pt x="387" y="403"/>
                              </a:cubicBezTo>
                              <a:cubicBezTo>
                                <a:pt x="399" y="400"/>
                                <a:pt x="410" y="396"/>
                                <a:pt x="421" y="395"/>
                              </a:cubicBezTo>
                              <a:cubicBezTo>
                                <a:pt x="432" y="394"/>
                                <a:pt x="447" y="398"/>
                                <a:pt x="456" y="398"/>
                              </a:cubicBezTo>
                              <a:cubicBezTo>
                                <a:pt x="465" y="398"/>
                                <a:pt x="483" y="368"/>
                                <a:pt x="475" y="395"/>
                              </a:cubicBezTo>
                              <a:cubicBezTo>
                                <a:pt x="467" y="422"/>
                                <a:pt x="420" y="531"/>
                                <a:pt x="408" y="558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7" name="Group 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32" y="1589"/>
                        <a:ext cx="1333" cy="1476"/>
                        <a:chOff x="3232" y="1589"/>
                        <a:chExt cx="1333" cy="1476"/>
                      </a:xfrm>
                    </p:grpSpPr>
                    <p:sp>
                      <p:nvSpPr>
                        <p:cNvPr id="38" name="Freeform 2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232" y="1786"/>
                          <a:ext cx="236" cy="982"/>
                        </a:xfrm>
                        <a:custGeom>
                          <a:avLst/>
                          <a:gdLst>
                            <a:gd name="T0" fmla="*/ 236 w 236"/>
                            <a:gd name="T1" fmla="*/ 968 h 968"/>
                            <a:gd name="T2" fmla="*/ 169 w 236"/>
                            <a:gd name="T3" fmla="*/ 942 h 968"/>
                            <a:gd name="T4" fmla="*/ 157 w 236"/>
                            <a:gd name="T5" fmla="*/ 818 h 968"/>
                            <a:gd name="T6" fmla="*/ 125 w 236"/>
                            <a:gd name="T7" fmla="*/ 798 h 968"/>
                            <a:gd name="T8" fmla="*/ 133 w 236"/>
                            <a:gd name="T9" fmla="*/ 766 h 968"/>
                            <a:gd name="T10" fmla="*/ 109 w 236"/>
                            <a:gd name="T11" fmla="*/ 706 h 968"/>
                            <a:gd name="T12" fmla="*/ 113 w 236"/>
                            <a:gd name="T13" fmla="*/ 654 h 968"/>
                            <a:gd name="T14" fmla="*/ 85 w 236"/>
                            <a:gd name="T15" fmla="*/ 538 h 968"/>
                            <a:gd name="T16" fmla="*/ 49 w 236"/>
                            <a:gd name="T17" fmla="*/ 462 h 968"/>
                            <a:gd name="T18" fmla="*/ 57 w 236"/>
                            <a:gd name="T19" fmla="*/ 434 h 968"/>
                            <a:gd name="T20" fmla="*/ 9 w 236"/>
                            <a:gd name="T21" fmla="*/ 390 h 968"/>
                            <a:gd name="T22" fmla="*/ 5 w 236"/>
                            <a:gd name="T23" fmla="*/ 338 h 968"/>
                            <a:gd name="T24" fmla="*/ 13 w 236"/>
                            <a:gd name="T25" fmla="*/ 178 h 968"/>
                            <a:gd name="T26" fmla="*/ 65 w 236"/>
                            <a:gd name="T27" fmla="*/ 150 h 968"/>
                            <a:gd name="T28" fmla="*/ 81 w 236"/>
                            <a:gd name="T29" fmla="*/ 122 h 968"/>
                            <a:gd name="T30" fmla="*/ 176 w 236"/>
                            <a:gd name="T31" fmla="*/ 0 h 968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w 236"/>
                            <a:gd name="T49" fmla="*/ 0 h 968"/>
                            <a:gd name="T50" fmla="*/ 236 w 236"/>
                            <a:gd name="T51" fmla="*/ 968 h 968"/>
                          </a:gdLst>
                          <a:ahLst/>
                          <a:cxnLst>
                            <a:cxn ang="T32">
                              <a:pos x="T0" y="T1"/>
                            </a:cxn>
                            <a:cxn ang="T33">
                              <a:pos x="T2" y="T3"/>
                            </a:cxn>
                            <a:cxn ang="T34">
                              <a:pos x="T4" y="T5"/>
                            </a:cxn>
                            <a:cxn ang="T35">
                              <a:pos x="T6" y="T7"/>
                            </a:cxn>
                            <a:cxn ang="T36">
                              <a:pos x="T8" y="T9"/>
                            </a:cxn>
                            <a:cxn ang="T37">
                              <a:pos x="T10" y="T11"/>
                            </a:cxn>
                            <a:cxn ang="T38">
                              <a:pos x="T12" y="T13"/>
                            </a:cxn>
                            <a:cxn ang="T39">
                              <a:pos x="T14" y="T15"/>
                            </a:cxn>
                            <a:cxn ang="T40">
                              <a:pos x="T16" y="T17"/>
                            </a:cxn>
                            <a:cxn ang="T41">
                              <a:pos x="T18" y="T19"/>
                            </a:cxn>
                            <a:cxn ang="T42">
                              <a:pos x="T20" y="T21"/>
                            </a:cxn>
                            <a:cxn ang="T43">
                              <a:pos x="T22" y="T23"/>
                            </a:cxn>
                            <a:cxn ang="T44">
                              <a:pos x="T24" y="T25"/>
                            </a:cxn>
                            <a:cxn ang="T45">
                              <a:pos x="T26" y="T27"/>
                            </a:cxn>
                            <a:cxn ang="T46">
                              <a:pos x="T28" y="T29"/>
                            </a:cxn>
                            <a:cxn ang="T47">
                              <a:pos x="T30" y="T31"/>
                            </a:cxn>
                          </a:cxnLst>
                          <a:rect l="T48" t="T49" r="T50" b="T51"/>
                          <a:pathLst>
                            <a:path w="236" h="968">
                              <a:moveTo>
                                <a:pt x="236" y="968"/>
                              </a:moveTo>
                              <a:cubicBezTo>
                                <a:pt x="225" y="963"/>
                                <a:pt x="182" y="967"/>
                                <a:pt x="169" y="942"/>
                              </a:cubicBezTo>
                              <a:cubicBezTo>
                                <a:pt x="156" y="917"/>
                                <a:pt x="164" y="842"/>
                                <a:pt x="157" y="818"/>
                              </a:cubicBezTo>
                              <a:cubicBezTo>
                                <a:pt x="150" y="794"/>
                                <a:pt x="129" y="807"/>
                                <a:pt x="125" y="798"/>
                              </a:cubicBezTo>
                              <a:cubicBezTo>
                                <a:pt x="121" y="789"/>
                                <a:pt x="136" y="781"/>
                                <a:pt x="133" y="766"/>
                              </a:cubicBezTo>
                              <a:cubicBezTo>
                                <a:pt x="130" y="751"/>
                                <a:pt x="112" y="725"/>
                                <a:pt x="109" y="706"/>
                              </a:cubicBezTo>
                              <a:cubicBezTo>
                                <a:pt x="106" y="687"/>
                                <a:pt x="117" y="682"/>
                                <a:pt x="113" y="654"/>
                              </a:cubicBezTo>
                              <a:cubicBezTo>
                                <a:pt x="109" y="626"/>
                                <a:pt x="96" y="570"/>
                                <a:pt x="85" y="538"/>
                              </a:cubicBezTo>
                              <a:cubicBezTo>
                                <a:pt x="74" y="506"/>
                                <a:pt x="54" y="479"/>
                                <a:pt x="49" y="462"/>
                              </a:cubicBezTo>
                              <a:cubicBezTo>
                                <a:pt x="44" y="445"/>
                                <a:pt x="64" y="446"/>
                                <a:pt x="57" y="434"/>
                              </a:cubicBezTo>
                              <a:cubicBezTo>
                                <a:pt x="50" y="422"/>
                                <a:pt x="18" y="406"/>
                                <a:pt x="9" y="390"/>
                              </a:cubicBezTo>
                              <a:cubicBezTo>
                                <a:pt x="0" y="374"/>
                                <a:pt x="4" y="373"/>
                                <a:pt x="5" y="338"/>
                              </a:cubicBezTo>
                              <a:cubicBezTo>
                                <a:pt x="6" y="303"/>
                                <a:pt x="3" y="209"/>
                                <a:pt x="13" y="178"/>
                              </a:cubicBezTo>
                              <a:cubicBezTo>
                                <a:pt x="23" y="147"/>
                                <a:pt x="54" y="159"/>
                                <a:pt x="65" y="150"/>
                              </a:cubicBezTo>
                              <a:cubicBezTo>
                                <a:pt x="76" y="141"/>
                                <a:pt x="63" y="147"/>
                                <a:pt x="81" y="122"/>
                              </a:cubicBezTo>
                              <a:cubicBezTo>
                                <a:pt x="99" y="97"/>
                                <a:pt x="156" y="25"/>
                                <a:pt x="176" y="0"/>
                              </a:cubicBezTo>
                            </a:path>
                          </a:pathLst>
                        </a:custGeom>
                        <a:noFill/>
                        <a:ln w="3175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9" name="Freeform 2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339" y="1589"/>
                          <a:ext cx="1226" cy="1476"/>
                        </a:xfrm>
                        <a:custGeom>
                          <a:avLst/>
                          <a:gdLst>
                            <a:gd name="T0" fmla="*/ 73 w 1226"/>
                            <a:gd name="T1" fmla="*/ 203 h 1476"/>
                            <a:gd name="T2" fmla="*/ 70 w 1226"/>
                            <a:gd name="T3" fmla="*/ 194 h 1476"/>
                            <a:gd name="T4" fmla="*/ 9 w 1226"/>
                            <a:gd name="T5" fmla="*/ 133 h 1476"/>
                            <a:gd name="T6" fmla="*/ 126 w 1226"/>
                            <a:gd name="T7" fmla="*/ 162 h 1476"/>
                            <a:gd name="T8" fmla="*/ 174 w 1226"/>
                            <a:gd name="T9" fmla="*/ 162 h 1476"/>
                            <a:gd name="T10" fmla="*/ 177 w 1226"/>
                            <a:gd name="T11" fmla="*/ 218 h 1476"/>
                            <a:gd name="T12" fmla="*/ 222 w 1226"/>
                            <a:gd name="T13" fmla="*/ 210 h 1476"/>
                            <a:gd name="T14" fmla="*/ 270 w 1226"/>
                            <a:gd name="T15" fmla="*/ 162 h 1476"/>
                            <a:gd name="T16" fmla="*/ 606 w 1226"/>
                            <a:gd name="T17" fmla="*/ 18 h 1476"/>
                            <a:gd name="T18" fmla="*/ 717 w 1226"/>
                            <a:gd name="T19" fmla="*/ 51 h 1476"/>
                            <a:gd name="T20" fmla="*/ 736 w 1226"/>
                            <a:gd name="T21" fmla="*/ 82 h 1476"/>
                            <a:gd name="T22" fmla="*/ 764 w 1226"/>
                            <a:gd name="T23" fmla="*/ 126 h 1476"/>
                            <a:gd name="T24" fmla="*/ 774 w 1226"/>
                            <a:gd name="T25" fmla="*/ 199 h 1476"/>
                            <a:gd name="T26" fmla="*/ 787 w 1226"/>
                            <a:gd name="T27" fmla="*/ 266 h 1476"/>
                            <a:gd name="T28" fmla="*/ 942 w 1226"/>
                            <a:gd name="T29" fmla="*/ 498 h 1476"/>
                            <a:gd name="T30" fmla="*/ 963 w 1226"/>
                            <a:gd name="T31" fmla="*/ 570 h 1476"/>
                            <a:gd name="T32" fmla="*/ 966 w 1226"/>
                            <a:gd name="T33" fmla="*/ 597 h 1476"/>
                            <a:gd name="T34" fmla="*/ 1014 w 1226"/>
                            <a:gd name="T35" fmla="*/ 642 h 1476"/>
                            <a:gd name="T36" fmla="*/ 1038 w 1226"/>
                            <a:gd name="T37" fmla="*/ 690 h 1476"/>
                            <a:gd name="T38" fmla="*/ 1017 w 1226"/>
                            <a:gd name="T39" fmla="*/ 743 h 1476"/>
                            <a:gd name="T40" fmla="*/ 1065 w 1226"/>
                            <a:gd name="T41" fmla="*/ 757 h 1476"/>
                            <a:gd name="T42" fmla="*/ 1114 w 1226"/>
                            <a:gd name="T43" fmla="*/ 732 h 1476"/>
                            <a:gd name="T44" fmla="*/ 1150 w 1226"/>
                            <a:gd name="T45" fmla="*/ 682 h 1476"/>
                            <a:gd name="T46" fmla="*/ 1214 w 1226"/>
                            <a:gd name="T47" fmla="*/ 690 h 1476"/>
                            <a:gd name="T48" fmla="*/ 1209 w 1226"/>
                            <a:gd name="T49" fmla="*/ 738 h 1476"/>
                            <a:gd name="T50" fmla="*/ 1113 w 1226"/>
                            <a:gd name="T51" fmla="*/ 829 h 1476"/>
                            <a:gd name="T52" fmla="*/ 1065 w 1226"/>
                            <a:gd name="T53" fmla="*/ 925 h 1476"/>
                            <a:gd name="T54" fmla="*/ 1038 w 1226"/>
                            <a:gd name="T55" fmla="*/ 1026 h 1476"/>
                            <a:gd name="T56" fmla="*/ 1011 w 1226"/>
                            <a:gd name="T57" fmla="*/ 1170 h 1476"/>
                            <a:gd name="T58" fmla="*/ 953 w 1226"/>
                            <a:gd name="T59" fmla="*/ 1226 h 1476"/>
                            <a:gd name="T60" fmla="*/ 889 w 1226"/>
                            <a:gd name="T61" fmla="*/ 1269 h 1476"/>
                            <a:gd name="T62" fmla="*/ 846 w 1226"/>
                            <a:gd name="T63" fmla="*/ 1314 h 1476"/>
                            <a:gd name="T64" fmla="*/ 827 w 1226"/>
                            <a:gd name="T65" fmla="*/ 1346 h 1476"/>
                            <a:gd name="T66" fmla="*/ 754 w 1226"/>
                            <a:gd name="T67" fmla="*/ 1380 h 1476"/>
                            <a:gd name="T68" fmla="*/ 756 w 1226"/>
                            <a:gd name="T69" fmla="*/ 1404 h 1476"/>
                            <a:gd name="T70" fmla="*/ 752 w 1226"/>
                            <a:gd name="T71" fmla="*/ 1446 h 1476"/>
                            <a:gd name="T72" fmla="*/ 702 w 1226"/>
                            <a:gd name="T73" fmla="*/ 1458 h 1476"/>
                            <a:gd name="T74" fmla="*/ 654 w 1226"/>
                            <a:gd name="T75" fmla="*/ 1458 h 1476"/>
                            <a:gd name="T76" fmla="*/ 382 w 1226"/>
                            <a:gd name="T77" fmla="*/ 1426 h 1476"/>
                            <a:gd name="T78" fmla="*/ 225 w 1226"/>
                            <a:gd name="T79" fmla="*/ 1447 h 1476"/>
                            <a:gd name="T80" fmla="*/ 194 w 1226"/>
                            <a:gd name="T81" fmla="*/ 1440 h 1476"/>
                            <a:gd name="T82" fmla="*/ 49 w 1226"/>
                            <a:gd name="T83" fmla="*/ 1463 h 1476"/>
                            <a:gd name="T84" fmla="*/ 42 w 1226"/>
                            <a:gd name="T85" fmla="*/ 1364 h 1476"/>
                            <a:gd name="T86" fmla="*/ 38 w 1226"/>
                            <a:gd name="T87" fmla="*/ 1324 h 1476"/>
                            <a:gd name="T88" fmla="*/ 30 w 1226"/>
                            <a:gd name="T89" fmla="*/ 1314 h 1476"/>
                            <a:gd name="T90" fmla="*/ 83 w 1226"/>
                            <a:gd name="T91" fmla="*/ 1279 h 1476"/>
                            <a:gd name="T92" fmla="*/ 122 w 1226"/>
                            <a:gd name="T93" fmla="*/ 1228 h 1476"/>
                            <a:gd name="T94" fmla="*/ 126 w 1226"/>
                            <a:gd name="T95" fmla="*/ 1170 h 147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w 1226"/>
                            <a:gd name="T145" fmla="*/ 0 h 1476"/>
                            <a:gd name="T146" fmla="*/ 1226 w 1226"/>
                            <a:gd name="T147" fmla="*/ 1476 h 1476"/>
                          </a:gdLst>
                          <a:ahLst/>
                          <a:cxnLst>
                            <a:cxn ang="T96">
                              <a:pos x="T0" y="T1"/>
                            </a:cxn>
                            <a:cxn ang="T97">
                              <a:pos x="T2" y="T3"/>
                            </a:cxn>
                            <a:cxn ang="T98">
                              <a:pos x="T4" y="T5"/>
                            </a:cxn>
                            <a:cxn ang="T99">
                              <a:pos x="T6" y="T7"/>
                            </a:cxn>
                            <a:cxn ang="T100">
                              <a:pos x="T8" y="T9"/>
                            </a:cxn>
                            <a:cxn ang="T101">
                              <a:pos x="T10" y="T11"/>
                            </a:cxn>
                            <a:cxn ang="T102">
                              <a:pos x="T12" y="T13"/>
                            </a:cxn>
                            <a:cxn ang="T103">
                              <a:pos x="T14" y="T15"/>
                            </a:cxn>
                            <a:cxn ang="T104">
                              <a:pos x="T16" y="T17"/>
                            </a:cxn>
                            <a:cxn ang="T105">
                              <a:pos x="T18" y="T19"/>
                            </a:cxn>
                            <a:cxn ang="T106">
                              <a:pos x="T20" y="T21"/>
                            </a:cxn>
                            <a:cxn ang="T107">
                              <a:pos x="T22" y="T23"/>
                            </a:cxn>
                            <a:cxn ang="T108">
                              <a:pos x="T24" y="T25"/>
                            </a:cxn>
                            <a:cxn ang="T109">
                              <a:pos x="T26" y="T27"/>
                            </a:cxn>
                            <a:cxn ang="T110">
                              <a:pos x="T28" y="T29"/>
                            </a:cxn>
                            <a:cxn ang="T111">
                              <a:pos x="T30" y="T31"/>
                            </a:cxn>
                            <a:cxn ang="T112">
                              <a:pos x="T32" y="T33"/>
                            </a:cxn>
                            <a:cxn ang="T113">
                              <a:pos x="T34" y="T35"/>
                            </a:cxn>
                            <a:cxn ang="T114">
                              <a:pos x="T36" y="T37"/>
                            </a:cxn>
                            <a:cxn ang="T115">
                              <a:pos x="T38" y="T39"/>
                            </a:cxn>
                            <a:cxn ang="T116">
                              <a:pos x="T40" y="T41"/>
                            </a:cxn>
                            <a:cxn ang="T117">
                              <a:pos x="T42" y="T43"/>
                            </a:cxn>
                            <a:cxn ang="T118">
                              <a:pos x="T44" y="T45"/>
                            </a:cxn>
                            <a:cxn ang="T119">
                              <a:pos x="T46" y="T47"/>
                            </a:cxn>
                            <a:cxn ang="T120">
                              <a:pos x="T48" y="T49"/>
                            </a:cxn>
                            <a:cxn ang="T121">
                              <a:pos x="T50" y="T51"/>
                            </a:cxn>
                            <a:cxn ang="T122">
                              <a:pos x="T52" y="T53"/>
                            </a:cxn>
                            <a:cxn ang="T123">
                              <a:pos x="T54" y="T55"/>
                            </a:cxn>
                            <a:cxn ang="T124">
                              <a:pos x="T56" y="T57"/>
                            </a:cxn>
                            <a:cxn ang="T125">
                              <a:pos x="T58" y="T59"/>
                            </a:cxn>
                            <a:cxn ang="T126">
                              <a:pos x="T60" y="T61"/>
                            </a:cxn>
                            <a:cxn ang="T127">
                              <a:pos x="T62" y="T63"/>
                            </a:cxn>
                            <a:cxn ang="T128">
                              <a:pos x="T64" y="T65"/>
                            </a:cxn>
                            <a:cxn ang="T129">
                              <a:pos x="T66" y="T67"/>
                            </a:cxn>
                            <a:cxn ang="T130">
                              <a:pos x="T68" y="T69"/>
                            </a:cxn>
                            <a:cxn ang="T131">
                              <a:pos x="T70" y="T71"/>
                            </a:cxn>
                            <a:cxn ang="T132">
                              <a:pos x="T72" y="T73"/>
                            </a:cxn>
                            <a:cxn ang="T133">
                              <a:pos x="T74" y="T75"/>
                            </a:cxn>
                            <a:cxn ang="T134">
                              <a:pos x="T76" y="T77"/>
                            </a:cxn>
                            <a:cxn ang="T135">
                              <a:pos x="T78" y="T79"/>
                            </a:cxn>
                            <a:cxn ang="T136">
                              <a:pos x="T80" y="T81"/>
                            </a:cxn>
                            <a:cxn ang="T137">
                              <a:pos x="T82" y="T83"/>
                            </a:cxn>
                            <a:cxn ang="T138">
                              <a:pos x="T84" y="T85"/>
                            </a:cxn>
                            <a:cxn ang="T139">
                              <a:pos x="T86" y="T87"/>
                            </a:cxn>
                            <a:cxn ang="T140">
                              <a:pos x="T88" y="T89"/>
                            </a:cxn>
                            <a:cxn ang="T141">
                              <a:pos x="T90" y="T91"/>
                            </a:cxn>
                            <a:cxn ang="T142">
                              <a:pos x="T92" y="T93"/>
                            </a:cxn>
                            <a:cxn ang="T143">
                              <a:pos x="T94" y="T95"/>
                            </a:cxn>
                          </a:cxnLst>
                          <a:rect l="T144" t="T145" r="T146" b="T147"/>
                          <a:pathLst>
                            <a:path w="1226" h="1476">
                              <a:moveTo>
                                <a:pt x="73" y="203"/>
                              </a:moveTo>
                              <a:cubicBezTo>
                                <a:pt x="72" y="202"/>
                                <a:pt x="80" y="205"/>
                                <a:pt x="70" y="194"/>
                              </a:cubicBezTo>
                              <a:cubicBezTo>
                                <a:pt x="60" y="183"/>
                                <a:pt x="0" y="138"/>
                                <a:pt x="9" y="133"/>
                              </a:cubicBezTo>
                              <a:cubicBezTo>
                                <a:pt x="18" y="128"/>
                                <a:pt x="99" y="157"/>
                                <a:pt x="126" y="162"/>
                              </a:cubicBezTo>
                              <a:cubicBezTo>
                                <a:pt x="153" y="167"/>
                                <a:pt x="166" y="153"/>
                                <a:pt x="174" y="162"/>
                              </a:cubicBezTo>
                              <a:cubicBezTo>
                                <a:pt x="182" y="171"/>
                                <a:pt x="169" y="210"/>
                                <a:pt x="177" y="218"/>
                              </a:cubicBezTo>
                              <a:cubicBezTo>
                                <a:pt x="185" y="226"/>
                                <a:pt x="207" y="219"/>
                                <a:pt x="222" y="210"/>
                              </a:cubicBezTo>
                              <a:cubicBezTo>
                                <a:pt x="237" y="201"/>
                                <a:pt x="206" y="194"/>
                                <a:pt x="270" y="162"/>
                              </a:cubicBezTo>
                              <a:cubicBezTo>
                                <a:pt x="334" y="130"/>
                                <a:pt x="532" y="36"/>
                                <a:pt x="606" y="18"/>
                              </a:cubicBezTo>
                              <a:cubicBezTo>
                                <a:pt x="680" y="0"/>
                                <a:pt x="695" y="40"/>
                                <a:pt x="717" y="51"/>
                              </a:cubicBezTo>
                              <a:cubicBezTo>
                                <a:pt x="739" y="62"/>
                                <a:pt x="728" y="69"/>
                                <a:pt x="736" y="82"/>
                              </a:cubicBezTo>
                              <a:cubicBezTo>
                                <a:pt x="744" y="95"/>
                                <a:pt x="758" y="107"/>
                                <a:pt x="764" y="126"/>
                              </a:cubicBezTo>
                              <a:cubicBezTo>
                                <a:pt x="770" y="145"/>
                                <a:pt x="770" y="176"/>
                                <a:pt x="774" y="199"/>
                              </a:cubicBezTo>
                              <a:cubicBezTo>
                                <a:pt x="778" y="222"/>
                                <a:pt x="759" y="216"/>
                                <a:pt x="787" y="266"/>
                              </a:cubicBezTo>
                              <a:cubicBezTo>
                                <a:pt x="815" y="316"/>
                                <a:pt x="913" y="447"/>
                                <a:pt x="942" y="498"/>
                              </a:cubicBezTo>
                              <a:cubicBezTo>
                                <a:pt x="971" y="549"/>
                                <a:pt x="959" y="554"/>
                                <a:pt x="963" y="570"/>
                              </a:cubicBezTo>
                              <a:cubicBezTo>
                                <a:pt x="967" y="586"/>
                                <a:pt x="958" y="585"/>
                                <a:pt x="966" y="597"/>
                              </a:cubicBezTo>
                              <a:cubicBezTo>
                                <a:pt x="974" y="609"/>
                                <a:pt x="1002" y="627"/>
                                <a:pt x="1014" y="642"/>
                              </a:cubicBezTo>
                              <a:cubicBezTo>
                                <a:pt x="1026" y="657"/>
                                <a:pt x="1038" y="673"/>
                                <a:pt x="1038" y="690"/>
                              </a:cubicBezTo>
                              <a:cubicBezTo>
                                <a:pt x="1038" y="707"/>
                                <a:pt x="1013" y="732"/>
                                <a:pt x="1017" y="743"/>
                              </a:cubicBezTo>
                              <a:cubicBezTo>
                                <a:pt x="1021" y="754"/>
                                <a:pt x="1049" y="759"/>
                                <a:pt x="1065" y="757"/>
                              </a:cubicBezTo>
                              <a:cubicBezTo>
                                <a:pt x="1081" y="755"/>
                                <a:pt x="1100" y="744"/>
                                <a:pt x="1114" y="732"/>
                              </a:cubicBezTo>
                              <a:cubicBezTo>
                                <a:pt x="1128" y="720"/>
                                <a:pt x="1133" y="689"/>
                                <a:pt x="1150" y="682"/>
                              </a:cubicBezTo>
                              <a:cubicBezTo>
                                <a:pt x="1167" y="675"/>
                                <a:pt x="1204" y="681"/>
                                <a:pt x="1214" y="690"/>
                              </a:cubicBezTo>
                              <a:cubicBezTo>
                                <a:pt x="1224" y="699"/>
                                <a:pt x="1226" y="715"/>
                                <a:pt x="1209" y="738"/>
                              </a:cubicBezTo>
                              <a:cubicBezTo>
                                <a:pt x="1192" y="761"/>
                                <a:pt x="1137" y="798"/>
                                <a:pt x="1113" y="829"/>
                              </a:cubicBezTo>
                              <a:cubicBezTo>
                                <a:pt x="1089" y="860"/>
                                <a:pt x="1077" y="892"/>
                                <a:pt x="1065" y="925"/>
                              </a:cubicBezTo>
                              <a:cubicBezTo>
                                <a:pt x="1053" y="958"/>
                                <a:pt x="1047" y="985"/>
                                <a:pt x="1038" y="1026"/>
                              </a:cubicBezTo>
                              <a:cubicBezTo>
                                <a:pt x="1029" y="1067"/>
                                <a:pt x="1025" y="1137"/>
                                <a:pt x="1011" y="1170"/>
                              </a:cubicBezTo>
                              <a:cubicBezTo>
                                <a:pt x="997" y="1203"/>
                                <a:pt x="973" y="1210"/>
                                <a:pt x="953" y="1226"/>
                              </a:cubicBezTo>
                              <a:cubicBezTo>
                                <a:pt x="933" y="1242"/>
                                <a:pt x="907" y="1254"/>
                                <a:pt x="889" y="1269"/>
                              </a:cubicBezTo>
                              <a:cubicBezTo>
                                <a:pt x="871" y="1284"/>
                                <a:pt x="856" y="1301"/>
                                <a:pt x="846" y="1314"/>
                              </a:cubicBezTo>
                              <a:cubicBezTo>
                                <a:pt x="836" y="1327"/>
                                <a:pt x="842" y="1335"/>
                                <a:pt x="827" y="1346"/>
                              </a:cubicBezTo>
                              <a:cubicBezTo>
                                <a:pt x="812" y="1357"/>
                                <a:pt x="766" y="1370"/>
                                <a:pt x="754" y="1380"/>
                              </a:cubicBezTo>
                              <a:cubicBezTo>
                                <a:pt x="742" y="1390"/>
                                <a:pt x="756" y="1393"/>
                                <a:pt x="756" y="1404"/>
                              </a:cubicBezTo>
                              <a:cubicBezTo>
                                <a:pt x="756" y="1415"/>
                                <a:pt x="761" y="1437"/>
                                <a:pt x="752" y="1446"/>
                              </a:cubicBezTo>
                              <a:cubicBezTo>
                                <a:pt x="743" y="1455"/>
                                <a:pt x="718" y="1456"/>
                                <a:pt x="702" y="1458"/>
                              </a:cubicBezTo>
                              <a:cubicBezTo>
                                <a:pt x="686" y="1460"/>
                                <a:pt x="707" y="1463"/>
                                <a:pt x="654" y="1458"/>
                              </a:cubicBezTo>
                              <a:cubicBezTo>
                                <a:pt x="601" y="1453"/>
                                <a:pt x="453" y="1428"/>
                                <a:pt x="382" y="1426"/>
                              </a:cubicBezTo>
                              <a:cubicBezTo>
                                <a:pt x="311" y="1424"/>
                                <a:pt x="256" y="1445"/>
                                <a:pt x="225" y="1447"/>
                              </a:cubicBezTo>
                              <a:cubicBezTo>
                                <a:pt x="194" y="1449"/>
                                <a:pt x="223" y="1437"/>
                                <a:pt x="194" y="1440"/>
                              </a:cubicBezTo>
                              <a:cubicBezTo>
                                <a:pt x="165" y="1443"/>
                                <a:pt x="74" y="1476"/>
                                <a:pt x="49" y="1463"/>
                              </a:cubicBezTo>
                              <a:cubicBezTo>
                                <a:pt x="24" y="1450"/>
                                <a:pt x="44" y="1387"/>
                                <a:pt x="42" y="1364"/>
                              </a:cubicBezTo>
                              <a:cubicBezTo>
                                <a:pt x="40" y="1341"/>
                                <a:pt x="40" y="1332"/>
                                <a:pt x="38" y="1324"/>
                              </a:cubicBezTo>
                              <a:cubicBezTo>
                                <a:pt x="36" y="1316"/>
                                <a:pt x="23" y="1321"/>
                                <a:pt x="30" y="1314"/>
                              </a:cubicBezTo>
                              <a:cubicBezTo>
                                <a:pt x="37" y="1307"/>
                                <a:pt x="68" y="1293"/>
                                <a:pt x="83" y="1279"/>
                              </a:cubicBezTo>
                              <a:cubicBezTo>
                                <a:pt x="98" y="1265"/>
                                <a:pt x="115" y="1246"/>
                                <a:pt x="122" y="1228"/>
                              </a:cubicBezTo>
                              <a:cubicBezTo>
                                <a:pt x="129" y="1210"/>
                                <a:pt x="125" y="1182"/>
                                <a:pt x="126" y="1170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8" name="Freeform 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40" y="1376"/>
                        <a:ext cx="632" cy="704"/>
                      </a:xfrm>
                      <a:custGeom>
                        <a:avLst/>
                        <a:gdLst>
                          <a:gd name="T0" fmla="*/ 245 w 632"/>
                          <a:gd name="T1" fmla="*/ 704 h 704"/>
                          <a:gd name="T2" fmla="*/ 276 w 632"/>
                          <a:gd name="T3" fmla="*/ 652 h 704"/>
                          <a:gd name="T4" fmla="*/ 288 w 632"/>
                          <a:gd name="T5" fmla="*/ 612 h 704"/>
                          <a:gd name="T6" fmla="*/ 280 w 632"/>
                          <a:gd name="T7" fmla="*/ 572 h 704"/>
                          <a:gd name="T8" fmla="*/ 260 w 632"/>
                          <a:gd name="T9" fmla="*/ 588 h 704"/>
                          <a:gd name="T10" fmla="*/ 252 w 632"/>
                          <a:gd name="T11" fmla="*/ 552 h 704"/>
                          <a:gd name="T12" fmla="*/ 244 w 632"/>
                          <a:gd name="T13" fmla="*/ 520 h 704"/>
                          <a:gd name="T14" fmla="*/ 220 w 632"/>
                          <a:gd name="T15" fmla="*/ 512 h 704"/>
                          <a:gd name="T16" fmla="*/ 172 w 632"/>
                          <a:gd name="T17" fmla="*/ 528 h 704"/>
                          <a:gd name="T18" fmla="*/ 136 w 632"/>
                          <a:gd name="T19" fmla="*/ 532 h 704"/>
                          <a:gd name="T20" fmla="*/ 112 w 632"/>
                          <a:gd name="T21" fmla="*/ 532 h 704"/>
                          <a:gd name="T22" fmla="*/ 88 w 632"/>
                          <a:gd name="T23" fmla="*/ 524 h 704"/>
                          <a:gd name="T24" fmla="*/ 32 w 632"/>
                          <a:gd name="T25" fmla="*/ 492 h 704"/>
                          <a:gd name="T26" fmla="*/ 16 w 632"/>
                          <a:gd name="T27" fmla="*/ 472 h 704"/>
                          <a:gd name="T28" fmla="*/ 16 w 632"/>
                          <a:gd name="T29" fmla="*/ 448 h 704"/>
                          <a:gd name="T30" fmla="*/ 4 w 632"/>
                          <a:gd name="T31" fmla="*/ 420 h 704"/>
                          <a:gd name="T32" fmla="*/ 4 w 632"/>
                          <a:gd name="T33" fmla="*/ 396 h 704"/>
                          <a:gd name="T34" fmla="*/ 4 w 632"/>
                          <a:gd name="T35" fmla="*/ 348 h 704"/>
                          <a:gd name="T36" fmla="*/ 28 w 632"/>
                          <a:gd name="T37" fmla="*/ 360 h 704"/>
                          <a:gd name="T38" fmla="*/ 60 w 632"/>
                          <a:gd name="T39" fmla="*/ 388 h 704"/>
                          <a:gd name="T40" fmla="*/ 72 w 632"/>
                          <a:gd name="T41" fmla="*/ 412 h 704"/>
                          <a:gd name="T42" fmla="*/ 88 w 632"/>
                          <a:gd name="T43" fmla="*/ 432 h 704"/>
                          <a:gd name="T44" fmla="*/ 108 w 632"/>
                          <a:gd name="T45" fmla="*/ 460 h 704"/>
                          <a:gd name="T46" fmla="*/ 124 w 632"/>
                          <a:gd name="T47" fmla="*/ 436 h 704"/>
                          <a:gd name="T48" fmla="*/ 160 w 632"/>
                          <a:gd name="T49" fmla="*/ 436 h 704"/>
                          <a:gd name="T50" fmla="*/ 184 w 632"/>
                          <a:gd name="T51" fmla="*/ 412 h 704"/>
                          <a:gd name="T52" fmla="*/ 244 w 632"/>
                          <a:gd name="T53" fmla="*/ 368 h 704"/>
                          <a:gd name="T54" fmla="*/ 192 w 632"/>
                          <a:gd name="T55" fmla="*/ 376 h 704"/>
                          <a:gd name="T56" fmla="*/ 164 w 632"/>
                          <a:gd name="T57" fmla="*/ 396 h 704"/>
                          <a:gd name="T58" fmla="*/ 128 w 632"/>
                          <a:gd name="T59" fmla="*/ 392 h 704"/>
                          <a:gd name="T60" fmla="*/ 104 w 632"/>
                          <a:gd name="T61" fmla="*/ 404 h 704"/>
                          <a:gd name="T62" fmla="*/ 104 w 632"/>
                          <a:gd name="T63" fmla="*/ 376 h 704"/>
                          <a:gd name="T64" fmla="*/ 124 w 632"/>
                          <a:gd name="T65" fmla="*/ 344 h 704"/>
                          <a:gd name="T66" fmla="*/ 152 w 632"/>
                          <a:gd name="T67" fmla="*/ 312 h 704"/>
                          <a:gd name="T68" fmla="*/ 176 w 632"/>
                          <a:gd name="T69" fmla="*/ 296 h 704"/>
                          <a:gd name="T70" fmla="*/ 176 w 632"/>
                          <a:gd name="T71" fmla="*/ 272 h 704"/>
                          <a:gd name="T72" fmla="*/ 152 w 632"/>
                          <a:gd name="T73" fmla="*/ 280 h 704"/>
                          <a:gd name="T74" fmla="*/ 144 w 632"/>
                          <a:gd name="T75" fmla="*/ 252 h 704"/>
                          <a:gd name="T76" fmla="*/ 180 w 632"/>
                          <a:gd name="T77" fmla="*/ 224 h 704"/>
                          <a:gd name="T78" fmla="*/ 232 w 632"/>
                          <a:gd name="T79" fmla="*/ 196 h 704"/>
                          <a:gd name="T80" fmla="*/ 196 w 632"/>
                          <a:gd name="T81" fmla="*/ 208 h 704"/>
                          <a:gd name="T82" fmla="*/ 204 w 632"/>
                          <a:gd name="T83" fmla="*/ 180 h 704"/>
                          <a:gd name="T84" fmla="*/ 240 w 632"/>
                          <a:gd name="T85" fmla="*/ 148 h 704"/>
                          <a:gd name="T86" fmla="*/ 272 w 632"/>
                          <a:gd name="T87" fmla="*/ 132 h 704"/>
                          <a:gd name="T88" fmla="*/ 296 w 632"/>
                          <a:gd name="T89" fmla="*/ 120 h 704"/>
                          <a:gd name="T90" fmla="*/ 324 w 632"/>
                          <a:gd name="T91" fmla="*/ 104 h 704"/>
                          <a:gd name="T92" fmla="*/ 356 w 632"/>
                          <a:gd name="T93" fmla="*/ 104 h 704"/>
                          <a:gd name="T94" fmla="*/ 384 w 632"/>
                          <a:gd name="T95" fmla="*/ 108 h 704"/>
                          <a:gd name="T96" fmla="*/ 416 w 632"/>
                          <a:gd name="T97" fmla="*/ 72 h 704"/>
                          <a:gd name="T98" fmla="*/ 460 w 632"/>
                          <a:gd name="T99" fmla="*/ 52 h 704"/>
                          <a:gd name="T100" fmla="*/ 500 w 632"/>
                          <a:gd name="T101" fmla="*/ 20 h 704"/>
                          <a:gd name="T102" fmla="*/ 520 w 632"/>
                          <a:gd name="T103" fmla="*/ 36 h 704"/>
                          <a:gd name="T104" fmla="*/ 572 w 632"/>
                          <a:gd name="T105" fmla="*/ 16 h 704"/>
                          <a:gd name="T106" fmla="*/ 608 w 632"/>
                          <a:gd name="T107" fmla="*/ 8 h 704"/>
                          <a:gd name="T108" fmla="*/ 632 w 632"/>
                          <a:gd name="T109" fmla="*/ 0 h 704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w 632"/>
                          <a:gd name="T166" fmla="*/ 0 h 704"/>
                          <a:gd name="T167" fmla="*/ 632 w 632"/>
                          <a:gd name="T168" fmla="*/ 704 h 704"/>
                        </a:gdLst>
                        <a:ahLst/>
                        <a:cxnLst>
                          <a:cxn ang="T110">
                            <a:pos x="T0" y="T1"/>
                          </a:cxn>
                          <a:cxn ang="T111">
                            <a:pos x="T2" y="T3"/>
                          </a:cxn>
                          <a:cxn ang="T112">
                            <a:pos x="T4" y="T5"/>
                          </a:cxn>
                          <a:cxn ang="T113">
                            <a:pos x="T6" y="T7"/>
                          </a:cxn>
                          <a:cxn ang="T114">
                            <a:pos x="T8" y="T9"/>
                          </a:cxn>
                          <a:cxn ang="T115">
                            <a:pos x="T10" y="T11"/>
                          </a:cxn>
                          <a:cxn ang="T116">
                            <a:pos x="T12" y="T13"/>
                          </a:cxn>
                          <a:cxn ang="T117">
                            <a:pos x="T14" y="T15"/>
                          </a:cxn>
                          <a:cxn ang="T118">
                            <a:pos x="T16" y="T17"/>
                          </a:cxn>
                          <a:cxn ang="T119">
                            <a:pos x="T18" y="T19"/>
                          </a:cxn>
                          <a:cxn ang="T120">
                            <a:pos x="T20" y="T21"/>
                          </a:cxn>
                          <a:cxn ang="T121">
                            <a:pos x="T22" y="T23"/>
                          </a:cxn>
                          <a:cxn ang="T122">
                            <a:pos x="T24" y="T25"/>
                          </a:cxn>
                          <a:cxn ang="T123">
                            <a:pos x="T26" y="T27"/>
                          </a:cxn>
                          <a:cxn ang="T124">
                            <a:pos x="T28" y="T29"/>
                          </a:cxn>
                          <a:cxn ang="T125">
                            <a:pos x="T30" y="T31"/>
                          </a:cxn>
                          <a:cxn ang="T126">
                            <a:pos x="T32" y="T33"/>
                          </a:cxn>
                          <a:cxn ang="T127">
                            <a:pos x="T34" y="T35"/>
                          </a:cxn>
                          <a:cxn ang="T128">
                            <a:pos x="T36" y="T37"/>
                          </a:cxn>
                          <a:cxn ang="T129">
                            <a:pos x="T38" y="T39"/>
                          </a:cxn>
                          <a:cxn ang="T130">
                            <a:pos x="T40" y="T41"/>
                          </a:cxn>
                          <a:cxn ang="T131">
                            <a:pos x="T42" y="T43"/>
                          </a:cxn>
                          <a:cxn ang="T132">
                            <a:pos x="T44" y="T45"/>
                          </a:cxn>
                          <a:cxn ang="T133">
                            <a:pos x="T46" y="T47"/>
                          </a:cxn>
                          <a:cxn ang="T134">
                            <a:pos x="T48" y="T49"/>
                          </a:cxn>
                          <a:cxn ang="T135">
                            <a:pos x="T50" y="T51"/>
                          </a:cxn>
                          <a:cxn ang="T136">
                            <a:pos x="T52" y="T53"/>
                          </a:cxn>
                          <a:cxn ang="T137">
                            <a:pos x="T54" y="T55"/>
                          </a:cxn>
                          <a:cxn ang="T138">
                            <a:pos x="T56" y="T57"/>
                          </a:cxn>
                          <a:cxn ang="T139">
                            <a:pos x="T58" y="T59"/>
                          </a:cxn>
                          <a:cxn ang="T140">
                            <a:pos x="T60" y="T61"/>
                          </a:cxn>
                          <a:cxn ang="T141">
                            <a:pos x="T62" y="T63"/>
                          </a:cxn>
                          <a:cxn ang="T142">
                            <a:pos x="T64" y="T65"/>
                          </a:cxn>
                          <a:cxn ang="T143">
                            <a:pos x="T66" y="T67"/>
                          </a:cxn>
                          <a:cxn ang="T144">
                            <a:pos x="T68" y="T69"/>
                          </a:cxn>
                          <a:cxn ang="T145">
                            <a:pos x="T70" y="T71"/>
                          </a:cxn>
                          <a:cxn ang="T146">
                            <a:pos x="T72" y="T73"/>
                          </a:cxn>
                          <a:cxn ang="T147">
                            <a:pos x="T74" y="T75"/>
                          </a:cxn>
                          <a:cxn ang="T148">
                            <a:pos x="T76" y="T77"/>
                          </a:cxn>
                          <a:cxn ang="T149">
                            <a:pos x="T78" y="T79"/>
                          </a:cxn>
                          <a:cxn ang="T150">
                            <a:pos x="T80" y="T81"/>
                          </a:cxn>
                          <a:cxn ang="T151">
                            <a:pos x="T82" y="T83"/>
                          </a:cxn>
                          <a:cxn ang="T152">
                            <a:pos x="T84" y="T85"/>
                          </a:cxn>
                          <a:cxn ang="T153">
                            <a:pos x="T86" y="T87"/>
                          </a:cxn>
                          <a:cxn ang="T154">
                            <a:pos x="T88" y="T89"/>
                          </a:cxn>
                          <a:cxn ang="T155">
                            <a:pos x="T90" y="T91"/>
                          </a:cxn>
                          <a:cxn ang="T156">
                            <a:pos x="T92" y="T93"/>
                          </a:cxn>
                          <a:cxn ang="T157">
                            <a:pos x="T94" y="T95"/>
                          </a:cxn>
                          <a:cxn ang="T158">
                            <a:pos x="T96" y="T97"/>
                          </a:cxn>
                          <a:cxn ang="T159">
                            <a:pos x="T98" y="T99"/>
                          </a:cxn>
                          <a:cxn ang="T160">
                            <a:pos x="T100" y="T101"/>
                          </a:cxn>
                          <a:cxn ang="T161">
                            <a:pos x="T102" y="T103"/>
                          </a:cxn>
                          <a:cxn ang="T162">
                            <a:pos x="T104" y="T105"/>
                          </a:cxn>
                          <a:cxn ang="T163">
                            <a:pos x="T106" y="T107"/>
                          </a:cxn>
                          <a:cxn ang="T164">
                            <a:pos x="T108" y="T109"/>
                          </a:cxn>
                        </a:cxnLst>
                        <a:rect l="T165" t="T166" r="T167" b="T168"/>
                        <a:pathLst>
                          <a:path w="632" h="704">
                            <a:moveTo>
                              <a:pt x="245" y="704"/>
                            </a:moveTo>
                            <a:cubicBezTo>
                              <a:pt x="250" y="695"/>
                              <a:pt x="269" y="667"/>
                              <a:pt x="276" y="652"/>
                            </a:cubicBezTo>
                            <a:cubicBezTo>
                              <a:pt x="283" y="637"/>
                              <a:pt x="287" y="625"/>
                              <a:pt x="288" y="612"/>
                            </a:cubicBezTo>
                            <a:cubicBezTo>
                              <a:pt x="289" y="599"/>
                              <a:pt x="285" y="576"/>
                              <a:pt x="280" y="572"/>
                            </a:cubicBezTo>
                            <a:cubicBezTo>
                              <a:pt x="275" y="568"/>
                              <a:pt x="265" y="591"/>
                              <a:pt x="260" y="588"/>
                            </a:cubicBezTo>
                            <a:cubicBezTo>
                              <a:pt x="255" y="585"/>
                              <a:pt x="255" y="563"/>
                              <a:pt x="252" y="552"/>
                            </a:cubicBezTo>
                            <a:cubicBezTo>
                              <a:pt x="249" y="541"/>
                              <a:pt x="249" y="527"/>
                              <a:pt x="244" y="520"/>
                            </a:cubicBezTo>
                            <a:cubicBezTo>
                              <a:pt x="239" y="513"/>
                              <a:pt x="232" y="511"/>
                              <a:pt x="220" y="512"/>
                            </a:cubicBezTo>
                            <a:cubicBezTo>
                              <a:pt x="208" y="513"/>
                              <a:pt x="186" y="525"/>
                              <a:pt x="172" y="528"/>
                            </a:cubicBezTo>
                            <a:cubicBezTo>
                              <a:pt x="158" y="531"/>
                              <a:pt x="146" y="531"/>
                              <a:pt x="136" y="532"/>
                            </a:cubicBezTo>
                            <a:cubicBezTo>
                              <a:pt x="126" y="533"/>
                              <a:pt x="120" y="533"/>
                              <a:pt x="112" y="532"/>
                            </a:cubicBezTo>
                            <a:cubicBezTo>
                              <a:pt x="104" y="531"/>
                              <a:pt x="101" y="531"/>
                              <a:pt x="88" y="524"/>
                            </a:cubicBezTo>
                            <a:cubicBezTo>
                              <a:pt x="75" y="517"/>
                              <a:pt x="44" y="501"/>
                              <a:pt x="32" y="492"/>
                            </a:cubicBezTo>
                            <a:cubicBezTo>
                              <a:pt x="20" y="483"/>
                              <a:pt x="19" y="479"/>
                              <a:pt x="16" y="472"/>
                            </a:cubicBezTo>
                            <a:cubicBezTo>
                              <a:pt x="13" y="465"/>
                              <a:pt x="18" y="457"/>
                              <a:pt x="16" y="448"/>
                            </a:cubicBezTo>
                            <a:cubicBezTo>
                              <a:pt x="14" y="439"/>
                              <a:pt x="6" y="429"/>
                              <a:pt x="4" y="420"/>
                            </a:cubicBezTo>
                            <a:cubicBezTo>
                              <a:pt x="2" y="411"/>
                              <a:pt x="4" y="408"/>
                              <a:pt x="4" y="396"/>
                            </a:cubicBezTo>
                            <a:cubicBezTo>
                              <a:pt x="4" y="384"/>
                              <a:pt x="0" y="354"/>
                              <a:pt x="4" y="348"/>
                            </a:cubicBezTo>
                            <a:cubicBezTo>
                              <a:pt x="8" y="342"/>
                              <a:pt x="19" y="353"/>
                              <a:pt x="28" y="360"/>
                            </a:cubicBezTo>
                            <a:cubicBezTo>
                              <a:pt x="37" y="367"/>
                              <a:pt x="53" y="379"/>
                              <a:pt x="60" y="388"/>
                            </a:cubicBezTo>
                            <a:cubicBezTo>
                              <a:pt x="67" y="397"/>
                              <a:pt x="67" y="405"/>
                              <a:pt x="72" y="412"/>
                            </a:cubicBezTo>
                            <a:cubicBezTo>
                              <a:pt x="77" y="419"/>
                              <a:pt x="82" y="424"/>
                              <a:pt x="88" y="432"/>
                            </a:cubicBezTo>
                            <a:cubicBezTo>
                              <a:pt x="94" y="440"/>
                              <a:pt x="102" y="459"/>
                              <a:pt x="108" y="460"/>
                            </a:cubicBezTo>
                            <a:cubicBezTo>
                              <a:pt x="114" y="461"/>
                              <a:pt x="115" y="440"/>
                              <a:pt x="124" y="436"/>
                            </a:cubicBezTo>
                            <a:cubicBezTo>
                              <a:pt x="133" y="432"/>
                              <a:pt x="150" y="440"/>
                              <a:pt x="160" y="436"/>
                            </a:cubicBezTo>
                            <a:cubicBezTo>
                              <a:pt x="170" y="432"/>
                              <a:pt x="170" y="423"/>
                              <a:pt x="184" y="412"/>
                            </a:cubicBezTo>
                            <a:cubicBezTo>
                              <a:pt x="198" y="401"/>
                              <a:pt x="243" y="374"/>
                              <a:pt x="244" y="368"/>
                            </a:cubicBezTo>
                            <a:cubicBezTo>
                              <a:pt x="245" y="362"/>
                              <a:pt x="205" y="371"/>
                              <a:pt x="192" y="376"/>
                            </a:cubicBezTo>
                            <a:cubicBezTo>
                              <a:pt x="179" y="381"/>
                              <a:pt x="175" y="393"/>
                              <a:pt x="164" y="396"/>
                            </a:cubicBezTo>
                            <a:cubicBezTo>
                              <a:pt x="153" y="399"/>
                              <a:pt x="138" y="391"/>
                              <a:pt x="128" y="392"/>
                            </a:cubicBezTo>
                            <a:cubicBezTo>
                              <a:pt x="118" y="393"/>
                              <a:pt x="108" y="407"/>
                              <a:pt x="104" y="404"/>
                            </a:cubicBezTo>
                            <a:cubicBezTo>
                              <a:pt x="100" y="401"/>
                              <a:pt x="101" y="386"/>
                              <a:pt x="104" y="376"/>
                            </a:cubicBezTo>
                            <a:cubicBezTo>
                              <a:pt x="107" y="366"/>
                              <a:pt x="116" y="355"/>
                              <a:pt x="124" y="344"/>
                            </a:cubicBezTo>
                            <a:cubicBezTo>
                              <a:pt x="132" y="333"/>
                              <a:pt x="143" y="320"/>
                              <a:pt x="152" y="312"/>
                            </a:cubicBezTo>
                            <a:cubicBezTo>
                              <a:pt x="161" y="304"/>
                              <a:pt x="172" y="303"/>
                              <a:pt x="176" y="296"/>
                            </a:cubicBezTo>
                            <a:cubicBezTo>
                              <a:pt x="180" y="289"/>
                              <a:pt x="180" y="275"/>
                              <a:pt x="176" y="272"/>
                            </a:cubicBezTo>
                            <a:cubicBezTo>
                              <a:pt x="172" y="269"/>
                              <a:pt x="157" y="283"/>
                              <a:pt x="152" y="280"/>
                            </a:cubicBezTo>
                            <a:cubicBezTo>
                              <a:pt x="147" y="277"/>
                              <a:pt x="139" y="261"/>
                              <a:pt x="144" y="252"/>
                            </a:cubicBezTo>
                            <a:cubicBezTo>
                              <a:pt x="149" y="243"/>
                              <a:pt x="165" y="233"/>
                              <a:pt x="180" y="224"/>
                            </a:cubicBezTo>
                            <a:cubicBezTo>
                              <a:pt x="195" y="215"/>
                              <a:pt x="229" y="199"/>
                              <a:pt x="232" y="196"/>
                            </a:cubicBezTo>
                            <a:cubicBezTo>
                              <a:pt x="235" y="193"/>
                              <a:pt x="201" y="211"/>
                              <a:pt x="196" y="208"/>
                            </a:cubicBezTo>
                            <a:cubicBezTo>
                              <a:pt x="191" y="205"/>
                              <a:pt x="197" y="190"/>
                              <a:pt x="204" y="180"/>
                            </a:cubicBezTo>
                            <a:cubicBezTo>
                              <a:pt x="211" y="170"/>
                              <a:pt x="229" y="156"/>
                              <a:pt x="240" y="148"/>
                            </a:cubicBezTo>
                            <a:cubicBezTo>
                              <a:pt x="251" y="140"/>
                              <a:pt x="263" y="137"/>
                              <a:pt x="272" y="132"/>
                            </a:cubicBezTo>
                            <a:cubicBezTo>
                              <a:pt x="281" y="127"/>
                              <a:pt x="287" y="125"/>
                              <a:pt x="296" y="120"/>
                            </a:cubicBezTo>
                            <a:cubicBezTo>
                              <a:pt x="305" y="115"/>
                              <a:pt x="314" y="107"/>
                              <a:pt x="324" y="104"/>
                            </a:cubicBezTo>
                            <a:cubicBezTo>
                              <a:pt x="334" y="101"/>
                              <a:pt x="346" y="103"/>
                              <a:pt x="356" y="104"/>
                            </a:cubicBezTo>
                            <a:cubicBezTo>
                              <a:pt x="366" y="105"/>
                              <a:pt x="374" y="113"/>
                              <a:pt x="384" y="108"/>
                            </a:cubicBezTo>
                            <a:cubicBezTo>
                              <a:pt x="394" y="103"/>
                              <a:pt x="403" y="81"/>
                              <a:pt x="416" y="72"/>
                            </a:cubicBezTo>
                            <a:cubicBezTo>
                              <a:pt x="429" y="63"/>
                              <a:pt x="446" y="61"/>
                              <a:pt x="460" y="52"/>
                            </a:cubicBezTo>
                            <a:cubicBezTo>
                              <a:pt x="474" y="43"/>
                              <a:pt x="490" y="23"/>
                              <a:pt x="500" y="20"/>
                            </a:cubicBezTo>
                            <a:cubicBezTo>
                              <a:pt x="510" y="17"/>
                              <a:pt x="508" y="37"/>
                              <a:pt x="520" y="36"/>
                            </a:cubicBezTo>
                            <a:cubicBezTo>
                              <a:pt x="532" y="35"/>
                              <a:pt x="557" y="21"/>
                              <a:pt x="572" y="16"/>
                            </a:cubicBezTo>
                            <a:cubicBezTo>
                              <a:pt x="587" y="11"/>
                              <a:pt x="598" y="11"/>
                              <a:pt x="608" y="8"/>
                            </a:cubicBezTo>
                            <a:cubicBezTo>
                              <a:pt x="618" y="5"/>
                              <a:pt x="625" y="2"/>
                              <a:pt x="632" y="0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 w="38100">
                        <a:solidFill>
                          <a:srgbClr val="FF062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9" name="Group 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72" y="1336"/>
                        <a:ext cx="844" cy="530"/>
                        <a:chOff x="3472" y="1336"/>
                        <a:chExt cx="844" cy="530"/>
                      </a:xfrm>
                    </p:grpSpPr>
                    <p:sp>
                      <p:nvSpPr>
                        <p:cNvPr id="36" name="Freeform 2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72" y="1336"/>
                          <a:ext cx="844" cy="236"/>
                        </a:xfrm>
                        <a:custGeom>
                          <a:avLst/>
                          <a:gdLst>
                            <a:gd name="T0" fmla="*/ 0 w 844"/>
                            <a:gd name="T1" fmla="*/ 40 h 236"/>
                            <a:gd name="T2" fmla="*/ 48 w 844"/>
                            <a:gd name="T3" fmla="*/ 32 h 236"/>
                            <a:gd name="T4" fmla="*/ 84 w 844"/>
                            <a:gd name="T5" fmla="*/ 20 h 236"/>
                            <a:gd name="T6" fmla="*/ 120 w 844"/>
                            <a:gd name="T7" fmla="*/ 24 h 236"/>
                            <a:gd name="T8" fmla="*/ 152 w 844"/>
                            <a:gd name="T9" fmla="*/ 24 h 236"/>
                            <a:gd name="T10" fmla="*/ 176 w 844"/>
                            <a:gd name="T11" fmla="*/ 8 h 236"/>
                            <a:gd name="T12" fmla="*/ 224 w 844"/>
                            <a:gd name="T13" fmla="*/ 0 h 236"/>
                            <a:gd name="T14" fmla="*/ 252 w 844"/>
                            <a:gd name="T15" fmla="*/ 0 h 236"/>
                            <a:gd name="T16" fmla="*/ 292 w 844"/>
                            <a:gd name="T17" fmla="*/ 0 h 236"/>
                            <a:gd name="T18" fmla="*/ 324 w 844"/>
                            <a:gd name="T19" fmla="*/ 8 h 236"/>
                            <a:gd name="T20" fmla="*/ 356 w 844"/>
                            <a:gd name="T21" fmla="*/ 24 h 236"/>
                            <a:gd name="T22" fmla="*/ 388 w 844"/>
                            <a:gd name="T23" fmla="*/ 36 h 236"/>
                            <a:gd name="T24" fmla="*/ 432 w 844"/>
                            <a:gd name="T25" fmla="*/ 56 h 236"/>
                            <a:gd name="T26" fmla="*/ 460 w 844"/>
                            <a:gd name="T27" fmla="*/ 52 h 236"/>
                            <a:gd name="T28" fmla="*/ 496 w 844"/>
                            <a:gd name="T29" fmla="*/ 56 h 236"/>
                            <a:gd name="T30" fmla="*/ 544 w 844"/>
                            <a:gd name="T31" fmla="*/ 76 h 236"/>
                            <a:gd name="T32" fmla="*/ 573 w 844"/>
                            <a:gd name="T33" fmla="*/ 91 h 236"/>
                            <a:gd name="T34" fmla="*/ 600 w 844"/>
                            <a:gd name="T35" fmla="*/ 100 h 236"/>
                            <a:gd name="T36" fmla="*/ 624 w 844"/>
                            <a:gd name="T37" fmla="*/ 100 h 236"/>
                            <a:gd name="T38" fmla="*/ 652 w 844"/>
                            <a:gd name="T39" fmla="*/ 92 h 236"/>
                            <a:gd name="T40" fmla="*/ 701 w 844"/>
                            <a:gd name="T41" fmla="*/ 144 h 236"/>
                            <a:gd name="T42" fmla="*/ 728 w 844"/>
                            <a:gd name="T43" fmla="*/ 100 h 236"/>
                            <a:gd name="T44" fmla="*/ 748 w 844"/>
                            <a:gd name="T45" fmla="*/ 116 h 236"/>
                            <a:gd name="T46" fmla="*/ 772 w 844"/>
                            <a:gd name="T47" fmla="*/ 148 h 236"/>
                            <a:gd name="T48" fmla="*/ 792 w 844"/>
                            <a:gd name="T49" fmla="*/ 168 h 236"/>
                            <a:gd name="T50" fmla="*/ 811 w 844"/>
                            <a:gd name="T51" fmla="*/ 189 h 236"/>
                            <a:gd name="T52" fmla="*/ 808 w 844"/>
                            <a:gd name="T53" fmla="*/ 213 h 236"/>
                            <a:gd name="T54" fmla="*/ 820 w 844"/>
                            <a:gd name="T55" fmla="*/ 232 h 236"/>
                            <a:gd name="T56" fmla="*/ 844 w 844"/>
                            <a:gd name="T57" fmla="*/ 236 h 2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w 844"/>
                            <a:gd name="T88" fmla="*/ 0 h 236"/>
                            <a:gd name="T89" fmla="*/ 844 w 844"/>
                            <a:gd name="T90" fmla="*/ 236 h 236"/>
                          </a:gdLst>
                          <a:ahLst/>
                          <a:cxnLst>
                            <a:cxn ang="T58">
                              <a:pos x="T0" y="T1"/>
                            </a:cxn>
                            <a:cxn ang="T59">
                              <a:pos x="T2" y="T3"/>
                            </a:cxn>
                            <a:cxn ang="T60">
                              <a:pos x="T4" y="T5"/>
                            </a:cxn>
                            <a:cxn ang="T61">
                              <a:pos x="T6" y="T7"/>
                            </a:cxn>
                            <a:cxn ang="T62">
                              <a:pos x="T8" y="T9"/>
                            </a:cxn>
                            <a:cxn ang="T63">
                              <a:pos x="T10" y="T11"/>
                            </a:cxn>
                            <a:cxn ang="T64">
                              <a:pos x="T12" y="T13"/>
                            </a:cxn>
                            <a:cxn ang="T65">
                              <a:pos x="T14" y="T15"/>
                            </a:cxn>
                            <a:cxn ang="T66">
                              <a:pos x="T16" y="T17"/>
                            </a:cxn>
                            <a:cxn ang="T67">
                              <a:pos x="T18" y="T19"/>
                            </a:cxn>
                            <a:cxn ang="T68">
                              <a:pos x="T20" y="T21"/>
                            </a:cxn>
                            <a:cxn ang="T69">
                              <a:pos x="T22" y="T23"/>
                            </a:cxn>
                            <a:cxn ang="T70">
                              <a:pos x="T24" y="T25"/>
                            </a:cxn>
                            <a:cxn ang="T71">
                              <a:pos x="T26" y="T27"/>
                            </a:cxn>
                            <a:cxn ang="T72">
                              <a:pos x="T28" y="T29"/>
                            </a:cxn>
                            <a:cxn ang="T73">
                              <a:pos x="T30" y="T31"/>
                            </a:cxn>
                            <a:cxn ang="T74">
                              <a:pos x="T32" y="T33"/>
                            </a:cxn>
                            <a:cxn ang="T75">
                              <a:pos x="T34" y="T35"/>
                            </a:cxn>
                            <a:cxn ang="T76">
                              <a:pos x="T36" y="T37"/>
                            </a:cxn>
                            <a:cxn ang="T77">
                              <a:pos x="T38" y="T39"/>
                            </a:cxn>
                            <a:cxn ang="T78">
                              <a:pos x="T40" y="T41"/>
                            </a:cxn>
                            <a:cxn ang="T79">
                              <a:pos x="T42" y="T43"/>
                            </a:cxn>
                            <a:cxn ang="T80">
                              <a:pos x="T44" y="T45"/>
                            </a:cxn>
                            <a:cxn ang="T81">
                              <a:pos x="T46" y="T47"/>
                            </a:cxn>
                            <a:cxn ang="T82">
                              <a:pos x="T48" y="T49"/>
                            </a:cxn>
                            <a:cxn ang="T83">
                              <a:pos x="T50" y="T51"/>
                            </a:cxn>
                            <a:cxn ang="T84">
                              <a:pos x="T52" y="T53"/>
                            </a:cxn>
                            <a:cxn ang="T85">
                              <a:pos x="T54" y="T55"/>
                            </a:cxn>
                            <a:cxn ang="T86">
                              <a:pos x="T56" y="T57"/>
                            </a:cxn>
                          </a:cxnLst>
                          <a:rect l="T87" t="T88" r="T89" b="T90"/>
                          <a:pathLst>
                            <a:path w="844" h="236">
                              <a:moveTo>
                                <a:pt x="0" y="40"/>
                              </a:moveTo>
                              <a:lnTo>
                                <a:pt x="48" y="32"/>
                              </a:lnTo>
                              <a:lnTo>
                                <a:pt x="84" y="20"/>
                              </a:lnTo>
                              <a:lnTo>
                                <a:pt x="120" y="24"/>
                              </a:lnTo>
                              <a:lnTo>
                                <a:pt x="152" y="24"/>
                              </a:lnTo>
                              <a:lnTo>
                                <a:pt x="176" y="8"/>
                              </a:lnTo>
                              <a:lnTo>
                                <a:pt x="224" y="0"/>
                              </a:lnTo>
                              <a:lnTo>
                                <a:pt x="252" y="0"/>
                              </a:lnTo>
                              <a:lnTo>
                                <a:pt x="292" y="0"/>
                              </a:lnTo>
                              <a:lnTo>
                                <a:pt x="324" y="8"/>
                              </a:lnTo>
                              <a:lnTo>
                                <a:pt x="356" y="24"/>
                              </a:lnTo>
                              <a:lnTo>
                                <a:pt x="388" y="36"/>
                              </a:lnTo>
                              <a:lnTo>
                                <a:pt x="432" y="56"/>
                              </a:lnTo>
                              <a:lnTo>
                                <a:pt x="460" y="52"/>
                              </a:lnTo>
                              <a:lnTo>
                                <a:pt x="496" y="56"/>
                              </a:lnTo>
                              <a:lnTo>
                                <a:pt x="544" y="76"/>
                              </a:lnTo>
                              <a:lnTo>
                                <a:pt x="573" y="91"/>
                              </a:lnTo>
                              <a:lnTo>
                                <a:pt x="600" y="100"/>
                              </a:lnTo>
                              <a:lnTo>
                                <a:pt x="624" y="100"/>
                              </a:lnTo>
                              <a:lnTo>
                                <a:pt x="652" y="92"/>
                              </a:lnTo>
                              <a:lnTo>
                                <a:pt x="701" y="144"/>
                              </a:lnTo>
                              <a:lnTo>
                                <a:pt x="728" y="100"/>
                              </a:lnTo>
                              <a:lnTo>
                                <a:pt x="748" y="116"/>
                              </a:lnTo>
                              <a:cubicBezTo>
                                <a:pt x="755" y="124"/>
                                <a:pt x="765" y="139"/>
                                <a:pt x="772" y="148"/>
                              </a:cubicBezTo>
                              <a:lnTo>
                                <a:pt x="792" y="168"/>
                              </a:lnTo>
                              <a:lnTo>
                                <a:pt x="811" y="189"/>
                              </a:lnTo>
                              <a:lnTo>
                                <a:pt x="808" y="213"/>
                              </a:lnTo>
                              <a:lnTo>
                                <a:pt x="820" y="232"/>
                              </a:lnTo>
                              <a:lnTo>
                                <a:pt x="844" y="236"/>
                              </a:ln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7" name="Freeform 3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72" y="1376"/>
                          <a:ext cx="840" cy="490"/>
                        </a:xfrm>
                        <a:custGeom>
                          <a:avLst/>
                          <a:gdLst>
                            <a:gd name="T0" fmla="*/ 840 w 840"/>
                            <a:gd name="T1" fmla="*/ 192 h 490"/>
                            <a:gd name="T2" fmla="*/ 648 w 840"/>
                            <a:gd name="T3" fmla="*/ 448 h 490"/>
                            <a:gd name="T4" fmla="*/ 648 w 840"/>
                            <a:gd name="T5" fmla="*/ 443 h 490"/>
                            <a:gd name="T6" fmla="*/ 640 w 840"/>
                            <a:gd name="T7" fmla="*/ 432 h 490"/>
                            <a:gd name="T8" fmla="*/ 643 w 840"/>
                            <a:gd name="T9" fmla="*/ 408 h 490"/>
                            <a:gd name="T10" fmla="*/ 648 w 840"/>
                            <a:gd name="T11" fmla="*/ 381 h 490"/>
                            <a:gd name="T12" fmla="*/ 645 w 840"/>
                            <a:gd name="T13" fmla="*/ 357 h 490"/>
                            <a:gd name="T14" fmla="*/ 637 w 840"/>
                            <a:gd name="T15" fmla="*/ 315 h 490"/>
                            <a:gd name="T16" fmla="*/ 613 w 840"/>
                            <a:gd name="T17" fmla="*/ 293 h 490"/>
                            <a:gd name="T18" fmla="*/ 581 w 840"/>
                            <a:gd name="T19" fmla="*/ 256 h 490"/>
                            <a:gd name="T20" fmla="*/ 533 w 840"/>
                            <a:gd name="T21" fmla="*/ 227 h 490"/>
                            <a:gd name="T22" fmla="*/ 493 w 840"/>
                            <a:gd name="T23" fmla="*/ 216 h 490"/>
                            <a:gd name="T24" fmla="*/ 448 w 840"/>
                            <a:gd name="T25" fmla="*/ 224 h 490"/>
                            <a:gd name="T26" fmla="*/ 403 w 840"/>
                            <a:gd name="T27" fmla="*/ 248 h 490"/>
                            <a:gd name="T28" fmla="*/ 352 w 840"/>
                            <a:gd name="T29" fmla="*/ 261 h 490"/>
                            <a:gd name="T30" fmla="*/ 307 w 840"/>
                            <a:gd name="T31" fmla="*/ 288 h 490"/>
                            <a:gd name="T32" fmla="*/ 267 w 840"/>
                            <a:gd name="T33" fmla="*/ 299 h 490"/>
                            <a:gd name="T34" fmla="*/ 229 w 840"/>
                            <a:gd name="T35" fmla="*/ 317 h 490"/>
                            <a:gd name="T36" fmla="*/ 184 w 840"/>
                            <a:gd name="T37" fmla="*/ 336 h 490"/>
                            <a:gd name="T38" fmla="*/ 139 w 840"/>
                            <a:gd name="T39" fmla="*/ 352 h 490"/>
                            <a:gd name="T40" fmla="*/ 125 w 840"/>
                            <a:gd name="T41" fmla="*/ 365 h 490"/>
                            <a:gd name="T42" fmla="*/ 0 w 840"/>
                            <a:gd name="T43" fmla="*/ 0 h 490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w 840"/>
                            <a:gd name="T67" fmla="*/ 0 h 490"/>
                            <a:gd name="T68" fmla="*/ 840 w 840"/>
                            <a:gd name="T69" fmla="*/ 490 h 490"/>
                          </a:gdLst>
                          <a:ahLst/>
                          <a:cxnLst>
                            <a:cxn ang="T44">
                              <a:pos x="T0" y="T1"/>
                            </a:cxn>
                            <a:cxn ang="T45">
                              <a:pos x="T2" y="T3"/>
                            </a:cxn>
                            <a:cxn ang="T46">
                              <a:pos x="T4" y="T5"/>
                            </a:cxn>
                            <a:cxn ang="T47">
                              <a:pos x="T6" y="T7"/>
                            </a:cxn>
                            <a:cxn ang="T48">
                              <a:pos x="T8" y="T9"/>
                            </a:cxn>
                            <a:cxn ang="T49">
                              <a:pos x="T10" y="T11"/>
                            </a:cxn>
                            <a:cxn ang="T50">
                              <a:pos x="T12" y="T13"/>
                            </a:cxn>
                            <a:cxn ang="T51">
                              <a:pos x="T14" y="T15"/>
                            </a:cxn>
                            <a:cxn ang="T52">
                              <a:pos x="T16" y="T17"/>
                            </a:cxn>
                            <a:cxn ang="T53">
                              <a:pos x="T18" y="T19"/>
                            </a:cxn>
                            <a:cxn ang="T54">
                              <a:pos x="T20" y="T21"/>
                            </a:cxn>
                            <a:cxn ang="T55">
                              <a:pos x="T22" y="T23"/>
                            </a:cxn>
                            <a:cxn ang="T56">
                              <a:pos x="T24" y="T25"/>
                            </a:cxn>
                            <a:cxn ang="T57">
                              <a:pos x="T26" y="T27"/>
                            </a:cxn>
                            <a:cxn ang="T58">
                              <a:pos x="T28" y="T29"/>
                            </a:cxn>
                            <a:cxn ang="T59">
                              <a:pos x="T30" y="T31"/>
                            </a:cxn>
                            <a:cxn ang="T60">
                              <a:pos x="T32" y="T33"/>
                            </a:cxn>
                            <a:cxn ang="T61">
                              <a:pos x="T34" y="T35"/>
                            </a:cxn>
                            <a:cxn ang="T62">
                              <a:pos x="T36" y="T37"/>
                            </a:cxn>
                            <a:cxn ang="T63">
                              <a:pos x="T38" y="T39"/>
                            </a:cxn>
                            <a:cxn ang="T64">
                              <a:pos x="T40" y="T41"/>
                            </a:cxn>
                            <a:cxn ang="T65">
                              <a:pos x="T42" y="T43"/>
                            </a:cxn>
                          </a:cxnLst>
                          <a:rect l="T66" t="T67" r="T68" b="T69"/>
                          <a:pathLst>
                            <a:path w="840" h="490">
                              <a:moveTo>
                                <a:pt x="840" y="192"/>
                              </a:moveTo>
                              <a:cubicBezTo>
                                <a:pt x="808" y="235"/>
                                <a:pt x="680" y="406"/>
                                <a:pt x="648" y="448"/>
                              </a:cubicBezTo>
                              <a:cubicBezTo>
                                <a:pt x="616" y="490"/>
                                <a:pt x="649" y="446"/>
                                <a:pt x="648" y="443"/>
                              </a:cubicBezTo>
                              <a:cubicBezTo>
                                <a:pt x="647" y="440"/>
                                <a:pt x="641" y="438"/>
                                <a:pt x="640" y="432"/>
                              </a:cubicBezTo>
                              <a:cubicBezTo>
                                <a:pt x="639" y="426"/>
                                <a:pt x="642" y="416"/>
                                <a:pt x="643" y="408"/>
                              </a:cubicBezTo>
                              <a:cubicBezTo>
                                <a:pt x="644" y="400"/>
                                <a:pt x="648" y="389"/>
                                <a:pt x="648" y="381"/>
                              </a:cubicBezTo>
                              <a:cubicBezTo>
                                <a:pt x="648" y="373"/>
                                <a:pt x="647" y="368"/>
                                <a:pt x="645" y="357"/>
                              </a:cubicBezTo>
                              <a:cubicBezTo>
                                <a:pt x="643" y="346"/>
                                <a:pt x="642" y="326"/>
                                <a:pt x="637" y="315"/>
                              </a:cubicBezTo>
                              <a:cubicBezTo>
                                <a:pt x="632" y="304"/>
                                <a:pt x="622" y="303"/>
                                <a:pt x="613" y="293"/>
                              </a:cubicBezTo>
                              <a:cubicBezTo>
                                <a:pt x="604" y="283"/>
                                <a:pt x="594" y="267"/>
                                <a:pt x="581" y="256"/>
                              </a:cubicBezTo>
                              <a:cubicBezTo>
                                <a:pt x="568" y="245"/>
                                <a:pt x="548" y="234"/>
                                <a:pt x="533" y="227"/>
                              </a:cubicBezTo>
                              <a:cubicBezTo>
                                <a:pt x="518" y="220"/>
                                <a:pt x="507" y="216"/>
                                <a:pt x="493" y="216"/>
                              </a:cubicBezTo>
                              <a:cubicBezTo>
                                <a:pt x="479" y="216"/>
                                <a:pt x="463" y="219"/>
                                <a:pt x="448" y="224"/>
                              </a:cubicBezTo>
                              <a:cubicBezTo>
                                <a:pt x="433" y="229"/>
                                <a:pt x="419" y="242"/>
                                <a:pt x="403" y="248"/>
                              </a:cubicBezTo>
                              <a:cubicBezTo>
                                <a:pt x="387" y="254"/>
                                <a:pt x="368" y="254"/>
                                <a:pt x="352" y="261"/>
                              </a:cubicBezTo>
                              <a:cubicBezTo>
                                <a:pt x="336" y="268"/>
                                <a:pt x="321" y="282"/>
                                <a:pt x="307" y="288"/>
                              </a:cubicBezTo>
                              <a:cubicBezTo>
                                <a:pt x="293" y="294"/>
                                <a:pt x="280" y="294"/>
                                <a:pt x="267" y="299"/>
                              </a:cubicBezTo>
                              <a:cubicBezTo>
                                <a:pt x="254" y="304"/>
                                <a:pt x="243" y="311"/>
                                <a:pt x="229" y="317"/>
                              </a:cubicBezTo>
                              <a:cubicBezTo>
                                <a:pt x="215" y="323"/>
                                <a:pt x="199" y="330"/>
                                <a:pt x="184" y="336"/>
                              </a:cubicBezTo>
                              <a:cubicBezTo>
                                <a:pt x="169" y="342"/>
                                <a:pt x="149" y="347"/>
                                <a:pt x="139" y="352"/>
                              </a:cubicBezTo>
                              <a:cubicBezTo>
                                <a:pt x="129" y="357"/>
                                <a:pt x="148" y="424"/>
                                <a:pt x="125" y="365"/>
                              </a:cubicBezTo>
                              <a:cubicBezTo>
                                <a:pt x="102" y="306"/>
                                <a:pt x="47" y="154"/>
                                <a:pt x="0" y="0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30" name="Freeform 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317" y="1560"/>
                        <a:ext cx="403" cy="376"/>
                      </a:xfrm>
                      <a:custGeom>
                        <a:avLst/>
                        <a:gdLst>
                          <a:gd name="T0" fmla="*/ 0 w 403"/>
                          <a:gd name="T1" fmla="*/ 13 h 376"/>
                          <a:gd name="T2" fmla="*/ 30 w 403"/>
                          <a:gd name="T3" fmla="*/ 35 h 376"/>
                          <a:gd name="T4" fmla="*/ 70 w 403"/>
                          <a:gd name="T5" fmla="*/ 29 h 376"/>
                          <a:gd name="T6" fmla="*/ 96 w 403"/>
                          <a:gd name="T7" fmla="*/ 43 h 376"/>
                          <a:gd name="T8" fmla="*/ 118 w 403"/>
                          <a:gd name="T9" fmla="*/ 61 h 376"/>
                          <a:gd name="T10" fmla="*/ 136 w 403"/>
                          <a:gd name="T11" fmla="*/ 75 h 376"/>
                          <a:gd name="T12" fmla="*/ 168 w 403"/>
                          <a:gd name="T13" fmla="*/ 75 h 376"/>
                          <a:gd name="T14" fmla="*/ 176 w 403"/>
                          <a:gd name="T15" fmla="*/ 61 h 376"/>
                          <a:gd name="T16" fmla="*/ 182 w 403"/>
                          <a:gd name="T17" fmla="*/ 37 h 376"/>
                          <a:gd name="T18" fmla="*/ 179 w 403"/>
                          <a:gd name="T19" fmla="*/ 21 h 376"/>
                          <a:gd name="T20" fmla="*/ 184 w 403"/>
                          <a:gd name="T21" fmla="*/ 3 h 376"/>
                          <a:gd name="T22" fmla="*/ 200 w 403"/>
                          <a:gd name="T23" fmla="*/ 3 h 376"/>
                          <a:gd name="T24" fmla="*/ 216 w 403"/>
                          <a:gd name="T25" fmla="*/ 24 h 376"/>
                          <a:gd name="T26" fmla="*/ 219 w 403"/>
                          <a:gd name="T27" fmla="*/ 40 h 376"/>
                          <a:gd name="T28" fmla="*/ 235 w 403"/>
                          <a:gd name="T29" fmla="*/ 56 h 376"/>
                          <a:gd name="T30" fmla="*/ 240 w 403"/>
                          <a:gd name="T31" fmla="*/ 88 h 376"/>
                          <a:gd name="T32" fmla="*/ 256 w 403"/>
                          <a:gd name="T33" fmla="*/ 99 h 376"/>
                          <a:gd name="T34" fmla="*/ 283 w 403"/>
                          <a:gd name="T35" fmla="*/ 99 h 376"/>
                          <a:gd name="T36" fmla="*/ 302 w 403"/>
                          <a:gd name="T37" fmla="*/ 112 h 376"/>
                          <a:gd name="T38" fmla="*/ 318 w 403"/>
                          <a:gd name="T39" fmla="*/ 123 h 376"/>
                          <a:gd name="T40" fmla="*/ 344 w 403"/>
                          <a:gd name="T41" fmla="*/ 131 h 376"/>
                          <a:gd name="T42" fmla="*/ 360 w 403"/>
                          <a:gd name="T43" fmla="*/ 144 h 376"/>
                          <a:gd name="T44" fmla="*/ 374 w 403"/>
                          <a:gd name="T45" fmla="*/ 176 h 376"/>
                          <a:gd name="T46" fmla="*/ 374 w 403"/>
                          <a:gd name="T47" fmla="*/ 192 h 376"/>
                          <a:gd name="T48" fmla="*/ 374 w 403"/>
                          <a:gd name="T49" fmla="*/ 211 h 376"/>
                          <a:gd name="T50" fmla="*/ 368 w 403"/>
                          <a:gd name="T51" fmla="*/ 240 h 376"/>
                          <a:gd name="T52" fmla="*/ 368 w 403"/>
                          <a:gd name="T53" fmla="*/ 256 h 376"/>
                          <a:gd name="T54" fmla="*/ 355 w 403"/>
                          <a:gd name="T55" fmla="*/ 288 h 376"/>
                          <a:gd name="T56" fmla="*/ 363 w 403"/>
                          <a:gd name="T57" fmla="*/ 304 h 376"/>
                          <a:gd name="T58" fmla="*/ 366 w 403"/>
                          <a:gd name="T59" fmla="*/ 323 h 376"/>
                          <a:gd name="T60" fmla="*/ 376 w 403"/>
                          <a:gd name="T61" fmla="*/ 341 h 376"/>
                          <a:gd name="T62" fmla="*/ 387 w 403"/>
                          <a:gd name="T63" fmla="*/ 357 h 376"/>
                          <a:gd name="T64" fmla="*/ 403 w 403"/>
                          <a:gd name="T65" fmla="*/ 376 h 37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w 403"/>
                          <a:gd name="T100" fmla="*/ 0 h 376"/>
                          <a:gd name="T101" fmla="*/ 403 w 403"/>
                          <a:gd name="T102" fmla="*/ 376 h 376"/>
                        </a:gdLst>
                        <a:ahLst/>
                        <a:cxnLst>
                          <a:cxn ang="T66">
                            <a:pos x="T0" y="T1"/>
                          </a:cxn>
                          <a:cxn ang="T67">
                            <a:pos x="T2" y="T3"/>
                          </a:cxn>
                          <a:cxn ang="T68">
                            <a:pos x="T4" y="T5"/>
                          </a:cxn>
                          <a:cxn ang="T69">
                            <a:pos x="T6" y="T7"/>
                          </a:cxn>
                          <a:cxn ang="T70">
                            <a:pos x="T8" y="T9"/>
                          </a:cxn>
                          <a:cxn ang="T71">
                            <a:pos x="T10" y="T11"/>
                          </a:cxn>
                          <a:cxn ang="T72">
                            <a:pos x="T12" y="T13"/>
                          </a:cxn>
                          <a:cxn ang="T73">
                            <a:pos x="T14" y="T15"/>
                          </a:cxn>
                          <a:cxn ang="T74">
                            <a:pos x="T16" y="T17"/>
                          </a:cxn>
                          <a:cxn ang="T75">
                            <a:pos x="T18" y="T19"/>
                          </a:cxn>
                          <a:cxn ang="T76">
                            <a:pos x="T20" y="T21"/>
                          </a:cxn>
                          <a:cxn ang="T77">
                            <a:pos x="T22" y="T23"/>
                          </a:cxn>
                          <a:cxn ang="T78">
                            <a:pos x="T24" y="T25"/>
                          </a:cxn>
                          <a:cxn ang="T79">
                            <a:pos x="T26" y="T27"/>
                          </a:cxn>
                          <a:cxn ang="T80">
                            <a:pos x="T28" y="T29"/>
                          </a:cxn>
                          <a:cxn ang="T81">
                            <a:pos x="T30" y="T31"/>
                          </a:cxn>
                          <a:cxn ang="T82">
                            <a:pos x="T32" y="T33"/>
                          </a:cxn>
                          <a:cxn ang="T83">
                            <a:pos x="T34" y="T35"/>
                          </a:cxn>
                          <a:cxn ang="T84">
                            <a:pos x="T36" y="T37"/>
                          </a:cxn>
                          <a:cxn ang="T85">
                            <a:pos x="T38" y="T39"/>
                          </a:cxn>
                          <a:cxn ang="T86">
                            <a:pos x="T40" y="T41"/>
                          </a:cxn>
                          <a:cxn ang="T87">
                            <a:pos x="T42" y="T43"/>
                          </a:cxn>
                          <a:cxn ang="T88">
                            <a:pos x="T44" y="T45"/>
                          </a:cxn>
                          <a:cxn ang="T89">
                            <a:pos x="T46" y="T47"/>
                          </a:cxn>
                          <a:cxn ang="T90">
                            <a:pos x="T48" y="T49"/>
                          </a:cxn>
                          <a:cxn ang="T91">
                            <a:pos x="T50" y="T51"/>
                          </a:cxn>
                          <a:cxn ang="T92">
                            <a:pos x="T52" y="T53"/>
                          </a:cxn>
                          <a:cxn ang="T93">
                            <a:pos x="T54" y="T55"/>
                          </a:cxn>
                          <a:cxn ang="T94">
                            <a:pos x="T56" y="T57"/>
                          </a:cxn>
                          <a:cxn ang="T95">
                            <a:pos x="T58" y="T59"/>
                          </a:cxn>
                          <a:cxn ang="T96">
                            <a:pos x="T60" y="T61"/>
                          </a:cxn>
                          <a:cxn ang="T97">
                            <a:pos x="T62" y="T63"/>
                          </a:cxn>
                          <a:cxn ang="T98">
                            <a:pos x="T64" y="T65"/>
                          </a:cxn>
                        </a:cxnLst>
                        <a:rect l="T99" t="T100" r="T101" b="T102"/>
                        <a:pathLst>
                          <a:path w="403" h="376">
                            <a:moveTo>
                              <a:pt x="0" y="13"/>
                            </a:moveTo>
                            <a:cubicBezTo>
                              <a:pt x="9" y="22"/>
                              <a:pt x="18" y="32"/>
                              <a:pt x="30" y="35"/>
                            </a:cubicBezTo>
                            <a:cubicBezTo>
                              <a:pt x="42" y="38"/>
                              <a:pt x="59" y="28"/>
                              <a:pt x="70" y="29"/>
                            </a:cubicBezTo>
                            <a:cubicBezTo>
                              <a:pt x="81" y="30"/>
                              <a:pt x="88" y="38"/>
                              <a:pt x="96" y="43"/>
                            </a:cubicBezTo>
                            <a:cubicBezTo>
                              <a:pt x="104" y="48"/>
                              <a:pt x="111" y="56"/>
                              <a:pt x="118" y="61"/>
                            </a:cubicBezTo>
                            <a:cubicBezTo>
                              <a:pt x="125" y="66"/>
                              <a:pt x="128" y="73"/>
                              <a:pt x="136" y="75"/>
                            </a:cubicBezTo>
                            <a:cubicBezTo>
                              <a:pt x="144" y="77"/>
                              <a:pt x="161" y="77"/>
                              <a:pt x="168" y="75"/>
                            </a:cubicBezTo>
                            <a:cubicBezTo>
                              <a:pt x="175" y="73"/>
                              <a:pt x="174" y="67"/>
                              <a:pt x="176" y="61"/>
                            </a:cubicBezTo>
                            <a:cubicBezTo>
                              <a:pt x="178" y="55"/>
                              <a:pt x="181" y="44"/>
                              <a:pt x="182" y="37"/>
                            </a:cubicBezTo>
                            <a:cubicBezTo>
                              <a:pt x="183" y="30"/>
                              <a:pt x="179" y="27"/>
                              <a:pt x="179" y="21"/>
                            </a:cubicBezTo>
                            <a:cubicBezTo>
                              <a:pt x="179" y="15"/>
                              <a:pt x="181" y="6"/>
                              <a:pt x="184" y="3"/>
                            </a:cubicBezTo>
                            <a:cubicBezTo>
                              <a:pt x="187" y="0"/>
                              <a:pt x="195" y="0"/>
                              <a:pt x="200" y="3"/>
                            </a:cubicBezTo>
                            <a:cubicBezTo>
                              <a:pt x="205" y="6"/>
                              <a:pt x="213" y="18"/>
                              <a:pt x="216" y="24"/>
                            </a:cubicBezTo>
                            <a:cubicBezTo>
                              <a:pt x="219" y="30"/>
                              <a:pt x="216" y="35"/>
                              <a:pt x="219" y="40"/>
                            </a:cubicBezTo>
                            <a:cubicBezTo>
                              <a:pt x="222" y="45"/>
                              <a:pt x="231" y="48"/>
                              <a:pt x="235" y="56"/>
                            </a:cubicBezTo>
                            <a:cubicBezTo>
                              <a:pt x="239" y="64"/>
                              <a:pt x="237" y="81"/>
                              <a:pt x="240" y="88"/>
                            </a:cubicBezTo>
                            <a:cubicBezTo>
                              <a:pt x="243" y="95"/>
                              <a:pt x="249" y="97"/>
                              <a:pt x="256" y="99"/>
                            </a:cubicBezTo>
                            <a:cubicBezTo>
                              <a:pt x="263" y="101"/>
                              <a:pt x="275" y="97"/>
                              <a:pt x="283" y="99"/>
                            </a:cubicBezTo>
                            <a:cubicBezTo>
                              <a:pt x="291" y="101"/>
                              <a:pt x="296" y="108"/>
                              <a:pt x="302" y="112"/>
                            </a:cubicBezTo>
                            <a:cubicBezTo>
                              <a:pt x="308" y="116"/>
                              <a:pt x="311" y="120"/>
                              <a:pt x="318" y="123"/>
                            </a:cubicBezTo>
                            <a:cubicBezTo>
                              <a:pt x="325" y="126"/>
                              <a:pt x="337" y="128"/>
                              <a:pt x="344" y="131"/>
                            </a:cubicBezTo>
                            <a:cubicBezTo>
                              <a:pt x="351" y="134"/>
                              <a:pt x="355" y="136"/>
                              <a:pt x="360" y="144"/>
                            </a:cubicBezTo>
                            <a:cubicBezTo>
                              <a:pt x="365" y="152"/>
                              <a:pt x="372" y="168"/>
                              <a:pt x="374" y="176"/>
                            </a:cubicBezTo>
                            <a:cubicBezTo>
                              <a:pt x="376" y="184"/>
                              <a:pt x="374" y="186"/>
                              <a:pt x="374" y="192"/>
                            </a:cubicBezTo>
                            <a:cubicBezTo>
                              <a:pt x="374" y="198"/>
                              <a:pt x="375" y="203"/>
                              <a:pt x="374" y="211"/>
                            </a:cubicBezTo>
                            <a:cubicBezTo>
                              <a:pt x="373" y="219"/>
                              <a:pt x="369" y="233"/>
                              <a:pt x="368" y="240"/>
                            </a:cubicBezTo>
                            <a:cubicBezTo>
                              <a:pt x="367" y="247"/>
                              <a:pt x="370" y="248"/>
                              <a:pt x="368" y="256"/>
                            </a:cubicBezTo>
                            <a:cubicBezTo>
                              <a:pt x="366" y="264"/>
                              <a:pt x="356" y="280"/>
                              <a:pt x="355" y="288"/>
                            </a:cubicBezTo>
                            <a:cubicBezTo>
                              <a:pt x="354" y="296"/>
                              <a:pt x="361" y="298"/>
                              <a:pt x="363" y="304"/>
                            </a:cubicBezTo>
                            <a:cubicBezTo>
                              <a:pt x="365" y="310"/>
                              <a:pt x="364" y="317"/>
                              <a:pt x="366" y="323"/>
                            </a:cubicBezTo>
                            <a:cubicBezTo>
                              <a:pt x="368" y="329"/>
                              <a:pt x="373" y="335"/>
                              <a:pt x="376" y="341"/>
                            </a:cubicBezTo>
                            <a:cubicBezTo>
                              <a:pt x="379" y="347"/>
                              <a:pt x="383" y="351"/>
                              <a:pt x="387" y="357"/>
                            </a:cubicBezTo>
                            <a:cubicBezTo>
                              <a:pt x="391" y="363"/>
                              <a:pt x="397" y="369"/>
                              <a:pt x="403" y="376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 w="38100">
                        <a:solidFill>
                          <a:srgbClr val="FF062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" name="Freeform 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48" y="1925"/>
                        <a:ext cx="557" cy="598"/>
                      </a:xfrm>
                      <a:custGeom>
                        <a:avLst/>
                        <a:gdLst>
                          <a:gd name="T0" fmla="*/ 557 w 557"/>
                          <a:gd name="T1" fmla="*/ 598 h 598"/>
                          <a:gd name="T2" fmla="*/ 163 w 557"/>
                          <a:gd name="T3" fmla="*/ 568 h 598"/>
                          <a:gd name="T4" fmla="*/ 176 w 557"/>
                          <a:gd name="T5" fmla="*/ 550 h 598"/>
                          <a:gd name="T6" fmla="*/ 195 w 557"/>
                          <a:gd name="T7" fmla="*/ 526 h 598"/>
                          <a:gd name="T8" fmla="*/ 219 w 557"/>
                          <a:gd name="T9" fmla="*/ 499 h 598"/>
                          <a:gd name="T10" fmla="*/ 267 w 557"/>
                          <a:gd name="T11" fmla="*/ 443 h 598"/>
                          <a:gd name="T12" fmla="*/ 296 w 557"/>
                          <a:gd name="T13" fmla="*/ 422 h 598"/>
                          <a:gd name="T14" fmla="*/ 312 w 557"/>
                          <a:gd name="T15" fmla="*/ 400 h 598"/>
                          <a:gd name="T16" fmla="*/ 328 w 557"/>
                          <a:gd name="T17" fmla="*/ 358 h 598"/>
                          <a:gd name="T18" fmla="*/ 275 w 557"/>
                          <a:gd name="T19" fmla="*/ 331 h 598"/>
                          <a:gd name="T20" fmla="*/ 229 w 557"/>
                          <a:gd name="T21" fmla="*/ 342 h 598"/>
                          <a:gd name="T22" fmla="*/ 213 w 557"/>
                          <a:gd name="T23" fmla="*/ 366 h 598"/>
                          <a:gd name="T24" fmla="*/ 189 w 557"/>
                          <a:gd name="T25" fmla="*/ 392 h 598"/>
                          <a:gd name="T26" fmla="*/ 168 w 557"/>
                          <a:gd name="T27" fmla="*/ 403 h 598"/>
                          <a:gd name="T28" fmla="*/ 144 w 557"/>
                          <a:gd name="T29" fmla="*/ 411 h 598"/>
                          <a:gd name="T30" fmla="*/ 123 w 557"/>
                          <a:gd name="T31" fmla="*/ 398 h 598"/>
                          <a:gd name="T32" fmla="*/ 141 w 557"/>
                          <a:gd name="T33" fmla="*/ 371 h 598"/>
                          <a:gd name="T34" fmla="*/ 139 w 557"/>
                          <a:gd name="T35" fmla="*/ 331 h 598"/>
                          <a:gd name="T36" fmla="*/ 120 w 557"/>
                          <a:gd name="T37" fmla="*/ 299 h 598"/>
                          <a:gd name="T38" fmla="*/ 99 w 557"/>
                          <a:gd name="T39" fmla="*/ 280 h 598"/>
                          <a:gd name="T40" fmla="*/ 77 w 557"/>
                          <a:gd name="T41" fmla="*/ 259 h 598"/>
                          <a:gd name="T42" fmla="*/ 69 w 557"/>
                          <a:gd name="T43" fmla="*/ 251 h 598"/>
                          <a:gd name="T44" fmla="*/ 69 w 557"/>
                          <a:gd name="T45" fmla="*/ 243 h 598"/>
                          <a:gd name="T46" fmla="*/ 480 w 557"/>
                          <a:gd name="T47" fmla="*/ 0 h 598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w 557"/>
                          <a:gd name="T73" fmla="*/ 0 h 598"/>
                          <a:gd name="T74" fmla="*/ 557 w 557"/>
                          <a:gd name="T75" fmla="*/ 598 h 598"/>
                        </a:gdLst>
                        <a:ahLst/>
                        <a:cxnLst>
                          <a:cxn ang="T48">
                            <a:pos x="T0" y="T1"/>
                          </a:cxn>
                          <a:cxn ang="T49">
                            <a:pos x="T2" y="T3"/>
                          </a:cxn>
                          <a:cxn ang="T50">
                            <a:pos x="T4" y="T5"/>
                          </a:cxn>
                          <a:cxn ang="T51">
                            <a:pos x="T6" y="T7"/>
                          </a:cxn>
                          <a:cxn ang="T52">
                            <a:pos x="T8" y="T9"/>
                          </a:cxn>
                          <a:cxn ang="T53">
                            <a:pos x="T10" y="T11"/>
                          </a:cxn>
                          <a:cxn ang="T54">
                            <a:pos x="T12" y="T13"/>
                          </a:cxn>
                          <a:cxn ang="T55">
                            <a:pos x="T14" y="T15"/>
                          </a:cxn>
                          <a:cxn ang="T56">
                            <a:pos x="T16" y="T17"/>
                          </a:cxn>
                          <a:cxn ang="T57">
                            <a:pos x="T18" y="T19"/>
                          </a:cxn>
                          <a:cxn ang="T58">
                            <a:pos x="T20" y="T21"/>
                          </a:cxn>
                          <a:cxn ang="T59">
                            <a:pos x="T22" y="T23"/>
                          </a:cxn>
                          <a:cxn ang="T60">
                            <a:pos x="T24" y="T25"/>
                          </a:cxn>
                          <a:cxn ang="T61">
                            <a:pos x="T26" y="T27"/>
                          </a:cxn>
                          <a:cxn ang="T62">
                            <a:pos x="T28" y="T29"/>
                          </a:cxn>
                          <a:cxn ang="T63">
                            <a:pos x="T30" y="T31"/>
                          </a:cxn>
                          <a:cxn ang="T64">
                            <a:pos x="T32" y="T33"/>
                          </a:cxn>
                          <a:cxn ang="T65">
                            <a:pos x="T34" y="T35"/>
                          </a:cxn>
                          <a:cxn ang="T66">
                            <a:pos x="T36" y="T37"/>
                          </a:cxn>
                          <a:cxn ang="T67">
                            <a:pos x="T38" y="T39"/>
                          </a:cxn>
                          <a:cxn ang="T68">
                            <a:pos x="T40" y="T41"/>
                          </a:cxn>
                          <a:cxn ang="T69">
                            <a:pos x="T42" y="T43"/>
                          </a:cxn>
                          <a:cxn ang="T70">
                            <a:pos x="T44" y="T45"/>
                          </a:cxn>
                          <a:cxn ang="T71">
                            <a:pos x="T46" y="T47"/>
                          </a:cxn>
                        </a:cxnLst>
                        <a:rect l="T72" t="T73" r="T74" b="T75"/>
                        <a:pathLst>
                          <a:path w="557" h="598">
                            <a:moveTo>
                              <a:pt x="557" y="598"/>
                            </a:moveTo>
                            <a:cubicBezTo>
                              <a:pt x="390" y="589"/>
                              <a:pt x="226" y="576"/>
                              <a:pt x="163" y="568"/>
                            </a:cubicBezTo>
                            <a:cubicBezTo>
                              <a:pt x="100" y="560"/>
                              <a:pt x="171" y="557"/>
                              <a:pt x="176" y="550"/>
                            </a:cubicBezTo>
                            <a:cubicBezTo>
                              <a:pt x="181" y="543"/>
                              <a:pt x="188" y="534"/>
                              <a:pt x="195" y="526"/>
                            </a:cubicBezTo>
                            <a:cubicBezTo>
                              <a:pt x="202" y="518"/>
                              <a:pt x="207" y="513"/>
                              <a:pt x="219" y="499"/>
                            </a:cubicBezTo>
                            <a:cubicBezTo>
                              <a:pt x="231" y="485"/>
                              <a:pt x="254" y="456"/>
                              <a:pt x="267" y="443"/>
                            </a:cubicBezTo>
                            <a:cubicBezTo>
                              <a:pt x="280" y="430"/>
                              <a:pt x="288" y="429"/>
                              <a:pt x="296" y="422"/>
                            </a:cubicBezTo>
                            <a:cubicBezTo>
                              <a:pt x="304" y="415"/>
                              <a:pt x="307" y="411"/>
                              <a:pt x="312" y="400"/>
                            </a:cubicBezTo>
                            <a:cubicBezTo>
                              <a:pt x="317" y="389"/>
                              <a:pt x="334" y="369"/>
                              <a:pt x="328" y="358"/>
                            </a:cubicBezTo>
                            <a:cubicBezTo>
                              <a:pt x="322" y="347"/>
                              <a:pt x="291" y="334"/>
                              <a:pt x="275" y="331"/>
                            </a:cubicBezTo>
                            <a:cubicBezTo>
                              <a:pt x="259" y="328"/>
                              <a:pt x="239" y="336"/>
                              <a:pt x="229" y="342"/>
                            </a:cubicBezTo>
                            <a:cubicBezTo>
                              <a:pt x="219" y="348"/>
                              <a:pt x="220" y="358"/>
                              <a:pt x="213" y="366"/>
                            </a:cubicBezTo>
                            <a:cubicBezTo>
                              <a:pt x="206" y="374"/>
                              <a:pt x="196" y="386"/>
                              <a:pt x="189" y="392"/>
                            </a:cubicBezTo>
                            <a:cubicBezTo>
                              <a:pt x="182" y="398"/>
                              <a:pt x="175" y="400"/>
                              <a:pt x="168" y="403"/>
                            </a:cubicBezTo>
                            <a:cubicBezTo>
                              <a:pt x="161" y="406"/>
                              <a:pt x="151" y="412"/>
                              <a:pt x="144" y="411"/>
                            </a:cubicBezTo>
                            <a:cubicBezTo>
                              <a:pt x="137" y="410"/>
                              <a:pt x="124" y="405"/>
                              <a:pt x="123" y="398"/>
                            </a:cubicBezTo>
                            <a:cubicBezTo>
                              <a:pt x="122" y="391"/>
                              <a:pt x="138" y="382"/>
                              <a:pt x="141" y="371"/>
                            </a:cubicBezTo>
                            <a:cubicBezTo>
                              <a:pt x="144" y="360"/>
                              <a:pt x="142" y="343"/>
                              <a:pt x="139" y="331"/>
                            </a:cubicBezTo>
                            <a:cubicBezTo>
                              <a:pt x="136" y="319"/>
                              <a:pt x="127" y="307"/>
                              <a:pt x="120" y="299"/>
                            </a:cubicBezTo>
                            <a:cubicBezTo>
                              <a:pt x="113" y="291"/>
                              <a:pt x="106" y="287"/>
                              <a:pt x="99" y="280"/>
                            </a:cubicBezTo>
                            <a:cubicBezTo>
                              <a:pt x="92" y="273"/>
                              <a:pt x="82" y="264"/>
                              <a:pt x="77" y="259"/>
                            </a:cubicBezTo>
                            <a:cubicBezTo>
                              <a:pt x="72" y="254"/>
                              <a:pt x="70" y="254"/>
                              <a:pt x="69" y="251"/>
                            </a:cubicBezTo>
                            <a:cubicBezTo>
                              <a:pt x="68" y="248"/>
                              <a:pt x="0" y="285"/>
                              <a:pt x="69" y="243"/>
                            </a:cubicBezTo>
                            <a:cubicBezTo>
                              <a:pt x="138" y="201"/>
                              <a:pt x="308" y="100"/>
                              <a:pt x="480" y="0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32" name="Group 3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17" y="2088"/>
                        <a:ext cx="411" cy="741"/>
                        <a:chOff x="3017" y="2088"/>
                        <a:chExt cx="411" cy="741"/>
                      </a:xfrm>
                    </p:grpSpPr>
                    <p:sp>
                      <p:nvSpPr>
                        <p:cNvPr id="34" name="Freeform 3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17" y="2089"/>
                          <a:ext cx="109" cy="740"/>
                        </a:xfrm>
                        <a:custGeom>
                          <a:avLst/>
                          <a:gdLst>
                            <a:gd name="T0" fmla="*/ 68 w 109"/>
                            <a:gd name="T1" fmla="*/ 740 h 740"/>
                            <a:gd name="T2" fmla="*/ 63 w 109"/>
                            <a:gd name="T3" fmla="*/ 724 h 740"/>
                            <a:gd name="T4" fmla="*/ 63 w 109"/>
                            <a:gd name="T5" fmla="*/ 700 h 740"/>
                            <a:gd name="T6" fmla="*/ 63 w 109"/>
                            <a:gd name="T7" fmla="*/ 676 h 740"/>
                            <a:gd name="T8" fmla="*/ 55 w 109"/>
                            <a:gd name="T9" fmla="*/ 655 h 740"/>
                            <a:gd name="T10" fmla="*/ 36 w 109"/>
                            <a:gd name="T11" fmla="*/ 634 h 740"/>
                            <a:gd name="T12" fmla="*/ 28 w 109"/>
                            <a:gd name="T13" fmla="*/ 620 h 740"/>
                            <a:gd name="T14" fmla="*/ 39 w 109"/>
                            <a:gd name="T15" fmla="*/ 596 h 740"/>
                            <a:gd name="T16" fmla="*/ 20 w 109"/>
                            <a:gd name="T17" fmla="*/ 575 h 740"/>
                            <a:gd name="T18" fmla="*/ 7 w 109"/>
                            <a:gd name="T19" fmla="*/ 562 h 740"/>
                            <a:gd name="T20" fmla="*/ 2 w 109"/>
                            <a:gd name="T21" fmla="*/ 538 h 740"/>
                            <a:gd name="T22" fmla="*/ 2 w 109"/>
                            <a:gd name="T23" fmla="*/ 514 h 740"/>
                            <a:gd name="T24" fmla="*/ 15 w 109"/>
                            <a:gd name="T25" fmla="*/ 495 h 740"/>
                            <a:gd name="T26" fmla="*/ 23 w 109"/>
                            <a:gd name="T27" fmla="*/ 476 h 740"/>
                            <a:gd name="T28" fmla="*/ 20 w 109"/>
                            <a:gd name="T29" fmla="*/ 442 h 740"/>
                            <a:gd name="T30" fmla="*/ 20 w 109"/>
                            <a:gd name="T31" fmla="*/ 423 h 740"/>
                            <a:gd name="T32" fmla="*/ 20 w 109"/>
                            <a:gd name="T33" fmla="*/ 394 h 740"/>
                            <a:gd name="T34" fmla="*/ 31 w 109"/>
                            <a:gd name="T35" fmla="*/ 378 h 740"/>
                            <a:gd name="T36" fmla="*/ 42 w 109"/>
                            <a:gd name="T37" fmla="*/ 354 h 740"/>
                            <a:gd name="T38" fmla="*/ 28 w 109"/>
                            <a:gd name="T39" fmla="*/ 324 h 740"/>
                            <a:gd name="T40" fmla="*/ 23 w 109"/>
                            <a:gd name="T41" fmla="*/ 306 h 740"/>
                            <a:gd name="T42" fmla="*/ 28 w 109"/>
                            <a:gd name="T43" fmla="*/ 276 h 740"/>
                            <a:gd name="T44" fmla="*/ 36 w 109"/>
                            <a:gd name="T45" fmla="*/ 260 h 740"/>
                            <a:gd name="T46" fmla="*/ 10 w 109"/>
                            <a:gd name="T47" fmla="*/ 242 h 740"/>
                            <a:gd name="T48" fmla="*/ 26 w 109"/>
                            <a:gd name="T49" fmla="*/ 231 h 740"/>
                            <a:gd name="T50" fmla="*/ 26 w 109"/>
                            <a:gd name="T51" fmla="*/ 207 h 740"/>
                            <a:gd name="T52" fmla="*/ 42 w 109"/>
                            <a:gd name="T53" fmla="*/ 194 h 740"/>
                            <a:gd name="T54" fmla="*/ 44 w 109"/>
                            <a:gd name="T55" fmla="*/ 178 h 740"/>
                            <a:gd name="T56" fmla="*/ 68 w 109"/>
                            <a:gd name="T57" fmla="*/ 167 h 740"/>
                            <a:gd name="T58" fmla="*/ 79 w 109"/>
                            <a:gd name="T59" fmla="*/ 148 h 740"/>
                            <a:gd name="T60" fmla="*/ 106 w 109"/>
                            <a:gd name="T61" fmla="*/ 116 h 740"/>
                            <a:gd name="T62" fmla="*/ 100 w 109"/>
                            <a:gd name="T63" fmla="*/ 98 h 740"/>
                            <a:gd name="T64" fmla="*/ 90 w 109"/>
                            <a:gd name="T65" fmla="*/ 82 h 740"/>
                            <a:gd name="T66" fmla="*/ 84 w 109"/>
                            <a:gd name="T67" fmla="*/ 66 h 740"/>
                            <a:gd name="T68" fmla="*/ 103 w 109"/>
                            <a:gd name="T69" fmla="*/ 34 h 740"/>
                            <a:gd name="T70" fmla="*/ 100 w 109"/>
                            <a:gd name="T71" fmla="*/ 15 h 740"/>
                            <a:gd name="T72" fmla="*/ 87 w 109"/>
                            <a:gd name="T73" fmla="*/ 2 h 740"/>
                            <a:gd name="T74" fmla="*/ 90 w 109"/>
                            <a:gd name="T75" fmla="*/ 2 h 740"/>
                            <a:gd name="T76" fmla="*/ 84 w 109"/>
                            <a:gd name="T77" fmla="*/ 4 h 740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w 109"/>
                            <a:gd name="T118" fmla="*/ 0 h 740"/>
                            <a:gd name="T119" fmla="*/ 109 w 109"/>
                            <a:gd name="T120" fmla="*/ 740 h 740"/>
                          </a:gdLst>
                          <a:ahLst/>
                          <a:cxnLst>
                            <a:cxn ang="T78">
                              <a:pos x="T0" y="T1"/>
                            </a:cxn>
                            <a:cxn ang="T79">
                              <a:pos x="T2" y="T3"/>
                            </a:cxn>
                            <a:cxn ang="T80">
                              <a:pos x="T4" y="T5"/>
                            </a:cxn>
                            <a:cxn ang="T81">
                              <a:pos x="T6" y="T7"/>
                            </a:cxn>
                            <a:cxn ang="T82">
                              <a:pos x="T8" y="T9"/>
                            </a:cxn>
                            <a:cxn ang="T83">
                              <a:pos x="T10" y="T11"/>
                            </a:cxn>
                            <a:cxn ang="T84">
                              <a:pos x="T12" y="T13"/>
                            </a:cxn>
                            <a:cxn ang="T85">
                              <a:pos x="T14" y="T15"/>
                            </a:cxn>
                            <a:cxn ang="T86">
                              <a:pos x="T16" y="T17"/>
                            </a:cxn>
                            <a:cxn ang="T87">
                              <a:pos x="T18" y="T19"/>
                            </a:cxn>
                            <a:cxn ang="T88">
                              <a:pos x="T20" y="T21"/>
                            </a:cxn>
                            <a:cxn ang="T89">
                              <a:pos x="T22" y="T23"/>
                            </a:cxn>
                            <a:cxn ang="T90">
                              <a:pos x="T24" y="T25"/>
                            </a:cxn>
                            <a:cxn ang="T91">
                              <a:pos x="T26" y="T27"/>
                            </a:cxn>
                            <a:cxn ang="T92">
                              <a:pos x="T28" y="T29"/>
                            </a:cxn>
                            <a:cxn ang="T93">
                              <a:pos x="T30" y="T31"/>
                            </a:cxn>
                            <a:cxn ang="T94">
                              <a:pos x="T32" y="T33"/>
                            </a:cxn>
                            <a:cxn ang="T95">
                              <a:pos x="T34" y="T35"/>
                            </a:cxn>
                            <a:cxn ang="T96">
                              <a:pos x="T36" y="T37"/>
                            </a:cxn>
                            <a:cxn ang="T97">
                              <a:pos x="T38" y="T39"/>
                            </a:cxn>
                            <a:cxn ang="T98">
                              <a:pos x="T40" y="T41"/>
                            </a:cxn>
                            <a:cxn ang="T99">
                              <a:pos x="T42" y="T43"/>
                            </a:cxn>
                            <a:cxn ang="T100">
                              <a:pos x="T44" y="T45"/>
                            </a:cxn>
                            <a:cxn ang="T101">
                              <a:pos x="T46" y="T47"/>
                            </a:cxn>
                            <a:cxn ang="T102">
                              <a:pos x="T48" y="T49"/>
                            </a:cxn>
                            <a:cxn ang="T103">
                              <a:pos x="T50" y="T51"/>
                            </a:cxn>
                            <a:cxn ang="T104">
                              <a:pos x="T52" y="T53"/>
                            </a:cxn>
                            <a:cxn ang="T105">
                              <a:pos x="T54" y="T55"/>
                            </a:cxn>
                            <a:cxn ang="T106">
                              <a:pos x="T56" y="T57"/>
                            </a:cxn>
                            <a:cxn ang="T107">
                              <a:pos x="T58" y="T59"/>
                            </a:cxn>
                            <a:cxn ang="T108">
                              <a:pos x="T60" y="T61"/>
                            </a:cxn>
                            <a:cxn ang="T109">
                              <a:pos x="T62" y="T63"/>
                            </a:cxn>
                            <a:cxn ang="T110">
                              <a:pos x="T64" y="T65"/>
                            </a:cxn>
                            <a:cxn ang="T111">
                              <a:pos x="T66" y="T67"/>
                            </a:cxn>
                            <a:cxn ang="T112">
                              <a:pos x="T68" y="T69"/>
                            </a:cxn>
                            <a:cxn ang="T113">
                              <a:pos x="T70" y="T71"/>
                            </a:cxn>
                            <a:cxn ang="T114">
                              <a:pos x="T72" y="T73"/>
                            </a:cxn>
                            <a:cxn ang="T115">
                              <a:pos x="T74" y="T75"/>
                            </a:cxn>
                            <a:cxn ang="T116">
                              <a:pos x="T76" y="T77"/>
                            </a:cxn>
                          </a:cxnLst>
                          <a:rect l="T117" t="T118" r="T119" b="T120"/>
                          <a:pathLst>
                            <a:path w="109" h="740">
                              <a:moveTo>
                                <a:pt x="68" y="740"/>
                              </a:moveTo>
                              <a:cubicBezTo>
                                <a:pt x="67" y="737"/>
                                <a:pt x="64" y="731"/>
                                <a:pt x="63" y="724"/>
                              </a:cubicBezTo>
                              <a:cubicBezTo>
                                <a:pt x="62" y="717"/>
                                <a:pt x="63" y="708"/>
                                <a:pt x="63" y="700"/>
                              </a:cubicBezTo>
                              <a:cubicBezTo>
                                <a:pt x="63" y="692"/>
                                <a:pt x="64" y="683"/>
                                <a:pt x="63" y="676"/>
                              </a:cubicBezTo>
                              <a:cubicBezTo>
                                <a:pt x="62" y="669"/>
                                <a:pt x="59" y="662"/>
                                <a:pt x="55" y="655"/>
                              </a:cubicBezTo>
                              <a:cubicBezTo>
                                <a:pt x="51" y="648"/>
                                <a:pt x="41" y="640"/>
                                <a:pt x="36" y="634"/>
                              </a:cubicBezTo>
                              <a:cubicBezTo>
                                <a:pt x="31" y="628"/>
                                <a:pt x="27" y="626"/>
                                <a:pt x="28" y="620"/>
                              </a:cubicBezTo>
                              <a:cubicBezTo>
                                <a:pt x="29" y="614"/>
                                <a:pt x="40" y="603"/>
                                <a:pt x="39" y="596"/>
                              </a:cubicBezTo>
                              <a:cubicBezTo>
                                <a:pt x="38" y="589"/>
                                <a:pt x="25" y="581"/>
                                <a:pt x="20" y="575"/>
                              </a:cubicBezTo>
                              <a:cubicBezTo>
                                <a:pt x="15" y="569"/>
                                <a:pt x="10" y="568"/>
                                <a:pt x="7" y="562"/>
                              </a:cubicBezTo>
                              <a:cubicBezTo>
                                <a:pt x="4" y="556"/>
                                <a:pt x="3" y="546"/>
                                <a:pt x="2" y="538"/>
                              </a:cubicBezTo>
                              <a:cubicBezTo>
                                <a:pt x="1" y="530"/>
                                <a:pt x="0" y="521"/>
                                <a:pt x="2" y="514"/>
                              </a:cubicBezTo>
                              <a:cubicBezTo>
                                <a:pt x="4" y="507"/>
                                <a:pt x="11" y="501"/>
                                <a:pt x="15" y="495"/>
                              </a:cubicBezTo>
                              <a:cubicBezTo>
                                <a:pt x="19" y="489"/>
                                <a:pt x="22" y="485"/>
                                <a:pt x="23" y="476"/>
                              </a:cubicBezTo>
                              <a:cubicBezTo>
                                <a:pt x="24" y="467"/>
                                <a:pt x="20" y="451"/>
                                <a:pt x="20" y="442"/>
                              </a:cubicBezTo>
                              <a:cubicBezTo>
                                <a:pt x="20" y="433"/>
                                <a:pt x="20" y="431"/>
                                <a:pt x="20" y="423"/>
                              </a:cubicBezTo>
                              <a:cubicBezTo>
                                <a:pt x="20" y="415"/>
                                <a:pt x="18" y="401"/>
                                <a:pt x="20" y="394"/>
                              </a:cubicBezTo>
                              <a:cubicBezTo>
                                <a:pt x="22" y="387"/>
                                <a:pt x="27" y="385"/>
                                <a:pt x="31" y="378"/>
                              </a:cubicBezTo>
                              <a:cubicBezTo>
                                <a:pt x="35" y="371"/>
                                <a:pt x="43" y="363"/>
                                <a:pt x="42" y="354"/>
                              </a:cubicBezTo>
                              <a:cubicBezTo>
                                <a:pt x="41" y="345"/>
                                <a:pt x="31" y="332"/>
                                <a:pt x="28" y="324"/>
                              </a:cubicBezTo>
                              <a:cubicBezTo>
                                <a:pt x="25" y="316"/>
                                <a:pt x="23" y="314"/>
                                <a:pt x="23" y="306"/>
                              </a:cubicBezTo>
                              <a:cubicBezTo>
                                <a:pt x="23" y="298"/>
                                <a:pt x="26" y="284"/>
                                <a:pt x="28" y="276"/>
                              </a:cubicBezTo>
                              <a:cubicBezTo>
                                <a:pt x="30" y="268"/>
                                <a:pt x="39" y="266"/>
                                <a:pt x="36" y="260"/>
                              </a:cubicBezTo>
                              <a:cubicBezTo>
                                <a:pt x="33" y="254"/>
                                <a:pt x="12" y="247"/>
                                <a:pt x="10" y="242"/>
                              </a:cubicBezTo>
                              <a:cubicBezTo>
                                <a:pt x="8" y="237"/>
                                <a:pt x="23" y="237"/>
                                <a:pt x="26" y="231"/>
                              </a:cubicBezTo>
                              <a:cubicBezTo>
                                <a:pt x="29" y="225"/>
                                <a:pt x="23" y="213"/>
                                <a:pt x="26" y="207"/>
                              </a:cubicBezTo>
                              <a:cubicBezTo>
                                <a:pt x="29" y="201"/>
                                <a:pt x="39" y="199"/>
                                <a:pt x="42" y="194"/>
                              </a:cubicBezTo>
                              <a:cubicBezTo>
                                <a:pt x="45" y="189"/>
                                <a:pt x="40" y="183"/>
                                <a:pt x="44" y="178"/>
                              </a:cubicBezTo>
                              <a:cubicBezTo>
                                <a:pt x="48" y="173"/>
                                <a:pt x="62" y="172"/>
                                <a:pt x="68" y="167"/>
                              </a:cubicBezTo>
                              <a:cubicBezTo>
                                <a:pt x="74" y="162"/>
                                <a:pt x="73" y="156"/>
                                <a:pt x="79" y="148"/>
                              </a:cubicBezTo>
                              <a:cubicBezTo>
                                <a:pt x="85" y="140"/>
                                <a:pt x="103" y="124"/>
                                <a:pt x="106" y="116"/>
                              </a:cubicBezTo>
                              <a:cubicBezTo>
                                <a:pt x="109" y="108"/>
                                <a:pt x="103" y="104"/>
                                <a:pt x="100" y="98"/>
                              </a:cubicBezTo>
                              <a:cubicBezTo>
                                <a:pt x="97" y="92"/>
                                <a:pt x="93" y="87"/>
                                <a:pt x="90" y="82"/>
                              </a:cubicBezTo>
                              <a:cubicBezTo>
                                <a:pt x="87" y="77"/>
                                <a:pt x="82" y="74"/>
                                <a:pt x="84" y="66"/>
                              </a:cubicBezTo>
                              <a:cubicBezTo>
                                <a:pt x="86" y="58"/>
                                <a:pt x="100" y="42"/>
                                <a:pt x="103" y="34"/>
                              </a:cubicBezTo>
                              <a:cubicBezTo>
                                <a:pt x="106" y="26"/>
                                <a:pt x="103" y="20"/>
                                <a:pt x="100" y="15"/>
                              </a:cubicBezTo>
                              <a:cubicBezTo>
                                <a:pt x="97" y="10"/>
                                <a:pt x="89" y="4"/>
                                <a:pt x="87" y="2"/>
                              </a:cubicBezTo>
                              <a:cubicBezTo>
                                <a:pt x="85" y="0"/>
                                <a:pt x="90" y="2"/>
                                <a:pt x="90" y="2"/>
                              </a:cubicBezTo>
                              <a:cubicBezTo>
                                <a:pt x="90" y="2"/>
                                <a:pt x="85" y="4"/>
                                <a:pt x="84" y="4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5" name="Freeform 3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80" y="2088"/>
                          <a:ext cx="348" cy="739"/>
                        </a:xfrm>
                        <a:custGeom>
                          <a:avLst/>
                          <a:gdLst>
                            <a:gd name="T0" fmla="*/ 0 w 348"/>
                            <a:gd name="T1" fmla="*/ 0 h 739"/>
                            <a:gd name="T2" fmla="*/ 152 w 348"/>
                            <a:gd name="T3" fmla="*/ 11 h 739"/>
                            <a:gd name="T4" fmla="*/ 152 w 348"/>
                            <a:gd name="T5" fmla="*/ 53 h 739"/>
                            <a:gd name="T6" fmla="*/ 144 w 348"/>
                            <a:gd name="T7" fmla="*/ 91 h 739"/>
                            <a:gd name="T8" fmla="*/ 171 w 348"/>
                            <a:gd name="T9" fmla="*/ 120 h 739"/>
                            <a:gd name="T10" fmla="*/ 197 w 348"/>
                            <a:gd name="T11" fmla="*/ 139 h 739"/>
                            <a:gd name="T12" fmla="*/ 200 w 348"/>
                            <a:gd name="T13" fmla="*/ 179 h 739"/>
                            <a:gd name="T14" fmla="*/ 221 w 348"/>
                            <a:gd name="T15" fmla="*/ 219 h 739"/>
                            <a:gd name="T16" fmla="*/ 237 w 348"/>
                            <a:gd name="T17" fmla="*/ 248 h 739"/>
                            <a:gd name="T18" fmla="*/ 245 w 348"/>
                            <a:gd name="T19" fmla="*/ 296 h 739"/>
                            <a:gd name="T20" fmla="*/ 256 w 348"/>
                            <a:gd name="T21" fmla="*/ 347 h 739"/>
                            <a:gd name="T22" fmla="*/ 251 w 348"/>
                            <a:gd name="T23" fmla="*/ 392 h 739"/>
                            <a:gd name="T24" fmla="*/ 256 w 348"/>
                            <a:gd name="T25" fmla="*/ 416 h 739"/>
                            <a:gd name="T26" fmla="*/ 264 w 348"/>
                            <a:gd name="T27" fmla="*/ 448 h 739"/>
                            <a:gd name="T28" fmla="*/ 283 w 348"/>
                            <a:gd name="T29" fmla="*/ 467 h 739"/>
                            <a:gd name="T30" fmla="*/ 267 w 348"/>
                            <a:gd name="T31" fmla="*/ 504 h 739"/>
                            <a:gd name="T32" fmla="*/ 285 w 348"/>
                            <a:gd name="T33" fmla="*/ 517 h 739"/>
                            <a:gd name="T34" fmla="*/ 301 w 348"/>
                            <a:gd name="T35" fmla="*/ 547 h 739"/>
                            <a:gd name="T36" fmla="*/ 299 w 348"/>
                            <a:gd name="T37" fmla="*/ 579 h 739"/>
                            <a:gd name="T38" fmla="*/ 8 w 348"/>
                            <a:gd name="T39" fmla="*/ 739 h 739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w 348"/>
                            <a:gd name="T61" fmla="*/ 0 h 739"/>
                            <a:gd name="T62" fmla="*/ 348 w 348"/>
                            <a:gd name="T63" fmla="*/ 739 h 739"/>
                          </a:gdLst>
                          <a:ahLst/>
                          <a:cxnLst>
                            <a:cxn ang="T40">
                              <a:pos x="T0" y="T1"/>
                            </a:cxn>
                            <a:cxn ang="T41">
                              <a:pos x="T2" y="T3"/>
                            </a:cxn>
                            <a:cxn ang="T42">
                              <a:pos x="T4" y="T5"/>
                            </a:cxn>
                            <a:cxn ang="T43">
                              <a:pos x="T6" y="T7"/>
                            </a:cxn>
                            <a:cxn ang="T44">
                              <a:pos x="T8" y="T9"/>
                            </a:cxn>
                            <a:cxn ang="T45">
                              <a:pos x="T10" y="T11"/>
                            </a:cxn>
                            <a:cxn ang="T46">
                              <a:pos x="T12" y="T13"/>
                            </a:cxn>
                            <a:cxn ang="T47">
                              <a:pos x="T14" y="T15"/>
                            </a:cxn>
                            <a:cxn ang="T48">
                              <a:pos x="T16" y="T17"/>
                            </a:cxn>
                            <a:cxn ang="T49">
                              <a:pos x="T18" y="T19"/>
                            </a:cxn>
                            <a:cxn ang="T50">
                              <a:pos x="T20" y="T21"/>
                            </a:cxn>
                            <a:cxn ang="T51">
                              <a:pos x="T22" y="T23"/>
                            </a:cxn>
                            <a:cxn ang="T52">
                              <a:pos x="T24" y="T25"/>
                            </a:cxn>
                            <a:cxn ang="T53">
                              <a:pos x="T26" y="T27"/>
                            </a:cxn>
                            <a:cxn ang="T54">
                              <a:pos x="T28" y="T29"/>
                            </a:cxn>
                            <a:cxn ang="T55">
                              <a:pos x="T30" y="T31"/>
                            </a:cxn>
                            <a:cxn ang="T56">
                              <a:pos x="T32" y="T33"/>
                            </a:cxn>
                            <a:cxn ang="T57">
                              <a:pos x="T34" y="T35"/>
                            </a:cxn>
                            <a:cxn ang="T58">
                              <a:pos x="T36" y="T37"/>
                            </a:cxn>
                            <a:cxn ang="T59">
                              <a:pos x="T38" y="T39"/>
                            </a:cxn>
                          </a:cxnLst>
                          <a:rect l="T60" t="T61" r="T62" b="T63"/>
                          <a:pathLst>
                            <a:path w="348" h="739">
                              <a:moveTo>
                                <a:pt x="0" y="0"/>
                              </a:moveTo>
                              <a:cubicBezTo>
                                <a:pt x="26" y="2"/>
                                <a:pt x="127" y="2"/>
                                <a:pt x="152" y="11"/>
                              </a:cubicBezTo>
                              <a:cubicBezTo>
                                <a:pt x="177" y="20"/>
                                <a:pt x="153" y="40"/>
                                <a:pt x="152" y="53"/>
                              </a:cubicBezTo>
                              <a:cubicBezTo>
                                <a:pt x="151" y="66"/>
                                <a:pt x="141" y="80"/>
                                <a:pt x="144" y="91"/>
                              </a:cubicBezTo>
                              <a:cubicBezTo>
                                <a:pt x="147" y="102"/>
                                <a:pt x="162" y="112"/>
                                <a:pt x="171" y="120"/>
                              </a:cubicBezTo>
                              <a:cubicBezTo>
                                <a:pt x="180" y="128"/>
                                <a:pt x="192" y="129"/>
                                <a:pt x="197" y="139"/>
                              </a:cubicBezTo>
                              <a:cubicBezTo>
                                <a:pt x="202" y="149"/>
                                <a:pt x="196" y="166"/>
                                <a:pt x="200" y="179"/>
                              </a:cubicBezTo>
                              <a:cubicBezTo>
                                <a:pt x="204" y="192"/>
                                <a:pt x="215" y="208"/>
                                <a:pt x="221" y="219"/>
                              </a:cubicBezTo>
                              <a:cubicBezTo>
                                <a:pt x="227" y="230"/>
                                <a:pt x="233" y="235"/>
                                <a:pt x="237" y="248"/>
                              </a:cubicBezTo>
                              <a:cubicBezTo>
                                <a:pt x="241" y="261"/>
                                <a:pt x="242" y="280"/>
                                <a:pt x="245" y="296"/>
                              </a:cubicBezTo>
                              <a:cubicBezTo>
                                <a:pt x="248" y="312"/>
                                <a:pt x="255" y="331"/>
                                <a:pt x="256" y="347"/>
                              </a:cubicBezTo>
                              <a:cubicBezTo>
                                <a:pt x="257" y="363"/>
                                <a:pt x="251" y="381"/>
                                <a:pt x="251" y="392"/>
                              </a:cubicBezTo>
                              <a:cubicBezTo>
                                <a:pt x="251" y="403"/>
                                <a:pt x="254" y="407"/>
                                <a:pt x="256" y="416"/>
                              </a:cubicBezTo>
                              <a:cubicBezTo>
                                <a:pt x="258" y="425"/>
                                <a:pt x="260" y="440"/>
                                <a:pt x="264" y="448"/>
                              </a:cubicBezTo>
                              <a:cubicBezTo>
                                <a:pt x="268" y="456"/>
                                <a:pt x="282" y="458"/>
                                <a:pt x="283" y="467"/>
                              </a:cubicBezTo>
                              <a:cubicBezTo>
                                <a:pt x="284" y="476"/>
                                <a:pt x="267" y="496"/>
                                <a:pt x="267" y="504"/>
                              </a:cubicBezTo>
                              <a:cubicBezTo>
                                <a:pt x="267" y="512"/>
                                <a:pt x="279" y="510"/>
                                <a:pt x="285" y="517"/>
                              </a:cubicBezTo>
                              <a:cubicBezTo>
                                <a:pt x="291" y="524"/>
                                <a:pt x="299" y="537"/>
                                <a:pt x="301" y="547"/>
                              </a:cubicBezTo>
                              <a:cubicBezTo>
                                <a:pt x="303" y="557"/>
                                <a:pt x="348" y="547"/>
                                <a:pt x="299" y="579"/>
                              </a:cubicBezTo>
                              <a:cubicBezTo>
                                <a:pt x="250" y="611"/>
                                <a:pt x="69" y="706"/>
                                <a:pt x="8" y="739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33" name="Freeform 3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80" y="2524"/>
                        <a:ext cx="628" cy="699"/>
                      </a:xfrm>
                      <a:custGeom>
                        <a:avLst/>
                        <a:gdLst>
                          <a:gd name="T0" fmla="*/ 628 w 628"/>
                          <a:gd name="T1" fmla="*/ 0 h 699"/>
                          <a:gd name="T2" fmla="*/ 624 w 628"/>
                          <a:gd name="T3" fmla="*/ 52 h 699"/>
                          <a:gd name="T4" fmla="*/ 612 w 628"/>
                          <a:gd name="T5" fmla="*/ 80 h 699"/>
                          <a:gd name="T6" fmla="*/ 604 w 628"/>
                          <a:gd name="T7" fmla="*/ 104 h 699"/>
                          <a:gd name="T8" fmla="*/ 592 w 628"/>
                          <a:gd name="T9" fmla="*/ 132 h 699"/>
                          <a:gd name="T10" fmla="*/ 580 w 628"/>
                          <a:gd name="T11" fmla="*/ 176 h 699"/>
                          <a:gd name="T12" fmla="*/ 572 w 628"/>
                          <a:gd name="T13" fmla="*/ 204 h 699"/>
                          <a:gd name="T14" fmla="*/ 556 w 628"/>
                          <a:gd name="T15" fmla="*/ 228 h 699"/>
                          <a:gd name="T16" fmla="*/ 540 w 628"/>
                          <a:gd name="T17" fmla="*/ 256 h 699"/>
                          <a:gd name="T18" fmla="*/ 520 w 628"/>
                          <a:gd name="T19" fmla="*/ 276 h 699"/>
                          <a:gd name="T20" fmla="*/ 516 w 628"/>
                          <a:gd name="T21" fmla="*/ 300 h 699"/>
                          <a:gd name="T22" fmla="*/ 500 w 628"/>
                          <a:gd name="T23" fmla="*/ 328 h 699"/>
                          <a:gd name="T24" fmla="*/ 480 w 628"/>
                          <a:gd name="T25" fmla="*/ 360 h 699"/>
                          <a:gd name="T26" fmla="*/ 456 w 628"/>
                          <a:gd name="T27" fmla="*/ 388 h 699"/>
                          <a:gd name="T28" fmla="*/ 424 w 628"/>
                          <a:gd name="T29" fmla="*/ 404 h 699"/>
                          <a:gd name="T30" fmla="*/ 396 w 628"/>
                          <a:gd name="T31" fmla="*/ 416 h 699"/>
                          <a:gd name="T32" fmla="*/ 364 w 628"/>
                          <a:gd name="T33" fmla="*/ 424 h 699"/>
                          <a:gd name="T34" fmla="*/ 360 w 628"/>
                          <a:gd name="T35" fmla="*/ 452 h 699"/>
                          <a:gd name="T36" fmla="*/ 344 w 628"/>
                          <a:gd name="T37" fmla="*/ 496 h 699"/>
                          <a:gd name="T38" fmla="*/ 320 w 628"/>
                          <a:gd name="T39" fmla="*/ 504 h 699"/>
                          <a:gd name="T40" fmla="*/ 304 w 628"/>
                          <a:gd name="T41" fmla="*/ 524 h 699"/>
                          <a:gd name="T42" fmla="*/ 288 w 628"/>
                          <a:gd name="T43" fmla="*/ 548 h 699"/>
                          <a:gd name="T44" fmla="*/ 268 w 628"/>
                          <a:gd name="T45" fmla="*/ 568 h 699"/>
                          <a:gd name="T46" fmla="*/ 220 w 628"/>
                          <a:gd name="T47" fmla="*/ 596 h 699"/>
                          <a:gd name="T48" fmla="*/ 188 w 628"/>
                          <a:gd name="T49" fmla="*/ 620 h 699"/>
                          <a:gd name="T50" fmla="*/ 164 w 628"/>
                          <a:gd name="T51" fmla="*/ 636 h 699"/>
                          <a:gd name="T52" fmla="*/ 136 w 628"/>
                          <a:gd name="T53" fmla="*/ 652 h 699"/>
                          <a:gd name="T54" fmla="*/ 112 w 628"/>
                          <a:gd name="T55" fmla="*/ 660 h 699"/>
                          <a:gd name="T56" fmla="*/ 88 w 628"/>
                          <a:gd name="T57" fmla="*/ 664 h 699"/>
                          <a:gd name="T58" fmla="*/ 56 w 628"/>
                          <a:gd name="T59" fmla="*/ 672 h 699"/>
                          <a:gd name="T60" fmla="*/ 32 w 628"/>
                          <a:gd name="T61" fmla="*/ 696 h 699"/>
                          <a:gd name="T62" fmla="*/ 0 w 628"/>
                          <a:gd name="T63" fmla="*/ 692 h 699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w 628"/>
                          <a:gd name="T97" fmla="*/ 0 h 699"/>
                          <a:gd name="T98" fmla="*/ 628 w 628"/>
                          <a:gd name="T99" fmla="*/ 699 h 699"/>
                        </a:gdLst>
                        <a:ahLst/>
                        <a:cxnLst>
                          <a:cxn ang="T64">
                            <a:pos x="T0" y="T1"/>
                          </a:cxn>
                          <a:cxn ang="T65">
                            <a:pos x="T2" y="T3"/>
                          </a:cxn>
                          <a:cxn ang="T66">
                            <a:pos x="T4" y="T5"/>
                          </a:cxn>
                          <a:cxn ang="T67">
                            <a:pos x="T6" y="T7"/>
                          </a:cxn>
                          <a:cxn ang="T68">
                            <a:pos x="T8" y="T9"/>
                          </a:cxn>
                          <a:cxn ang="T69">
                            <a:pos x="T10" y="T11"/>
                          </a:cxn>
                          <a:cxn ang="T70">
                            <a:pos x="T12" y="T13"/>
                          </a:cxn>
                          <a:cxn ang="T71">
                            <a:pos x="T14" y="T15"/>
                          </a:cxn>
                          <a:cxn ang="T72">
                            <a:pos x="T16" y="T17"/>
                          </a:cxn>
                          <a:cxn ang="T73">
                            <a:pos x="T18" y="T19"/>
                          </a:cxn>
                          <a:cxn ang="T74">
                            <a:pos x="T20" y="T21"/>
                          </a:cxn>
                          <a:cxn ang="T75">
                            <a:pos x="T22" y="T23"/>
                          </a:cxn>
                          <a:cxn ang="T76">
                            <a:pos x="T24" y="T25"/>
                          </a:cxn>
                          <a:cxn ang="T77">
                            <a:pos x="T26" y="T27"/>
                          </a:cxn>
                          <a:cxn ang="T78">
                            <a:pos x="T28" y="T29"/>
                          </a:cxn>
                          <a:cxn ang="T79">
                            <a:pos x="T30" y="T31"/>
                          </a:cxn>
                          <a:cxn ang="T80">
                            <a:pos x="T32" y="T33"/>
                          </a:cxn>
                          <a:cxn ang="T81">
                            <a:pos x="T34" y="T35"/>
                          </a:cxn>
                          <a:cxn ang="T82">
                            <a:pos x="T36" y="T37"/>
                          </a:cxn>
                          <a:cxn ang="T83">
                            <a:pos x="T38" y="T39"/>
                          </a:cxn>
                          <a:cxn ang="T84">
                            <a:pos x="T40" y="T41"/>
                          </a:cxn>
                          <a:cxn ang="T85">
                            <a:pos x="T42" y="T43"/>
                          </a:cxn>
                          <a:cxn ang="T86">
                            <a:pos x="T44" y="T45"/>
                          </a:cxn>
                          <a:cxn ang="T87">
                            <a:pos x="T46" y="T47"/>
                          </a:cxn>
                          <a:cxn ang="T88">
                            <a:pos x="T48" y="T49"/>
                          </a:cxn>
                          <a:cxn ang="T89">
                            <a:pos x="T50" y="T51"/>
                          </a:cxn>
                          <a:cxn ang="T90">
                            <a:pos x="T52" y="T53"/>
                          </a:cxn>
                          <a:cxn ang="T91">
                            <a:pos x="T54" y="T55"/>
                          </a:cxn>
                          <a:cxn ang="T92">
                            <a:pos x="T56" y="T57"/>
                          </a:cxn>
                          <a:cxn ang="T93">
                            <a:pos x="T58" y="T59"/>
                          </a:cxn>
                          <a:cxn ang="T94">
                            <a:pos x="T60" y="T61"/>
                          </a:cxn>
                          <a:cxn ang="T95">
                            <a:pos x="T62" y="T63"/>
                          </a:cxn>
                        </a:cxnLst>
                        <a:rect l="T96" t="T97" r="T98" b="T99"/>
                        <a:pathLst>
                          <a:path w="628" h="699">
                            <a:moveTo>
                              <a:pt x="628" y="0"/>
                            </a:moveTo>
                            <a:cubicBezTo>
                              <a:pt x="627" y="19"/>
                              <a:pt x="627" y="39"/>
                              <a:pt x="624" y="52"/>
                            </a:cubicBezTo>
                            <a:cubicBezTo>
                              <a:pt x="621" y="65"/>
                              <a:pt x="615" y="71"/>
                              <a:pt x="612" y="80"/>
                            </a:cubicBezTo>
                            <a:cubicBezTo>
                              <a:pt x="609" y="89"/>
                              <a:pt x="607" y="95"/>
                              <a:pt x="604" y="104"/>
                            </a:cubicBezTo>
                            <a:cubicBezTo>
                              <a:pt x="601" y="113"/>
                              <a:pt x="596" y="120"/>
                              <a:pt x="592" y="132"/>
                            </a:cubicBezTo>
                            <a:cubicBezTo>
                              <a:pt x="588" y="144"/>
                              <a:pt x="583" y="164"/>
                              <a:pt x="580" y="176"/>
                            </a:cubicBezTo>
                            <a:cubicBezTo>
                              <a:pt x="577" y="188"/>
                              <a:pt x="576" y="195"/>
                              <a:pt x="572" y="204"/>
                            </a:cubicBezTo>
                            <a:cubicBezTo>
                              <a:pt x="568" y="213"/>
                              <a:pt x="561" y="219"/>
                              <a:pt x="556" y="228"/>
                            </a:cubicBezTo>
                            <a:cubicBezTo>
                              <a:pt x="551" y="237"/>
                              <a:pt x="546" y="248"/>
                              <a:pt x="540" y="256"/>
                            </a:cubicBezTo>
                            <a:cubicBezTo>
                              <a:pt x="534" y="264"/>
                              <a:pt x="524" y="269"/>
                              <a:pt x="520" y="276"/>
                            </a:cubicBezTo>
                            <a:cubicBezTo>
                              <a:pt x="516" y="283"/>
                              <a:pt x="519" y="291"/>
                              <a:pt x="516" y="300"/>
                            </a:cubicBezTo>
                            <a:cubicBezTo>
                              <a:pt x="513" y="309"/>
                              <a:pt x="506" y="318"/>
                              <a:pt x="500" y="328"/>
                            </a:cubicBezTo>
                            <a:cubicBezTo>
                              <a:pt x="494" y="338"/>
                              <a:pt x="487" y="350"/>
                              <a:pt x="480" y="360"/>
                            </a:cubicBezTo>
                            <a:cubicBezTo>
                              <a:pt x="473" y="370"/>
                              <a:pt x="465" y="381"/>
                              <a:pt x="456" y="388"/>
                            </a:cubicBezTo>
                            <a:cubicBezTo>
                              <a:pt x="447" y="395"/>
                              <a:pt x="434" y="399"/>
                              <a:pt x="424" y="404"/>
                            </a:cubicBezTo>
                            <a:cubicBezTo>
                              <a:pt x="414" y="409"/>
                              <a:pt x="406" y="413"/>
                              <a:pt x="396" y="416"/>
                            </a:cubicBezTo>
                            <a:cubicBezTo>
                              <a:pt x="386" y="419"/>
                              <a:pt x="370" y="418"/>
                              <a:pt x="364" y="424"/>
                            </a:cubicBezTo>
                            <a:cubicBezTo>
                              <a:pt x="358" y="430"/>
                              <a:pt x="363" y="440"/>
                              <a:pt x="360" y="452"/>
                            </a:cubicBezTo>
                            <a:cubicBezTo>
                              <a:pt x="357" y="464"/>
                              <a:pt x="351" y="487"/>
                              <a:pt x="344" y="496"/>
                            </a:cubicBezTo>
                            <a:cubicBezTo>
                              <a:pt x="337" y="505"/>
                              <a:pt x="327" y="499"/>
                              <a:pt x="320" y="504"/>
                            </a:cubicBezTo>
                            <a:cubicBezTo>
                              <a:pt x="313" y="509"/>
                              <a:pt x="309" y="517"/>
                              <a:pt x="304" y="524"/>
                            </a:cubicBezTo>
                            <a:cubicBezTo>
                              <a:pt x="299" y="531"/>
                              <a:pt x="294" y="541"/>
                              <a:pt x="288" y="548"/>
                            </a:cubicBezTo>
                            <a:cubicBezTo>
                              <a:pt x="282" y="555"/>
                              <a:pt x="279" y="560"/>
                              <a:pt x="268" y="568"/>
                            </a:cubicBezTo>
                            <a:cubicBezTo>
                              <a:pt x="257" y="576"/>
                              <a:pt x="233" y="587"/>
                              <a:pt x="220" y="596"/>
                            </a:cubicBezTo>
                            <a:cubicBezTo>
                              <a:pt x="207" y="605"/>
                              <a:pt x="197" y="613"/>
                              <a:pt x="188" y="620"/>
                            </a:cubicBezTo>
                            <a:cubicBezTo>
                              <a:pt x="179" y="627"/>
                              <a:pt x="173" y="631"/>
                              <a:pt x="164" y="636"/>
                            </a:cubicBezTo>
                            <a:cubicBezTo>
                              <a:pt x="155" y="641"/>
                              <a:pt x="145" y="648"/>
                              <a:pt x="136" y="652"/>
                            </a:cubicBezTo>
                            <a:cubicBezTo>
                              <a:pt x="127" y="656"/>
                              <a:pt x="120" y="658"/>
                              <a:pt x="112" y="660"/>
                            </a:cubicBezTo>
                            <a:cubicBezTo>
                              <a:pt x="104" y="662"/>
                              <a:pt x="97" y="662"/>
                              <a:pt x="88" y="664"/>
                            </a:cubicBezTo>
                            <a:cubicBezTo>
                              <a:pt x="79" y="666"/>
                              <a:pt x="65" y="667"/>
                              <a:pt x="56" y="672"/>
                            </a:cubicBezTo>
                            <a:cubicBezTo>
                              <a:pt x="47" y="677"/>
                              <a:pt x="41" y="693"/>
                              <a:pt x="32" y="696"/>
                            </a:cubicBezTo>
                            <a:cubicBezTo>
                              <a:pt x="23" y="699"/>
                              <a:pt x="5" y="693"/>
                              <a:pt x="0" y="692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rgbClr val="FF0626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11" name="Line 39"/>
            <p:cNvSpPr>
              <a:spLocks noChangeShapeType="1"/>
            </p:cNvSpPr>
            <p:nvPr/>
          </p:nvSpPr>
          <p:spPr bwMode="auto">
            <a:xfrm flipH="1">
              <a:off x="4703" y="2475"/>
              <a:ext cx="153" cy="1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40"/>
            <p:cNvSpPr>
              <a:spLocks noChangeShapeType="1"/>
            </p:cNvSpPr>
            <p:nvPr/>
          </p:nvSpPr>
          <p:spPr bwMode="auto">
            <a:xfrm flipV="1">
              <a:off x="3635" y="1316"/>
              <a:ext cx="233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41"/>
            <p:cNvSpPr>
              <a:spLocks noChangeShapeType="1"/>
            </p:cNvSpPr>
            <p:nvPr/>
          </p:nvSpPr>
          <p:spPr bwMode="auto">
            <a:xfrm>
              <a:off x="4608" y="1622"/>
              <a:ext cx="128" cy="1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42"/>
            <p:cNvSpPr>
              <a:spLocks noChangeShapeType="1"/>
            </p:cNvSpPr>
            <p:nvPr/>
          </p:nvSpPr>
          <p:spPr bwMode="auto">
            <a:xfrm flipH="1" flipV="1">
              <a:off x="3443" y="2337"/>
              <a:ext cx="105" cy="2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4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1054100"/>
            <a:ext cx="6996706" cy="2879788"/>
          </a:xfrm>
          <a:prstGeom prst="rect">
            <a:avLst/>
          </a:prstGeom>
          <a:noFill/>
          <a:ln w="57150" cmpd="sng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409700" y="2347105"/>
            <a:ext cx="2197100" cy="307777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Pacific Deep Water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5524629" y="1210048"/>
            <a:ext cx="8382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Circumpolar Deep Water</a:t>
            </a:r>
            <a:endParaRPr lang="en-US" sz="1000" dirty="0"/>
          </a:p>
        </p:txBody>
      </p:sp>
      <p:cxnSp>
        <p:nvCxnSpPr>
          <p:cNvPr id="3" name="Straight Connector 2"/>
          <p:cNvCxnSpPr>
            <a:cxnSpLocks noChangeAspect="1"/>
          </p:cNvCxnSpPr>
          <p:nvPr/>
        </p:nvCxnSpPr>
        <p:spPr>
          <a:xfrm flipH="1" flipV="1">
            <a:off x="6084062" y="4658239"/>
            <a:ext cx="1005840" cy="81521"/>
          </a:xfrm>
          <a:prstGeom prst="line">
            <a:avLst/>
          </a:prstGeom>
          <a:ln w="57150" cmpd="sng">
            <a:solidFill>
              <a:srgbClr val="3F5B03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Freeform 51"/>
          <p:cNvSpPr/>
          <p:nvPr/>
        </p:nvSpPr>
        <p:spPr>
          <a:xfrm>
            <a:off x="4368800" y="1409700"/>
            <a:ext cx="762000" cy="317796"/>
          </a:xfrm>
          <a:custGeom>
            <a:avLst/>
            <a:gdLst>
              <a:gd name="connsiteX0" fmla="*/ 0 w 762000"/>
              <a:gd name="connsiteY0" fmla="*/ 317500 h 317796"/>
              <a:gd name="connsiteX1" fmla="*/ 508000 w 762000"/>
              <a:gd name="connsiteY1" fmla="*/ 266700 h 317796"/>
              <a:gd name="connsiteX2" fmla="*/ 762000 w 762000"/>
              <a:gd name="connsiteY2" fmla="*/ 0 h 317796"/>
              <a:gd name="connsiteX3" fmla="*/ 762000 w 762000"/>
              <a:gd name="connsiteY3" fmla="*/ 0 h 31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0" h="317796">
                <a:moveTo>
                  <a:pt x="0" y="317500"/>
                </a:moveTo>
                <a:cubicBezTo>
                  <a:pt x="190500" y="318558"/>
                  <a:pt x="381000" y="319617"/>
                  <a:pt x="508000" y="266700"/>
                </a:cubicBezTo>
                <a:cubicBezTo>
                  <a:pt x="635000" y="213783"/>
                  <a:pt x="719667" y="44450"/>
                  <a:pt x="762000" y="0"/>
                </a:cubicBezTo>
                <a:lnTo>
                  <a:pt x="762000" y="0"/>
                </a:lnTo>
              </a:path>
            </a:pathLst>
          </a:custGeom>
          <a:noFill/>
          <a:ln w="76200" cmpd="sng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1"/>
                </a:solidFill>
              </a:ln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4445000" y="1210048"/>
            <a:ext cx="584200" cy="0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Summing Junction 57"/>
          <p:cNvSpPr>
            <a:spLocks noChangeAspect="1"/>
          </p:cNvSpPr>
          <p:nvPr/>
        </p:nvSpPr>
        <p:spPr>
          <a:xfrm>
            <a:off x="5199744" y="935728"/>
            <a:ext cx="272143" cy="274320"/>
          </a:xfrm>
          <a:prstGeom prst="flowChartSummingJunction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4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Spl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36" y="1447800"/>
            <a:ext cx="5663327" cy="4572000"/>
          </a:xfrm>
          <a:prstGeom prst="rect">
            <a:avLst/>
          </a:prstGeom>
        </p:spPr>
      </p:pic>
      <p:sp>
        <p:nvSpPr>
          <p:cNvPr id="6" name="TextBox 144"/>
          <p:cNvSpPr txBox="1">
            <a:spLocks noChangeArrowheads="1"/>
          </p:cNvSpPr>
          <p:nvPr/>
        </p:nvSpPr>
        <p:spPr bwMode="auto">
          <a:xfrm>
            <a:off x="4549909" y="2704546"/>
            <a:ext cx="1097908" cy="4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>
            <a:spAutoFit/>
          </a:bodyPr>
          <a:lstStyle>
            <a:lvl1pPr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dirty="0"/>
              <a:t>UCDW</a:t>
            </a:r>
          </a:p>
        </p:txBody>
      </p:sp>
      <p:sp>
        <p:nvSpPr>
          <p:cNvPr id="7" name="TextBox 146"/>
          <p:cNvSpPr txBox="1">
            <a:spLocks noChangeArrowheads="1"/>
          </p:cNvSpPr>
          <p:nvPr/>
        </p:nvSpPr>
        <p:spPr bwMode="auto">
          <a:xfrm>
            <a:off x="1546817" y="3180844"/>
            <a:ext cx="1057073" cy="45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>
            <a:spAutoFit/>
          </a:bodyPr>
          <a:lstStyle>
            <a:lvl1pPr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dirty="0"/>
              <a:t>AASW</a:t>
            </a:r>
          </a:p>
        </p:txBody>
      </p:sp>
      <p:sp>
        <p:nvSpPr>
          <p:cNvPr id="8" name="TextBox 147"/>
          <p:cNvSpPr txBox="1">
            <a:spLocks noChangeArrowheads="1"/>
          </p:cNvSpPr>
          <p:nvPr/>
        </p:nvSpPr>
        <p:spPr bwMode="auto">
          <a:xfrm>
            <a:off x="3691613" y="5207968"/>
            <a:ext cx="743996" cy="45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>
            <a:spAutoFit/>
          </a:bodyPr>
          <a:lstStyle>
            <a:lvl1pPr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dirty="0"/>
              <a:t>WW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How do we identify Upper Circumpolar Deep Water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?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profile_for_TSp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3955" y="1035566"/>
            <a:ext cx="2769307" cy="539496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137943" y="1346200"/>
            <a:ext cx="2540000" cy="317500"/>
          </a:xfrm>
          <a:prstGeom prst="rect">
            <a:avLst/>
          </a:prstGeom>
          <a:solidFill>
            <a:srgbClr val="3366FF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137943" y="1663700"/>
            <a:ext cx="2540000" cy="863600"/>
          </a:xfrm>
          <a:prstGeom prst="rect">
            <a:avLst/>
          </a:prstGeom>
          <a:solidFill>
            <a:srgbClr val="3366FF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137943" y="2527300"/>
            <a:ext cx="2540000" cy="3581400"/>
          </a:xfrm>
          <a:prstGeom prst="rect">
            <a:avLst/>
          </a:prstGeom>
          <a:solidFill>
            <a:srgbClr val="3366FF">
              <a:alpha val="6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144"/>
          <p:cNvSpPr txBox="1">
            <a:spLocks noChangeArrowheads="1"/>
          </p:cNvSpPr>
          <p:nvPr/>
        </p:nvSpPr>
        <p:spPr bwMode="auto">
          <a:xfrm>
            <a:off x="7343770" y="4549080"/>
            <a:ext cx="846384" cy="34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>
            <a:spAutoFit/>
          </a:bodyPr>
          <a:lstStyle>
            <a:lvl1pPr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UCDW</a:t>
            </a:r>
          </a:p>
        </p:txBody>
      </p:sp>
      <p:sp>
        <p:nvSpPr>
          <p:cNvPr id="24" name="TextBox 147"/>
          <p:cNvSpPr txBox="1">
            <a:spLocks noChangeArrowheads="1"/>
          </p:cNvSpPr>
          <p:nvPr/>
        </p:nvSpPr>
        <p:spPr bwMode="auto">
          <a:xfrm>
            <a:off x="7728800" y="2038676"/>
            <a:ext cx="592508" cy="34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>
            <a:spAutoFit/>
          </a:bodyPr>
          <a:lstStyle>
            <a:lvl1pPr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WW</a:t>
            </a:r>
          </a:p>
        </p:txBody>
      </p:sp>
      <p:sp>
        <p:nvSpPr>
          <p:cNvPr id="25" name="TextBox 146"/>
          <p:cNvSpPr txBox="1">
            <a:spLocks noChangeArrowheads="1"/>
          </p:cNvSpPr>
          <p:nvPr/>
        </p:nvSpPr>
        <p:spPr bwMode="auto">
          <a:xfrm>
            <a:off x="6137943" y="1321267"/>
            <a:ext cx="809414" cy="34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>
            <a:spAutoFit/>
          </a:bodyPr>
          <a:lstStyle>
            <a:lvl1pPr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1738" eaLnBrk="0" fontAlgn="base" hangingPunct="0">
              <a:spcBef>
                <a:spcPct val="0"/>
              </a:spcBef>
              <a:spcAft>
                <a:spcPct val="0"/>
              </a:spcAft>
              <a:defRPr sz="9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AASW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126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_2011020419535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04"/>
          <a:stretch/>
        </p:blipFill>
        <p:spPr>
          <a:xfrm>
            <a:off x="464937" y="3779801"/>
            <a:ext cx="4576744" cy="26921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90189" y="654252"/>
            <a:ext cx="558800" cy="36428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How do we identify Upper Circumpolar Deep Water?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 descr="ADCPworkhor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381" y="886436"/>
            <a:ext cx="1894812" cy="2834640"/>
          </a:xfrm>
          <a:prstGeom prst="rect">
            <a:avLst/>
          </a:prstGeom>
        </p:spPr>
      </p:pic>
      <p:pic>
        <p:nvPicPr>
          <p:cNvPr id="5" name="Picture 4" descr="mooring_lin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381" y="3779801"/>
            <a:ext cx="3596640" cy="2697480"/>
          </a:xfrm>
          <a:prstGeom prst="rect">
            <a:avLst/>
          </a:prstGeom>
        </p:spPr>
      </p:pic>
      <p:pic>
        <p:nvPicPr>
          <p:cNvPr id="2" name="Picture 1" descr="CTDrosett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836" y="893817"/>
            <a:ext cx="4030863" cy="28272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6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The West Antarctic Peninsula (WAP)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all_antarctica_blu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1" y="1003300"/>
            <a:ext cx="2281429" cy="2286000"/>
          </a:xfrm>
          <a:prstGeom prst="rect">
            <a:avLst/>
          </a:prstGeom>
        </p:spPr>
      </p:pic>
      <p:pic>
        <p:nvPicPr>
          <p:cNvPr id="8" name="Picture 7" descr="peninsula_etopo1_bathy_bedmap2coast_shelf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279" y="952500"/>
            <a:ext cx="6666709" cy="5486400"/>
          </a:xfrm>
          <a:prstGeom prst="rect">
            <a:avLst/>
          </a:prstGeom>
        </p:spPr>
      </p:pic>
      <p:sp>
        <p:nvSpPr>
          <p:cNvPr id="9" name="5-Point Star 8"/>
          <p:cNvSpPr>
            <a:spLocks noChangeAspect="1"/>
          </p:cNvSpPr>
          <p:nvPr/>
        </p:nvSpPr>
        <p:spPr>
          <a:xfrm>
            <a:off x="6032500" y="4381500"/>
            <a:ext cx="148590" cy="137160"/>
          </a:xfrm>
          <a:prstGeom prst="star5">
            <a:avLst/>
          </a:prstGeom>
          <a:solidFill>
            <a:srgbClr val="FFCC3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>
            <a:spLocks noChangeAspect="1"/>
          </p:cNvSpPr>
          <p:nvPr/>
        </p:nvSpPr>
        <p:spPr>
          <a:xfrm flipH="1">
            <a:off x="7235189" y="2222500"/>
            <a:ext cx="148590" cy="137160"/>
          </a:xfrm>
          <a:prstGeom prst="star5">
            <a:avLst/>
          </a:prstGeom>
          <a:solidFill>
            <a:srgbClr val="FFCC3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8376014">
            <a:off x="6324601" y="3347353"/>
            <a:ext cx="1623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Antarctic Peninsula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247889" y="1709460"/>
            <a:ext cx="1132191" cy="461665"/>
          </a:xfrm>
          <a:prstGeom prst="rect">
            <a:avLst/>
          </a:prstGeom>
          <a:solidFill>
            <a:srgbClr val="FFFFFF">
              <a:alpha val="62000"/>
            </a:srgb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Palmer Station</a:t>
            </a:r>
          </a:p>
          <a:p>
            <a:r>
              <a:rPr lang="en-US" sz="1200" dirty="0" smtClean="0"/>
              <a:t>(Anvers Island)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59898" y="1432461"/>
            <a:ext cx="1007983" cy="27699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Palmer Deep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142955" y="4518660"/>
            <a:ext cx="1244902" cy="461665"/>
          </a:xfrm>
          <a:prstGeom prst="rect">
            <a:avLst/>
          </a:prstGeom>
          <a:solidFill>
            <a:srgbClr val="FFFFFF">
              <a:alpha val="62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Rothera</a:t>
            </a:r>
          </a:p>
          <a:p>
            <a:r>
              <a:rPr lang="en-US" sz="1200" dirty="0" smtClean="0"/>
              <a:t>(Adelaide Island)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3500" y="3085524"/>
            <a:ext cx="1172116" cy="276999"/>
          </a:xfrm>
          <a:prstGeom prst="rect">
            <a:avLst/>
          </a:prstGeom>
          <a:solidFill>
            <a:srgbClr val="FFFFFF">
              <a:alpha val="62000"/>
            </a:srgb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Marguerite Bay</a:t>
            </a:r>
            <a:endParaRPr lang="en-US" sz="12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273800" y="1803400"/>
            <a:ext cx="825500" cy="556260"/>
          </a:xfrm>
          <a:prstGeom prst="straightConnector1">
            <a:avLst/>
          </a:prstGeom>
          <a:ln w="38100" cmpd="sng">
            <a:solidFill>
              <a:srgbClr val="FFCC3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749800" y="3441700"/>
            <a:ext cx="1181100" cy="1538625"/>
          </a:xfrm>
          <a:prstGeom prst="straightConnector1">
            <a:avLst/>
          </a:prstGeom>
          <a:ln w="38100" cmpd="sng">
            <a:solidFill>
              <a:srgbClr val="FFCC3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310792" y="4043309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Ice Shelf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3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The West Antarctic Peninsula (WAP)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all_antarctica_blu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1" y="1003300"/>
            <a:ext cx="2281429" cy="228600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2414016" y="950976"/>
            <a:ext cx="6666709" cy="5486400"/>
            <a:chOff x="2414016" y="950976"/>
            <a:chExt cx="6666709" cy="5486400"/>
          </a:xfrm>
        </p:grpSpPr>
        <p:pic>
          <p:nvPicPr>
            <p:cNvPr id="3" name="Picture 2" descr="peninsula_plus_gri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4016" y="950976"/>
              <a:ext cx="6666709" cy="54864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18376014">
              <a:off x="6324601" y="3347353"/>
              <a:ext cx="16238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Antarctic Peninsula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81700" y="1282700"/>
              <a:ext cx="542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E7E7E"/>
                  </a:solidFill>
                </a:rPr>
                <a:t>600</a:t>
              </a:r>
              <a:endParaRPr lang="en-US" dirty="0">
                <a:solidFill>
                  <a:srgbClr val="7E7E7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62600" y="1753632"/>
              <a:ext cx="5280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E7E7E"/>
                  </a:solidFill>
                </a:rPr>
                <a:t>500</a:t>
              </a:r>
              <a:endParaRPr lang="en-US" dirty="0">
                <a:solidFill>
                  <a:srgbClr val="7E7E7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39670" y="2240315"/>
              <a:ext cx="541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E7E7E"/>
                  </a:solidFill>
                </a:rPr>
                <a:t>400</a:t>
              </a:r>
              <a:endParaRPr lang="en-US" dirty="0">
                <a:solidFill>
                  <a:srgbClr val="7E7E7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27564" y="2659802"/>
              <a:ext cx="526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E7E7E"/>
                  </a:solidFill>
                </a:rPr>
                <a:t>300</a:t>
              </a:r>
              <a:endParaRPr lang="en-US" dirty="0">
                <a:solidFill>
                  <a:srgbClr val="7E7E7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41800" y="3092634"/>
              <a:ext cx="53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E7E7E"/>
                  </a:solidFill>
                </a:rPr>
                <a:t>200</a:t>
              </a:r>
              <a:endParaRPr lang="en-US" dirty="0">
                <a:solidFill>
                  <a:srgbClr val="7E7E7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41921" y="3561115"/>
              <a:ext cx="525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E7E7E"/>
                  </a:solidFill>
                </a:rPr>
                <a:t>100</a:t>
              </a:r>
              <a:endParaRPr lang="en-US" dirty="0">
                <a:solidFill>
                  <a:srgbClr val="7E7E7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89483" y="4062562"/>
              <a:ext cx="303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E7E7E"/>
                  </a:solidFill>
                </a:rPr>
                <a:t>0</a:t>
              </a:r>
              <a:endParaRPr lang="en-US" dirty="0">
                <a:solidFill>
                  <a:srgbClr val="7E7E7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47748" y="4559300"/>
              <a:ext cx="602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E7E7E"/>
                  </a:solidFill>
                </a:rPr>
                <a:t>-100</a:t>
              </a:r>
              <a:endParaRPr lang="en-US" dirty="0">
                <a:solidFill>
                  <a:srgbClr val="7E7E7E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310792" y="4043309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Ice Shelf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7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zelin2004_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186" y="942836"/>
            <a:ext cx="3545398" cy="53867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High productivity is associated with UCDW intrusions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608339" y="1891612"/>
            <a:ext cx="3445540" cy="3200400"/>
            <a:chOff x="993140" y="2007077"/>
            <a:chExt cx="2777795" cy="2580163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993140" y="2301240"/>
              <a:ext cx="2777795" cy="2286000"/>
              <a:chOff x="2414016" y="950976"/>
              <a:chExt cx="6666709" cy="5486400"/>
            </a:xfrm>
          </p:grpSpPr>
          <p:pic>
            <p:nvPicPr>
              <p:cNvPr id="10" name="Picture 9" descr="peninsula_plus_grid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14016" y="950976"/>
                <a:ext cx="6666709" cy="5486400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5737860" y="1069339"/>
                <a:ext cx="1016311" cy="664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7E7E7E"/>
                    </a:solidFill>
                  </a:rPr>
                  <a:t>600</a:t>
                </a:r>
                <a:endParaRPr lang="en-US" sz="1200" dirty="0">
                  <a:solidFill>
                    <a:srgbClr val="7E7E7E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318760" y="1540272"/>
                <a:ext cx="997195" cy="664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7E7E7E"/>
                    </a:solidFill>
                  </a:rPr>
                  <a:t>500</a:t>
                </a:r>
                <a:endParaRPr lang="en-US" sz="1200" dirty="0">
                  <a:solidFill>
                    <a:srgbClr val="7E7E7E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895830" y="2026956"/>
                <a:ext cx="1013427" cy="664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7E7E7E"/>
                    </a:solidFill>
                  </a:rPr>
                  <a:t>400</a:t>
                </a:r>
                <a:endParaRPr lang="en-US" sz="1200" dirty="0">
                  <a:solidFill>
                    <a:srgbClr val="7E7E7E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483724" y="2446442"/>
                <a:ext cx="997195" cy="664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7E7E7E"/>
                    </a:solidFill>
                  </a:rPr>
                  <a:t>300</a:t>
                </a:r>
                <a:endParaRPr lang="en-US" sz="1200" dirty="0">
                  <a:solidFill>
                    <a:srgbClr val="7E7E7E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997961" y="2879275"/>
                <a:ext cx="1004050" cy="664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7E7E7E"/>
                    </a:solidFill>
                  </a:rPr>
                  <a:t>200</a:t>
                </a:r>
                <a:endParaRPr lang="en-US" sz="1200" dirty="0">
                  <a:solidFill>
                    <a:srgbClr val="7E7E7E"/>
                  </a:solidFill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 rot="18113517">
              <a:off x="1414532" y="2767939"/>
              <a:ext cx="2328255" cy="806532"/>
            </a:xfrm>
            <a:prstGeom prst="rect">
              <a:avLst/>
            </a:prstGeom>
            <a:noFill/>
            <a:ln w="38100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Prezelin</a:t>
            </a:r>
            <a:r>
              <a:rPr lang="en-US" sz="1400" dirty="0" smtClean="0">
                <a:solidFill>
                  <a:schemeClr val="bg1"/>
                </a:solidFill>
              </a:rPr>
              <a:t> 2004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Canyon flow during upwelling events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Allen 2001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" name="Picture 1" descr="Cany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00" y="1447800"/>
            <a:ext cx="7700912" cy="459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Seasonal changes in water column structure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1" name="Picture 20" descr="winter9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3" y="1073666"/>
            <a:ext cx="2865074" cy="539496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04637" y="4997966"/>
            <a:ext cx="10695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Winter </a:t>
            </a:r>
          </a:p>
          <a:p>
            <a:pPr algn="ctr"/>
            <a:r>
              <a:rPr lang="en-US" sz="1400" dirty="0" smtClean="0"/>
              <a:t>(June 1999)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1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Canyon flow during upwelling events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Allen 2001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" name="Picture 1" descr="Cany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00" y="1447800"/>
            <a:ext cx="7700912" cy="459483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9484239">
            <a:off x="4394198" y="2057400"/>
            <a:ext cx="1384300" cy="609600"/>
          </a:xfrm>
          <a:prstGeom prst="ellipse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 rot="2115761" flipH="1">
            <a:off x="5882104" y="2053299"/>
            <a:ext cx="692657" cy="698493"/>
          </a:xfrm>
          <a:prstGeom prst="ellipse">
            <a:avLst/>
          </a:prstGeom>
          <a:noFill/>
          <a:ln w="762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Isosceles Triangle 8"/>
          <p:cNvSpPr>
            <a:spLocks/>
          </p:cNvSpPr>
          <p:nvPr/>
        </p:nvSpPr>
        <p:spPr>
          <a:xfrm rot="2510339" flipH="1">
            <a:off x="6088389" y="1721354"/>
            <a:ext cx="234145" cy="438403"/>
          </a:xfrm>
          <a:prstGeom prst="triangle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13689661">
            <a:off x="4324149" y="2326060"/>
            <a:ext cx="201164" cy="457200"/>
          </a:xfrm>
          <a:prstGeom prst="triangle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>
            <a:spLocks noChangeAspect="1"/>
          </p:cNvSpPr>
          <p:nvPr/>
        </p:nvSpPr>
        <p:spPr>
          <a:xfrm rot="2889661">
            <a:off x="5592881" y="1978074"/>
            <a:ext cx="201168" cy="457200"/>
          </a:xfrm>
          <a:prstGeom prst="triangle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>
            <a:spLocks/>
          </p:cNvSpPr>
          <p:nvPr/>
        </p:nvSpPr>
        <p:spPr>
          <a:xfrm rot="13310339" flipH="1">
            <a:off x="6240787" y="2562767"/>
            <a:ext cx="234145" cy="438403"/>
          </a:xfrm>
          <a:prstGeom prst="triangle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917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lf-st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40" y="1263875"/>
            <a:ext cx="4737989" cy="3016925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5409529" y="3689634"/>
            <a:ext cx="3549960" cy="2717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Sub-surface eddies</a:t>
            </a:r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may </a:t>
            </a: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ontribute significantly </a:t>
            </a:r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to heat 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flux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5027289" y="2024342"/>
            <a:ext cx="710612" cy="4382608"/>
            <a:chOff x="5027289" y="2024342"/>
            <a:chExt cx="710612" cy="4382608"/>
          </a:xfrm>
        </p:grpSpPr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5118100" y="2349500"/>
              <a:ext cx="457200" cy="4424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312834" y="3250674"/>
              <a:ext cx="74161" cy="21660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/>
            <p:cNvSpPr/>
            <p:nvPr/>
          </p:nvSpPr>
          <p:spPr>
            <a:xfrm>
              <a:off x="5312834" y="3175000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/>
            <p:cNvSpPr/>
            <p:nvPr/>
          </p:nvSpPr>
          <p:spPr>
            <a:xfrm flipV="1">
              <a:off x="5312834" y="3465086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321301" y="4656194"/>
              <a:ext cx="74161" cy="21660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60"/>
            <p:cNvSpPr/>
            <p:nvPr/>
          </p:nvSpPr>
          <p:spPr>
            <a:xfrm>
              <a:off x="5321301" y="4580520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61"/>
            <p:cNvSpPr/>
            <p:nvPr/>
          </p:nvSpPr>
          <p:spPr>
            <a:xfrm flipV="1">
              <a:off x="5321301" y="4870606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325534" y="5412588"/>
              <a:ext cx="74161" cy="21660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Isosceles Triangle 63"/>
            <p:cNvSpPr/>
            <p:nvPr/>
          </p:nvSpPr>
          <p:spPr>
            <a:xfrm>
              <a:off x="5325534" y="5336914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Isosceles Triangle 64"/>
            <p:cNvSpPr/>
            <p:nvPr/>
          </p:nvSpPr>
          <p:spPr>
            <a:xfrm flipV="1">
              <a:off x="5325534" y="5627000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rapezoid 65"/>
            <p:cNvSpPr>
              <a:spLocks noChangeAspect="1"/>
            </p:cNvSpPr>
            <p:nvPr/>
          </p:nvSpPr>
          <p:spPr>
            <a:xfrm>
              <a:off x="5069219" y="6041190"/>
              <a:ext cx="605763" cy="365760"/>
            </a:xfrm>
            <a:prstGeom prst="trapezoid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/>
            <p:cNvCxnSpPr>
              <a:stCxn id="56" idx="4"/>
            </p:cNvCxnSpPr>
            <p:nvPr/>
          </p:nvCxnSpPr>
          <p:spPr>
            <a:xfrm>
              <a:off x="5346700" y="2791952"/>
              <a:ext cx="23362" cy="3249238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>
              <a:grpSpLocks noChangeAspect="1"/>
            </p:cNvGrpSpPr>
            <p:nvPr/>
          </p:nvGrpSpPr>
          <p:grpSpPr>
            <a:xfrm>
              <a:off x="5027289" y="2024342"/>
              <a:ext cx="710612" cy="54864"/>
              <a:chOff x="5065388" y="2125942"/>
              <a:chExt cx="1447541" cy="111760"/>
            </a:xfrm>
            <a:effectLst/>
          </p:grpSpPr>
          <p:sp>
            <p:nvSpPr>
              <p:cNvPr id="72" name="Freeform 71"/>
              <p:cNvSpPr>
                <a:spLocks noChangeAspect="1"/>
              </p:cNvSpPr>
              <p:nvPr/>
            </p:nvSpPr>
            <p:spPr>
              <a:xfrm>
                <a:off x="5065388" y="2146262"/>
                <a:ext cx="761747" cy="91440"/>
              </a:xfrm>
              <a:custGeom>
                <a:avLst/>
                <a:gdLst>
                  <a:gd name="connsiteX0" fmla="*/ 0 w 952500"/>
                  <a:gd name="connsiteY0" fmla="*/ 114338 h 114338"/>
                  <a:gd name="connsiteX1" fmla="*/ 139700 w 952500"/>
                  <a:gd name="connsiteY1" fmla="*/ 25438 h 114338"/>
                  <a:gd name="connsiteX2" fmla="*/ 279400 w 952500"/>
                  <a:gd name="connsiteY2" fmla="*/ 101638 h 114338"/>
                  <a:gd name="connsiteX3" fmla="*/ 419100 w 952500"/>
                  <a:gd name="connsiteY3" fmla="*/ 25438 h 114338"/>
                  <a:gd name="connsiteX4" fmla="*/ 558800 w 952500"/>
                  <a:gd name="connsiteY4" fmla="*/ 88938 h 114338"/>
                  <a:gd name="connsiteX5" fmla="*/ 723900 w 952500"/>
                  <a:gd name="connsiteY5" fmla="*/ 38 h 114338"/>
                  <a:gd name="connsiteX6" fmla="*/ 850900 w 952500"/>
                  <a:gd name="connsiteY6" fmla="*/ 101638 h 114338"/>
                  <a:gd name="connsiteX7" fmla="*/ 952500 w 952500"/>
                  <a:gd name="connsiteY7" fmla="*/ 38 h 11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00" h="114338">
                    <a:moveTo>
                      <a:pt x="0" y="114338"/>
                    </a:moveTo>
                    <a:cubicBezTo>
                      <a:pt x="46566" y="70946"/>
                      <a:pt x="93133" y="27555"/>
                      <a:pt x="139700" y="25438"/>
                    </a:cubicBezTo>
                    <a:cubicBezTo>
                      <a:pt x="186267" y="23321"/>
                      <a:pt x="232833" y="101638"/>
                      <a:pt x="279400" y="101638"/>
                    </a:cubicBezTo>
                    <a:cubicBezTo>
                      <a:pt x="325967" y="101638"/>
                      <a:pt x="372533" y="27555"/>
                      <a:pt x="419100" y="25438"/>
                    </a:cubicBezTo>
                    <a:cubicBezTo>
                      <a:pt x="465667" y="23321"/>
                      <a:pt x="508000" y="93171"/>
                      <a:pt x="558800" y="88938"/>
                    </a:cubicBezTo>
                    <a:cubicBezTo>
                      <a:pt x="609600" y="84705"/>
                      <a:pt x="675217" y="-2079"/>
                      <a:pt x="723900" y="38"/>
                    </a:cubicBezTo>
                    <a:cubicBezTo>
                      <a:pt x="772583" y="2155"/>
                      <a:pt x="812800" y="101638"/>
                      <a:pt x="850900" y="101638"/>
                    </a:cubicBezTo>
                    <a:cubicBezTo>
                      <a:pt x="889000" y="101638"/>
                      <a:pt x="933450" y="16971"/>
                      <a:pt x="952500" y="38"/>
                    </a:cubicBezTo>
                  </a:path>
                </a:pathLst>
              </a:cu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 72"/>
              <p:cNvSpPr>
                <a:spLocks noChangeAspect="1"/>
              </p:cNvSpPr>
              <p:nvPr/>
            </p:nvSpPr>
            <p:spPr>
              <a:xfrm>
                <a:off x="5751182" y="2125942"/>
                <a:ext cx="761747" cy="91440"/>
              </a:xfrm>
              <a:custGeom>
                <a:avLst/>
                <a:gdLst>
                  <a:gd name="connsiteX0" fmla="*/ 0 w 952500"/>
                  <a:gd name="connsiteY0" fmla="*/ 114338 h 114338"/>
                  <a:gd name="connsiteX1" fmla="*/ 139700 w 952500"/>
                  <a:gd name="connsiteY1" fmla="*/ 25438 h 114338"/>
                  <a:gd name="connsiteX2" fmla="*/ 279400 w 952500"/>
                  <a:gd name="connsiteY2" fmla="*/ 101638 h 114338"/>
                  <a:gd name="connsiteX3" fmla="*/ 419100 w 952500"/>
                  <a:gd name="connsiteY3" fmla="*/ 25438 h 114338"/>
                  <a:gd name="connsiteX4" fmla="*/ 558800 w 952500"/>
                  <a:gd name="connsiteY4" fmla="*/ 88938 h 114338"/>
                  <a:gd name="connsiteX5" fmla="*/ 723900 w 952500"/>
                  <a:gd name="connsiteY5" fmla="*/ 38 h 114338"/>
                  <a:gd name="connsiteX6" fmla="*/ 850900 w 952500"/>
                  <a:gd name="connsiteY6" fmla="*/ 101638 h 114338"/>
                  <a:gd name="connsiteX7" fmla="*/ 952500 w 952500"/>
                  <a:gd name="connsiteY7" fmla="*/ 38 h 11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00" h="114338">
                    <a:moveTo>
                      <a:pt x="0" y="114338"/>
                    </a:moveTo>
                    <a:cubicBezTo>
                      <a:pt x="46566" y="70946"/>
                      <a:pt x="93133" y="27555"/>
                      <a:pt x="139700" y="25438"/>
                    </a:cubicBezTo>
                    <a:cubicBezTo>
                      <a:pt x="186267" y="23321"/>
                      <a:pt x="232833" y="101638"/>
                      <a:pt x="279400" y="101638"/>
                    </a:cubicBezTo>
                    <a:cubicBezTo>
                      <a:pt x="325967" y="101638"/>
                      <a:pt x="372533" y="27555"/>
                      <a:pt x="419100" y="25438"/>
                    </a:cubicBezTo>
                    <a:cubicBezTo>
                      <a:pt x="465667" y="23321"/>
                      <a:pt x="508000" y="93171"/>
                      <a:pt x="558800" y="88938"/>
                    </a:cubicBezTo>
                    <a:cubicBezTo>
                      <a:pt x="609600" y="84705"/>
                      <a:pt x="675217" y="-2079"/>
                      <a:pt x="723900" y="38"/>
                    </a:cubicBezTo>
                    <a:cubicBezTo>
                      <a:pt x="772583" y="2155"/>
                      <a:pt x="812800" y="101638"/>
                      <a:pt x="850900" y="101638"/>
                    </a:cubicBezTo>
                    <a:cubicBezTo>
                      <a:pt x="889000" y="101638"/>
                      <a:pt x="933450" y="16971"/>
                      <a:pt x="952500" y="38"/>
                    </a:cubicBezTo>
                  </a:path>
                </a:pathLst>
              </a:cu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Isosceles Triangle 68"/>
            <p:cNvSpPr/>
            <p:nvPr/>
          </p:nvSpPr>
          <p:spPr>
            <a:xfrm>
              <a:off x="5312834" y="3849654"/>
              <a:ext cx="74161" cy="7567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312834" y="3925328"/>
              <a:ext cx="74161" cy="21660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Isosceles Triangle 70"/>
            <p:cNvSpPr/>
            <p:nvPr/>
          </p:nvSpPr>
          <p:spPr>
            <a:xfrm flipV="1">
              <a:off x="5312834" y="4139740"/>
              <a:ext cx="74161" cy="7567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1009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lf-st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40" y="1263875"/>
            <a:ext cx="4737989" cy="3016925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2832023" y="1716109"/>
            <a:ext cx="463421" cy="240255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529" y="1053421"/>
            <a:ext cx="3189522" cy="53535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09529" y="3689634"/>
            <a:ext cx="3549960" cy="2717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502997" y="3876358"/>
            <a:ext cx="1838597" cy="1"/>
          </a:xfrm>
          <a:prstGeom prst="straightConnector1">
            <a:avLst/>
          </a:prstGeom>
          <a:ln w="762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Sub-surface eddies</a:t>
            </a:r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may </a:t>
            </a: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ontribute significantly </a:t>
            </a:r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to heat 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flux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27289" y="2024342"/>
            <a:ext cx="710612" cy="4382608"/>
            <a:chOff x="5027289" y="2024342"/>
            <a:chExt cx="710612" cy="4382608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5118100" y="2349500"/>
              <a:ext cx="457200" cy="4424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312834" y="3250674"/>
              <a:ext cx="74161" cy="21660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5312834" y="3175000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/>
          </p:nvSpPr>
          <p:spPr>
            <a:xfrm flipV="1">
              <a:off x="5312834" y="3465086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321301" y="4656194"/>
              <a:ext cx="74161" cy="21660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5321301" y="4580520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 flipV="1">
              <a:off x="5321301" y="4870606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325534" y="5412588"/>
              <a:ext cx="74161" cy="21660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5325534" y="5336914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/>
            <p:cNvSpPr/>
            <p:nvPr/>
          </p:nvSpPr>
          <p:spPr>
            <a:xfrm flipV="1">
              <a:off x="5325534" y="5627000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rapezoid 26"/>
            <p:cNvSpPr>
              <a:spLocks noChangeAspect="1"/>
            </p:cNvSpPr>
            <p:nvPr/>
          </p:nvSpPr>
          <p:spPr>
            <a:xfrm>
              <a:off x="5069219" y="6041190"/>
              <a:ext cx="605763" cy="365760"/>
            </a:xfrm>
            <a:prstGeom prst="trapezoid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>
              <a:stCxn id="10" idx="4"/>
            </p:cNvCxnSpPr>
            <p:nvPr/>
          </p:nvCxnSpPr>
          <p:spPr>
            <a:xfrm>
              <a:off x="5346700" y="2791952"/>
              <a:ext cx="23362" cy="3249238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/>
            <p:cNvGrpSpPr>
              <a:grpSpLocks noChangeAspect="1"/>
            </p:cNvGrpSpPr>
            <p:nvPr/>
          </p:nvGrpSpPr>
          <p:grpSpPr>
            <a:xfrm>
              <a:off x="5027289" y="2024342"/>
              <a:ext cx="710612" cy="54864"/>
              <a:chOff x="5065388" y="2125942"/>
              <a:chExt cx="1447541" cy="111760"/>
            </a:xfrm>
            <a:effectLst/>
          </p:grpSpPr>
          <p:sp>
            <p:nvSpPr>
              <p:cNvPr id="30" name="Freeform 29"/>
              <p:cNvSpPr>
                <a:spLocks noChangeAspect="1"/>
              </p:cNvSpPr>
              <p:nvPr/>
            </p:nvSpPr>
            <p:spPr>
              <a:xfrm>
                <a:off x="5065388" y="2146262"/>
                <a:ext cx="761747" cy="91440"/>
              </a:xfrm>
              <a:custGeom>
                <a:avLst/>
                <a:gdLst>
                  <a:gd name="connsiteX0" fmla="*/ 0 w 952500"/>
                  <a:gd name="connsiteY0" fmla="*/ 114338 h 114338"/>
                  <a:gd name="connsiteX1" fmla="*/ 139700 w 952500"/>
                  <a:gd name="connsiteY1" fmla="*/ 25438 h 114338"/>
                  <a:gd name="connsiteX2" fmla="*/ 279400 w 952500"/>
                  <a:gd name="connsiteY2" fmla="*/ 101638 h 114338"/>
                  <a:gd name="connsiteX3" fmla="*/ 419100 w 952500"/>
                  <a:gd name="connsiteY3" fmla="*/ 25438 h 114338"/>
                  <a:gd name="connsiteX4" fmla="*/ 558800 w 952500"/>
                  <a:gd name="connsiteY4" fmla="*/ 88938 h 114338"/>
                  <a:gd name="connsiteX5" fmla="*/ 723900 w 952500"/>
                  <a:gd name="connsiteY5" fmla="*/ 38 h 114338"/>
                  <a:gd name="connsiteX6" fmla="*/ 850900 w 952500"/>
                  <a:gd name="connsiteY6" fmla="*/ 101638 h 114338"/>
                  <a:gd name="connsiteX7" fmla="*/ 952500 w 952500"/>
                  <a:gd name="connsiteY7" fmla="*/ 38 h 11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00" h="114338">
                    <a:moveTo>
                      <a:pt x="0" y="114338"/>
                    </a:moveTo>
                    <a:cubicBezTo>
                      <a:pt x="46566" y="70946"/>
                      <a:pt x="93133" y="27555"/>
                      <a:pt x="139700" y="25438"/>
                    </a:cubicBezTo>
                    <a:cubicBezTo>
                      <a:pt x="186267" y="23321"/>
                      <a:pt x="232833" y="101638"/>
                      <a:pt x="279400" y="101638"/>
                    </a:cubicBezTo>
                    <a:cubicBezTo>
                      <a:pt x="325967" y="101638"/>
                      <a:pt x="372533" y="27555"/>
                      <a:pt x="419100" y="25438"/>
                    </a:cubicBezTo>
                    <a:cubicBezTo>
                      <a:pt x="465667" y="23321"/>
                      <a:pt x="508000" y="93171"/>
                      <a:pt x="558800" y="88938"/>
                    </a:cubicBezTo>
                    <a:cubicBezTo>
                      <a:pt x="609600" y="84705"/>
                      <a:pt x="675217" y="-2079"/>
                      <a:pt x="723900" y="38"/>
                    </a:cubicBezTo>
                    <a:cubicBezTo>
                      <a:pt x="772583" y="2155"/>
                      <a:pt x="812800" y="101638"/>
                      <a:pt x="850900" y="101638"/>
                    </a:cubicBezTo>
                    <a:cubicBezTo>
                      <a:pt x="889000" y="101638"/>
                      <a:pt x="933450" y="16971"/>
                      <a:pt x="952500" y="38"/>
                    </a:cubicBezTo>
                  </a:path>
                </a:pathLst>
              </a:cu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0"/>
              <p:cNvSpPr>
                <a:spLocks noChangeAspect="1"/>
              </p:cNvSpPr>
              <p:nvPr/>
            </p:nvSpPr>
            <p:spPr>
              <a:xfrm>
                <a:off x="5751182" y="2125942"/>
                <a:ext cx="761747" cy="91440"/>
              </a:xfrm>
              <a:custGeom>
                <a:avLst/>
                <a:gdLst>
                  <a:gd name="connsiteX0" fmla="*/ 0 w 952500"/>
                  <a:gd name="connsiteY0" fmla="*/ 114338 h 114338"/>
                  <a:gd name="connsiteX1" fmla="*/ 139700 w 952500"/>
                  <a:gd name="connsiteY1" fmla="*/ 25438 h 114338"/>
                  <a:gd name="connsiteX2" fmla="*/ 279400 w 952500"/>
                  <a:gd name="connsiteY2" fmla="*/ 101638 h 114338"/>
                  <a:gd name="connsiteX3" fmla="*/ 419100 w 952500"/>
                  <a:gd name="connsiteY3" fmla="*/ 25438 h 114338"/>
                  <a:gd name="connsiteX4" fmla="*/ 558800 w 952500"/>
                  <a:gd name="connsiteY4" fmla="*/ 88938 h 114338"/>
                  <a:gd name="connsiteX5" fmla="*/ 723900 w 952500"/>
                  <a:gd name="connsiteY5" fmla="*/ 38 h 114338"/>
                  <a:gd name="connsiteX6" fmla="*/ 850900 w 952500"/>
                  <a:gd name="connsiteY6" fmla="*/ 101638 h 114338"/>
                  <a:gd name="connsiteX7" fmla="*/ 952500 w 952500"/>
                  <a:gd name="connsiteY7" fmla="*/ 38 h 11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00" h="114338">
                    <a:moveTo>
                      <a:pt x="0" y="114338"/>
                    </a:moveTo>
                    <a:cubicBezTo>
                      <a:pt x="46566" y="70946"/>
                      <a:pt x="93133" y="27555"/>
                      <a:pt x="139700" y="25438"/>
                    </a:cubicBezTo>
                    <a:cubicBezTo>
                      <a:pt x="186267" y="23321"/>
                      <a:pt x="232833" y="101638"/>
                      <a:pt x="279400" y="101638"/>
                    </a:cubicBezTo>
                    <a:cubicBezTo>
                      <a:pt x="325967" y="101638"/>
                      <a:pt x="372533" y="27555"/>
                      <a:pt x="419100" y="25438"/>
                    </a:cubicBezTo>
                    <a:cubicBezTo>
                      <a:pt x="465667" y="23321"/>
                      <a:pt x="508000" y="93171"/>
                      <a:pt x="558800" y="88938"/>
                    </a:cubicBezTo>
                    <a:cubicBezTo>
                      <a:pt x="609600" y="84705"/>
                      <a:pt x="675217" y="-2079"/>
                      <a:pt x="723900" y="38"/>
                    </a:cubicBezTo>
                    <a:cubicBezTo>
                      <a:pt x="772583" y="2155"/>
                      <a:pt x="812800" y="101638"/>
                      <a:pt x="850900" y="101638"/>
                    </a:cubicBezTo>
                    <a:cubicBezTo>
                      <a:pt x="889000" y="101638"/>
                      <a:pt x="933450" y="16971"/>
                      <a:pt x="952500" y="38"/>
                    </a:cubicBezTo>
                  </a:path>
                </a:pathLst>
              </a:cu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Isosceles Triangle 18"/>
            <p:cNvSpPr/>
            <p:nvPr/>
          </p:nvSpPr>
          <p:spPr>
            <a:xfrm>
              <a:off x="5312834" y="3849654"/>
              <a:ext cx="74161" cy="7567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12834" y="3925328"/>
              <a:ext cx="74161" cy="21660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/>
            <p:cNvSpPr/>
            <p:nvPr/>
          </p:nvSpPr>
          <p:spPr>
            <a:xfrm flipV="1">
              <a:off x="5312834" y="4139740"/>
              <a:ext cx="74161" cy="7567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07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lf-st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40" y="1263875"/>
            <a:ext cx="4737989" cy="3016925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529" y="1053421"/>
            <a:ext cx="3189522" cy="5353529"/>
          </a:xfrm>
          <a:prstGeom prst="rect">
            <a:avLst/>
          </a:prstGeom>
        </p:spPr>
      </p:pic>
      <p:sp>
        <p:nvSpPr>
          <p:cNvPr id="11" name="Freeform 10"/>
          <p:cNvSpPr>
            <a:spLocks noChangeAspect="1"/>
          </p:cNvSpPr>
          <p:nvPr/>
        </p:nvSpPr>
        <p:spPr>
          <a:xfrm>
            <a:off x="2788567" y="1784752"/>
            <a:ext cx="275880" cy="274320"/>
          </a:xfrm>
          <a:custGeom>
            <a:avLst/>
            <a:gdLst>
              <a:gd name="connsiteX0" fmla="*/ 232256 w 506876"/>
              <a:gd name="connsiteY0" fmla="*/ 0 h 504010"/>
              <a:gd name="connsiteX1" fmla="*/ 9127 w 506876"/>
              <a:gd name="connsiteY1" fmla="*/ 463350 h 504010"/>
              <a:gd name="connsiteX2" fmla="*/ 506876 w 506876"/>
              <a:gd name="connsiteY2" fmla="*/ 480511 h 504010"/>
              <a:gd name="connsiteX3" fmla="*/ 506876 w 506876"/>
              <a:gd name="connsiteY3" fmla="*/ 480511 h 50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876" h="504010">
                <a:moveTo>
                  <a:pt x="232256" y="0"/>
                </a:moveTo>
                <a:cubicBezTo>
                  <a:pt x="97806" y="191632"/>
                  <a:pt x="-36643" y="383265"/>
                  <a:pt x="9127" y="463350"/>
                </a:cubicBezTo>
                <a:cubicBezTo>
                  <a:pt x="54897" y="543435"/>
                  <a:pt x="506876" y="480511"/>
                  <a:pt x="506876" y="480511"/>
                </a:cubicBezTo>
                <a:lnTo>
                  <a:pt x="506876" y="480511"/>
                </a:lnTo>
              </a:path>
            </a:pathLst>
          </a:custGeom>
          <a:noFill/>
          <a:ln w="381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>
            <a:spLocks noChangeAspect="1"/>
          </p:cNvSpPr>
          <p:nvPr/>
        </p:nvSpPr>
        <p:spPr>
          <a:xfrm rot="10800000">
            <a:off x="3061115" y="1662576"/>
            <a:ext cx="275880" cy="274320"/>
          </a:xfrm>
          <a:custGeom>
            <a:avLst/>
            <a:gdLst>
              <a:gd name="connsiteX0" fmla="*/ 232256 w 506876"/>
              <a:gd name="connsiteY0" fmla="*/ 0 h 504010"/>
              <a:gd name="connsiteX1" fmla="*/ 9127 w 506876"/>
              <a:gd name="connsiteY1" fmla="*/ 463350 h 504010"/>
              <a:gd name="connsiteX2" fmla="*/ 506876 w 506876"/>
              <a:gd name="connsiteY2" fmla="*/ 480511 h 504010"/>
              <a:gd name="connsiteX3" fmla="*/ 506876 w 506876"/>
              <a:gd name="connsiteY3" fmla="*/ 480511 h 50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876" h="504010">
                <a:moveTo>
                  <a:pt x="232256" y="0"/>
                </a:moveTo>
                <a:cubicBezTo>
                  <a:pt x="97806" y="191632"/>
                  <a:pt x="-36643" y="383265"/>
                  <a:pt x="9127" y="463350"/>
                </a:cubicBezTo>
                <a:cubicBezTo>
                  <a:pt x="54897" y="543435"/>
                  <a:pt x="506876" y="480511"/>
                  <a:pt x="506876" y="480511"/>
                </a:cubicBezTo>
                <a:lnTo>
                  <a:pt x="506876" y="480511"/>
                </a:lnTo>
              </a:path>
            </a:pathLst>
          </a:custGeom>
          <a:noFill/>
          <a:ln w="381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409529" y="3689634"/>
            <a:ext cx="3549960" cy="2717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502997" y="3876358"/>
            <a:ext cx="1838597" cy="1"/>
          </a:xfrm>
          <a:prstGeom prst="straightConnector1">
            <a:avLst/>
          </a:prstGeom>
          <a:ln w="762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Martinson and McKee 2012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Sub-surface eddies</a:t>
            </a:r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may </a:t>
            </a: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ontribute significantly </a:t>
            </a:r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to heat 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flux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027289" y="2024342"/>
            <a:ext cx="710612" cy="4382608"/>
            <a:chOff x="5027289" y="2024342"/>
            <a:chExt cx="710612" cy="4382608"/>
          </a:xfrm>
        </p:grpSpPr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5118100" y="2349500"/>
              <a:ext cx="457200" cy="4424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312834" y="3250674"/>
              <a:ext cx="74161" cy="21660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5312834" y="3175000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/>
            <p:cNvSpPr/>
            <p:nvPr/>
          </p:nvSpPr>
          <p:spPr>
            <a:xfrm flipV="1">
              <a:off x="5312834" y="3465086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21301" y="4656194"/>
              <a:ext cx="74161" cy="21660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/>
            <p:cNvSpPr/>
            <p:nvPr/>
          </p:nvSpPr>
          <p:spPr>
            <a:xfrm>
              <a:off x="5321301" y="4580520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/>
            <p:cNvSpPr/>
            <p:nvPr/>
          </p:nvSpPr>
          <p:spPr>
            <a:xfrm flipV="1">
              <a:off x="5321301" y="4870606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325534" y="5412588"/>
              <a:ext cx="74161" cy="21660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42"/>
            <p:cNvSpPr/>
            <p:nvPr/>
          </p:nvSpPr>
          <p:spPr>
            <a:xfrm>
              <a:off x="5325534" y="5336914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/>
            <p:cNvSpPr/>
            <p:nvPr/>
          </p:nvSpPr>
          <p:spPr>
            <a:xfrm flipV="1">
              <a:off x="5325534" y="5627000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rapezoid 44"/>
            <p:cNvSpPr>
              <a:spLocks noChangeAspect="1"/>
            </p:cNvSpPr>
            <p:nvPr/>
          </p:nvSpPr>
          <p:spPr>
            <a:xfrm>
              <a:off x="5069219" y="6041190"/>
              <a:ext cx="605763" cy="365760"/>
            </a:xfrm>
            <a:prstGeom prst="trapezoid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>
              <a:stCxn id="35" idx="4"/>
            </p:cNvCxnSpPr>
            <p:nvPr/>
          </p:nvCxnSpPr>
          <p:spPr>
            <a:xfrm>
              <a:off x="5346700" y="2791952"/>
              <a:ext cx="23362" cy="3249238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/>
            <p:cNvGrpSpPr>
              <a:grpSpLocks noChangeAspect="1"/>
            </p:cNvGrpSpPr>
            <p:nvPr/>
          </p:nvGrpSpPr>
          <p:grpSpPr>
            <a:xfrm>
              <a:off x="5027289" y="2024342"/>
              <a:ext cx="710612" cy="54864"/>
              <a:chOff x="5065388" y="2125942"/>
              <a:chExt cx="1447541" cy="111760"/>
            </a:xfrm>
            <a:effectLst/>
          </p:grpSpPr>
          <p:sp>
            <p:nvSpPr>
              <p:cNvPr id="51" name="Freeform 50"/>
              <p:cNvSpPr>
                <a:spLocks noChangeAspect="1"/>
              </p:cNvSpPr>
              <p:nvPr/>
            </p:nvSpPr>
            <p:spPr>
              <a:xfrm>
                <a:off x="5065388" y="2146262"/>
                <a:ext cx="761747" cy="91440"/>
              </a:xfrm>
              <a:custGeom>
                <a:avLst/>
                <a:gdLst>
                  <a:gd name="connsiteX0" fmla="*/ 0 w 952500"/>
                  <a:gd name="connsiteY0" fmla="*/ 114338 h 114338"/>
                  <a:gd name="connsiteX1" fmla="*/ 139700 w 952500"/>
                  <a:gd name="connsiteY1" fmla="*/ 25438 h 114338"/>
                  <a:gd name="connsiteX2" fmla="*/ 279400 w 952500"/>
                  <a:gd name="connsiteY2" fmla="*/ 101638 h 114338"/>
                  <a:gd name="connsiteX3" fmla="*/ 419100 w 952500"/>
                  <a:gd name="connsiteY3" fmla="*/ 25438 h 114338"/>
                  <a:gd name="connsiteX4" fmla="*/ 558800 w 952500"/>
                  <a:gd name="connsiteY4" fmla="*/ 88938 h 114338"/>
                  <a:gd name="connsiteX5" fmla="*/ 723900 w 952500"/>
                  <a:gd name="connsiteY5" fmla="*/ 38 h 114338"/>
                  <a:gd name="connsiteX6" fmla="*/ 850900 w 952500"/>
                  <a:gd name="connsiteY6" fmla="*/ 101638 h 114338"/>
                  <a:gd name="connsiteX7" fmla="*/ 952500 w 952500"/>
                  <a:gd name="connsiteY7" fmla="*/ 38 h 11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00" h="114338">
                    <a:moveTo>
                      <a:pt x="0" y="114338"/>
                    </a:moveTo>
                    <a:cubicBezTo>
                      <a:pt x="46566" y="70946"/>
                      <a:pt x="93133" y="27555"/>
                      <a:pt x="139700" y="25438"/>
                    </a:cubicBezTo>
                    <a:cubicBezTo>
                      <a:pt x="186267" y="23321"/>
                      <a:pt x="232833" y="101638"/>
                      <a:pt x="279400" y="101638"/>
                    </a:cubicBezTo>
                    <a:cubicBezTo>
                      <a:pt x="325967" y="101638"/>
                      <a:pt x="372533" y="27555"/>
                      <a:pt x="419100" y="25438"/>
                    </a:cubicBezTo>
                    <a:cubicBezTo>
                      <a:pt x="465667" y="23321"/>
                      <a:pt x="508000" y="93171"/>
                      <a:pt x="558800" y="88938"/>
                    </a:cubicBezTo>
                    <a:cubicBezTo>
                      <a:pt x="609600" y="84705"/>
                      <a:pt x="675217" y="-2079"/>
                      <a:pt x="723900" y="38"/>
                    </a:cubicBezTo>
                    <a:cubicBezTo>
                      <a:pt x="772583" y="2155"/>
                      <a:pt x="812800" y="101638"/>
                      <a:pt x="850900" y="101638"/>
                    </a:cubicBezTo>
                    <a:cubicBezTo>
                      <a:pt x="889000" y="101638"/>
                      <a:pt x="933450" y="16971"/>
                      <a:pt x="952500" y="38"/>
                    </a:cubicBezTo>
                  </a:path>
                </a:pathLst>
              </a:cu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51"/>
              <p:cNvSpPr>
                <a:spLocks noChangeAspect="1"/>
              </p:cNvSpPr>
              <p:nvPr/>
            </p:nvSpPr>
            <p:spPr>
              <a:xfrm>
                <a:off x="5751182" y="2125942"/>
                <a:ext cx="761747" cy="91440"/>
              </a:xfrm>
              <a:custGeom>
                <a:avLst/>
                <a:gdLst>
                  <a:gd name="connsiteX0" fmla="*/ 0 w 952500"/>
                  <a:gd name="connsiteY0" fmla="*/ 114338 h 114338"/>
                  <a:gd name="connsiteX1" fmla="*/ 139700 w 952500"/>
                  <a:gd name="connsiteY1" fmla="*/ 25438 h 114338"/>
                  <a:gd name="connsiteX2" fmla="*/ 279400 w 952500"/>
                  <a:gd name="connsiteY2" fmla="*/ 101638 h 114338"/>
                  <a:gd name="connsiteX3" fmla="*/ 419100 w 952500"/>
                  <a:gd name="connsiteY3" fmla="*/ 25438 h 114338"/>
                  <a:gd name="connsiteX4" fmla="*/ 558800 w 952500"/>
                  <a:gd name="connsiteY4" fmla="*/ 88938 h 114338"/>
                  <a:gd name="connsiteX5" fmla="*/ 723900 w 952500"/>
                  <a:gd name="connsiteY5" fmla="*/ 38 h 114338"/>
                  <a:gd name="connsiteX6" fmla="*/ 850900 w 952500"/>
                  <a:gd name="connsiteY6" fmla="*/ 101638 h 114338"/>
                  <a:gd name="connsiteX7" fmla="*/ 952500 w 952500"/>
                  <a:gd name="connsiteY7" fmla="*/ 38 h 11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00" h="114338">
                    <a:moveTo>
                      <a:pt x="0" y="114338"/>
                    </a:moveTo>
                    <a:cubicBezTo>
                      <a:pt x="46566" y="70946"/>
                      <a:pt x="93133" y="27555"/>
                      <a:pt x="139700" y="25438"/>
                    </a:cubicBezTo>
                    <a:cubicBezTo>
                      <a:pt x="186267" y="23321"/>
                      <a:pt x="232833" y="101638"/>
                      <a:pt x="279400" y="101638"/>
                    </a:cubicBezTo>
                    <a:cubicBezTo>
                      <a:pt x="325967" y="101638"/>
                      <a:pt x="372533" y="27555"/>
                      <a:pt x="419100" y="25438"/>
                    </a:cubicBezTo>
                    <a:cubicBezTo>
                      <a:pt x="465667" y="23321"/>
                      <a:pt x="508000" y="93171"/>
                      <a:pt x="558800" y="88938"/>
                    </a:cubicBezTo>
                    <a:cubicBezTo>
                      <a:pt x="609600" y="84705"/>
                      <a:pt x="675217" y="-2079"/>
                      <a:pt x="723900" y="38"/>
                    </a:cubicBezTo>
                    <a:cubicBezTo>
                      <a:pt x="772583" y="2155"/>
                      <a:pt x="812800" y="101638"/>
                      <a:pt x="850900" y="101638"/>
                    </a:cubicBezTo>
                    <a:cubicBezTo>
                      <a:pt x="889000" y="101638"/>
                      <a:pt x="933450" y="16971"/>
                      <a:pt x="952500" y="38"/>
                    </a:cubicBezTo>
                  </a:path>
                </a:pathLst>
              </a:cu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Isosceles Triangle 47"/>
            <p:cNvSpPr/>
            <p:nvPr/>
          </p:nvSpPr>
          <p:spPr>
            <a:xfrm>
              <a:off x="5312834" y="3849654"/>
              <a:ext cx="74161" cy="7567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312834" y="3925328"/>
              <a:ext cx="74161" cy="21660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Isosceles Triangle 49"/>
            <p:cNvSpPr/>
            <p:nvPr/>
          </p:nvSpPr>
          <p:spPr>
            <a:xfrm flipV="1">
              <a:off x="5312834" y="4139740"/>
              <a:ext cx="74161" cy="7567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4099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lf-st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40" y="1263875"/>
            <a:ext cx="4737989" cy="3016925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529" y="1053421"/>
            <a:ext cx="3189522" cy="5353529"/>
          </a:xfrm>
          <a:prstGeom prst="rect">
            <a:avLst/>
          </a:prstGeom>
        </p:spPr>
      </p:pic>
      <p:sp>
        <p:nvSpPr>
          <p:cNvPr id="11" name="Freeform 10"/>
          <p:cNvSpPr>
            <a:spLocks noChangeAspect="1"/>
          </p:cNvSpPr>
          <p:nvPr/>
        </p:nvSpPr>
        <p:spPr>
          <a:xfrm>
            <a:off x="2788567" y="1784752"/>
            <a:ext cx="275880" cy="274320"/>
          </a:xfrm>
          <a:custGeom>
            <a:avLst/>
            <a:gdLst>
              <a:gd name="connsiteX0" fmla="*/ 232256 w 506876"/>
              <a:gd name="connsiteY0" fmla="*/ 0 h 504010"/>
              <a:gd name="connsiteX1" fmla="*/ 9127 w 506876"/>
              <a:gd name="connsiteY1" fmla="*/ 463350 h 504010"/>
              <a:gd name="connsiteX2" fmla="*/ 506876 w 506876"/>
              <a:gd name="connsiteY2" fmla="*/ 480511 h 504010"/>
              <a:gd name="connsiteX3" fmla="*/ 506876 w 506876"/>
              <a:gd name="connsiteY3" fmla="*/ 480511 h 50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876" h="504010">
                <a:moveTo>
                  <a:pt x="232256" y="0"/>
                </a:moveTo>
                <a:cubicBezTo>
                  <a:pt x="97806" y="191632"/>
                  <a:pt x="-36643" y="383265"/>
                  <a:pt x="9127" y="463350"/>
                </a:cubicBezTo>
                <a:cubicBezTo>
                  <a:pt x="54897" y="543435"/>
                  <a:pt x="506876" y="480511"/>
                  <a:pt x="506876" y="480511"/>
                </a:cubicBezTo>
                <a:lnTo>
                  <a:pt x="506876" y="480511"/>
                </a:lnTo>
              </a:path>
            </a:pathLst>
          </a:custGeom>
          <a:noFill/>
          <a:ln w="381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>
            <a:spLocks noChangeAspect="1"/>
          </p:cNvSpPr>
          <p:nvPr/>
        </p:nvSpPr>
        <p:spPr>
          <a:xfrm rot="10800000">
            <a:off x="3061115" y="1662576"/>
            <a:ext cx="275880" cy="274320"/>
          </a:xfrm>
          <a:custGeom>
            <a:avLst/>
            <a:gdLst>
              <a:gd name="connsiteX0" fmla="*/ 232256 w 506876"/>
              <a:gd name="connsiteY0" fmla="*/ 0 h 504010"/>
              <a:gd name="connsiteX1" fmla="*/ 9127 w 506876"/>
              <a:gd name="connsiteY1" fmla="*/ 463350 h 504010"/>
              <a:gd name="connsiteX2" fmla="*/ 506876 w 506876"/>
              <a:gd name="connsiteY2" fmla="*/ 480511 h 504010"/>
              <a:gd name="connsiteX3" fmla="*/ 506876 w 506876"/>
              <a:gd name="connsiteY3" fmla="*/ 480511 h 50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876" h="504010">
                <a:moveTo>
                  <a:pt x="232256" y="0"/>
                </a:moveTo>
                <a:cubicBezTo>
                  <a:pt x="97806" y="191632"/>
                  <a:pt x="-36643" y="383265"/>
                  <a:pt x="9127" y="463350"/>
                </a:cubicBezTo>
                <a:cubicBezTo>
                  <a:pt x="54897" y="543435"/>
                  <a:pt x="506876" y="480511"/>
                  <a:pt x="506876" y="480511"/>
                </a:cubicBezTo>
                <a:lnTo>
                  <a:pt x="506876" y="480511"/>
                </a:lnTo>
              </a:path>
            </a:pathLst>
          </a:custGeom>
          <a:noFill/>
          <a:ln w="381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>
            <a:cxnSpLocks noChangeAspect="1"/>
          </p:cNvCxnSpPr>
          <p:nvPr/>
        </p:nvCxnSpPr>
        <p:spPr>
          <a:xfrm flipV="1">
            <a:off x="2729041" y="1662577"/>
            <a:ext cx="777240" cy="352054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502997" y="3876358"/>
            <a:ext cx="1838597" cy="1"/>
          </a:xfrm>
          <a:prstGeom prst="straightConnector1">
            <a:avLst/>
          </a:prstGeom>
          <a:ln w="762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121400" y="6200773"/>
            <a:ext cx="2477651" cy="2286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/>
              <a:t>Martinson and McKee 2012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Sub-surface eddies</a:t>
            </a:r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may </a:t>
            </a: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ontribute significantly </a:t>
            </a:r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to heat 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flux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027289" y="2024342"/>
            <a:ext cx="710612" cy="4382608"/>
            <a:chOff x="5027289" y="2024342"/>
            <a:chExt cx="710612" cy="4382608"/>
          </a:xfrm>
        </p:grpSpPr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5118100" y="2349500"/>
              <a:ext cx="457200" cy="44245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312834" y="3250674"/>
              <a:ext cx="74161" cy="21660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5312834" y="3175000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/>
            <p:cNvSpPr/>
            <p:nvPr/>
          </p:nvSpPr>
          <p:spPr>
            <a:xfrm flipV="1">
              <a:off x="5312834" y="3465086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21301" y="4656194"/>
              <a:ext cx="74161" cy="21660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/>
            <p:cNvSpPr/>
            <p:nvPr/>
          </p:nvSpPr>
          <p:spPr>
            <a:xfrm>
              <a:off x="5321301" y="4580520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/>
            <p:cNvSpPr/>
            <p:nvPr/>
          </p:nvSpPr>
          <p:spPr>
            <a:xfrm flipV="1">
              <a:off x="5321301" y="4870606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325534" y="5412588"/>
              <a:ext cx="74161" cy="21660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42"/>
            <p:cNvSpPr/>
            <p:nvPr/>
          </p:nvSpPr>
          <p:spPr>
            <a:xfrm>
              <a:off x="5325534" y="5336914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/>
            <p:cNvSpPr/>
            <p:nvPr/>
          </p:nvSpPr>
          <p:spPr>
            <a:xfrm flipV="1">
              <a:off x="5325534" y="5627000"/>
              <a:ext cx="74161" cy="75674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rapezoid 44"/>
            <p:cNvSpPr>
              <a:spLocks noChangeAspect="1"/>
            </p:cNvSpPr>
            <p:nvPr/>
          </p:nvSpPr>
          <p:spPr>
            <a:xfrm>
              <a:off x="5069219" y="6041190"/>
              <a:ext cx="605763" cy="365760"/>
            </a:xfrm>
            <a:prstGeom prst="trapezoid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>
              <a:stCxn id="35" idx="4"/>
            </p:cNvCxnSpPr>
            <p:nvPr/>
          </p:nvCxnSpPr>
          <p:spPr>
            <a:xfrm>
              <a:off x="5346700" y="2791952"/>
              <a:ext cx="23362" cy="3249238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/>
            <p:cNvGrpSpPr>
              <a:grpSpLocks noChangeAspect="1"/>
            </p:cNvGrpSpPr>
            <p:nvPr/>
          </p:nvGrpSpPr>
          <p:grpSpPr>
            <a:xfrm>
              <a:off x="5027289" y="2024342"/>
              <a:ext cx="710612" cy="54864"/>
              <a:chOff x="5065388" y="2125942"/>
              <a:chExt cx="1447541" cy="111760"/>
            </a:xfrm>
            <a:effectLst/>
          </p:grpSpPr>
          <p:sp>
            <p:nvSpPr>
              <p:cNvPr id="51" name="Freeform 50"/>
              <p:cNvSpPr>
                <a:spLocks noChangeAspect="1"/>
              </p:cNvSpPr>
              <p:nvPr/>
            </p:nvSpPr>
            <p:spPr>
              <a:xfrm>
                <a:off x="5065388" y="2146262"/>
                <a:ext cx="761747" cy="91440"/>
              </a:xfrm>
              <a:custGeom>
                <a:avLst/>
                <a:gdLst>
                  <a:gd name="connsiteX0" fmla="*/ 0 w 952500"/>
                  <a:gd name="connsiteY0" fmla="*/ 114338 h 114338"/>
                  <a:gd name="connsiteX1" fmla="*/ 139700 w 952500"/>
                  <a:gd name="connsiteY1" fmla="*/ 25438 h 114338"/>
                  <a:gd name="connsiteX2" fmla="*/ 279400 w 952500"/>
                  <a:gd name="connsiteY2" fmla="*/ 101638 h 114338"/>
                  <a:gd name="connsiteX3" fmla="*/ 419100 w 952500"/>
                  <a:gd name="connsiteY3" fmla="*/ 25438 h 114338"/>
                  <a:gd name="connsiteX4" fmla="*/ 558800 w 952500"/>
                  <a:gd name="connsiteY4" fmla="*/ 88938 h 114338"/>
                  <a:gd name="connsiteX5" fmla="*/ 723900 w 952500"/>
                  <a:gd name="connsiteY5" fmla="*/ 38 h 114338"/>
                  <a:gd name="connsiteX6" fmla="*/ 850900 w 952500"/>
                  <a:gd name="connsiteY6" fmla="*/ 101638 h 114338"/>
                  <a:gd name="connsiteX7" fmla="*/ 952500 w 952500"/>
                  <a:gd name="connsiteY7" fmla="*/ 38 h 11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00" h="114338">
                    <a:moveTo>
                      <a:pt x="0" y="114338"/>
                    </a:moveTo>
                    <a:cubicBezTo>
                      <a:pt x="46566" y="70946"/>
                      <a:pt x="93133" y="27555"/>
                      <a:pt x="139700" y="25438"/>
                    </a:cubicBezTo>
                    <a:cubicBezTo>
                      <a:pt x="186267" y="23321"/>
                      <a:pt x="232833" y="101638"/>
                      <a:pt x="279400" y="101638"/>
                    </a:cubicBezTo>
                    <a:cubicBezTo>
                      <a:pt x="325967" y="101638"/>
                      <a:pt x="372533" y="27555"/>
                      <a:pt x="419100" y="25438"/>
                    </a:cubicBezTo>
                    <a:cubicBezTo>
                      <a:pt x="465667" y="23321"/>
                      <a:pt x="508000" y="93171"/>
                      <a:pt x="558800" y="88938"/>
                    </a:cubicBezTo>
                    <a:cubicBezTo>
                      <a:pt x="609600" y="84705"/>
                      <a:pt x="675217" y="-2079"/>
                      <a:pt x="723900" y="38"/>
                    </a:cubicBezTo>
                    <a:cubicBezTo>
                      <a:pt x="772583" y="2155"/>
                      <a:pt x="812800" y="101638"/>
                      <a:pt x="850900" y="101638"/>
                    </a:cubicBezTo>
                    <a:cubicBezTo>
                      <a:pt x="889000" y="101638"/>
                      <a:pt x="933450" y="16971"/>
                      <a:pt x="952500" y="38"/>
                    </a:cubicBezTo>
                  </a:path>
                </a:pathLst>
              </a:cu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51"/>
              <p:cNvSpPr>
                <a:spLocks noChangeAspect="1"/>
              </p:cNvSpPr>
              <p:nvPr/>
            </p:nvSpPr>
            <p:spPr>
              <a:xfrm>
                <a:off x="5751182" y="2125942"/>
                <a:ext cx="761747" cy="91440"/>
              </a:xfrm>
              <a:custGeom>
                <a:avLst/>
                <a:gdLst>
                  <a:gd name="connsiteX0" fmla="*/ 0 w 952500"/>
                  <a:gd name="connsiteY0" fmla="*/ 114338 h 114338"/>
                  <a:gd name="connsiteX1" fmla="*/ 139700 w 952500"/>
                  <a:gd name="connsiteY1" fmla="*/ 25438 h 114338"/>
                  <a:gd name="connsiteX2" fmla="*/ 279400 w 952500"/>
                  <a:gd name="connsiteY2" fmla="*/ 101638 h 114338"/>
                  <a:gd name="connsiteX3" fmla="*/ 419100 w 952500"/>
                  <a:gd name="connsiteY3" fmla="*/ 25438 h 114338"/>
                  <a:gd name="connsiteX4" fmla="*/ 558800 w 952500"/>
                  <a:gd name="connsiteY4" fmla="*/ 88938 h 114338"/>
                  <a:gd name="connsiteX5" fmla="*/ 723900 w 952500"/>
                  <a:gd name="connsiteY5" fmla="*/ 38 h 114338"/>
                  <a:gd name="connsiteX6" fmla="*/ 850900 w 952500"/>
                  <a:gd name="connsiteY6" fmla="*/ 101638 h 114338"/>
                  <a:gd name="connsiteX7" fmla="*/ 952500 w 952500"/>
                  <a:gd name="connsiteY7" fmla="*/ 38 h 11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500" h="114338">
                    <a:moveTo>
                      <a:pt x="0" y="114338"/>
                    </a:moveTo>
                    <a:cubicBezTo>
                      <a:pt x="46566" y="70946"/>
                      <a:pt x="93133" y="27555"/>
                      <a:pt x="139700" y="25438"/>
                    </a:cubicBezTo>
                    <a:cubicBezTo>
                      <a:pt x="186267" y="23321"/>
                      <a:pt x="232833" y="101638"/>
                      <a:pt x="279400" y="101638"/>
                    </a:cubicBezTo>
                    <a:cubicBezTo>
                      <a:pt x="325967" y="101638"/>
                      <a:pt x="372533" y="27555"/>
                      <a:pt x="419100" y="25438"/>
                    </a:cubicBezTo>
                    <a:cubicBezTo>
                      <a:pt x="465667" y="23321"/>
                      <a:pt x="508000" y="93171"/>
                      <a:pt x="558800" y="88938"/>
                    </a:cubicBezTo>
                    <a:cubicBezTo>
                      <a:pt x="609600" y="84705"/>
                      <a:pt x="675217" y="-2079"/>
                      <a:pt x="723900" y="38"/>
                    </a:cubicBezTo>
                    <a:cubicBezTo>
                      <a:pt x="772583" y="2155"/>
                      <a:pt x="812800" y="101638"/>
                      <a:pt x="850900" y="101638"/>
                    </a:cubicBezTo>
                    <a:cubicBezTo>
                      <a:pt x="889000" y="101638"/>
                      <a:pt x="933450" y="16971"/>
                      <a:pt x="952500" y="38"/>
                    </a:cubicBezTo>
                  </a:path>
                </a:pathLst>
              </a:custGeom>
              <a:ln w="31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Isosceles Triangle 47"/>
            <p:cNvSpPr/>
            <p:nvPr/>
          </p:nvSpPr>
          <p:spPr>
            <a:xfrm>
              <a:off x="5312834" y="3849654"/>
              <a:ext cx="74161" cy="7567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312834" y="3925328"/>
              <a:ext cx="74161" cy="21660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Isosceles Triangle 49"/>
            <p:cNvSpPr/>
            <p:nvPr/>
          </p:nvSpPr>
          <p:spPr>
            <a:xfrm flipV="1">
              <a:off x="5312834" y="4139740"/>
              <a:ext cx="74161" cy="7567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0419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36" y="1227242"/>
            <a:ext cx="9144000" cy="4781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Moffat 2009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5600" y="4165600"/>
            <a:ext cx="622300" cy="1905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Sub-surface eddies</a:t>
            </a:r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may </a:t>
            </a: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ontribute significantly </a:t>
            </a:r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to heat 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flux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45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Driving questions: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3900" y="1526739"/>
            <a:ext cx="74803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chemeClr val="tx1"/>
              </a:buClr>
              <a:buFont typeface="Arial"/>
              <a:buChar char="•"/>
            </a:pPr>
            <a:r>
              <a:rPr lang="en-US" sz="24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Where</a:t>
            </a:r>
            <a:r>
              <a:rPr lang="en-US" sz="2400" dirty="0" smtClean="0"/>
              <a:t> does heat intrude onto the continental shelf of the west Antarctic Peninsula?</a:t>
            </a:r>
          </a:p>
          <a:p>
            <a:pPr marL="285750" lvl="0" indent="-285750">
              <a:buFont typeface="Arial"/>
              <a:buChar char="•"/>
            </a:pPr>
            <a:endParaRPr lang="en-US" sz="2400" dirty="0" smtClean="0"/>
          </a:p>
          <a:p>
            <a:pPr marL="285750" lvl="0" indent="-285750">
              <a:buFont typeface="Arial"/>
              <a:buChar char="•"/>
            </a:pPr>
            <a:r>
              <a:rPr lang="en-US" sz="2400" dirty="0" smtClean="0"/>
              <a:t>What is the </a:t>
            </a:r>
            <a:r>
              <a:rPr lang="en-US" sz="24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flux of heat </a:t>
            </a:r>
            <a:r>
              <a:rPr lang="en-US" sz="2400" dirty="0" smtClean="0"/>
              <a:t>onto the continental shelf of the west Antarctic Peninsula?</a:t>
            </a:r>
          </a:p>
          <a:p>
            <a:pPr marL="285750" lvl="0" indent="-285750">
              <a:buFont typeface="Arial"/>
              <a:buChar char="•"/>
            </a:pPr>
            <a:endParaRPr lang="en-US" sz="2400" dirty="0"/>
          </a:p>
          <a:p>
            <a:pPr marL="285750" lvl="0" indent="-285750">
              <a:buFont typeface="Arial"/>
              <a:buChar char="•"/>
            </a:pPr>
            <a:r>
              <a:rPr lang="en-US" sz="2400" dirty="0"/>
              <a:t>How much heat is mixed/diffused into the </a:t>
            </a:r>
            <a:r>
              <a:rPr lang="en-US" sz="2400" dirty="0">
                <a:solidFill>
                  <a:srgbClr val="3F8DE2"/>
                </a:solidFill>
              </a:rPr>
              <a:t>surface water</a:t>
            </a:r>
            <a:r>
              <a:rPr lang="en-US" sz="2400" dirty="0" smtClean="0"/>
              <a:t>?</a:t>
            </a:r>
          </a:p>
          <a:p>
            <a:pPr marL="285750" lvl="0" indent="-285750">
              <a:buFont typeface="Arial"/>
              <a:buChar char="•"/>
            </a:pPr>
            <a:endParaRPr lang="en-US" sz="2400" dirty="0"/>
          </a:p>
          <a:p>
            <a:pPr marL="285750" lvl="0" indent="-285750">
              <a:buFont typeface="Arial"/>
              <a:buChar char="•"/>
            </a:pPr>
            <a:r>
              <a:rPr lang="en-US" sz="2400" dirty="0"/>
              <a:t>What effect do </a:t>
            </a:r>
            <a:r>
              <a:rPr lang="en-US" sz="2400" dirty="0">
                <a:solidFill>
                  <a:srgbClr val="3F8DE2"/>
                </a:solidFill>
              </a:rPr>
              <a:t>canyons</a:t>
            </a:r>
            <a:r>
              <a:rPr lang="en-US" sz="2400" dirty="0"/>
              <a:t> have on the delivery of UCDW to the surface?</a:t>
            </a:r>
          </a:p>
        </p:txBody>
      </p:sp>
    </p:spTree>
    <p:extLst>
      <p:ext uri="{BB962C8B-B14F-4D97-AF65-F5344CB8AC3E}">
        <p14:creationId xmlns:p14="http://schemas.microsoft.com/office/powerpoint/2010/main" val="55811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8941" y="2459504"/>
            <a:ext cx="73661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Chapter 1</a:t>
            </a:r>
          </a:p>
          <a:p>
            <a:pPr algn="ctr"/>
            <a:r>
              <a:rPr lang="en-US" sz="4000" dirty="0" smtClean="0"/>
              <a:t>Distribution of UCDW on the shelf</a:t>
            </a:r>
          </a:p>
          <a:p>
            <a:pPr algn="ctr"/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Chapter 1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701" y="1473200"/>
            <a:ext cx="82423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What is the </a:t>
            </a:r>
            <a:r>
              <a:rPr lang="en-US" sz="2400" dirty="0" smtClean="0">
                <a:solidFill>
                  <a:srgbClr val="3F8DE2"/>
                </a:solidFill>
              </a:rPr>
              <a:t>likelihood</a:t>
            </a:r>
            <a:r>
              <a:rPr lang="en-US" sz="2400" dirty="0" smtClean="0"/>
              <a:t> of finding UCDW in different parts of the shelf?</a:t>
            </a:r>
          </a:p>
          <a:p>
            <a:pPr marL="742950" lvl="1" indent="-285750">
              <a:buFont typeface="Arial"/>
              <a:buChar char="•"/>
            </a:pP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What are the </a:t>
            </a:r>
            <a:r>
              <a:rPr lang="en-US" sz="2400" dirty="0" smtClean="0">
                <a:solidFill>
                  <a:srgbClr val="3F8DE2"/>
                </a:solidFill>
              </a:rPr>
              <a:t>spatial scales</a:t>
            </a:r>
            <a:r>
              <a:rPr lang="en-US" sz="2400" dirty="0" smtClean="0"/>
              <a:t> of UCDW intrusions?</a:t>
            </a:r>
          </a:p>
          <a:p>
            <a:pPr marL="742950" lvl="1" indent="-285750">
              <a:buFont typeface="Arial"/>
              <a:buChar char="•"/>
            </a:pP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How much </a:t>
            </a:r>
            <a:r>
              <a:rPr lang="en-US" sz="2400" dirty="0" smtClean="0">
                <a:solidFill>
                  <a:srgbClr val="3F8DE2"/>
                </a:solidFill>
              </a:rPr>
              <a:t>heat</a:t>
            </a:r>
            <a:r>
              <a:rPr lang="en-US" sz="2400" dirty="0" smtClean="0"/>
              <a:t> is carried in pure UCDW intrusions?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227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20 years of CTD data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CTD_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370" y="1110159"/>
            <a:ext cx="5770108" cy="5029200"/>
          </a:xfrm>
          <a:prstGeom prst="rect">
            <a:avLst/>
          </a:prstGeom>
        </p:spPr>
      </p:pic>
      <p:pic>
        <p:nvPicPr>
          <p:cNvPr id="9" name="Picture 8" descr="profiles300_1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50" y="2247900"/>
            <a:ext cx="2341380" cy="4114800"/>
          </a:xfrm>
          <a:prstGeom prst="rect">
            <a:avLst/>
          </a:prstGeom>
        </p:spPr>
      </p:pic>
      <p:pic>
        <p:nvPicPr>
          <p:cNvPr id="10" name="Picture 9" descr="CTDrosett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15" y="927101"/>
            <a:ext cx="1756337" cy="1231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6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Seasonal changes in water column structure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1" name="Picture 20" descr="winter9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3" y="1073666"/>
            <a:ext cx="2865074" cy="539496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97745" y="1384300"/>
            <a:ext cx="2540000" cy="977900"/>
          </a:xfrm>
          <a:prstGeom prst="rect">
            <a:avLst/>
          </a:prstGeom>
          <a:solidFill>
            <a:srgbClr val="3366FF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04637" y="4997966"/>
            <a:ext cx="10695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Winter </a:t>
            </a:r>
          </a:p>
          <a:p>
            <a:pPr algn="ctr"/>
            <a:r>
              <a:rPr lang="en-US" sz="1400" dirty="0" smtClean="0"/>
              <a:t>(June 1999)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816837" y="1569303"/>
            <a:ext cx="21406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Surface water </a:t>
            </a:r>
            <a:r>
              <a:rPr lang="en-US" sz="1600" dirty="0" smtClean="0">
                <a:solidFill>
                  <a:srgbClr val="BF00BF"/>
                </a:solidFill>
              </a:rPr>
              <a:t>cools</a:t>
            </a:r>
            <a:r>
              <a:rPr lang="en-US" sz="1600" dirty="0" smtClean="0"/>
              <a:t> and gets </a:t>
            </a:r>
            <a:r>
              <a:rPr lang="en-US" sz="1600" dirty="0" smtClean="0">
                <a:solidFill>
                  <a:srgbClr val="66CC00"/>
                </a:solidFill>
              </a:rPr>
              <a:t>salty</a:t>
            </a:r>
            <a:endParaRPr lang="en-US" sz="1600" dirty="0">
              <a:solidFill>
                <a:srgbClr val="66CC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98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4 glider deployments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 descr="depl1eddi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304" y="914400"/>
            <a:ext cx="3082018" cy="2743200"/>
          </a:xfrm>
          <a:prstGeom prst="rect">
            <a:avLst/>
          </a:prstGeom>
        </p:spPr>
      </p:pic>
      <p:pic>
        <p:nvPicPr>
          <p:cNvPr id="4" name="Picture 3" descr="depl2eddi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890" y="916520"/>
            <a:ext cx="3072872" cy="2743200"/>
          </a:xfrm>
          <a:prstGeom prst="rect">
            <a:avLst/>
          </a:prstGeom>
        </p:spPr>
      </p:pic>
      <p:pic>
        <p:nvPicPr>
          <p:cNvPr id="5" name="Picture 4" descr="depl3eddie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304" y="3730752"/>
            <a:ext cx="3082018" cy="2743200"/>
          </a:xfrm>
          <a:prstGeom prst="rect">
            <a:avLst/>
          </a:prstGeom>
        </p:spPr>
      </p:pic>
      <p:pic>
        <p:nvPicPr>
          <p:cNvPr id="6" name="Picture 5" descr="depl4eddie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888" y="3730752"/>
            <a:ext cx="3082018" cy="2743200"/>
          </a:xfrm>
          <a:prstGeom prst="rect">
            <a:avLst/>
          </a:prstGeom>
        </p:spPr>
      </p:pic>
      <p:pic>
        <p:nvPicPr>
          <p:cNvPr id="17" name="Picture 16" descr="cl_20110204195357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04"/>
          <a:stretch/>
        </p:blipFill>
        <p:spPr>
          <a:xfrm>
            <a:off x="62666" y="5270500"/>
            <a:ext cx="2042541" cy="12014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4288" y="3995928"/>
            <a:ext cx="903876" cy="3693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2012/13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alphaModFix amt="9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544" y="3673568"/>
            <a:ext cx="525780" cy="6400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01737" y="1175882"/>
            <a:ext cx="909060" cy="3693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2010/11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alphaModFix amt="9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3100" y="861656"/>
            <a:ext cx="525780" cy="6400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33872" y="1179576"/>
            <a:ext cx="954596" cy="3693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 2011/12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alphaModFix amt="9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2686" y="861656"/>
            <a:ext cx="525780" cy="6400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33872" y="3995928"/>
            <a:ext cx="903876" cy="3693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2012/13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alphaModFix amt="9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128" y="3675888"/>
            <a:ext cx="5257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41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0076" y="5347228"/>
            <a:ext cx="1082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The Pioneer</a:t>
            </a:r>
          </a:p>
        </p:txBody>
      </p:sp>
      <p:pic>
        <p:nvPicPr>
          <p:cNvPr id="8" name="Picture 7" descr="PioneerS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472" y="1882453"/>
            <a:ext cx="7638971" cy="457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Packets of pure UCDW are on the shelf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7" name="Picture 16" descr="depl1eddi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" y="886968"/>
            <a:ext cx="2568348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8248978" y="3869156"/>
            <a:ext cx="11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Temperature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498618" y="5962134"/>
            <a:ext cx="119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Distance (km)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5200" y="1676400"/>
            <a:ext cx="968024" cy="3556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7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59029" y="582428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 Distance (km)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Packets of pure UCDW on the 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shelf            … and  off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1275" y="4178300"/>
            <a:ext cx="967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 panels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Picture 15" descr="TraditionalistSection_spl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289" y="2103379"/>
            <a:ext cx="7820499" cy="4389120"/>
          </a:xfrm>
          <a:prstGeom prst="rect">
            <a:avLst/>
          </a:prstGeom>
        </p:spPr>
      </p:pic>
      <p:pic>
        <p:nvPicPr>
          <p:cNvPr id="14" name="Picture 13" descr="depl3eddi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" y="886968"/>
            <a:ext cx="2568348" cy="2286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16200000">
            <a:off x="8248978" y="3869156"/>
            <a:ext cx="11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Temperature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498618" y="5962134"/>
            <a:ext cx="119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Distance (km)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96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What are the spatial trends in UCDW on the shelf? 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 descr="cl_2011020419535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04"/>
          <a:stretch/>
        </p:blipFill>
        <p:spPr>
          <a:xfrm>
            <a:off x="5984763" y="910828"/>
            <a:ext cx="1709937" cy="10058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70000" y="1916668"/>
            <a:ext cx="258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years of CTD sampling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03900" y="1922502"/>
            <a:ext cx="2191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glider deployments</a:t>
            </a:r>
            <a:endParaRPr lang="en-US" dirty="0"/>
          </a:p>
        </p:txBody>
      </p:sp>
      <p:pic>
        <p:nvPicPr>
          <p:cNvPr id="14" name="Picture 13" descr="Glider_all_gr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380" y="2300932"/>
            <a:ext cx="4553712" cy="4114800"/>
          </a:xfrm>
          <a:prstGeom prst="rect">
            <a:avLst/>
          </a:prstGeom>
        </p:spPr>
      </p:pic>
      <p:pic>
        <p:nvPicPr>
          <p:cNvPr id="2" name="Picture 1" descr="CTD_all_gri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1" y="2313632"/>
            <a:ext cx="4574041" cy="4114800"/>
          </a:xfrm>
          <a:prstGeom prst="rect">
            <a:avLst/>
          </a:prstGeom>
        </p:spPr>
      </p:pic>
      <p:pic>
        <p:nvPicPr>
          <p:cNvPr id="13" name="Picture 12" descr="CTDrosett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236" y="916662"/>
            <a:ext cx="1434040" cy="10058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75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Spatial patterns are similar in CTD and glider datasets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057" y="2220468"/>
            <a:ext cx="4861731" cy="4160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9" y="2258568"/>
            <a:ext cx="4455473" cy="4114799"/>
          </a:xfrm>
          <a:prstGeom prst="rect">
            <a:avLst/>
          </a:prstGeom>
        </p:spPr>
      </p:pic>
      <p:pic>
        <p:nvPicPr>
          <p:cNvPr id="12" name="Picture 11" descr="cl_2011020419535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04"/>
          <a:stretch/>
        </p:blipFill>
        <p:spPr>
          <a:xfrm>
            <a:off x="5984763" y="903962"/>
            <a:ext cx="1709937" cy="10058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16917" y="1884402"/>
            <a:ext cx="2191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glider deployments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83017" y="1878568"/>
            <a:ext cx="258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years of CTD sampling</a:t>
            </a:r>
            <a:endParaRPr lang="en-US" dirty="0"/>
          </a:p>
        </p:txBody>
      </p:sp>
      <p:pic>
        <p:nvPicPr>
          <p:cNvPr id="15" name="Picture 14" descr="CTDrosett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236" y="903962"/>
            <a:ext cx="1434040" cy="10058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16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ldepl_edd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01" y="1193800"/>
            <a:ext cx="5633599" cy="5029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787400" y="4673600"/>
            <a:ext cx="1333500" cy="977900"/>
          </a:xfrm>
          <a:prstGeom prst="straightConnector1">
            <a:avLst/>
          </a:prstGeom>
          <a:ln w="76200" cmpd="sng">
            <a:solidFill>
              <a:srgbClr val="FF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454400" y="2286000"/>
            <a:ext cx="1333500" cy="977900"/>
          </a:xfrm>
          <a:prstGeom prst="straightConnector1">
            <a:avLst/>
          </a:prstGeom>
          <a:ln w="76200" cmpd="sng">
            <a:solidFill>
              <a:srgbClr val="FF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095500" y="3606800"/>
            <a:ext cx="1333500" cy="977900"/>
          </a:xfrm>
          <a:prstGeom prst="straightConnector1">
            <a:avLst/>
          </a:prstGeom>
          <a:ln w="76200" cmpd="sng">
            <a:solidFill>
              <a:srgbClr val="FF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57645" y="5016499"/>
            <a:ext cx="512655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CC33"/>
                </a:solidFill>
              </a:rPr>
              <a:t>?</a:t>
            </a:r>
            <a:endParaRPr lang="en-US" sz="6000" dirty="0">
              <a:solidFill>
                <a:srgbClr val="FFCC3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26045" y="3657937"/>
            <a:ext cx="512655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CC33"/>
                </a:solidFill>
              </a:rPr>
              <a:t>?</a:t>
            </a:r>
            <a:endParaRPr lang="en-US" sz="6000" dirty="0">
              <a:solidFill>
                <a:srgbClr val="FFCC3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How do UCDW features change </a:t>
            </a: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across the shelf?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242105" y="2505592"/>
            <a:ext cx="665802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6234220" y="3544974"/>
            <a:ext cx="665802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31944" y="2116879"/>
            <a:ext cx="184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does the width change?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31944" y="3162015"/>
            <a:ext cx="184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does the height change?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249" y="4308221"/>
            <a:ext cx="237744" cy="914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31944" y="4285436"/>
            <a:ext cx="1973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does the heat content change?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1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ooseHeightWid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84" y="1296361"/>
            <a:ext cx="8749632" cy="502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Measuring width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4118" y="5823634"/>
            <a:ext cx="119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Distance (km)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317805" y="2505592"/>
            <a:ext cx="665802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13" descr="alldepl_eddi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302" y="4436933"/>
            <a:ext cx="1963224" cy="1752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7909834" y="3259556"/>
            <a:ext cx="1471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Temperature (°C)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327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How does the width change?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870" y="1264431"/>
            <a:ext cx="6254260" cy="5029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4127" y="5858281"/>
            <a:ext cx="114416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Shelf break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47000" y="5858281"/>
            <a:ext cx="671979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Coast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645400" y="5909081"/>
            <a:ext cx="939800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31800" y="5909081"/>
            <a:ext cx="1279770" cy="358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11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The width of the packets is consistent </a:t>
            </a: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with the diameter of eddies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 descr="Screenshot 2014-12-07 17.28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62" y="1518165"/>
            <a:ext cx="8675077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Moffat 2009, Martinson 2012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44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ooseHeightWid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84" y="1296361"/>
            <a:ext cx="8749632" cy="502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Measuring height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909834" y="3259556"/>
            <a:ext cx="1471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Temperature (°C)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054118" y="5823634"/>
            <a:ext cx="119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Distance (km)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11021" y="2438400"/>
            <a:ext cx="0" cy="10541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84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Seasonal changes in water column structure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1" name="Picture 20" descr="winter9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3" y="1073666"/>
            <a:ext cx="2865074" cy="539496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97745" y="1384300"/>
            <a:ext cx="2540000" cy="977900"/>
          </a:xfrm>
          <a:prstGeom prst="rect">
            <a:avLst/>
          </a:prstGeom>
          <a:solidFill>
            <a:srgbClr val="3366FF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97745" y="2362200"/>
            <a:ext cx="2540000" cy="3784600"/>
          </a:xfrm>
          <a:prstGeom prst="rect">
            <a:avLst/>
          </a:prstGeom>
          <a:solidFill>
            <a:srgbClr val="3366FF">
              <a:alpha val="6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04637" y="4997966"/>
            <a:ext cx="10695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Winter </a:t>
            </a:r>
          </a:p>
          <a:p>
            <a:pPr algn="ctr"/>
            <a:r>
              <a:rPr lang="en-US" sz="1400" dirty="0" smtClean="0"/>
              <a:t>(June 1999)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816837" y="1569303"/>
            <a:ext cx="21406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Surface water </a:t>
            </a:r>
            <a:r>
              <a:rPr lang="en-US" sz="1600" dirty="0" smtClean="0">
                <a:solidFill>
                  <a:srgbClr val="BF00BF"/>
                </a:solidFill>
              </a:rPr>
              <a:t>cools</a:t>
            </a:r>
            <a:r>
              <a:rPr lang="en-US" sz="1600" dirty="0" smtClean="0"/>
              <a:t> and gets </a:t>
            </a:r>
            <a:r>
              <a:rPr lang="en-US" sz="1600" dirty="0" smtClean="0">
                <a:solidFill>
                  <a:srgbClr val="66CC00"/>
                </a:solidFill>
              </a:rPr>
              <a:t>salty</a:t>
            </a:r>
            <a:endParaRPr lang="en-US" sz="1600" dirty="0">
              <a:solidFill>
                <a:srgbClr val="66CC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6837" y="2832100"/>
            <a:ext cx="18306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</a:t>
            </a:r>
            <a:r>
              <a:rPr lang="en-US" sz="1600" dirty="0" smtClean="0"/>
              <a:t>ater is </a:t>
            </a:r>
            <a:r>
              <a:rPr lang="en-US" sz="1600" dirty="0" smtClean="0">
                <a:solidFill>
                  <a:srgbClr val="BF00BF"/>
                </a:solidFill>
              </a:rPr>
              <a:t>warmer </a:t>
            </a:r>
            <a:r>
              <a:rPr lang="en-US" sz="1600" dirty="0" smtClean="0"/>
              <a:t>and </a:t>
            </a:r>
            <a:r>
              <a:rPr lang="en-US" sz="1600" dirty="0" smtClean="0">
                <a:solidFill>
                  <a:schemeClr val="accent5"/>
                </a:solidFill>
              </a:rPr>
              <a:t>saltier</a:t>
            </a:r>
            <a:r>
              <a:rPr lang="en-US" sz="1600" dirty="0" smtClean="0"/>
              <a:t> at depth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09898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How does the height change?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 descr="heightpl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752" y="1261872"/>
            <a:ext cx="6346372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4127" y="5858281"/>
            <a:ext cx="114416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Shelf break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31800" y="5909081"/>
            <a:ext cx="1279770" cy="358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848600" y="5858281"/>
            <a:ext cx="671979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Coast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747000" y="5909081"/>
            <a:ext cx="939800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11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How does heat change?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 descr="ChooseHea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84" y="1283661"/>
            <a:ext cx="8749632" cy="502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54118" y="5823634"/>
            <a:ext cx="119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Distance (km)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183349"/>
              </p:ext>
            </p:extLst>
          </p:nvPr>
        </p:nvGraphicFramePr>
        <p:xfrm>
          <a:off x="1464235" y="4974759"/>
          <a:ext cx="2701365" cy="588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8" name="Equation" r:id="rId4" imgW="1282700" imgH="279400" progId="Equation.3">
                  <p:embed/>
                </p:oleObj>
              </mc:Choice>
              <mc:Fallback>
                <p:oleObj name="Equation" r:id="rId4" imgW="1282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4235" y="4974759"/>
                        <a:ext cx="2701365" cy="5884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 rot="16200000">
            <a:off x="7909834" y="3259556"/>
            <a:ext cx="1471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Temperature (°C)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5811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How does heat change?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" y="996696"/>
            <a:ext cx="6747978" cy="5486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1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How does heat change?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" y="996696"/>
            <a:ext cx="6845775" cy="5486400"/>
          </a:xfrm>
          <a:prstGeom prst="rect">
            <a:avLst/>
          </a:prstGeom>
        </p:spPr>
      </p:pic>
      <p:pic>
        <p:nvPicPr>
          <p:cNvPr id="3" name="Picture 2" descr="gl_gs_oran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640" y="859536"/>
            <a:ext cx="4021635" cy="2560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1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Track the heat along Marguerite Trough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 descr="gl_gs_gre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58" y="1201695"/>
            <a:ext cx="8115085" cy="5166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1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Heat appears to decrease at a consistent </a:t>
            </a: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rate across the shelf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6" y="993453"/>
            <a:ext cx="6845775" cy="5486399"/>
          </a:xfrm>
          <a:prstGeom prst="rect">
            <a:avLst/>
          </a:prstGeom>
        </p:spPr>
      </p:pic>
      <p:pic>
        <p:nvPicPr>
          <p:cNvPr id="7" name="Picture 6" descr="gl_gs_gre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641" y="859536"/>
            <a:ext cx="4021635" cy="2560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1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Heat decreases as height decreases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 descr="heightheatpl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650" y="980753"/>
            <a:ext cx="68407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1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ldepl_edd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01" y="1193800"/>
            <a:ext cx="5633599" cy="5029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787400" y="4673600"/>
            <a:ext cx="1333500" cy="977900"/>
          </a:xfrm>
          <a:prstGeom prst="straightConnector1">
            <a:avLst/>
          </a:prstGeom>
          <a:ln w="76200" cmpd="sng">
            <a:solidFill>
              <a:srgbClr val="FF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454400" y="2286000"/>
            <a:ext cx="1333500" cy="977900"/>
          </a:xfrm>
          <a:prstGeom prst="straightConnector1">
            <a:avLst/>
          </a:prstGeom>
          <a:ln w="76200" cmpd="sng">
            <a:solidFill>
              <a:srgbClr val="FF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095500" y="3606800"/>
            <a:ext cx="1333500" cy="977900"/>
          </a:xfrm>
          <a:prstGeom prst="straightConnector1">
            <a:avLst/>
          </a:prstGeom>
          <a:ln w="76200" cmpd="sng">
            <a:solidFill>
              <a:srgbClr val="FF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57645" y="5016499"/>
            <a:ext cx="512655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CC33"/>
                </a:solidFill>
              </a:rPr>
              <a:t>?</a:t>
            </a:r>
            <a:endParaRPr lang="en-US" sz="6000" dirty="0">
              <a:solidFill>
                <a:srgbClr val="FFCC3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26045" y="3657937"/>
            <a:ext cx="512655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CC33"/>
                </a:solidFill>
              </a:rPr>
              <a:t>?</a:t>
            </a:r>
            <a:endParaRPr lang="en-US" sz="6000" dirty="0">
              <a:solidFill>
                <a:srgbClr val="FFCC3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What are the spatial trends in UCDW on the shelf? 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242105" y="2505592"/>
            <a:ext cx="665802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6234220" y="3544974"/>
            <a:ext cx="665802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31944" y="2116879"/>
            <a:ext cx="184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Width doesn’t change much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31944" y="3162015"/>
            <a:ext cx="1845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Height decreases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249" y="4308221"/>
            <a:ext cx="237744" cy="914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31944" y="4285436"/>
            <a:ext cx="1973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 decreases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6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4569" y="2459504"/>
            <a:ext cx="76348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Chapter 2</a:t>
            </a:r>
          </a:p>
          <a:p>
            <a:pPr algn="ctr"/>
            <a:r>
              <a:rPr lang="en-US" sz="4000" dirty="0" smtClean="0"/>
              <a:t>Shelf circulation and heat transport</a:t>
            </a:r>
          </a:p>
          <a:p>
            <a:pPr algn="ctr"/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94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Chapter 2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700" y="1701800"/>
            <a:ext cx="8013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What effect does the</a:t>
            </a:r>
            <a:r>
              <a:rPr lang="en-US" sz="24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shelf circulation</a:t>
            </a:r>
            <a:r>
              <a:rPr lang="en-US" sz="2400" dirty="0" smtClean="0"/>
              <a:t> have on heat transport?</a:t>
            </a:r>
          </a:p>
          <a:p>
            <a:pPr marL="742950" lvl="1" indent="-285750">
              <a:buFont typeface="Arial"/>
              <a:buChar char="•"/>
            </a:pP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What is the heat flux carried by </a:t>
            </a:r>
            <a:r>
              <a:rPr lang="en-US" sz="2400" dirty="0" smtClean="0">
                <a:solidFill>
                  <a:srgbClr val="3F8DE2"/>
                </a:solidFill>
              </a:rPr>
              <a:t>pure UCDW </a:t>
            </a:r>
            <a:r>
              <a:rPr lang="en-US" sz="2400" dirty="0" smtClean="0"/>
              <a:t>features?</a:t>
            </a:r>
          </a:p>
          <a:p>
            <a:pPr marL="742950" lvl="1" indent="-285750">
              <a:buFont typeface="Arial"/>
              <a:buChar char="•"/>
            </a:pPr>
            <a:endParaRPr lang="en-US" sz="2400" dirty="0" smtClean="0"/>
          </a:p>
          <a:p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227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Seasonal changes in water column structure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2" name="Picture 21" descr="summer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486" y="1073666"/>
            <a:ext cx="2681519" cy="5394960"/>
          </a:xfrm>
          <a:prstGeom prst="rect">
            <a:avLst/>
          </a:prstGeom>
        </p:spPr>
      </p:pic>
      <p:pic>
        <p:nvPicPr>
          <p:cNvPr id="8" name="Picture 7" descr="winter9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3" y="1073666"/>
            <a:ext cx="2865074" cy="53949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7745" y="1384300"/>
            <a:ext cx="2540000" cy="977900"/>
          </a:xfrm>
          <a:prstGeom prst="rect">
            <a:avLst/>
          </a:prstGeom>
          <a:solidFill>
            <a:srgbClr val="3366FF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7745" y="2362200"/>
            <a:ext cx="2540000" cy="3784600"/>
          </a:xfrm>
          <a:prstGeom prst="rect">
            <a:avLst/>
          </a:prstGeom>
          <a:solidFill>
            <a:srgbClr val="3366FF">
              <a:alpha val="6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4637" y="4997966"/>
            <a:ext cx="10695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Winter </a:t>
            </a:r>
          </a:p>
          <a:p>
            <a:pPr algn="ctr"/>
            <a:r>
              <a:rPr lang="en-US" sz="1400" dirty="0" smtClean="0"/>
              <a:t>(June 1999)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816837" y="1569303"/>
            <a:ext cx="21406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Surface water </a:t>
            </a:r>
            <a:r>
              <a:rPr lang="en-US" sz="1600" dirty="0" smtClean="0">
                <a:solidFill>
                  <a:srgbClr val="BF00BF"/>
                </a:solidFill>
              </a:rPr>
              <a:t>cools</a:t>
            </a:r>
            <a:r>
              <a:rPr lang="en-US" sz="1600" dirty="0" smtClean="0"/>
              <a:t> and gets </a:t>
            </a:r>
            <a:r>
              <a:rPr lang="en-US" sz="1600" dirty="0" smtClean="0">
                <a:solidFill>
                  <a:srgbClr val="66CC00"/>
                </a:solidFill>
              </a:rPr>
              <a:t>salty</a:t>
            </a:r>
            <a:endParaRPr lang="en-US" sz="1600" dirty="0">
              <a:solidFill>
                <a:srgbClr val="66CC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3686" y="1384300"/>
            <a:ext cx="2540000" cy="317500"/>
          </a:xfrm>
          <a:prstGeom prst="rect">
            <a:avLst/>
          </a:prstGeom>
          <a:solidFill>
            <a:srgbClr val="3366FF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053198" y="4997966"/>
            <a:ext cx="128753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Summer</a:t>
            </a:r>
            <a:r>
              <a:rPr lang="en-US" sz="1400" dirty="0" smtClean="0"/>
              <a:t> </a:t>
            </a:r>
          </a:p>
          <a:p>
            <a:pPr algn="ctr"/>
            <a:r>
              <a:rPr lang="en-US" sz="1400" dirty="0" smtClean="0"/>
              <a:t>(January 2000)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238286" y="1188015"/>
            <a:ext cx="21406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Surface water </a:t>
            </a:r>
            <a:r>
              <a:rPr lang="en-US" sz="1600" dirty="0" smtClean="0">
                <a:solidFill>
                  <a:srgbClr val="BF00BF"/>
                </a:solidFill>
              </a:rPr>
              <a:t>warms </a:t>
            </a:r>
            <a:r>
              <a:rPr lang="en-US" sz="1600" dirty="0" smtClean="0"/>
              <a:t>and</a:t>
            </a:r>
            <a:r>
              <a:rPr lang="en-US" sz="1600" dirty="0" smtClean="0">
                <a:solidFill>
                  <a:srgbClr val="BF00BF"/>
                </a:solidFill>
              </a:rPr>
              <a:t> </a:t>
            </a:r>
            <a:r>
              <a:rPr lang="en-US" sz="1600" dirty="0" smtClean="0">
                <a:solidFill>
                  <a:srgbClr val="66CC00"/>
                </a:solidFill>
              </a:rPr>
              <a:t>freshens</a:t>
            </a:r>
            <a:endParaRPr lang="en-US" sz="1600" dirty="0">
              <a:solidFill>
                <a:srgbClr val="66CC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6837" y="2812856"/>
            <a:ext cx="18306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</a:t>
            </a:r>
            <a:r>
              <a:rPr lang="en-US" sz="1600" dirty="0" smtClean="0"/>
              <a:t>ater is </a:t>
            </a:r>
            <a:r>
              <a:rPr lang="en-US" sz="1600" dirty="0" smtClean="0">
                <a:solidFill>
                  <a:srgbClr val="BF00BF"/>
                </a:solidFill>
              </a:rPr>
              <a:t>warmer </a:t>
            </a:r>
            <a:r>
              <a:rPr lang="en-US" sz="1600" dirty="0" smtClean="0"/>
              <a:t>and </a:t>
            </a:r>
            <a:r>
              <a:rPr lang="en-US" sz="1600" dirty="0" smtClean="0">
                <a:solidFill>
                  <a:schemeClr val="accent5"/>
                </a:solidFill>
              </a:rPr>
              <a:t>saltier</a:t>
            </a:r>
            <a:r>
              <a:rPr lang="en-US" sz="1600" dirty="0" smtClean="0"/>
              <a:t> at depth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4423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Heat flux from shipboard data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 descr="Savidge_ADC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827" y="853245"/>
            <a:ext cx="5290461" cy="5601207"/>
          </a:xfrm>
          <a:prstGeom prst="rect">
            <a:avLst/>
          </a:prstGeom>
        </p:spPr>
      </p:pic>
      <p:pic>
        <p:nvPicPr>
          <p:cNvPr id="3" name="Picture 2" descr="LM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91" y="2273300"/>
            <a:ext cx="3443536" cy="2286508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Savidge</a:t>
            </a:r>
            <a:r>
              <a:rPr lang="en-US" sz="1400" dirty="0" smtClean="0">
                <a:solidFill>
                  <a:schemeClr val="bg1"/>
                </a:solidFill>
              </a:rPr>
              <a:t> 2009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3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Heat flux from shipboard data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 descr="Screenshot 2014-12-07 20.16.5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00" y="908482"/>
            <a:ext cx="4824919" cy="2743200"/>
          </a:xfrm>
          <a:prstGeom prst="rect">
            <a:avLst/>
          </a:prstGeom>
        </p:spPr>
      </p:pic>
      <p:pic>
        <p:nvPicPr>
          <p:cNvPr id="3" name="Picture 2" descr="Screenshot 2014-12-07 20.18.1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725" y="3651682"/>
            <a:ext cx="4836694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Savidge</a:t>
            </a:r>
            <a:r>
              <a:rPr lang="en-US" sz="1400" dirty="0" smtClean="0">
                <a:solidFill>
                  <a:schemeClr val="bg1"/>
                </a:solidFill>
              </a:rPr>
              <a:t> 2009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 descr="LM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91" y="2273300"/>
            <a:ext cx="3443536" cy="2286508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07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eninsula_plus_gri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25" y="3187700"/>
            <a:ext cx="3030925" cy="24943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Heat flux from shipboard data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 descr="HeatFluxExampl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300" y="971329"/>
            <a:ext cx="6363188" cy="5464137"/>
          </a:xfrm>
          <a:prstGeom prst="rect">
            <a:avLst/>
          </a:prstGeom>
        </p:spPr>
      </p:pic>
      <p:sp>
        <p:nvSpPr>
          <p:cNvPr id="29" name="Isosceles Triangle 28"/>
          <p:cNvSpPr>
            <a:spLocks noChangeAspect="1"/>
          </p:cNvSpPr>
          <p:nvPr/>
        </p:nvSpPr>
        <p:spPr>
          <a:xfrm flipV="1">
            <a:off x="3524251" y="5429248"/>
            <a:ext cx="159105" cy="137160"/>
          </a:xfrm>
          <a:prstGeom prst="triangle">
            <a:avLst/>
          </a:prstGeom>
          <a:noFill/>
          <a:ln w="38100" cmpd="sng">
            <a:solidFill>
              <a:srgbClr val="FFCC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C33"/>
                </a:solidFill>
              </a:ln>
              <a:noFill/>
            </a:endParaRPr>
          </a:p>
        </p:txBody>
      </p:sp>
      <p:sp>
        <p:nvSpPr>
          <p:cNvPr id="30" name="Isosceles Triangle 29"/>
          <p:cNvSpPr>
            <a:spLocks noChangeAspect="1"/>
          </p:cNvSpPr>
          <p:nvPr/>
        </p:nvSpPr>
        <p:spPr>
          <a:xfrm flipV="1">
            <a:off x="4089401" y="5429248"/>
            <a:ext cx="159105" cy="137160"/>
          </a:xfrm>
          <a:prstGeom prst="triangle">
            <a:avLst/>
          </a:prstGeom>
          <a:noFill/>
          <a:ln w="38100" cmpd="sng">
            <a:solidFill>
              <a:srgbClr val="FFCC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C33"/>
                </a:solidFill>
              </a:ln>
              <a:noFill/>
            </a:endParaRPr>
          </a:p>
        </p:txBody>
      </p:sp>
      <p:sp>
        <p:nvSpPr>
          <p:cNvPr id="31" name="Isosceles Triangle 30"/>
          <p:cNvSpPr>
            <a:spLocks noChangeAspect="1"/>
          </p:cNvSpPr>
          <p:nvPr/>
        </p:nvSpPr>
        <p:spPr>
          <a:xfrm flipV="1">
            <a:off x="4711701" y="5429248"/>
            <a:ext cx="159105" cy="137160"/>
          </a:xfrm>
          <a:prstGeom prst="triangle">
            <a:avLst/>
          </a:prstGeom>
          <a:noFill/>
          <a:ln w="38100" cmpd="sng">
            <a:solidFill>
              <a:srgbClr val="FFCC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C33"/>
                </a:solidFill>
              </a:ln>
              <a:noFill/>
            </a:endParaRPr>
          </a:p>
        </p:txBody>
      </p:sp>
      <p:sp>
        <p:nvSpPr>
          <p:cNvPr id="32" name="Isosceles Triangle 31"/>
          <p:cNvSpPr>
            <a:spLocks noChangeAspect="1"/>
          </p:cNvSpPr>
          <p:nvPr/>
        </p:nvSpPr>
        <p:spPr>
          <a:xfrm flipV="1">
            <a:off x="5302251" y="5429248"/>
            <a:ext cx="159105" cy="137160"/>
          </a:xfrm>
          <a:prstGeom prst="triangle">
            <a:avLst/>
          </a:prstGeom>
          <a:noFill/>
          <a:ln w="38100" cmpd="sng">
            <a:solidFill>
              <a:srgbClr val="FFCC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C33"/>
                </a:solidFill>
              </a:ln>
              <a:noFill/>
            </a:endParaRPr>
          </a:p>
        </p:txBody>
      </p:sp>
      <p:sp>
        <p:nvSpPr>
          <p:cNvPr id="33" name="Isosceles Triangle 32"/>
          <p:cNvSpPr>
            <a:spLocks noChangeAspect="1"/>
          </p:cNvSpPr>
          <p:nvPr/>
        </p:nvSpPr>
        <p:spPr>
          <a:xfrm flipV="1">
            <a:off x="5861051" y="5429248"/>
            <a:ext cx="159105" cy="137160"/>
          </a:xfrm>
          <a:prstGeom prst="triangle">
            <a:avLst/>
          </a:prstGeom>
          <a:noFill/>
          <a:ln w="38100" cmpd="sng">
            <a:solidFill>
              <a:srgbClr val="FFCC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C33"/>
                </a:solidFill>
              </a:ln>
              <a:noFill/>
            </a:endParaRPr>
          </a:p>
        </p:txBody>
      </p:sp>
      <p:sp>
        <p:nvSpPr>
          <p:cNvPr id="34" name="Isosceles Triangle 33"/>
          <p:cNvSpPr>
            <a:spLocks noChangeAspect="1"/>
          </p:cNvSpPr>
          <p:nvPr/>
        </p:nvSpPr>
        <p:spPr>
          <a:xfrm flipV="1">
            <a:off x="6508751" y="5429248"/>
            <a:ext cx="159105" cy="137160"/>
          </a:xfrm>
          <a:prstGeom prst="triangle">
            <a:avLst/>
          </a:prstGeom>
          <a:noFill/>
          <a:ln w="38100" cmpd="sng">
            <a:solidFill>
              <a:srgbClr val="FFCC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C33"/>
                </a:solidFill>
              </a:ln>
              <a:noFill/>
            </a:endParaRPr>
          </a:p>
        </p:txBody>
      </p:sp>
      <p:sp>
        <p:nvSpPr>
          <p:cNvPr id="35" name="Isosceles Triangle 34"/>
          <p:cNvSpPr>
            <a:spLocks noChangeAspect="1"/>
          </p:cNvSpPr>
          <p:nvPr/>
        </p:nvSpPr>
        <p:spPr>
          <a:xfrm flipV="1">
            <a:off x="7099301" y="5429248"/>
            <a:ext cx="159105" cy="137160"/>
          </a:xfrm>
          <a:prstGeom prst="triangle">
            <a:avLst/>
          </a:prstGeom>
          <a:noFill/>
          <a:ln w="38100" cmpd="sng">
            <a:solidFill>
              <a:srgbClr val="FFCC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C33"/>
                </a:solidFill>
              </a:ln>
              <a:noFill/>
            </a:endParaRPr>
          </a:p>
        </p:txBody>
      </p:sp>
      <p:sp>
        <p:nvSpPr>
          <p:cNvPr id="36" name="Isosceles Triangle 35"/>
          <p:cNvSpPr>
            <a:spLocks noChangeAspect="1"/>
          </p:cNvSpPr>
          <p:nvPr/>
        </p:nvSpPr>
        <p:spPr>
          <a:xfrm flipV="1">
            <a:off x="7734301" y="5435598"/>
            <a:ext cx="159105" cy="137160"/>
          </a:xfrm>
          <a:prstGeom prst="triangle">
            <a:avLst/>
          </a:prstGeom>
          <a:noFill/>
          <a:ln w="38100" cmpd="sng">
            <a:solidFill>
              <a:srgbClr val="FFCC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C33"/>
                </a:solidFill>
              </a:ln>
              <a:noFill/>
            </a:endParaRPr>
          </a:p>
        </p:txBody>
      </p:sp>
      <p:sp>
        <p:nvSpPr>
          <p:cNvPr id="37" name="Isosceles Triangle 36"/>
          <p:cNvSpPr>
            <a:spLocks noChangeAspect="1"/>
          </p:cNvSpPr>
          <p:nvPr/>
        </p:nvSpPr>
        <p:spPr>
          <a:xfrm flipV="1">
            <a:off x="8293101" y="5429248"/>
            <a:ext cx="159105" cy="137160"/>
          </a:xfrm>
          <a:prstGeom prst="triangle">
            <a:avLst/>
          </a:prstGeom>
          <a:noFill/>
          <a:ln w="38100" cmpd="sng">
            <a:solidFill>
              <a:srgbClr val="FFCC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C33"/>
                </a:solidFill>
              </a:ln>
              <a:noFill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579967" y="3606799"/>
            <a:ext cx="1502834" cy="1752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219200" y="4174064"/>
            <a:ext cx="347134" cy="3894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395135" y="5643032"/>
            <a:ext cx="5234878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Kessler 2006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8159545" y="3213668"/>
            <a:ext cx="11163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Velocity </a:t>
            </a:r>
            <a:r>
              <a:rPr lang="en-US" sz="1200" dirty="0" smtClean="0"/>
              <a:t>(cm/</a:t>
            </a:r>
            <a:r>
              <a:rPr lang="en-US" sz="1200" dirty="0"/>
              <a:t>s)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690809"/>
              </p:ext>
            </p:extLst>
          </p:nvPr>
        </p:nvGraphicFramePr>
        <p:xfrm>
          <a:off x="232335" y="1918564"/>
          <a:ext cx="2333065" cy="901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" name="Equation" r:id="rId5" imgW="1117600" imgH="431800" progId="Equation.3">
                  <p:embed/>
                </p:oleObj>
              </mc:Choice>
              <mc:Fallback>
                <p:oleObj name="Equation" r:id="rId5" imgW="1117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2335" y="1918564"/>
                        <a:ext cx="2333065" cy="901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1276052"/>
              </p:ext>
            </p:extLst>
          </p:nvPr>
        </p:nvGraphicFramePr>
        <p:xfrm>
          <a:off x="215651" y="1191856"/>
          <a:ext cx="2701365" cy="588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0" name="Equation" r:id="rId7" imgW="1282700" imgH="279400" progId="Equation.3">
                  <p:embed/>
                </p:oleObj>
              </mc:Choice>
              <mc:Fallback>
                <p:oleObj name="Equation" r:id="rId7" imgW="1282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5651" y="1191856"/>
                        <a:ext cx="2701365" cy="588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07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57714" y="2963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P1000519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1424738"/>
            <a:ext cx="5765800" cy="432435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Heat flux from glider data 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3505598"/>
              </p:ext>
            </p:extLst>
          </p:nvPr>
        </p:nvGraphicFramePr>
        <p:xfrm>
          <a:off x="6977986" y="2016061"/>
          <a:ext cx="918972" cy="61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7" name="Equation" r:id="rId4" imgW="647700" imgH="431800" progId="Equation.3">
                  <p:embed/>
                </p:oleObj>
              </mc:Choice>
              <mc:Fallback>
                <p:oleObj name="Equation" r:id="rId4" imgW="647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77986" y="2016061"/>
                        <a:ext cx="918972" cy="612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34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634518"/>
              </p:ext>
            </p:extLst>
          </p:nvPr>
        </p:nvGraphicFramePr>
        <p:xfrm>
          <a:off x="7009467" y="2849654"/>
          <a:ext cx="1226884" cy="374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8" name="Equation" r:id="rId6" imgW="914400" imgH="279400" progId="Equation.3">
                  <p:embed/>
                </p:oleObj>
              </mc:Choice>
              <mc:Fallback>
                <p:oleObj name="Equation" r:id="rId6" imgW="9144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9467" y="2849654"/>
                        <a:ext cx="1226884" cy="3748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34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727410"/>
              </p:ext>
            </p:extLst>
          </p:nvPr>
        </p:nvGraphicFramePr>
        <p:xfrm>
          <a:off x="7041486" y="3548813"/>
          <a:ext cx="1032734" cy="585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9" name="Equation" r:id="rId8" imgW="762000" imgH="431800" progId="Equation.3">
                  <p:embed/>
                </p:oleObj>
              </mc:Choice>
              <mc:Fallback>
                <p:oleObj name="Equation" r:id="rId8" imgW="762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1486" y="3548813"/>
                        <a:ext cx="1032734" cy="5852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34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7514856"/>
              </p:ext>
            </p:extLst>
          </p:nvPr>
        </p:nvGraphicFramePr>
        <p:xfrm>
          <a:off x="7009467" y="4398771"/>
          <a:ext cx="1854644" cy="61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0" name="Equation" r:id="rId10" imgW="1384300" imgH="457200" progId="Equation.3">
                  <p:embed/>
                </p:oleObj>
              </mc:Choice>
              <mc:Fallback>
                <p:oleObj name="Equation" r:id="rId10" imgW="1384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9467" y="4398771"/>
                        <a:ext cx="1854644" cy="612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1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6889086" y="1935035"/>
            <a:ext cx="1096234" cy="77006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 cmpd="sng">
            <a:solidFill>
              <a:schemeClr val="tx2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Heat flux from glider data 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04910" y="2501900"/>
            <a:ext cx="0" cy="1627494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379510" y="4129394"/>
            <a:ext cx="3328890" cy="1201727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708400" y="4775200"/>
            <a:ext cx="2127050" cy="555921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695700" y="4467521"/>
            <a:ext cx="0" cy="83820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10050" y="3936936"/>
            <a:ext cx="0" cy="83820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381000" y="2501900"/>
            <a:ext cx="3302000" cy="1968500"/>
          </a:xfrm>
          <a:custGeom>
            <a:avLst/>
            <a:gdLst>
              <a:gd name="connsiteX0" fmla="*/ 0 w 3302000"/>
              <a:gd name="connsiteY0" fmla="*/ 0 h 1968500"/>
              <a:gd name="connsiteX1" fmla="*/ 1079500 w 3302000"/>
              <a:gd name="connsiteY1" fmla="*/ 419100 h 1968500"/>
              <a:gd name="connsiteX2" fmla="*/ 1663700 w 3302000"/>
              <a:gd name="connsiteY2" fmla="*/ 939800 h 1968500"/>
              <a:gd name="connsiteX3" fmla="*/ 2349500 w 3302000"/>
              <a:gd name="connsiteY3" fmla="*/ 1612900 h 1968500"/>
              <a:gd name="connsiteX4" fmla="*/ 3302000 w 3302000"/>
              <a:gd name="connsiteY4" fmla="*/ 1968500 h 1968500"/>
              <a:gd name="connsiteX5" fmla="*/ 3302000 w 3302000"/>
              <a:gd name="connsiteY5" fmla="*/ 1968500 h 1968500"/>
              <a:gd name="connsiteX0" fmla="*/ 0 w 3302000"/>
              <a:gd name="connsiteY0" fmla="*/ 0 h 1968500"/>
              <a:gd name="connsiteX1" fmla="*/ 1079500 w 3302000"/>
              <a:gd name="connsiteY1" fmla="*/ 419100 h 1968500"/>
              <a:gd name="connsiteX2" fmla="*/ 1651000 w 3302000"/>
              <a:gd name="connsiteY2" fmla="*/ 889000 h 1968500"/>
              <a:gd name="connsiteX3" fmla="*/ 2349500 w 3302000"/>
              <a:gd name="connsiteY3" fmla="*/ 1612900 h 1968500"/>
              <a:gd name="connsiteX4" fmla="*/ 3302000 w 3302000"/>
              <a:gd name="connsiteY4" fmla="*/ 1968500 h 1968500"/>
              <a:gd name="connsiteX5" fmla="*/ 3302000 w 3302000"/>
              <a:gd name="connsiteY5" fmla="*/ 1968500 h 1968500"/>
              <a:gd name="connsiteX0" fmla="*/ 0 w 3302000"/>
              <a:gd name="connsiteY0" fmla="*/ 0 h 1968500"/>
              <a:gd name="connsiteX1" fmla="*/ 1079500 w 3302000"/>
              <a:gd name="connsiteY1" fmla="*/ 419100 h 1968500"/>
              <a:gd name="connsiteX2" fmla="*/ 1651000 w 3302000"/>
              <a:gd name="connsiteY2" fmla="*/ 889000 h 1968500"/>
              <a:gd name="connsiteX3" fmla="*/ 1955800 w 3302000"/>
              <a:gd name="connsiteY3" fmla="*/ 1219200 h 1968500"/>
              <a:gd name="connsiteX4" fmla="*/ 2349500 w 3302000"/>
              <a:gd name="connsiteY4" fmla="*/ 1612900 h 1968500"/>
              <a:gd name="connsiteX5" fmla="*/ 3302000 w 3302000"/>
              <a:gd name="connsiteY5" fmla="*/ 1968500 h 1968500"/>
              <a:gd name="connsiteX6" fmla="*/ 3302000 w 3302000"/>
              <a:gd name="connsiteY6" fmla="*/ 1968500 h 1968500"/>
              <a:gd name="connsiteX0" fmla="*/ 0 w 3302000"/>
              <a:gd name="connsiteY0" fmla="*/ 0 h 1968500"/>
              <a:gd name="connsiteX1" fmla="*/ 1079500 w 3302000"/>
              <a:gd name="connsiteY1" fmla="*/ 419100 h 1968500"/>
              <a:gd name="connsiteX2" fmla="*/ 1651000 w 3302000"/>
              <a:gd name="connsiteY2" fmla="*/ 889000 h 1968500"/>
              <a:gd name="connsiteX3" fmla="*/ 1892300 w 3302000"/>
              <a:gd name="connsiteY3" fmla="*/ 1270000 h 1968500"/>
              <a:gd name="connsiteX4" fmla="*/ 2349500 w 3302000"/>
              <a:gd name="connsiteY4" fmla="*/ 1612900 h 1968500"/>
              <a:gd name="connsiteX5" fmla="*/ 3302000 w 3302000"/>
              <a:gd name="connsiteY5" fmla="*/ 1968500 h 1968500"/>
              <a:gd name="connsiteX6" fmla="*/ 3302000 w 3302000"/>
              <a:gd name="connsiteY6" fmla="*/ 1968500 h 1968500"/>
              <a:gd name="connsiteX0" fmla="*/ 0 w 3302000"/>
              <a:gd name="connsiteY0" fmla="*/ 0 h 1968500"/>
              <a:gd name="connsiteX1" fmla="*/ 1079500 w 3302000"/>
              <a:gd name="connsiteY1" fmla="*/ 419100 h 1968500"/>
              <a:gd name="connsiteX2" fmla="*/ 1651000 w 3302000"/>
              <a:gd name="connsiteY2" fmla="*/ 889000 h 1968500"/>
              <a:gd name="connsiteX3" fmla="*/ 1892300 w 3302000"/>
              <a:gd name="connsiteY3" fmla="*/ 1270000 h 1968500"/>
              <a:gd name="connsiteX4" fmla="*/ 2349500 w 3302000"/>
              <a:gd name="connsiteY4" fmla="*/ 1612900 h 1968500"/>
              <a:gd name="connsiteX5" fmla="*/ 3302000 w 3302000"/>
              <a:gd name="connsiteY5" fmla="*/ 1968500 h 1968500"/>
              <a:gd name="connsiteX6" fmla="*/ 3302000 w 3302000"/>
              <a:gd name="connsiteY6" fmla="*/ 196850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2000" h="1968500">
                <a:moveTo>
                  <a:pt x="0" y="0"/>
                </a:moveTo>
                <a:cubicBezTo>
                  <a:pt x="401108" y="131233"/>
                  <a:pt x="804333" y="270933"/>
                  <a:pt x="1079500" y="419100"/>
                </a:cubicBezTo>
                <a:cubicBezTo>
                  <a:pt x="1354667" y="567267"/>
                  <a:pt x="1566333" y="696383"/>
                  <a:pt x="1651000" y="889000"/>
                </a:cubicBezTo>
                <a:cubicBezTo>
                  <a:pt x="1735667" y="1081617"/>
                  <a:pt x="1775883" y="1149350"/>
                  <a:pt x="1892300" y="1270000"/>
                </a:cubicBezTo>
                <a:cubicBezTo>
                  <a:pt x="2008717" y="1390650"/>
                  <a:pt x="2114550" y="1496483"/>
                  <a:pt x="2349500" y="1612900"/>
                </a:cubicBezTo>
                <a:cubicBezTo>
                  <a:pt x="2584450" y="1729317"/>
                  <a:pt x="3143250" y="1909233"/>
                  <a:pt x="3302000" y="1968500"/>
                </a:cubicBezTo>
                <a:lnTo>
                  <a:pt x="3302000" y="1968500"/>
                </a:lnTo>
              </a:path>
            </a:pathLst>
          </a:cu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508050" y="1960435"/>
            <a:ext cx="3302000" cy="1968500"/>
          </a:xfrm>
          <a:custGeom>
            <a:avLst/>
            <a:gdLst>
              <a:gd name="connsiteX0" fmla="*/ 0 w 3302000"/>
              <a:gd name="connsiteY0" fmla="*/ 0 h 1968500"/>
              <a:gd name="connsiteX1" fmla="*/ 1079500 w 3302000"/>
              <a:gd name="connsiteY1" fmla="*/ 419100 h 1968500"/>
              <a:gd name="connsiteX2" fmla="*/ 1663700 w 3302000"/>
              <a:gd name="connsiteY2" fmla="*/ 939800 h 1968500"/>
              <a:gd name="connsiteX3" fmla="*/ 2349500 w 3302000"/>
              <a:gd name="connsiteY3" fmla="*/ 1612900 h 1968500"/>
              <a:gd name="connsiteX4" fmla="*/ 3302000 w 3302000"/>
              <a:gd name="connsiteY4" fmla="*/ 1968500 h 1968500"/>
              <a:gd name="connsiteX5" fmla="*/ 3302000 w 3302000"/>
              <a:gd name="connsiteY5" fmla="*/ 1968500 h 1968500"/>
              <a:gd name="connsiteX0" fmla="*/ 0 w 3302000"/>
              <a:gd name="connsiteY0" fmla="*/ 0 h 1968500"/>
              <a:gd name="connsiteX1" fmla="*/ 1079500 w 3302000"/>
              <a:gd name="connsiteY1" fmla="*/ 419100 h 1968500"/>
              <a:gd name="connsiteX2" fmla="*/ 1651000 w 3302000"/>
              <a:gd name="connsiteY2" fmla="*/ 889000 h 1968500"/>
              <a:gd name="connsiteX3" fmla="*/ 2349500 w 3302000"/>
              <a:gd name="connsiteY3" fmla="*/ 1612900 h 1968500"/>
              <a:gd name="connsiteX4" fmla="*/ 3302000 w 3302000"/>
              <a:gd name="connsiteY4" fmla="*/ 1968500 h 1968500"/>
              <a:gd name="connsiteX5" fmla="*/ 3302000 w 3302000"/>
              <a:gd name="connsiteY5" fmla="*/ 1968500 h 1968500"/>
              <a:gd name="connsiteX0" fmla="*/ 0 w 3302000"/>
              <a:gd name="connsiteY0" fmla="*/ 0 h 1968500"/>
              <a:gd name="connsiteX1" fmla="*/ 1079500 w 3302000"/>
              <a:gd name="connsiteY1" fmla="*/ 419100 h 1968500"/>
              <a:gd name="connsiteX2" fmla="*/ 1651000 w 3302000"/>
              <a:gd name="connsiteY2" fmla="*/ 889000 h 1968500"/>
              <a:gd name="connsiteX3" fmla="*/ 1955800 w 3302000"/>
              <a:gd name="connsiteY3" fmla="*/ 1219200 h 1968500"/>
              <a:gd name="connsiteX4" fmla="*/ 2349500 w 3302000"/>
              <a:gd name="connsiteY4" fmla="*/ 1612900 h 1968500"/>
              <a:gd name="connsiteX5" fmla="*/ 3302000 w 3302000"/>
              <a:gd name="connsiteY5" fmla="*/ 1968500 h 1968500"/>
              <a:gd name="connsiteX6" fmla="*/ 3302000 w 3302000"/>
              <a:gd name="connsiteY6" fmla="*/ 1968500 h 1968500"/>
              <a:gd name="connsiteX0" fmla="*/ 0 w 3302000"/>
              <a:gd name="connsiteY0" fmla="*/ 0 h 1968500"/>
              <a:gd name="connsiteX1" fmla="*/ 1079500 w 3302000"/>
              <a:gd name="connsiteY1" fmla="*/ 419100 h 1968500"/>
              <a:gd name="connsiteX2" fmla="*/ 1651000 w 3302000"/>
              <a:gd name="connsiteY2" fmla="*/ 889000 h 1968500"/>
              <a:gd name="connsiteX3" fmla="*/ 1892300 w 3302000"/>
              <a:gd name="connsiteY3" fmla="*/ 1270000 h 1968500"/>
              <a:gd name="connsiteX4" fmla="*/ 2349500 w 3302000"/>
              <a:gd name="connsiteY4" fmla="*/ 1612900 h 1968500"/>
              <a:gd name="connsiteX5" fmla="*/ 3302000 w 3302000"/>
              <a:gd name="connsiteY5" fmla="*/ 1968500 h 1968500"/>
              <a:gd name="connsiteX6" fmla="*/ 3302000 w 3302000"/>
              <a:gd name="connsiteY6" fmla="*/ 1968500 h 1968500"/>
              <a:gd name="connsiteX0" fmla="*/ 0 w 3302000"/>
              <a:gd name="connsiteY0" fmla="*/ 0 h 1968500"/>
              <a:gd name="connsiteX1" fmla="*/ 1079500 w 3302000"/>
              <a:gd name="connsiteY1" fmla="*/ 419100 h 1968500"/>
              <a:gd name="connsiteX2" fmla="*/ 1651000 w 3302000"/>
              <a:gd name="connsiteY2" fmla="*/ 889000 h 1968500"/>
              <a:gd name="connsiteX3" fmla="*/ 1892300 w 3302000"/>
              <a:gd name="connsiteY3" fmla="*/ 1270000 h 1968500"/>
              <a:gd name="connsiteX4" fmla="*/ 2349500 w 3302000"/>
              <a:gd name="connsiteY4" fmla="*/ 1612900 h 1968500"/>
              <a:gd name="connsiteX5" fmla="*/ 3302000 w 3302000"/>
              <a:gd name="connsiteY5" fmla="*/ 1968500 h 1968500"/>
              <a:gd name="connsiteX6" fmla="*/ 3302000 w 3302000"/>
              <a:gd name="connsiteY6" fmla="*/ 196850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2000" h="1968500">
                <a:moveTo>
                  <a:pt x="0" y="0"/>
                </a:moveTo>
                <a:cubicBezTo>
                  <a:pt x="401108" y="131233"/>
                  <a:pt x="804333" y="270933"/>
                  <a:pt x="1079500" y="419100"/>
                </a:cubicBezTo>
                <a:cubicBezTo>
                  <a:pt x="1354667" y="567267"/>
                  <a:pt x="1566333" y="696383"/>
                  <a:pt x="1651000" y="889000"/>
                </a:cubicBezTo>
                <a:cubicBezTo>
                  <a:pt x="1735667" y="1081617"/>
                  <a:pt x="1775883" y="1149350"/>
                  <a:pt x="1892300" y="1270000"/>
                </a:cubicBezTo>
                <a:cubicBezTo>
                  <a:pt x="2008717" y="1390650"/>
                  <a:pt x="2114550" y="1496483"/>
                  <a:pt x="2349500" y="1612900"/>
                </a:cubicBezTo>
                <a:cubicBezTo>
                  <a:pt x="2584450" y="1729317"/>
                  <a:pt x="3143250" y="1909233"/>
                  <a:pt x="3302000" y="1968500"/>
                </a:cubicBezTo>
                <a:lnTo>
                  <a:pt x="3302000" y="1968500"/>
                </a:lnTo>
              </a:path>
            </a:pathLst>
          </a:cu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393700" y="1947735"/>
            <a:ext cx="2127050" cy="555921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695700" y="3924300"/>
            <a:ext cx="2127050" cy="555921"/>
          </a:xfrm>
          <a:prstGeom prst="line">
            <a:avLst/>
          </a:prstGeom>
          <a:ln w="5715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57079" y="2011235"/>
            <a:ext cx="8582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6"/>
                </a:solidFill>
              </a:rPr>
              <a:t>H</a:t>
            </a:r>
            <a:r>
              <a:rPr lang="en-US" sz="1400" dirty="0" smtClean="0">
                <a:solidFill>
                  <a:schemeClr val="accent6"/>
                </a:solidFill>
              </a:rPr>
              <a:t>igh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71900" y="3395535"/>
            <a:ext cx="7391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tx2"/>
                </a:solidFill>
              </a:rPr>
              <a:t>L</a:t>
            </a:r>
            <a:r>
              <a:rPr lang="en-US" sz="1400" dirty="0" smtClean="0">
                <a:solidFill>
                  <a:schemeClr val="tx2"/>
                </a:solidFill>
              </a:rPr>
              <a:t>ow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667000" y="3219900"/>
            <a:ext cx="1155700" cy="425000"/>
          </a:xfrm>
          <a:prstGeom prst="straightConnector1">
            <a:avLst/>
          </a:prstGeom>
          <a:ln w="76200" cmpd="sng"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127050" y="4480221"/>
            <a:ext cx="762000" cy="294979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 noChangeAspect="1"/>
          </p:cNvCxnSpPr>
          <p:nvPr/>
        </p:nvCxnSpPr>
        <p:spPr>
          <a:xfrm flipH="1" flipV="1">
            <a:off x="1377751" y="4205594"/>
            <a:ext cx="661389" cy="256032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515573" y="4356036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3"/>
                </a:solidFill>
              </a:rPr>
              <a:t>Pressure</a:t>
            </a:r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66330" y="3865082"/>
            <a:ext cx="739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E2751D"/>
                </a:solidFill>
              </a:rPr>
              <a:t>Coriolis</a:t>
            </a:r>
            <a:endParaRPr lang="en-US" sz="1400" dirty="0">
              <a:solidFill>
                <a:srgbClr val="E2751D"/>
              </a:solidFill>
            </a:endParaRPr>
          </a:p>
        </p:txBody>
      </p:sp>
      <p:cxnSp>
        <p:nvCxnSpPr>
          <p:cNvPr id="42" name="Straight Connector 41"/>
          <p:cNvCxnSpPr>
            <a:cxnSpLocks noChangeAspect="1"/>
          </p:cNvCxnSpPr>
          <p:nvPr/>
        </p:nvCxnSpPr>
        <p:spPr>
          <a:xfrm flipV="1">
            <a:off x="402166" y="3970866"/>
            <a:ext cx="629758" cy="164592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 noChangeAspect="1"/>
          </p:cNvCxnSpPr>
          <p:nvPr/>
        </p:nvCxnSpPr>
        <p:spPr>
          <a:xfrm flipH="1" flipV="1">
            <a:off x="406400" y="4145280"/>
            <a:ext cx="557254" cy="201168"/>
          </a:xfrm>
          <a:prstGeom prst="line">
            <a:avLst/>
          </a:prstGeom>
          <a:ln w="28575" cmpd="sng">
            <a:solidFill>
              <a:srgbClr val="7F7F7F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 noChangeAspect="1"/>
          </p:cNvCxnSpPr>
          <p:nvPr/>
        </p:nvCxnSpPr>
        <p:spPr>
          <a:xfrm>
            <a:off x="404910" y="3606852"/>
            <a:ext cx="0" cy="548640"/>
          </a:xfrm>
          <a:prstGeom prst="line">
            <a:avLst/>
          </a:prstGeom>
          <a:ln w="28575" cmpd="sng">
            <a:solidFill>
              <a:srgbClr val="7F7F7F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18908" y="419368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x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5601" y="3715426"/>
            <a:ext cx="270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</a:rPr>
              <a:t>y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2630" y="3589920"/>
            <a:ext cx="264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</a:rPr>
              <a:t>z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20366833">
            <a:off x="2463093" y="3084835"/>
            <a:ext cx="91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Current</a:t>
            </a: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9515602"/>
              </p:ext>
            </p:extLst>
          </p:nvPr>
        </p:nvGraphicFramePr>
        <p:xfrm>
          <a:off x="6977986" y="2016061"/>
          <a:ext cx="918972" cy="61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6" name="Equation" r:id="rId3" imgW="647700" imgH="431800" progId="Equation.3">
                  <p:embed/>
                </p:oleObj>
              </mc:Choice>
              <mc:Fallback>
                <p:oleObj name="Equation" r:id="rId3" imgW="647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77986" y="2016061"/>
                        <a:ext cx="918972" cy="612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134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740889"/>
              </p:ext>
            </p:extLst>
          </p:nvPr>
        </p:nvGraphicFramePr>
        <p:xfrm>
          <a:off x="7009467" y="2849654"/>
          <a:ext cx="1226884" cy="374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7" name="Equation" r:id="rId5" imgW="914400" imgH="279400" progId="Equation.3">
                  <p:embed/>
                </p:oleObj>
              </mc:Choice>
              <mc:Fallback>
                <p:oleObj name="Equation" r:id="rId5" imgW="9144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9467" y="2849654"/>
                        <a:ext cx="1226884" cy="3748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134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676135"/>
              </p:ext>
            </p:extLst>
          </p:nvPr>
        </p:nvGraphicFramePr>
        <p:xfrm>
          <a:off x="7041486" y="3548813"/>
          <a:ext cx="1032734" cy="585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8" name="Equation" r:id="rId7" imgW="762000" imgH="431800" progId="Equation.3">
                  <p:embed/>
                </p:oleObj>
              </mc:Choice>
              <mc:Fallback>
                <p:oleObj name="Equation" r:id="rId7" imgW="762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1486" y="3548813"/>
                        <a:ext cx="1032734" cy="5852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134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333183"/>
              </p:ext>
            </p:extLst>
          </p:nvPr>
        </p:nvGraphicFramePr>
        <p:xfrm>
          <a:off x="7009467" y="4398771"/>
          <a:ext cx="1854644" cy="61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9" name="Equation" r:id="rId9" imgW="1384300" imgH="457200" progId="Equation.3">
                  <p:embed/>
                </p:oleObj>
              </mc:Choice>
              <mc:Fallback>
                <p:oleObj name="Equation" r:id="rId9" imgW="1384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9467" y="4398771"/>
                        <a:ext cx="1854644" cy="612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7350" y="2588232"/>
            <a:ext cx="825867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Pressure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900" y="3959832"/>
            <a:ext cx="825867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Pressure</a:t>
            </a:r>
          </a:p>
        </p:txBody>
      </p:sp>
    </p:spTree>
    <p:extLst>
      <p:ext uri="{BB962C8B-B14F-4D97-AF65-F5344CB8AC3E}">
        <p14:creationId xmlns:p14="http://schemas.microsoft.com/office/powerpoint/2010/main" val="4260923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889086" y="2679700"/>
            <a:ext cx="1442114" cy="77006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 cmpd="sng">
            <a:solidFill>
              <a:schemeClr val="tx2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57714" y="30776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Heat flux from glider data 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DensityHowTo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1" y="1714500"/>
            <a:ext cx="6658379" cy="4076700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0108"/>
              </p:ext>
            </p:extLst>
          </p:nvPr>
        </p:nvGraphicFramePr>
        <p:xfrm>
          <a:off x="6977986" y="2016061"/>
          <a:ext cx="918972" cy="61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8" name="Equation" r:id="rId4" imgW="647700" imgH="431800" progId="Equation.3">
                  <p:embed/>
                </p:oleObj>
              </mc:Choice>
              <mc:Fallback>
                <p:oleObj name="Equation" r:id="rId4" imgW="647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77986" y="2016061"/>
                        <a:ext cx="918972" cy="612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34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3211482"/>
              </p:ext>
            </p:extLst>
          </p:nvPr>
        </p:nvGraphicFramePr>
        <p:xfrm>
          <a:off x="7009467" y="2849654"/>
          <a:ext cx="1226884" cy="374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9" name="Equation" r:id="rId6" imgW="914400" imgH="279400" progId="Equation.3">
                  <p:embed/>
                </p:oleObj>
              </mc:Choice>
              <mc:Fallback>
                <p:oleObj name="Equation" r:id="rId6" imgW="9144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9467" y="2849654"/>
                        <a:ext cx="1226884" cy="3748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34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288174"/>
              </p:ext>
            </p:extLst>
          </p:nvPr>
        </p:nvGraphicFramePr>
        <p:xfrm>
          <a:off x="7041486" y="3548813"/>
          <a:ext cx="1032734" cy="585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0" name="Equation" r:id="rId8" imgW="762000" imgH="431800" progId="Equation.3">
                  <p:embed/>
                </p:oleObj>
              </mc:Choice>
              <mc:Fallback>
                <p:oleObj name="Equation" r:id="rId8" imgW="762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1486" y="3548813"/>
                        <a:ext cx="1032734" cy="5852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34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6224134"/>
              </p:ext>
            </p:extLst>
          </p:nvPr>
        </p:nvGraphicFramePr>
        <p:xfrm>
          <a:off x="7009467" y="4398771"/>
          <a:ext cx="1854644" cy="61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1" name="Equation" r:id="rId10" imgW="1384300" imgH="457200" progId="Equation.3">
                  <p:embed/>
                </p:oleObj>
              </mc:Choice>
              <mc:Fallback>
                <p:oleObj name="Equation" r:id="rId10" imgW="1384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9467" y="4398771"/>
                        <a:ext cx="1854644" cy="612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074420"/>
            <a:ext cx="525780" cy="6400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1074420"/>
            <a:ext cx="525780" cy="6400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300" y="1074420"/>
            <a:ext cx="525780" cy="6400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5658846" y="3289303"/>
            <a:ext cx="1163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Density (kg/m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60923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889085" y="3472365"/>
            <a:ext cx="2064415" cy="167113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 cmpd="sng">
            <a:solidFill>
              <a:schemeClr val="tx2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57714" y="30776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Heat flux from glider data 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1" y="1714500"/>
            <a:ext cx="6658379" cy="4076699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704412"/>
              </p:ext>
            </p:extLst>
          </p:nvPr>
        </p:nvGraphicFramePr>
        <p:xfrm>
          <a:off x="6977986" y="2016061"/>
          <a:ext cx="918972" cy="61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4" name="Equation" r:id="rId4" imgW="647700" imgH="431800" progId="Equation.3">
                  <p:embed/>
                </p:oleObj>
              </mc:Choice>
              <mc:Fallback>
                <p:oleObj name="Equation" r:id="rId4" imgW="647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77986" y="2016061"/>
                        <a:ext cx="918972" cy="612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34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891057"/>
              </p:ext>
            </p:extLst>
          </p:nvPr>
        </p:nvGraphicFramePr>
        <p:xfrm>
          <a:off x="7009467" y="2849654"/>
          <a:ext cx="1226884" cy="374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5" name="Equation" r:id="rId6" imgW="914400" imgH="279400" progId="Equation.3">
                  <p:embed/>
                </p:oleObj>
              </mc:Choice>
              <mc:Fallback>
                <p:oleObj name="Equation" r:id="rId6" imgW="9144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9467" y="2849654"/>
                        <a:ext cx="1226884" cy="3748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34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77729"/>
              </p:ext>
            </p:extLst>
          </p:nvPr>
        </p:nvGraphicFramePr>
        <p:xfrm>
          <a:off x="7041486" y="3548813"/>
          <a:ext cx="1032734" cy="585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6" name="Equation" r:id="rId8" imgW="762000" imgH="431800" progId="Equation.3">
                  <p:embed/>
                </p:oleObj>
              </mc:Choice>
              <mc:Fallback>
                <p:oleObj name="Equation" r:id="rId8" imgW="762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1486" y="3548813"/>
                        <a:ext cx="1032734" cy="5852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34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805620"/>
              </p:ext>
            </p:extLst>
          </p:nvPr>
        </p:nvGraphicFramePr>
        <p:xfrm>
          <a:off x="7009467" y="4398771"/>
          <a:ext cx="1854644" cy="61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7" name="Equation" r:id="rId10" imgW="1384300" imgH="457200" progId="Equation.3">
                  <p:embed/>
                </p:oleObj>
              </mc:Choice>
              <mc:Fallback>
                <p:oleObj name="Equation" r:id="rId10" imgW="1384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9467" y="4398771"/>
                        <a:ext cx="1854644" cy="612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074420"/>
            <a:ext cx="525780" cy="6400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1074420"/>
            <a:ext cx="525780" cy="6400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300" y="1074420"/>
            <a:ext cx="525780" cy="6400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5658846" y="3289303"/>
            <a:ext cx="1163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Density (kg/m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63590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Heat flux from glider data 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 descr="geostroph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8" y="1130300"/>
            <a:ext cx="9099503" cy="3957117"/>
          </a:xfrm>
          <a:prstGeom prst="rect">
            <a:avLst/>
          </a:prstGeom>
        </p:spPr>
      </p:pic>
      <p:pic>
        <p:nvPicPr>
          <p:cNvPr id="7" name="Picture 6" descr="alldepl_eddi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9" y="4864100"/>
            <a:ext cx="1735604" cy="154940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342891"/>
              </p:ext>
            </p:extLst>
          </p:nvPr>
        </p:nvGraphicFramePr>
        <p:xfrm>
          <a:off x="2973667" y="5402005"/>
          <a:ext cx="2333065" cy="901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Equation" r:id="rId5" imgW="1117600" imgH="431800" progId="Equation.3">
                  <p:embed/>
                </p:oleObj>
              </mc:Choice>
              <mc:Fallback>
                <p:oleObj name="Equation" r:id="rId5" imgW="1117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73667" y="5402005"/>
                        <a:ext cx="2333065" cy="901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881948"/>
              </p:ext>
            </p:extLst>
          </p:nvPr>
        </p:nvGraphicFramePr>
        <p:xfrm>
          <a:off x="6188635" y="5402005"/>
          <a:ext cx="2701365" cy="588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Equation" r:id="rId7" imgW="1282700" imgH="279400" progId="Equation.3">
                  <p:embed/>
                </p:oleObj>
              </mc:Choice>
              <mc:Fallback>
                <p:oleObj name="Equation" r:id="rId7" imgW="1282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88635" y="5402005"/>
                        <a:ext cx="2701365" cy="588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7802383" y="2828992"/>
            <a:ext cx="1194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Velocity (m/s)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4632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65" y="2459504"/>
            <a:ext cx="91134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Chapter 3</a:t>
            </a:r>
          </a:p>
          <a:p>
            <a:pPr algn="ctr"/>
            <a:r>
              <a:rPr lang="en-US" sz="4000" dirty="0" smtClean="0"/>
              <a:t>Circulation and heat transport affecting Palmer Deep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94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The West Antarctic Peninsula (WAP)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all_antarctica_blu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1" y="1003300"/>
            <a:ext cx="2281429" cy="2286000"/>
          </a:xfrm>
          <a:prstGeom prst="rect">
            <a:avLst/>
          </a:prstGeom>
        </p:spPr>
      </p:pic>
      <p:pic>
        <p:nvPicPr>
          <p:cNvPr id="8" name="Picture 7" descr="peninsula_etopo1_bathy_bedmap2coast_shelf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279" y="952500"/>
            <a:ext cx="6666709" cy="5486400"/>
          </a:xfrm>
          <a:prstGeom prst="rect">
            <a:avLst/>
          </a:prstGeom>
        </p:spPr>
      </p:pic>
      <p:sp>
        <p:nvSpPr>
          <p:cNvPr id="9" name="5-Point Star 8"/>
          <p:cNvSpPr>
            <a:spLocks noChangeAspect="1"/>
          </p:cNvSpPr>
          <p:nvPr/>
        </p:nvSpPr>
        <p:spPr>
          <a:xfrm>
            <a:off x="6032500" y="4381500"/>
            <a:ext cx="148590" cy="137160"/>
          </a:xfrm>
          <a:prstGeom prst="star5">
            <a:avLst/>
          </a:prstGeom>
          <a:solidFill>
            <a:srgbClr val="FFCC3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>
            <a:spLocks noChangeAspect="1"/>
          </p:cNvSpPr>
          <p:nvPr/>
        </p:nvSpPr>
        <p:spPr>
          <a:xfrm flipH="1">
            <a:off x="7235189" y="2222500"/>
            <a:ext cx="148590" cy="137160"/>
          </a:xfrm>
          <a:prstGeom prst="star5">
            <a:avLst/>
          </a:prstGeom>
          <a:solidFill>
            <a:srgbClr val="FFCC3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8376014">
            <a:off x="6324601" y="3347353"/>
            <a:ext cx="1623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Antarctic Peninsula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247889" y="1709460"/>
            <a:ext cx="1132191" cy="461665"/>
          </a:xfrm>
          <a:prstGeom prst="rect">
            <a:avLst/>
          </a:prstGeom>
          <a:solidFill>
            <a:srgbClr val="FFFFFF">
              <a:alpha val="62000"/>
            </a:srgb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Palmer Station</a:t>
            </a:r>
          </a:p>
          <a:p>
            <a:r>
              <a:rPr lang="en-US" sz="1200" dirty="0" smtClean="0"/>
              <a:t>(Anvers Island)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59898" y="1432461"/>
            <a:ext cx="1007983" cy="27699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Palmer Deep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142955" y="4518660"/>
            <a:ext cx="1244902" cy="461665"/>
          </a:xfrm>
          <a:prstGeom prst="rect">
            <a:avLst/>
          </a:prstGeom>
          <a:solidFill>
            <a:srgbClr val="FFFFFF">
              <a:alpha val="62000"/>
            </a:srgbClr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Rothera</a:t>
            </a:r>
          </a:p>
          <a:p>
            <a:r>
              <a:rPr lang="en-US" sz="1200" dirty="0" smtClean="0"/>
              <a:t>(Adelaide Island)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3500" y="3085524"/>
            <a:ext cx="1172116" cy="276999"/>
          </a:xfrm>
          <a:prstGeom prst="rect">
            <a:avLst/>
          </a:prstGeom>
          <a:solidFill>
            <a:srgbClr val="FFFFFF">
              <a:alpha val="62000"/>
            </a:srgb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Marguerite Bay</a:t>
            </a:r>
            <a:endParaRPr lang="en-US" sz="12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273800" y="1803400"/>
            <a:ext cx="825500" cy="556260"/>
          </a:xfrm>
          <a:prstGeom prst="straightConnector1">
            <a:avLst/>
          </a:prstGeom>
          <a:ln w="38100" cmpd="sng">
            <a:solidFill>
              <a:srgbClr val="FFCC3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749800" y="3441700"/>
            <a:ext cx="1181100" cy="1538625"/>
          </a:xfrm>
          <a:prstGeom prst="straightConnector1">
            <a:avLst/>
          </a:prstGeom>
          <a:ln w="38100" cmpd="sng">
            <a:solidFill>
              <a:srgbClr val="FFCC3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310792" y="4043309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Ice Shelf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04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Seasonal changes in water column structure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2" name="Picture 21" descr="summer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486" y="1073666"/>
            <a:ext cx="2681519" cy="5394960"/>
          </a:xfrm>
          <a:prstGeom prst="rect">
            <a:avLst/>
          </a:prstGeom>
        </p:spPr>
      </p:pic>
      <p:pic>
        <p:nvPicPr>
          <p:cNvPr id="8" name="Picture 7" descr="winter9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3" y="1073666"/>
            <a:ext cx="2865074" cy="53949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7745" y="1384300"/>
            <a:ext cx="2540000" cy="977900"/>
          </a:xfrm>
          <a:prstGeom prst="rect">
            <a:avLst/>
          </a:prstGeom>
          <a:solidFill>
            <a:srgbClr val="3366FF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7745" y="2362200"/>
            <a:ext cx="2540000" cy="3784600"/>
          </a:xfrm>
          <a:prstGeom prst="rect">
            <a:avLst/>
          </a:prstGeom>
          <a:solidFill>
            <a:srgbClr val="3366FF">
              <a:alpha val="6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4637" y="4997966"/>
            <a:ext cx="10695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Winter </a:t>
            </a:r>
          </a:p>
          <a:p>
            <a:pPr algn="ctr"/>
            <a:r>
              <a:rPr lang="en-US" sz="1400" dirty="0" smtClean="0"/>
              <a:t>(June 1999)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816837" y="1569303"/>
            <a:ext cx="21406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Surface water </a:t>
            </a:r>
            <a:r>
              <a:rPr lang="en-US" sz="1600" dirty="0" smtClean="0">
                <a:solidFill>
                  <a:srgbClr val="BF00BF"/>
                </a:solidFill>
              </a:rPr>
              <a:t>cools</a:t>
            </a:r>
            <a:r>
              <a:rPr lang="en-US" sz="1600" dirty="0" smtClean="0"/>
              <a:t> and gets </a:t>
            </a:r>
            <a:r>
              <a:rPr lang="en-US" sz="1600" dirty="0" smtClean="0">
                <a:solidFill>
                  <a:srgbClr val="66CC00"/>
                </a:solidFill>
              </a:rPr>
              <a:t>salty</a:t>
            </a:r>
            <a:endParaRPr lang="en-US" sz="1600" dirty="0">
              <a:solidFill>
                <a:srgbClr val="66CC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3686" y="1384300"/>
            <a:ext cx="2540000" cy="317500"/>
          </a:xfrm>
          <a:prstGeom prst="rect">
            <a:avLst/>
          </a:prstGeom>
          <a:solidFill>
            <a:srgbClr val="3366FF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23686" y="1701800"/>
            <a:ext cx="2540000" cy="863600"/>
          </a:xfrm>
          <a:prstGeom prst="rect">
            <a:avLst/>
          </a:prstGeom>
          <a:solidFill>
            <a:srgbClr val="3366FF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053198" y="4997966"/>
            <a:ext cx="128753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Summer</a:t>
            </a:r>
            <a:r>
              <a:rPr lang="en-US" sz="1400" dirty="0" smtClean="0"/>
              <a:t> </a:t>
            </a:r>
          </a:p>
          <a:p>
            <a:pPr algn="ctr"/>
            <a:r>
              <a:rPr lang="en-US" sz="1400" dirty="0" smtClean="0"/>
              <a:t>(January 2000)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238286" y="1188015"/>
            <a:ext cx="21406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Surface water </a:t>
            </a:r>
            <a:r>
              <a:rPr lang="en-US" sz="1600" dirty="0" smtClean="0">
                <a:solidFill>
                  <a:srgbClr val="BF00BF"/>
                </a:solidFill>
              </a:rPr>
              <a:t>warms </a:t>
            </a:r>
            <a:r>
              <a:rPr lang="en-US" sz="1600" dirty="0" smtClean="0"/>
              <a:t>and</a:t>
            </a:r>
            <a:r>
              <a:rPr lang="en-US" sz="1600" dirty="0" smtClean="0">
                <a:solidFill>
                  <a:srgbClr val="BF00BF"/>
                </a:solidFill>
              </a:rPr>
              <a:t> </a:t>
            </a:r>
            <a:r>
              <a:rPr lang="en-US" sz="1600" dirty="0" smtClean="0">
                <a:solidFill>
                  <a:srgbClr val="66CC00"/>
                </a:solidFill>
              </a:rPr>
              <a:t>freshens</a:t>
            </a:r>
            <a:endParaRPr lang="en-US" sz="1600" dirty="0">
              <a:solidFill>
                <a:srgbClr val="66CC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40105" y="1810891"/>
            <a:ext cx="1802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BF00BF"/>
                </a:solidFill>
              </a:rPr>
              <a:t>Cold</a:t>
            </a:r>
            <a:r>
              <a:rPr lang="en-US" sz="1600" dirty="0" smtClean="0"/>
              <a:t> winter water lingers at mid depths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16837" y="2832100"/>
            <a:ext cx="18306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</a:t>
            </a:r>
            <a:r>
              <a:rPr lang="en-US" sz="1600" dirty="0" smtClean="0"/>
              <a:t>ater is </a:t>
            </a:r>
            <a:r>
              <a:rPr lang="en-US" sz="1600" dirty="0" smtClean="0">
                <a:solidFill>
                  <a:srgbClr val="BF00BF"/>
                </a:solidFill>
              </a:rPr>
              <a:t>warmer </a:t>
            </a:r>
            <a:r>
              <a:rPr lang="en-US" sz="1600" dirty="0" smtClean="0"/>
              <a:t>and </a:t>
            </a:r>
            <a:r>
              <a:rPr lang="en-US" sz="1600" dirty="0" smtClean="0">
                <a:solidFill>
                  <a:schemeClr val="accent5"/>
                </a:solidFill>
              </a:rPr>
              <a:t>saltier</a:t>
            </a:r>
            <a:r>
              <a:rPr lang="en-US" sz="1600" dirty="0" smtClean="0"/>
              <a:t> at depth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4423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70523" y="798156"/>
            <a:ext cx="7756585" cy="5943600"/>
            <a:chOff x="799123" y="162831"/>
            <a:chExt cx="8344877" cy="6394387"/>
          </a:xfrm>
        </p:grpSpPr>
        <p:pic>
          <p:nvPicPr>
            <p:cNvPr id="8" name="Picture 7" descr="Schofield2013_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123" y="162831"/>
              <a:ext cx="8344877" cy="639438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467100" y="3733800"/>
              <a:ext cx="762000" cy="20701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48150" y="292100"/>
              <a:ext cx="4667250" cy="6184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60800" y="5822950"/>
              <a:ext cx="14732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Prezelin2004_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520" y="1026756"/>
            <a:ext cx="3545398" cy="53867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Biological hotspots along the WAP </a:t>
            </a: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are associated with canyons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Schofield 2013, </a:t>
            </a:r>
            <a:r>
              <a:rPr lang="en-US" sz="1400" dirty="0" err="1" smtClean="0">
                <a:solidFill>
                  <a:schemeClr val="bg1"/>
                </a:solidFill>
              </a:rPr>
              <a:t>Prezelin</a:t>
            </a:r>
            <a:r>
              <a:rPr lang="en-US" sz="1400" dirty="0" smtClean="0">
                <a:solidFill>
                  <a:schemeClr val="bg1"/>
                </a:solidFill>
              </a:rPr>
              <a:t> 2004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UCDW has been modified </a:t>
            </a: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by the time it gets to Palmer Deep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Picture 10" descr="cl_2011020419535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04"/>
          <a:stretch/>
        </p:blipFill>
        <p:spPr>
          <a:xfrm>
            <a:off x="5984763" y="923528"/>
            <a:ext cx="1709937" cy="10058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70000" y="1929368"/>
            <a:ext cx="258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years of CTD sampling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03900" y="1935202"/>
            <a:ext cx="2191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glider deployments</a:t>
            </a:r>
            <a:endParaRPr lang="en-US" dirty="0"/>
          </a:p>
        </p:txBody>
      </p:sp>
      <p:pic>
        <p:nvPicPr>
          <p:cNvPr id="14" name="Picture 13" descr="Glider_all_gr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380" y="2313632"/>
            <a:ext cx="4553712" cy="4114800"/>
          </a:xfrm>
          <a:prstGeom prst="rect">
            <a:avLst/>
          </a:prstGeom>
        </p:spPr>
      </p:pic>
      <p:pic>
        <p:nvPicPr>
          <p:cNvPr id="15" name="Picture 14" descr="CTD_all_gr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1" y="2326332"/>
            <a:ext cx="4574041" cy="4114800"/>
          </a:xfrm>
          <a:prstGeom prst="rect">
            <a:avLst/>
          </a:prstGeom>
        </p:spPr>
      </p:pic>
      <p:pic>
        <p:nvPicPr>
          <p:cNvPr id="16" name="Picture 15" descr="CTDrosett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236" y="929362"/>
            <a:ext cx="1434040" cy="10058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8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zelin2004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499" y="950850"/>
            <a:ext cx="2963101" cy="5467908"/>
          </a:xfrm>
          <a:prstGeom prst="rect">
            <a:avLst/>
          </a:prstGeom>
        </p:spPr>
      </p:pic>
      <p:pic>
        <p:nvPicPr>
          <p:cNvPr id="5" name="Picture 4" descr="CTD_600profi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20" y="1143001"/>
            <a:ext cx="3623227" cy="5161458"/>
          </a:xfrm>
          <a:prstGeom prst="rect">
            <a:avLst/>
          </a:prstGeom>
        </p:spPr>
      </p:pic>
      <p:pic>
        <p:nvPicPr>
          <p:cNvPr id="9" name="Picture 8" descr="Map600lin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909" y="4342927"/>
            <a:ext cx="1694391" cy="15752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Prezelin</a:t>
            </a:r>
            <a:r>
              <a:rPr lang="en-US" sz="1400" dirty="0" smtClean="0">
                <a:solidFill>
                  <a:schemeClr val="bg1"/>
                </a:solidFill>
              </a:rPr>
              <a:t> 2004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UCDW has been modified </a:t>
            </a: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by the time it gets to Palmer Deep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Chapter 3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701" y="1397000"/>
            <a:ext cx="8216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What are the </a:t>
            </a:r>
            <a:r>
              <a:rPr lang="en-US" sz="24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paths</a:t>
            </a:r>
            <a:r>
              <a:rPr lang="en-US" sz="2400" dirty="0" smtClean="0"/>
              <a:t> of intrusion to Palmer Deep?</a:t>
            </a:r>
          </a:p>
          <a:p>
            <a:pPr marL="742950" lvl="1" indent="-285750">
              <a:buFont typeface="Arial"/>
              <a:buChar char="•"/>
            </a:pPr>
            <a:endParaRPr lang="en-US" sz="2400" dirty="0" smtClean="0"/>
          </a:p>
          <a:p>
            <a:pPr marL="742950" lvl="1" indent="-285750">
              <a:buClr>
                <a:schemeClr val="tx1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3F8DE2"/>
                </a:solidFill>
              </a:rPr>
              <a:t>How much heat</a:t>
            </a:r>
            <a:r>
              <a:rPr lang="en-US" sz="2400" dirty="0" smtClean="0"/>
              <a:t> does UCDW contains when it reaches Palmer Deep?</a:t>
            </a:r>
          </a:p>
          <a:p>
            <a:pPr marL="742950" lvl="1" indent="-285750">
              <a:buFont typeface="Arial"/>
              <a:buChar char="•"/>
            </a:pP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How much heat is </a:t>
            </a:r>
            <a:r>
              <a:rPr lang="en-US" sz="2400" dirty="0" smtClean="0">
                <a:solidFill>
                  <a:srgbClr val="3F8DE2"/>
                </a:solidFill>
              </a:rPr>
              <a:t>mixed and diffused</a:t>
            </a:r>
            <a:r>
              <a:rPr lang="en-US" sz="2400" dirty="0" smtClean="0"/>
              <a:t> into the </a:t>
            </a:r>
            <a:r>
              <a:rPr lang="en-US" sz="2400" dirty="0" smtClean="0">
                <a:solidFill>
                  <a:srgbClr val="3F8DE2"/>
                </a:solidFill>
              </a:rPr>
              <a:t>surface water</a:t>
            </a:r>
            <a:r>
              <a:rPr lang="en-US" sz="2400" dirty="0" smtClean="0"/>
              <a:t>?</a:t>
            </a:r>
          </a:p>
          <a:p>
            <a:pPr marL="742950" lvl="1" indent="-28575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227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A new deployment begins next week!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map_for_ch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000" y="990600"/>
            <a:ext cx="6774000" cy="54483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07199" y="3225800"/>
            <a:ext cx="101601" cy="228601"/>
          </a:xfrm>
          <a:prstGeom prst="line">
            <a:avLst/>
          </a:prstGeom>
          <a:ln w="57150" cap="rnd" cmpd="sng">
            <a:solidFill>
              <a:srgbClr val="FFCC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464300" y="3454401"/>
            <a:ext cx="342899" cy="0"/>
          </a:xfrm>
          <a:prstGeom prst="line">
            <a:avLst/>
          </a:prstGeom>
          <a:ln w="57150" cap="rnd" cmpd="sng">
            <a:solidFill>
              <a:srgbClr val="FFCC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13501" y="3300943"/>
            <a:ext cx="88898" cy="281518"/>
          </a:xfrm>
          <a:prstGeom prst="line">
            <a:avLst/>
          </a:prstGeom>
          <a:ln w="57150" cap="rnd" cmpd="sng">
            <a:solidFill>
              <a:srgbClr val="FFCC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47833" y="2205567"/>
            <a:ext cx="499533" cy="1248834"/>
          </a:xfrm>
          <a:prstGeom prst="line">
            <a:avLst/>
          </a:prstGeom>
          <a:ln w="57150" cap="rnd" cmpd="sng">
            <a:solidFill>
              <a:srgbClr val="FFCC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630334" y="1854200"/>
            <a:ext cx="685799" cy="635000"/>
          </a:xfrm>
          <a:prstGeom prst="line">
            <a:avLst/>
          </a:prstGeom>
          <a:ln w="57150" cap="rnd" cmpd="sng">
            <a:solidFill>
              <a:srgbClr val="FFCC33"/>
            </a:solidFill>
            <a:miter lim="800000"/>
            <a:headEnd type="none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00" y="1041400"/>
            <a:ext cx="2033500" cy="1525125"/>
          </a:xfrm>
          <a:prstGeom prst="rect">
            <a:avLst/>
          </a:prstGeom>
          <a:ln w="76200" cmpd="sng">
            <a:solidFill>
              <a:srgbClr val="FFFFFF"/>
            </a:solidFill>
            <a:miter lim="800000"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Modeling studies to investigate how UCDW </a:t>
            </a: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 modified on its path to Palmer Deep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Dinniman</a:t>
            </a:r>
            <a:r>
              <a:rPr lang="en-US" sz="1400" dirty="0" smtClean="0">
                <a:solidFill>
                  <a:schemeClr val="bg1"/>
                </a:solidFill>
              </a:rPr>
              <a:t> 2011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Picture 2" descr="Screenshot 2014-12-07 23.05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990600"/>
            <a:ext cx="2424531" cy="54590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4950" y="6436956"/>
            <a:ext cx="2266950" cy="4571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pforch3_gat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276" y="1306156"/>
            <a:ext cx="5911854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19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Modeling studies to investigate how UCDW </a:t>
            </a: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 modified on its path to Palmer Deep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Dinniman</a:t>
            </a:r>
            <a:r>
              <a:rPr lang="en-US" sz="1400" dirty="0" smtClean="0">
                <a:solidFill>
                  <a:schemeClr val="bg1"/>
                </a:solidFill>
              </a:rPr>
              <a:t> 2011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Picture 2" descr="Screenshot 2014-12-07 23.05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990600"/>
            <a:ext cx="2424531" cy="54590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4950" y="6436956"/>
            <a:ext cx="2266950" cy="4571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276" y="1306156"/>
            <a:ext cx="5911853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81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Modeling studies to investigate how UCDW </a:t>
            </a: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 modified on its path to Palmer Deep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Dinniman</a:t>
            </a:r>
            <a:r>
              <a:rPr lang="en-US" sz="1400" dirty="0" smtClean="0">
                <a:solidFill>
                  <a:schemeClr val="bg1"/>
                </a:solidFill>
              </a:rPr>
              <a:t> 2011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Picture 2" descr="Screenshot 2014-12-07 23.05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990600"/>
            <a:ext cx="2424531" cy="54590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4950" y="6436956"/>
            <a:ext cx="2266950" cy="4571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194050" y="1670050"/>
            <a:ext cx="4686300" cy="3911998"/>
          </a:xfrm>
          <a:custGeom>
            <a:avLst/>
            <a:gdLst>
              <a:gd name="connsiteX0" fmla="*/ 0 w 4323226"/>
              <a:gd name="connsiteY0" fmla="*/ 1481902 h 4117550"/>
              <a:gd name="connsiteX1" fmla="*/ 228600 w 4323226"/>
              <a:gd name="connsiteY1" fmla="*/ 1570802 h 4117550"/>
              <a:gd name="connsiteX2" fmla="*/ 387350 w 4323226"/>
              <a:gd name="connsiteY2" fmla="*/ 1653352 h 4117550"/>
              <a:gd name="connsiteX3" fmla="*/ 533400 w 4323226"/>
              <a:gd name="connsiteY3" fmla="*/ 1678752 h 4117550"/>
              <a:gd name="connsiteX4" fmla="*/ 685800 w 4323226"/>
              <a:gd name="connsiteY4" fmla="*/ 1767652 h 4117550"/>
              <a:gd name="connsiteX5" fmla="*/ 819150 w 4323226"/>
              <a:gd name="connsiteY5" fmla="*/ 1767652 h 4117550"/>
              <a:gd name="connsiteX6" fmla="*/ 1111250 w 4323226"/>
              <a:gd name="connsiteY6" fmla="*/ 2123252 h 4117550"/>
              <a:gd name="connsiteX7" fmla="*/ 1257300 w 4323226"/>
              <a:gd name="connsiteY7" fmla="*/ 2580452 h 4117550"/>
              <a:gd name="connsiteX8" fmla="*/ 1339850 w 4323226"/>
              <a:gd name="connsiteY8" fmla="*/ 2605852 h 4117550"/>
              <a:gd name="connsiteX9" fmla="*/ 1403350 w 4323226"/>
              <a:gd name="connsiteY9" fmla="*/ 2866202 h 4117550"/>
              <a:gd name="connsiteX10" fmla="*/ 1485900 w 4323226"/>
              <a:gd name="connsiteY10" fmla="*/ 2999552 h 4117550"/>
              <a:gd name="connsiteX11" fmla="*/ 1549400 w 4323226"/>
              <a:gd name="connsiteY11" fmla="*/ 3221802 h 4117550"/>
              <a:gd name="connsiteX12" fmla="*/ 1644650 w 4323226"/>
              <a:gd name="connsiteY12" fmla="*/ 3171002 h 4117550"/>
              <a:gd name="connsiteX13" fmla="*/ 1981200 w 4323226"/>
              <a:gd name="connsiteY13" fmla="*/ 3558352 h 4117550"/>
              <a:gd name="connsiteX14" fmla="*/ 2216150 w 4323226"/>
              <a:gd name="connsiteY14" fmla="*/ 3475802 h 4117550"/>
              <a:gd name="connsiteX15" fmla="*/ 2514600 w 4323226"/>
              <a:gd name="connsiteY15" fmla="*/ 3939352 h 4117550"/>
              <a:gd name="connsiteX16" fmla="*/ 2660650 w 4323226"/>
              <a:gd name="connsiteY16" fmla="*/ 4110802 h 4117550"/>
              <a:gd name="connsiteX17" fmla="*/ 2794000 w 4323226"/>
              <a:gd name="connsiteY17" fmla="*/ 4047302 h 4117550"/>
              <a:gd name="connsiteX18" fmla="*/ 2959100 w 4323226"/>
              <a:gd name="connsiteY18" fmla="*/ 3723452 h 4117550"/>
              <a:gd name="connsiteX19" fmla="*/ 3092450 w 4323226"/>
              <a:gd name="connsiteY19" fmla="*/ 3278952 h 4117550"/>
              <a:gd name="connsiteX20" fmla="*/ 3175000 w 4323226"/>
              <a:gd name="connsiteY20" fmla="*/ 3278952 h 4117550"/>
              <a:gd name="connsiteX21" fmla="*/ 3244850 w 4323226"/>
              <a:gd name="connsiteY21" fmla="*/ 3209102 h 4117550"/>
              <a:gd name="connsiteX22" fmla="*/ 3327400 w 4323226"/>
              <a:gd name="connsiteY22" fmla="*/ 3348802 h 4117550"/>
              <a:gd name="connsiteX23" fmla="*/ 3384550 w 4323226"/>
              <a:gd name="connsiteY23" fmla="*/ 2917002 h 4117550"/>
              <a:gd name="connsiteX24" fmla="*/ 3473450 w 4323226"/>
              <a:gd name="connsiteY24" fmla="*/ 2612202 h 4117550"/>
              <a:gd name="connsiteX25" fmla="*/ 3543300 w 4323226"/>
              <a:gd name="connsiteY25" fmla="*/ 2078802 h 4117550"/>
              <a:gd name="connsiteX26" fmla="*/ 3613150 w 4323226"/>
              <a:gd name="connsiteY26" fmla="*/ 1723202 h 4117550"/>
              <a:gd name="connsiteX27" fmla="*/ 3683000 w 4323226"/>
              <a:gd name="connsiteY27" fmla="*/ 1126302 h 4117550"/>
              <a:gd name="connsiteX28" fmla="*/ 3771900 w 4323226"/>
              <a:gd name="connsiteY28" fmla="*/ 751652 h 4117550"/>
              <a:gd name="connsiteX29" fmla="*/ 4051300 w 4323226"/>
              <a:gd name="connsiteY29" fmla="*/ 1031052 h 4117550"/>
              <a:gd name="connsiteX30" fmla="*/ 4203700 w 4323226"/>
              <a:gd name="connsiteY30" fmla="*/ 1139002 h 4117550"/>
              <a:gd name="connsiteX31" fmla="*/ 4318000 w 4323226"/>
              <a:gd name="connsiteY31" fmla="*/ 78552 h 4117550"/>
              <a:gd name="connsiteX32" fmla="*/ 4305300 w 4323226"/>
              <a:gd name="connsiteY32" fmla="*/ 78552 h 4117550"/>
              <a:gd name="connsiteX0" fmla="*/ 0 w 4316876"/>
              <a:gd name="connsiteY0" fmla="*/ 1475552 h 4117550"/>
              <a:gd name="connsiteX1" fmla="*/ 222250 w 4316876"/>
              <a:gd name="connsiteY1" fmla="*/ 1570802 h 4117550"/>
              <a:gd name="connsiteX2" fmla="*/ 381000 w 4316876"/>
              <a:gd name="connsiteY2" fmla="*/ 1653352 h 4117550"/>
              <a:gd name="connsiteX3" fmla="*/ 527050 w 4316876"/>
              <a:gd name="connsiteY3" fmla="*/ 1678752 h 4117550"/>
              <a:gd name="connsiteX4" fmla="*/ 679450 w 4316876"/>
              <a:gd name="connsiteY4" fmla="*/ 1767652 h 4117550"/>
              <a:gd name="connsiteX5" fmla="*/ 812800 w 4316876"/>
              <a:gd name="connsiteY5" fmla="*/ 1767652 h 4117550"/>
              <a:gd name="connsiteX6" fmla="*/ 1104900 w 4316876"/>
              <a:gd name="connsiteY6" fmla="*/ 2123252 h 4117550"/>
              <a:gd name="connsiteX7" fmla="*/ 1250950 w 4316876"/>
              <a:gd name="connsiteY7" fmla="*/ 2580452 h 4117550"/>
              <a:gd name="connsiteX8" fmla="*/ 1333500 w 4316876"/>
              <a:gd name="connsiteY8" fmla="*/ 2605852 h 4117550"/>
              <a:gd name="connsiteX9" fmla="*/ 1397000 w 4316876"/>
              <a:gd name="connsiteY9" fmla="*/ 2866202 h 4117550"/>
              <a:gd name="connsiteX10" fmla="*/ 1479550 w 4316876"/>
              <a:gd name="connsiteY10" fmla="*/ 2999552 h 4117550"/>
              <a:gd name="connsiteX11" fmla="*/ 1543050 w 4316876"/>
              <a:gd name="connsiteY11" fmla="*/ 3221802 h 4117550"/>
              <a:gd name="connsiteX12" fmla="*/ 1638300 w 4316876"/>
              <a:gd name="connsiteY12" fmla="*/ 3171002 h 4117550"/>
              <a:gd name="connsiteX13" fmla="*/ 1974850 w 4316876"/>
              <a:gd name="connsiteY13" fmla="*/ 3558352 h 4117550"/>
              <a:gd name="connsiteX14" fmla="*/ 2209800 w 4316876"/>
              <a:gd name="connsiteY14" fmla="*/ 3475802 h 4117550"/>
              <a:gd name="connsiteX15" fmla="*/ 2508250 w 4316876"/>
              <a:gd name="connsiteY15" fmla="*/ 3939352 h 4117550"/>
              <a:gd name="connsiteX16" fmla="*/ 2654300 w 4316876"/>
              <a:gd name="connsiteY16" fmla="*/ 4110802 h 4117550"/>
              <a:gd name="connsiteX17" fmla="*/ 2787650 w 4316876"/>
              <a:gd name="connsiteY17" fmla="*/ 4047302 h 4117550"/>
              <a:gd name="connsiteX18" fmla="*/ 2952750 w 4316876"/>
              <a:gd name="connsiteY18" fmla="*/ 3723452 h 4117550"/>
              <a:gd name="connsiteX19" fmla="*/ 3086100 w 4316876"/>
              <a:gd name="connsiteY19" fmla="*/ 3278952 h 4117550"/>
              <a:gd name="connsiteX20" fmla="*/ 3168650 w 4316876"/>
              <a:gd name="connsiteY20" fmla="*/ 3278952 h 4117550"/>
              <a:gd name="connsiteX21" fmla="*/ 3238500 w 4316876"/>
              <a:gd name="connsiteY21" fmla="*/ 3209102 h 4117550"/>
              <a:gd name="connsiteX22" fmla="*/ 3321050 w 4316876"/>
              <a:gd name="connsiteY22" fmla="*/ 3348802 h 4117550"/>
              <a:gd name="connsiteX23" fmla="*/ 3378200 w 4316876"/>
              <a:gd name="connsiteY23" fmla="*/ 2917002 h 4117550"/>
              <a:gd name="connsiteX24" fmla="*/ 3467100 w 4316876"/>
              <a:gd name="connsiteY24" fmla="*/ 2612202 h 4117550"/>
              <a:gd name="connsiteX25" fmla="*/ 3536950 w 4316876"/>
              <a:gd name="connsiteY25" fmla="*/ 2078802 h 4117550"/>
              <a:gd name="connsiteX26" fmla="*/ 3606800 w 4316876"/>
              <a:gd name="connsiteY26" fmla="*/ 1723202 h 4117550"/>
              <a:gd name="connsiteX27" fmla="*/ 3676650 w 4316876"/>
              <a:gd name="connsiteY27" fmla="*/ 1126302 h 4117550"/>
              <a:gd name="connsiteX28" fmla="*/ 3765550 w 4316876"/>
              <a:gd name="connsiteY28" fmla="*/ 751652 h 4117550"/>
              <a:gd name="connsiteX29" fmla="*/ 4044950 w 4316876"/>
              <a:gd name="connsiteY29" fmla="*/ 1031052 h 4117550"/>
              <a:gd name="connsiteX30" fmla="*/ 4197350 w 4316876"/>
              <a:gd name="connsiteY30" fmla="*/ 1139002 h 4117550"/>
              <a:gd name="connsiteX31" fmla="*/ 4311650 w 4316876"/>
              <a:gd name="connsiteY31" fmla="*/ 78552 h 4117550"/>
              <a:gd name="connsiteX32" fmla="*/ 4298950 w 4316876"/>
              <a:gd name="connsiteY32" fmla="*/ 78552 h 4117550"/>
              <a:gd name="connsiteX0" fmla="*/ 0 w 4316876"/>
              <a:gd name="connsiteY0" fmla="*/ 1475552 h 4117550"/>
              <a:gd name="connsiteX1" fmla="*/ 222250 w 4316876"/>
              <a:gd name="connsiteY1" fmla="*/ 1570802 h 4117550"/>
              <a:gd name="connsiteX2" fmla="*/ 381000 w 4316876"/>
              <a:gd name="connsiteY2" fmla="*/ 1653352 h 4117550"/>
              <a:gd name="connsiteX3" fmla="*/ 527050 w 4316876"/>
              <a:gd name="connsiteY3" fmla="*/ 1678752 h 4117550"/>
              <a:gd name="connsiteX4" fmla="*/ 679450 w 4316876"/>
              <a:gd name="connsiteY4" fmla="*/ 1767652 h 4117550"/>
              <a:gd name="connsiteX5" fmla="*/ 812800 w 4316876"/>
              <a:gd name="connsiteY5" fmla="*/ 1767652 h 4117550"/>
              <a:gd name="connsiteX6" fmla="*/ 1104900 w 4316876"/>
              <a:gd name="connsiteY6" fmla="*/ 2123252 h 4117550"/>
              <a:gd name="connsiteX7" fmla="*/ 1250950 w 4316876"/>
              <a:gd name="connsiteY7" fmla="*/ 2580452 h 4117550"/>
              <a:gd name="connsiteX8" fmla="*/ 1333500 w 4316876"/>
              <a:gd name="connsiteY8" fmla="*/ 2605852 h 4117550"/>
              <a:gd name="connsiteX9" fmla="*/ 1397000 w 4316876"/>
              <a:gd name="connsiteY9" fmla="*/ 2866202 h 4117550"/>
              <a:gd name="connsiteX10" fmla="*/ 1479550 w 4316876"/>
              <a:gd name="connsiteY10" fmla="*/ 2999552 h 4117550"/>
              <a:gd name="connsiteX11" fmla="*/ 1543050 w 4316876"/>
              <a:gd name="connsiteY11" fmla="*/ 3221802 h 4117550"/>
              <a:gd name="connsiteX12" fmla="*/ 1638300 w 4316876"/>
              <a:gd name="connsiteY12" fmla="*/ 3171002 h 4117550"/>
              <a:gd name="connsiteX13" fmla="*/ 1974850 w 4316876"/>
              <a:gd name="connsiteY13" fmla="*/ 3558352 h 4117550"/>
              <a:gd name="connsiteX14" fmla="*/ 2209800 w 4316876"/>
              <a:gd name="connsiteY14" fmla="*/ 3475802 h 4117550"/>
              <a:gd name="connsiteX15" fmla="*/ 2508250 w 4316876"/>
              <a:gd name="connsiteY15" fmla="*/ 3939352 h 4117550"/>
              <a:gd name="connsiteX16" fmla="*/ 2654300 w 4316876"/>
              <a:gd name="connsiteY16" fmla="*/ 4110802 h 4117550"/>
              <a:gd name="connsiteX17" fmla="*/ 2787650 w 4316876"/>
              <a:gd name="connsiteY17" fmla="*/ 4047302 h 4117550"/>
              <a:gd name="connsiteX18" fmla="*/ 2952750 w 4316876"/>
              <a:gd name="connsiteY18" fmla="*/ 3723452 h 4117550"/>
              <a:gd name="connsiteX19" fmla="*/ 3086100 w 4316876"/>
              <a:gd name="connsiteY19" fmla="*/ 3278952 h 4117550"/>
              <a:gd name="connsiteX20" fmla="*/ 3168650 w 4316876"/>
              <a:gd name="connsiteY20" fmla="*/ 3278952 h 4117550"/>
              <a:gd name="connsiteX21" fmla="*/ 3238500 w 4316876"/>
              <a:gd name="connsiteY21" fmla="*/ 3209102 h 4117550"/>
              <a:gd name="connsiteX22" fmla="*/ 3321050 w 4316876"/>
              <a:gd name="connsiteY22" fmla="*/ 3348802 h 4117550"/>
              <a:gd name="connsiteX23" fmla="*/ 3378200 w 4316876"/>
              <a:gd name="connsiteY23" fmla="*/ 2917002 h 4117550"/>
              <a:gd name="connsiteX24" fmla="*/ 3467100 w 4316876"/>
              <a:gd name="connsiteY24" fmla="*/ 2612202 h 4117550"/>
              <a:gd name="connsiteX25" fmla="*/ 3536950 w 4316876"/>
              <a:gd name="connsiteY25" fmla="*/ 2078802 h 4117550"/>
              <a:gd name="connsiteX26" fmla="*/ 3606800 w 4316876"/>
              <a:gd name="connsiteY26" fmla="*/ 1723202 h 4117550"/>
              <a:gd name="connsiteX27" fmla="*/ 3676650 w 4316876"/>
              <a:gd name="connsiteY27" fmla="*/ 1126302 h 4117550"/>
              <a:gd name="connsiteX28" fmla="*/ 3765550 w 4316876"/>
              <a:gd name="connsiteY28" fmla="*/ 751652 h 4117550"/>
              <a:gd name="connsiteX29" fmla="*/ 4044950 w 4316876"/>
              <a:gd name="connsiteY29" fmla="*/ 1031052 h 4117550"/>
              <a:gd name="connsiteX30" fmla="*/ 4197350 w 4316876"/>
              <a:gd name="connsiteY30" fmla="*/ 1139002 h 4117550"/>
              <a:gd name="connsiteX31" fmla="*/ 4311650 w 4316876"/>
              <a:gd name="connsiteY31" fmla="*/ 78552 h 4117550"/>
              <a:gd name="connsiteX32" fmla="*/ 4298950 w 4316876"/>
              <a:gd name="connsiteY32" fmla="*/ 78552 h 4117550"/>
              <a:gd name="connsiteX0" fmla="*/ 0 w 4462926"/>
              <a:gd name="connsiteY0" fmla="*/ 1348552 h 4117550"/>
              <a:gd name="connsiteX1" fmla="*/ 368300 w 4462926"/>
              <a:gd name="connsiteY1" fmla="*/ 1570802 h 4117550"/>
              <a:gd name="connsiteX2" fmla="*/ 527050 w 4462926"/>
              <a:gd name="connsiteY2" fmla="*/ 1653352 h 4117550"/>
              <a:gd name="connsiteX3" fmla="*/ 673100 w 4462926"/>
              <a:gd name="connsiteY3" fmla="*/ 1678752 h 4117550"/>
              <a:gd name="connsiteX4" fmla="*/ 825500 w 4462926"/>
              <a:gd name="connsiteY4" fmla="*/ 1767652 h 4117550"/>
              <a:gd name="connsiteX5" fmla="*/ 958850 w 4462926"/>
              <a:gd name="connsiteY5" fmla="*/ 1767652 h 4117550"/>
              <a:gd name="connsiteX6" fmla="*/ 1250950 w 4462926"/>
              <a:gd name="connsiteY6" fmla="*/ 2123252 h 4117550"/>
              <a:gd name="connsiteX7" fmla="*/ 1397000 w 4462926"/>
              <a:gd name="connsiteY7" fmla="*/ 2580452 h 4117550"/>
              <a:gd name="connsiteX8" fmla="*/ 1479550 w 4462926"/>
              <a:gd name="connsiteY8" fmla="*/ 2605852 h 4117550"/>
              <a:gd name="connsiteX9" fmla="*/ 1543050 w 4462926"/>
              <a:gd name="connsiteY9" fmla="*/ 2866202 h 4117550"/>
              <a:gd name="connsiteX10" fmla="*/ 1625600 w 4462926"/>
              <a:gd name="connsiteY10" fmla="*/ 2999552 h 4117550"/>
              <a:gd name="connsiteX11" fmla="*/ 1689100 w 4462926"/>
              <a:gd name="connsiteY11" fmla="*/ 3221802 h 4117550"/>
              <a:gd name="connsiteX12" fmla="*/ 1784350 w 4462926"/>
              <a:gd name="connsiteY12" fmla="*/ 3171002 h 4117550"/>
              <a:gd name="connsiteX13" fmla="*/ 2120900 w 4462926"/>
              <a:gd name="connsiteY13" fmla="*/ 3558352 h 4117550"/>
              <a:gd name="connsiteX14" fmla="*/ 2355850 w 4462926"/>
              <a:gd name="connsiteY14" fmla="*/ 3475802 h 4117550"/>
              <a:gd name="connsiteX15" fmla="*/ 2654300 w 4462926"/>
              <a:gd name="connsiteY15" fmla="*/ 3939352 h 4117550"/>
              <a:gd name="connsiteX16" fmla="*/ 2800350 w 4462926"/>
              <a:gd name="connsiteY16" fmla="*/ 4110802 h 4117550"/>
              <a:gd name="connsiteX17" fmla="*/ 2933700 w 4462926"/>
              <a:gd name="connsiteY17" fmla="*/ 4047302 h 4117550"/>
              <a:gd name="connsiteX18" fmla="*/ 3098800 w 4462926"/>
              <a:gd name="connsiteY18" fmla="*/ 3723452 h 4117550"/>
              <a:gd name="connsiteX19" fmla="*/ 3232150 w 4462926"/>
              <a:gd name="connsiteY19" fmla="*/ 3278952 h 4117550"/>
              <a:gd name="connsiteX20" fmla="*/ 3314700 w 4462926"/>
              <a:gd name="connsiteY20" fmla="*/ 3278952 h 4117550"/>
              <a:gd name="connsiteX21" fmla="*/ 3384550 w 4462926"/>
              <a:gd name="connsiteY21" fmla="*/ 3209102 h 4117550"/>
              <a:gd name="connsiteX22" fmla="*/ 3467100 w 4462926"/>
              <a:gd name="connsiteY22" fmla="*/ 3348802 h 4117550"/>
              <a:gd name="connsiteX23" fmla="*/ 3524250 w 4462926"/>
              <a:gd name="connsiteY23" fmla="*/ 2917002 h 4117550"/>
              <a:gd name="connsiteX24" fmla="*/ 3613150 w 4462926"/>
              <a:gd name="connsiteY24" fmla="*/ 2612202 h 4117550"/>
              <a:gd name="connsiteX25" fmla="*/ 3683000 w 4462926"/>
              <a:gd name="connsiteY25" fmla="*/ 2078802 h 4117550"/>
              <a:gd name="connsiteX26" fmla="*/ 3752850 w 4462926"/>
              <a:gd name="connsiteY26" fmla="*/ 1723202 h 4117550"/>
              <a:gd name="connsiteX27" fmla="*/ 3822700 w 4462926"/>
              <a:gd name="connsiteY27" fmla="*/ 1126302 h 4117550"/>
              <a:gd name="connsiteX28" fmla="*/ 3911600 w 4462926"/>
              <a:gd name="connsiteY28" fmla="*/ 751652 h 4117550"/>
              <a:gd name="connsiteX29" fmla="*/ 4191000 w 4462926"/>
              <a:gd name="connsiteY29" fmla="*/ 1031052 h 4117550"/>
              <a:gd name="connsiteX30" fmla="*/ 4343400 w 4462926"/>
              <a:gd name="connsiteY30" fmla="*/ 1139002 h 4117550"/>
              <a:gd name="connsiteX31" fmla="*/ 4457700 w 4462926"/>
              <a:gd name="connsiteY31" fmla="*/ 78552 h 4117550"/>
              <a:gd name="connsiteX32" fmla="*/ 4445000 w 4462926"/>
              <a:gd name="connsiteY32" fmla="*/ 78552 h 4117550"/>
              <a:gd name="connsiteX0" fmla="*/ 0 w 4462926"/>
              <a:gd name="connsiteY0" fmla="*/ 1348552 h 4117550"/>
              <a:gd name="connsiteX1" fmla="*/ 368300 w 4462926"/>
              <a:gd name="connsiteY1" fmla="*/ 1570802 h 4117550"/>
              <a:gd name="connsiteX2" fmla="*/ 527050 w 4462926"/>
              <a:gd name="connsiteY2" fmla="*/ 1653352 h 4117550"/>
              <a:gd name="connsiteX3" fmla="*/ 673100 w 4462926"/>
              <a:gd name="connsiteY3" fmla="*/ 1678752 h 4117550"/>
              <a:gd name="connsiteX4" fmla="*/ 825500 w 4462926"/>
              <a:gd name="connsiteY4" fmla="*/ 1767652 h 4117550"/>
              <a:gd name="connsiteX5" fmla="*/ 958850 w 4462926"/>
              <a:gd name="connsiteY5" fmla="*/ 1767652 h 4117550"/>
              <a:gd name="connsiteX6" fmla="*/ 1250950 w 4462926"/>
              <a:gd name="connsiteY6" fmla="*/ 2123252 h 4117550"/>
              <a:gd name="connsiteX7" fmla="*/ 1397000 w 4462926"/>
              <a:gd name="connsiteY7" fmla="*/ 2580452 h 4117550"/>
              <a:gd name="connsiteX8" fmla="*/ 1479550 w 4462926"/>
              <a:gd name="connsiteY8" fmla="*/ 2605852 h 4117550"/>
              <a:gd name="connsiteX9" fmla="*/ 1543050 w 4462926"/>
              <a:gd name="connsiteY9" fmla="*/ 2866202 h 4117550"/>
              <a:gd name="connsiteX10" fmla="*/ 1625600 w 4462926"/>
              <a:gd name="connsiteY10" fmla="*/ 2999552 h 4117550"/>
              <a:gd name="connsiteX11" fmla="*/ 1689100 w 4462926"/>
              <a:gd name="connsiteY11" fmla="*/ 3221802 h 4117550"/>
              <a:gd name="connsiteX12" fmla="*/ 1784350 w 4462926"/>
              <a:gd name="connsiteY12" fmla="*/ 3171002 h 4117550"/>
              <a:gd name="connsiteX13" fmla="*/ 2120900 w 4462926"/>
              <a:gd name="connsiteY13" fmla="*/ 3558352 h 4117550"/>
              <a:gd name="connsiteX14" fmla="*/ 2355850 w 4462926"/>
              <a:gd name="connsiteY14" fmla="*/ 3475802 h 4117550"/>
              <a:gd name="connsiteX15" fmla="*/ 2654300 w 4462926"/>
              <a:gd name="connsiteY15" fmla="*/ 3939352 h 4117550"/>
              <a:gd name="connsiteX16" fmla="*/ 2800350 w 4462926"/>
              <a:gd name="connsiteY16" fmla="*/ 4110802 h 4117550"/>
              <a:gd name="connsiteX17" fmla="*/ 2933700 w 4462926"/>
              <a:gd name="connsiteY17" fmla="*/ 4047302 h 4117550"/>
              <a:gd name="connsiteX18" fmla="*/ 3098800 w 4462926"/>
              <a:gd name="connsiteY18" fmla="*/ 3723452 h 4117550"/>
              <a:gd name="connsiteX19" fmla="*/ 3232150 w 4462926"/>
              <a:gd name="connsiteY19" fmla="*/ 3278952 h 4117550"/>
              <a:gd name="connsiteX20" fmla="*/ 3314700 w 4462926"/>
              <a:gd name="connsiteY20" fmla="*/ 3278952 h 4117550"/>
              <a:gd name="connsiteX21" fmla="*/ 3384550 w 4462926"/>
              <a:gd name="connsiteY21" fmla="*/ 3209102 h 4117550"/>
              <a:gd name="connsiteX22" fmla="*/ 3467100 w 4462926"/>
              <a:gd name="connsiteY22" fmla="*/ 3348802 h 4117550"/>
              <a:gd name="connsiteX23" fmla="*/ 3524250 w 4462926"/>
              <a:gd name="connsiteY23" fmla="*/ 2917002 h 4117550"/>
              <a:gd name="connsiteX24" fmla="*/ 3613150 w 4462926"/>
              <a:gd name="connsiteY24" fmla="*/ 2612202 h 4117550"/>
              <a:gd name="connsiteX25" fmla="*/ 3683000 w 4462926"/>
              <a:gd name="connsiteY25" fmla="*/ 2078802 h 4117550"/>
              <a:gd name="connsiteX26" fmla="*/ 3752850 w 4462926"/>
              <a:gd name="connsiteY26" fmla="*/ 1723202 h 4117550"/>
              <a:gd name="connsiteX27" fmla="*/ 3822700 w 4462926"/>
              <a:gd name="connsiteY27" fmla="*/ 1126302 h 4117550"/>
              <a:gd name="connsiteX28" fmla="*/ 3911600 w 4462926"/>
              <a:gd name="connsiteY28" fmla="*/ 751652 h 4117550"/>
              <a:gd name="connsiteX29" fmla="*/ 4191000 w 4462926"/>
              <a:gd name="connsiteY29" fmla="*/ 1031052 h 4117550"/>
              <a:gd name="connsiteX30" fmla="*/ 4343400 w 4462926"/>
              <a:gd name="connsiteY30" fmla="*/ 1139002 h 4117550"/>
              <a:gd name="connsiteX31" fmla="*/ 4457700 w 4462926"/>
              <a:gd name="connsiteY31" fmla="*/ 78552 h 4117550"/>
              <a:gd name="connsiteX32" fmla="*/ 4445000 w 4462926"/>
              <a:gd name="connsiteY32" fmla="*/ 78552 h 4117550"/>
              <a:gd name="connsiteX0" fmla="*/ 0 w 4697876"/>
              <a:gd name="connsiteY0" fmla="*/ 205552 h 4117550"/>
              <a:gd name="connsiteX1" fmla="*/ 603250 w 4697876"/>
              <a:gd name="connsiteY1" fmla="*/ 1570802 h 4117550"/>
              <a:gd name="connsiteX2" fmla="*/ 762000 w 4697876"/>
              <a:gd name="connsiteY2" fmla="*/ 1653352 h 4117550"/>
              <a:gd name="connsiteX3" fmla="*/ 908050 w 4697876"/>
              <a:gd name="connsiteY3" fmla="*/ 1678752 h 4117550"/>
              <a:gd name="connsiteX4" fmla="*/ 1060450 w 4697876"/>
              <a:gd name="connsiteY4" fmla="*/ 1767652 h 4117550"/>
              <a:gd name="connsiteX5" fmla="*/ 1193800 w 4697876"/>
              <a:gd name="connsiteY5" fmla="*/ 1767652 h 4117550"/>
              <a:gd name="connsiteX6" fmla="*/ 1485900 w 4697876"/>
              <a:gd name="connsiteY6" fmla="*/ 2123252 h 4117550"/>
              <a:gd name="connsiteX7" fmla="*/ 1631950 w 4697876"/>
              <a:gd name="connsiteY7" fmla="*/ 2580452 h 4117550"/>
              <a:gd name="connsiteX8" fmla="*/ 1714500 w 4697876"/>
              <a:gd name="connsiteY8" fmla="*/ 2605852 h 4117550"/>
              <a:gd name="connsiteX9" fmla="*/ 1778000 w 4697876"/>
              <a:gd name="connsiteY9" fmla="*/ 2866202 h 4117550"/>
              <a:gd name="connsiteX10" fmla="*/ 1860550 w 4697876"/>
              <a:gd name="connsiteY10" fmla="*/ 2999552 h 4117550"/>
              <a:gd name="connsiteX11" fmla="*/ 1924050 w 4697876"/>
              <a:gd name="connsiteY11" fmla="*/ 3221802 h 4117550"/>
              <a:gd name="connsiteX12" fmla="*/ 2019300 w 4697876"/>
              <a:gd name="connsiteY12" fmla="*/ 3171002 h 4117550"/>
              <a:gd name="connsiteX13" fmla="*/ 2355850 w 4697876"/>
              <a:gd name="connsiteY13" fmla="*/ 3558352 h 4117550"/>
              <a:gd name="connsiteX14" fmla="*/ 2590800 w 4697876"/>
              <a:gd name="connsiteY14" fmla="*/ 3475802 h 4117550"/>
              <a:gd name="connsiteX15" fmla="*/ 2889250 w 4697876"/>
              <a:gd name="connsiteY15" fmla="*/ 3939352 h 4117550"/>
              <a:gd name="connsiteX16" fmla="*/ 3035300 w 4697876"/>
              <a:gd name="connsiteY16" fmla="*/ 4110802 h 4117550"/>
              <a:gd name="connsiteX17" fmla="*/ 3168650 w 4697876"/>
              <a:gd name="connsiteY17" fmla="*/ 4047302 h 4117550"/>
              <a:gd name="connsiteX18" fmla="*/ 3333750 w 4697876"/>
              <a:gd name="connsiteY18" fmla="*/ 3723452 h 4117550"/>
              <a:gd name="connsiteX19" fmla="*/ 3467100 w 4697876"/>
              <a:gd name="connsiteY19" fmla="*/ 3278952 h 4117550"/>
              <a:gd name="connsiteX20" fmla="*/ 3549650 w 4697876"/>
              <a:gd name="connsiteY20" fmla="*/ 3278952 h 4117550"/>
              <a:gd name="connsiteX21" fmla="*/ 3619500 w 4697876"/>
              <a:gd name="connsiteY21" fmla="*/ 3209102 h 4117550"/>
              <a:gd name="connsiteX22" fmla="*/ 3702050 w 4697876"/>
              <a:gd name="connsiteY22" fmla="*/ 3348802 h 4117550"/>
              <a:gd name="connsiteX23" fmla="*/ 3759200 w 4697876"/>
              <a:gd name="connsiteY23" fmla="*/ 2917002 h 4117550"/>
              <a:gd name="connsiteX24" fmla="*/ 3848100 w 4697876"/>
              <a:gd name="connsiteY24" fmla="*/ 2612202 h 4117550"/>
              <a:gd name="connsiteX25" fmla="*/ 3917950 w 4697876"/>
              <a:gd name="connsiteY25" fmla="*/ 2078802 h 4117550"/>
              <a:gd name="connsiteX26" fmla="*/ 3987800 w 4697876"/>
              <a:gd name="connsiteY26" fmla="*/ 1723202 h 4117550"/>
              <a:gd name="connsiteX27" fmla="*/ 4057650 w 4697876"/>
              <a:gd name="connsiteY27" fmla="*/ 1126302 h 4117550"/>
              <a:gd name="connsiteX28" fmla="*/ 4146550 w 4697876"/>
              <a:gd name="connsiteY28" fmla="*/ 751652 h 4117550"/>
              <a:gd name="connsiteX29" fmla="*/ 4425950 w 4697876"/>
              <a:gd name="connsiteY29" fmla="*/ 1031052 h 4117550"/>
              <a:gd name="connsiteX30" fmla="*/ 4578350 w 4697876"/>
              <a:gd name="connsiteY30" fmla="*/ 1139002 h 4117550"/>
              <a:gd name="connsiteX31" fmla="*/ 4692650 w 4697876"/>
              <a:gd name="connsiteY31" fmla="*/ 78552 h 4117550"/>
              <a:gd name="connsiteX32" fmla="*/ 4679950 w 4697876"/>
              <a:gd name="connsiteY32" fmla="*/ 78552 h 4117550"/>
              <a:gd name="connsiteX0" fmla="*/ 0 w 4697876"/>
              <a:gd name="connsiteY0" fmla="*/ 205552 h 4117550"/>
              <a:gd name="connsiteX1" fmla="*/ 603250 w 4697876"/>
              <a:gd name="connsiteY1" fmla="*/ 1570802 h 4117550"/>
              <a:gd name="connsiteX2" fmla="*/ 762000 w 4697876"/>
              <a:gd name="connsiteY2" fmla="*/ 1653352 h 4117550"/>
              <a:gd name="connsiteX3" fmla="*/ 908050 w 4697876"/>
              <a:gd name="connsiteY3" fmla="*/ 1678752 h 4117550"/>
              <a:gd name="connsiteX4" fmla="*/ 1060450 w 4697876"/>
              <a:gd name="connsiteY4" fmla="*/ 1767652 h 4117550"/>
              <a:gd name="connsiteX5" fmla="*/ 1193800 w 4697876"/>
              <a:gd name="connsiteY5" fmla="*/ 1767652 h 4117550"/>
              <a:gd name="connsiteX6" fmla="*/ 1485900 w 4697876"/>
              <a:gd name="connsiteY6" fmla="*/ 2123252 h 4117550"/>
              <a:gd name="connsiteX7" fmla="*/ 1631950 w 4697876"/>
              <a:gd name="connsiteY7" fmla="*/ 2580452 h 4117550"/>
              <a:gd name="connsiteX8" fmla="*/ 1714500 w 4697876"/>
              <a:gd name="connsiteY8" fmla="*/ 2605852 h 4117550"/>
              <a:gd name="connsiteX9" fmla="*/ 1778000 w 4697876"/>
              <a:gd name="connsiteY9" fmla="*/ 2866202 h 4117550"/>
              <a:gd name="connsiteX10" fmla="*/ 1860550 w 4697876"/>
              <a:gd name="connsiteY10" fmla="*/ 2999552 h 4117550"/>
              <a:gd name="connsiteX11" fmla="*/ 1924050 w 4697876"/>
              <a:gd name="connsiteY11" fmla="*/ 3221802 h 4117550"/>
              <a:gd name="connsiteX12" fmla="*/ 2019300 w 4697876"/>
              <a:gd name="connsiteY12" fmla="*/ 3171002 h 4117550"/>
              <a:gd name="connsiteX13" fmla="*/ 2355850 w 4697876"/>
              <a:gd name="connsiteY13" fmla="*/ 3558352 h 4117550"/>
              <a:gd name="connsiteX14" fmla="*/ 2590800 w 4697876"/>
              <a:gd name="connsiteY14" fmla="*/ 3475802 h 4117550"/>
              <a:gd name="connsiteX15" fmla="*/ 2889250 w 4697876"/>
              <a:gd name="connsiteY15" fmla="*/ 3939352 h 4117550"/>
              <a:gd name="connsiteX16" fmla="*/ 3035300 w 4697876"/>
              <a:gd name="connsiteY16" fmla="*/ 4110802 h 4117550"/>
              <a:gd name="connsiteX17" fmla="*/ 3168650 w 4697876"/>
              <a:gd name="connsiteY17" fmla="*/ 4047302 h 4117550"/>
              <a:gd name="connsiteX18" fmla="*/ 3333750 w 4697876"/>
              <a:gd name="connsiteY18" fmla="*/ 3723452 h 4117550"/>
              <a:gd name="connsiteX19" fmla="*/ 3467100 w 4697876"/>
              <a:gd name="connsiteY19" fmla="*/ 3278952 h 4117550"/>
              <a:gd name="connsiteX20" fmla="*/ 3549650 w 4697876"/>
              <a:gd name="connsiteY20" fmla="*/ 3278952 h 4117550"/>
              <a:gd name="connsiteX21" fmla="*/ 3619500 w 4697876"/>
              <a:gd name="connsiteY21" fmla="*/ 3209102 h 4117550"/>
              <a:gd name="connsiteX22" fmla="*/ 3702050 w 4697876"/>
              <a:gd name="connsiteY22" fmla="*/ 3348802 h 4117550"/>
              <a:gd name="connsiteX23" fmla="*/ 3759200 w 4697876"/>
              <a:gd name="connsiteY23" fmla="*/ 2917002 h 4117550"/>
              <a:gd name="connsiteX24" fmla="*/ 3848100 w 4697876"/>
              <a:gd name="connsiteY24" fmla="*/ 2612202 h 4117550"/>
              <a:gd name="connsiteX25" fmla="*/ 3917950 w 4697876"/>
              <a:gd name="connsiteY25" fmla="*/ 2078802 h 4117550"/>
              <a:gd name="connsiteX26" fmla="*/ 3987800 w 4697876"/>
              <a:gd name="connsiteY26" fmla="*/ 1723202 h 4117550"/>
              <a:gd name="connsiteX27" fmla="*/ 4057650 w 4697876"/>
              <a:gd name="connsiteY27" fmla="*/ 1126302 h 4117550"/>
              <a:gd name="connsiteX28" fmla="*/ 4146550 w 4697876"/>
              <a:gd name="connsiteY28" fmla="*/ 751652 h 4117550"/>
              <a:gd name="connsiteX29" fmla="*/ 4425950 w 4697876"/>
              <a:gd name="connsiteY29" fmla="*/ 1031052 h 4117550"/>
              <a:gd name="connsiteX30" fmla="*/ 4578350 w 4697876"/>
              <a:gd name="connsiteY30" fmla="*/ 1139002 h 4117550"/>
              <a:gd name="connsiteX31" fmla="*/ 4692650 w 4697876"/>
              <a:gd name="connsiteY31" fmla="*/ 78552 h 4117550"/>
              <a:gd name="connsiteX32" fmla="*/ 4679950 w 4697876"/>
              <a:gd name="connsiteY32" fmla="*/ 78552 h 4117550"/>
              <a:gd name="connsiteX0" fmla="*/ 0 w 4781550"/>
              <a:gd name="connsiteY0" fmla="*/ 167195 h 4079193"/>
              <a:gd name="connsiteX1" fmla="*/ 603250 w 4781550"/>
              <a:gd name="connsiteY1" fmla="*/ 1532445 h 4079193"/>
              <a:gd name="connsiteX2" fmla="*/ 762000 w 4781550"/>
              <a:gd name="connsiteY2" fmla="*/ 1614995 h 4079193"/>
              <a:gd name="connsiteX3" fmla="*/ 908050 w 4781550"/>
              <a:gd name="connsiteY3" fmla="*/ 1640395 h 4079193"/>
              <a:gd name="connsiteX4" fmla="*/ 1060450 w 4781550"/>
              <a:gd name="connsiteY4" fmla="*/ 1729295 h 4079193"/>
              <a:gd name="connsiteX5" fmla="*/ 1193800 w 4781550"/>
              <a:gd name="connsiteY5" fmla="*/ 1729295 h 4079193"/>
              <a:gd name="connsiteX6" fmla="*/ 1485900 w 4781550"/>
              <a:gd name="connsiteY6" fmla="*/ 2084895 h 4079193"/>
              <a:gd name="connsiteX7" fmla="*/ 1631950 w 4781550"/>
              <a:gd name="connsiteY7" fmla="*/ 2542095 h 4079193"/>
              <a:gd name="connsiteX8" fmla="*/ 1714500 w 4781550"/>
              <a:gd name="connsiteY8" fmla="*/ 2567495 h 4079193"/>
              <a:gd name="connsiteX9" fmla="*/ 1778000 w 4781550"/>
              <a:gd name="connsiteY9" fmla="*/ 2827845 h 4079193"/>
              <a:gd name="connsiteX10" fmla="*/ 1860550 w 4781550"/>
              <a:gd name="connsiteY10" fmla="*/ 2961195 h 4079193"/>
              <a:gd name="connsiteX11" fmla="*/ 1924050 w 4781550"/>
              <a:gd name="connsiteY11" fmla="*/ 3183445 h 4079193"/>
              <a:gd name="connsiteX12" fmla="*/ 2019300 w 4781550"/>
              <a:gd name="connsiteY12" fmla="*/ 3132645 h 4079193"/>
              <a:gd name="connsiteX13" fmla="*/ 2355850 w 4781550"/>
              <a:gd name="connsiteY13" fmla="*/ 3519995 h 4079193"/>
              <a:gd name="connsiteX14" fmla="*/ 2590800 w 4781550"/>
              <a:gd name="connsiteY14" fmla="*/ 3437445 h 4079193"/>
              <a:gd name="connsiteX15" fmla="*/ 2889250 w 4781550"/>
              <a:gd name="connsiteY15" fmla="*/ 3900995 h 4079193"/>
              <a:gd name="connsiteX16" fmla="*/ 3035300 w 4781550"/>
              <a:gd name="connsiteY16" fmla="*/ 4072445 h 4079193"/>
              <a:gd name="connsiteX17" fmla="*/ 3168650 w 4781550"/>
              <a:gd name="connsiteY17" fmla="*/ 4008945 h 4079193"/>
              <a:gd name="connsiteX18" fmla="*/ 3333750 w 4781550"/>
              <a:gd name="connsiteY18" fmla="*/ 3685095 h 4079193"/>
              <a:gd name="connsiteX19" fmla="*/ 3467100 w 4781550"/>
              <a:gd name="connsiteY19" fmla="*/ 3240595 h 4079193"/>
              <a:gd name="connsiteX20" fmla="*/ 3549650 w 4781550"/>
              <a:gd name="connsiteY20" fmla="*/ 3240595 h 4079193"/>
              <a:gd name="connsiteX21" fmla="*/ 3619500 w 4781550"/>
              <a:gd name="connsiteY21" fmla="*/ 3170745 h 4079193"/>
              <a:gd name="connsiteX22" fmla="*/ 3702050 w 4781550"/>
              <a:gd name="connsiteY22" fmla="*/ 3310445 h 4079193"/>
              <a:gd name="connsiteX23" fmla="*/ 3759200 w 4781550"/>
              <a:gd name="connsiteY23" fmla="*/ 2878645 h 4079193"/>
              <a:gd name="connsiteX24" fmla="*/ 3848100 w 4781550"/>
              <a:gd name="connsiteY24" fmla="*/ 2573845 h 4079193"/>
              <a:gd name="connsiteX25" fmla="*/ 3917950 w 4781550"/>
              <a:gd name="connsiteY25" fmla="*/ 2040445 h 4079193"/>
              <a:gd name="connsiteX26" fmla="*/ 3987800 w 4781550"/>
              <a:gd name="connsiteY26" fmla="*/ 1684845 h 4079193"/>
              <a:gd name="connsiteX27" fmla="*/ 4057650 w 4781550"/>
              <a:gd name="connsiteY27" fmla="*/ 1087945 h 4079193"/>
              <a:gd name="connsiteX28" fmla="*/ 4146550 w 4781550"/>
              <a:gd name="connsiteY28" fmla="*/ 713295 h 4079193"/>
              <a:gd name="connsiteX29" fmla="*/ 4425950 w 4781550"/>
              <a:gd name="connsiteY29" fmla="*/ 992695 h 4079193"/>
              <a:gd name="connsiteX30" fmla="*/ 4578350 w 4781550"/>
              <a:gd name="connsiteY30" fmla="*/ 1100645 h 4079193"/>
              <a:gd name="connsiteX31" fmla="*/ 4692650 w 4781550"/>
              <a:gd name="connsiteY31" fmla="*/ 40195 h 4079193"/>
              <a:gd name="connsiteX32" fmla="*/ 4781550 w 4781550"/>
              <a:gd name="connsiteY32" fmla="*/ 205295 h 4079193"/>
              <a:gd name="connsiteX0" fmla="*/ 0 w 4787900"/>
              <a:gd name="connsiteY0" fmla="*/ 176176 h 4088174"/>
              <a:gd name="connsiteX1" fmla="*/ 603250 w 4787900"/>
              <a:gd name="connsiteY1" fmla="*/ 1541426 h 4088174"/>
              <a:gd name="connsiteX2" fmla="*/ 762000 w 4787900"/>
              <a:gd name="connsiteY2" fmla="*/ 1623976 h 4088174"/>
              <a:gd name="connsiteX3" fmla="*/ 908050 w 4787900"/>
              <a:gd name="connsiteY3" fmla="*/ 1649376 h 4088174"/>
              <a:gd name="connsiteX4" fmla="*/ 1060450 w 4787900"/>
              <a:gd name="connsiteY4" fmla="*/ 1738276 h 4088174"/>
              <a:gd name="connsiteX5" fmla="*/ 1193800 w 4787900"/>
              <a:gd name="connsiteY5" fmla="*/ 1738276 h 4088174"/>
              <a:gd name="connsiteX6" fmla="*/ 1485900 w 4787900"/>
              <a:gd name="connsiteY6" fmla="*/ 2093876 h 4088174"/>
              <a:gd name="connsiteX7" fmla="*/ 1631950 w 4787900"/>
              <a:gd name="connsiteY7" fmla="*/ 2551076 h 4088174"/>
              <a:gd name="connsiteX8" fmla="*/ 1714500 w 4787900"/>
              <a:gd name="connsiteY8" fmla="*/ 2576476 h 4088174"/>
              <a:gd name="connsiteX9" fmla="*/ 1778000 w 4787900"/>
              <a:gd name="connsiteY9" fmla="*/ 2836826 h 4088174"/>
              <a:gd name="connsiteX10" fmla="*/ 1860550 w 4787900"/>
              <a:gd name="connsiteY10" fmla="*/ 2970176 h 4088174"/>
              <a:gd name="connsiteX11" fmla="*/ 1924050 w 4787900"/>
              <a:gd name="connsiteY11" fmla="*/ 3192426 h 4088174"/>
              <a:gd name="connsiteX12" fmla="*/ 2019300 w 4787900"/>
              <a:gd name="connsiteY12" fmla="*/ 3141626 h 4088174"/>
              <a:gd name="connsiteX13" fmla="*/ 2355850 w 4787900"/>
              <a:gd name="connsiteY13" fmla="*/ 3528976 h 4088174"/>
              <a:gd name="connsiteX14" fmla="*/ 2590800 w 4787900"/>
              <a:gd name="connsiteY14" fmla="*/ 3446426 h 4088174"/>
              <a:gd name="connsiteX15" fmla="*/ 2889250 w 4787900"/>
              <a:gd name="connsiteY15" fmla="*/ 3909976 h 4088174"/>
              <a:gd name="connsiteX16" fmla="*/ 3035300 w 4787900"/>
              <a:gd name="connsiteY16" fmla="*/ 4081426 h 4088174"/>
              <a:gd name="connsiteX17" fmla="*/ 3168650 w 4787900"/>
              <a:gd name="connsiteY17" fmla="*/ 4017926 h 4088174"/>
              <a:gd name="connsiteX18" fmla="*/ 3333750 w 4787900"/>
              <a:gd name="connsiteY18" fmla="*/ 3694076 h 4088174"/>
              <a:gd name="connsiteX19" fmla="*/ 3467100 w 4787900"/>
              <a:gd name="connsiteY19" fmla="*/ 3249576 h 4088174"/>
              <a:gd name="connsiteX20" fmla="*/ 3549650 w 4787900"/>
              <a:gd name="connsiteY20" fmla="*/ 3249576 h 4088174"/>
              <a:gd name="connsiteX21" fmla="*/ 3619500 w 4787900"/>
              <a:gd name="connsiteY21" fmla="*/ 3179726 h 4088174"/>
              <a:gd name="connsiteX22" fmla="*/ 3702050 w 4787900"/>
              <a:gd name="connsiteY22" fmla="*/ 3319426 h 4088174"/>
              <a:gd name="connsiteX23" fmla="*/ 3759200 w 4787900"/>
              <a:gd name="connsiteY23" fmla="*/ 2887626 h 4088174"/>
              <a:gd name="connsiteX24" fmla="*/ 3848100 w 4787900"/>
              <a:gd name="connsiteY24" fmla="*/ 2582826 h 4088174"/>
              <a:gd name="connsiteX25" fmla="*/ 3917950 w 4787900"/>
              <a:gd name="connsiteY25" fmla="*/ 2049426 h 4088174"/>
              <a:gd name="connsiteX26" fmla="*/ 3987800 w 4787900"/>
              <a:gd name="connsiteY26" fmla="*/ 1693826 h 4088174"/>
              <a:gd name="connsiteX27" fmla="*/ 4057650 w 4787900"/>
              <a:gd name="connsiteY27" fmla="*/ 1096926 h 4088174"/>
              <a:gd name="connsiteX28" fmla="*/ 4146550 w 4787900"/>
              <a:gd name="connsiteY28" fmla="*/ 722276 h 4088174"/>
              <a:gd name="connsiteX29" fmla="*/ 4425950 w 4787900"/>
              <a:gd name="connsiteY29" fmla="*/ 1001676 h 4088174"/>
              <a:gd name="connsiteX30" fmla="*/ 4578350 w 4787900"/>
              <a:gd name="connsiteY30" fmla="*/ 1109626 h 4088174"/>
              <a:gd name="connsiteX31" fmla="*/ 4692650 w 4787900"/>
              <a:gd name="connsiteY31" fmla="*/ 49176 h 4088174"/>
              <a:gd name="connsiteX32" fmla="*/ 4787900 w 4787900"/>
              <a:gd name="connsiteY32" fmla="*/ 163476 h 4088174"/>
              <a:gd name="connsiteX0" fmla="*/ 0 w 4692650"/>
              <a:gd name="connsiteY0" fmla="*/ 127000 h 4038998"/>
              <a:gd name="connsiteX1" fmla="*/ 603250 w 4692650"/>
              <a:gd name="connsiteY1" fmla="*/ 1492250 h 4038998"/>
              <a:gd name="connsiteX2" fmla="*/ 762000 w 4692650"/>
              <a:gd name="connsiteY2" fmla="*/ 1574800 h 4038998"/>
              <a:gd name="connsiteX3" fmla="*/ 908050 w 4692650"/>
              <a:gd name="connsiteY3" fmla="*/ 1600200 h 4038998"/>
              <a:gd name="connsiteX4" fmla="*/ 1060450 w 4692650"/>
              <a:gd name="connsiteY4" fmla="*/ 1689100 h 4038998"/>
              <a:gd name="connsiteX5" fmla="*/ 1193800 w 4692650"/>
              <a:gd name="connsiteY5" fmla="*/ 1689100 h 4038998"/>
              <a:gd name="connsiteX6" fmla="*/ 1485900 w 4692650"/>
              <a:gd name="connsiteY6" fmla="*/ 2044700 h 4038998"/>
              <a:gd name="connsiteX7" fmla="*/ 1631950 w 4692650"/>
              <a:gd name="connsiteY7" fmla="*/ 2501900 h 4038998"/>
              <a:gd name="connsiteX8" fmla="*/ 1714500 w 4692650"/>
              <a:gd name="connsiteY8" fmla="*/ 2527300 h 4038998"/>
              <a:gd name="connsiteX9" fmla="*/ 1778000 w 4692650"/>
              <a:gd name="connsiteY9" fmla="*/ 2787650 h 4038998"/>
              <a:gd name="connsiteX10" fmla="*/ 1860550 w 4692650"/>
              <a:gd name="connsiteY10" fmla="*/ 2921000 h 4038998"/>
              <a:gd name="connsiteX11" fmla="*/ 1924050 w 4692650"/>
              <a:gd name="connsiteY11" fmla="*/ 3143250 h 4038998"/>
              <a:gd name="connsiteX12" fmla="*/ 2019300 w 4692650"/>
              <a:gd name="connsiteY12" fmla="*/ 3092450 h 4038998"/>
              <a:gd name="connsiteX13" fmla="*/ 2355850 w 4692650"/>
              <a:gd name="connsiteY13" fmla="*/ 3479800 h 4038998"/>
              <a:gd name="connsiteX14" fmla="*/ 2590800 w 4692650"/>
              <a:gd name="connsiteY14" fmla="*/ 3397250 h 4038998"/>
              <a:gd name="connsiteX15" fmla="*/ 2889250 w 4692650"/>
              <a:gd name="connsiteY15" fmla="*/ 3860800 h 4038998"/>
              <a:gd name="connsiteX16" fmla="*/ 3035300 w 4692650"/>
              <a:gd name="connsiteY16" fmla="*/ 4032250 h 4038998"/>
              <a:gd name="connsiteX17" fmla="*/ 3168650 w 4692650"/>
              <a:gd name="connsiteY17" fmla="*/ 3968750 h 4038998"/>
              <a:gd name="connsiteX18" fmla="*/ 3333750 w 4692650"/>
              <a:gd name="connsiteY18" fmla="*/ 3644900 h 4038998"/>
              <a:gd name="connsiteX19" fmla="*/ 3467100 w 4692650"/>
              <a:gd name="connsiteY19" fmla="*/ 3200400 h 4038998"/>
              <a:gd name="connsiteX20" fmla="*/ 3549650 w 4692650"/>
              <a:gd name="connsiteY20" fmla="*/ 3200400 h 4038998"/>
              <a:gd name="connsiteX21" fmla="*/ 3619500 w 4692650"/>
              <a:gd name="connsiteY21" fmla="*/ 3130550 h 4038998"/>
              <a:gd name="connsiteX22" fmla="*/ 3702050 w 4692650"/>
              <a:gd name="connsiteY22" fmla="*/ 3270250 h 4038998"/>
              <a:gd name="connsiteX23" fmla="*/ 3759200 w 4692650"/>
              <a:gd name="connsiteY23" fmla="*/ 2838450 h 4038998"/>
              <a:gd name="connsiteX24" fmla="*/ 3848100 w 4692650"/>
              <a:gd name="connsiteY24" fmla="*/ 2533650 h 4038998"/>
              <a:gd name="connsiteX25" fmla="*/ 3917950 w 4692650"/>
              <a:gd name="connsiteY25" fmla="*/ 2000250 h 4038998"/>
              <a:gd name="connsiteX26" fmla="*/ 3987800 w 4692650"/>
              <a:gd name="connsiteY26" fmla="*/ 1644650 h 4038998"/>
              <a:gd name="connsiteX27" fmla="*/ 4057650 w 4692650"/>
              <a:gd name="connsiteY27" fmla="*/ 1047750 h 4038998"/>
              <a:gd name="connsiteX28" fmla="*/ 4146550 w 4692650"/>
              <a:gd name="connsiteY28" fmla="*/ 673100 h 4038998"/>
              <a:gd name="connsiteX29" fmla="*/ 4425950 w 4692650"/>
              <a:gd name="connsiteY29" fmla="*/ 952500 h 4038998"/>
              <a:gd name="connsiteX30" fmla="*/ 4578350 w 4692650"/>
              <a:gd name="connsiteY30" fmla="*/ 1060450 h 4038998"/>
              <a:gd name="connsiteX31" fmla="*/ 4692650 w 4692650"/>
              <a:gd name="connsiteY31" fmla="*/ 0 h 4038998"/>
              <a:gd name="connsiteX0" fmla="*/ 0 w 4692650"/>
              <a:gd name="connsiteY0" fmla="*/ 63500 h 3975498"/>
              <a:gd name="connsiteX1" fmla="*/ 603250 w 4692650"/>
              <a:gd name="connsiteY1" fmla="*/ 1428750 h 3975498"/>
              <a:gd name="connsiteX2" fmla="*/ 762000 w 4692650"/>
              <a:gd name="connsiteY2" fmla="*/ 1511300 h 3975498"/>
              <a:gd name="connsiteX3" fmla="*/ 908050 w 4692650"/>
              <a:gd name="connsiteY3" fmla="*/ 1536700 h 3975498"/>
              <a:gd name="connsiteX4" fmla="*/ 1060450 w 4692650"/>
              <a:gd name="connsiteY4" fmla="*/ 1625600 h 3975498"/>
              <a:gd name="connsiteX5" fmla="*/ 1193800 w 4692650"/>
              <a:gd name="connsiteY5" fmla="*/ 1625600 h 3975498"/>
              <a:gd name="connsiteX6" fmla="*/ 1485900 w 4692650"/>
              <a:gd name="connsiteY6" fmla="*/ 1981200 h 3975498"/>
              <a:gd name="connsiteX7" fmla="*/ 1631950 w 4692650"/>
              <a:gd name="connsiteY7" fmla="*/ 2438400 h 3975498"/>
              <a:gd name="connsiteX8" fmla="*/ 1714500 w 4692650"/>
              <a:gd name="connsiteY8" fmla="*/ 2463800 h 3975498"/>
              <a:gd name="connsiteX9" fmla="*/ 1778000 w 4692650"/>
              <a:gd name="connsiteY9" fmla="*/ 2724150 h 3975498"/>
              <a:gd name="connsiteX10" fmla="*/ 1860550 w 4692650"/>
              <a:gd name="connsiteY10" fmla="*/ 2857500 h 3975498"/>
              <a:gd name="connsiteX11" fmla="*/ 1924050 w 4692650"/>
              <a:gd name="connsiteY11" fmla="*/ 3079750 h 3975498"/>
              <a:gd name="connsiteX12" fmla="*/ 2019300 w 4692650"/>
              <a:gd name="connsiteY12" fmla="*/ 3028950 h 3975498"/>
              <a:gd name="connsiteX13" fmla="*/ 2355850 w 4692650"/>
              <a:gd name="connsiteY13" fmla="*/ 3416300 h 3975498"/>
              <a:gd name="connsiteX14" fmla="*/ 2590800 w 4692650"/>
              <a:gd name="connsiteY14" fmla="*/ 3333750 h 3975498"/>
              <a:gd name="connsiteX15" fmla="*/ 2889250 w 4692650"/>
              <a:gd name="connsiteY15" fmla="*/ 3797300 h 3975498"/>
              <a:gd name="connsiteX16" fmla="*/ 3035300 w 4692650"/>
              <a:gd name="connsiteY16" fmla="*/ 3968750 h 3975498"/>
              <a:gd name="connsiteX17" fmla="*/ 3168650 w 4692650"/>
              <a:gd name="connsiteY17" fmla="*/ 3905250 h 3975498"/>
              <a:gd name="connsiteX18" fmla="*/ 3333750 w 4692650"/>
              <a:gd name="connsiteY18" fmla="*/ 3581400 h 3975498"/>
              <a:gd name="connsiteX19" fmla="*/ 3467100 w 4692650"/>
              <a:gd name="connsiteY19" fmla="*/ 3136900 h 3975498"/>
              <a:gd name="connsiteX20" fmla="*/ 3549650 w 4692650"/>
              <a:gd name="connsiteY20" fmla="*/ 3136900 h 3975498"/>
              <a:gd name="connsiteX21" fmla="*/ 3619500 w 4692650"/>
              <a:gd name="connsiteY21" fmla="*/ 3067050 h 3975498"/>
              <a:gd name="connsiteX22" fmla="*/ 3702050 w 4692650"/>
              <a:gd name="connsiteY22" fmla="*/ 3206750 h 3975498"/>
              <a:gd name="connsiteX23" fmla="*/ 3759200 w 4692650"/>
              <a:gd name="connsiteY23" fmla="*/ 2774950 h 3975498"/>
              <a:gd name="connsiteX24" fmla="*/ 3848100 w 4692650"/>
              <a:gd name="connsiteY24" fmla="*/ 2470150 h 3975498"/>
              <a:gd name="connsiteX25" fmla="*/ 3917950 w 4692650"/>
              <a:gd name="connsiteY25" fmla="*/ 1936750 h 3975498"/>
              <a:gd name="connsiteX26" fmla="*/ 3987800 w 4692650"/>
              <a:gd name="connsiteY26" fmla="*/ 1581150 h 3975498"/>
              <a:gd name="connsiteX27" fmla="*/ 4057650 w 4692650"/>
              <a:gd name="connsiteY27" fmla="*/ 984250 h 3975498"/>
              <a:gd name="connsiteX28" fmla="*/ 4146550 w 4692650"/>
              <a:gd name="connsiteY28" fmla="*/ 609600 h 3975498"/>
              <a:gd name="connsiteX29" fmla="*/ 4425950 w 4692650"/>
              <a:gd name="connsiteY29" fmla="*/ 889000 h 3975498"/>
              <a:gd name="connsiteX30" fmla="*/ 4578350 w 4692650"/>
              <a:gd name="connsiteY30" fmla="*/ 996950 h 3975498"/>
              <a:gd name="connsiteX31" fmla="*/ 4692650 w 4692650"/>
              <a:gd name="connsiteY31" fmla="*/ 0 h 3975498"/>
              <a:gd name="connsiteX0" fmla="*/ 0 w 4686300"/>
              <a:gd name="connsiteY0" fmla="*/ 0 h 3911998"/>
              <a:gd name="connsiteX1" fmla="*/ 603250 w 4686300"/>
              <a:gd name="connsiteY1" fmla="*/ 1365250 h 3911998"/>
              <a:gd name="connsiteX2" fmla="*/ 762000 w 4686300"/>
              <a:gd name="connsiteY2" fmla="*/ 1447800 h 3911998"/>
              <a:gd name="connsiteX3" fmla="*/ 908050 w 4686300"/>
              <a:gd name="connsiteY3" fmla="*/ 1473200 h 3911998"/>
              <a:gd name="connsiteX4" fmla="*/ 1060450 w 4686300"/>
              <a:gd name="connsiteY4" fmla="*/ 1562100 h 3911998"/>
              <a:gd name="connsiteX5" fmla="*/ 1193800 w 4686300"/>
              <a:gd name="connsiteY5" fmla="*/ 1562100 h 3911998"/>
              <a:gd name="connsiteX6" fmla="*/ 1485900 w 4686300"/>
              <a:gd name="connsiteY6" fmla="*/ 1917700 h 3911998"/>
              <a:gd name="connsiteX7" fmla="*/ 1631950 w 4686300"/>
              <a:gd name="connsiteY7" fmla="*/ 2374900 h 3911998"/>
              <a:gd name="connsiteX8" fmla="*/ 1714500 w 4686300"/>
              <a:gd name="connsiteY8" fmla="*/ 2400300 h 3911998"/>
              <a:gd name="connsiteX9" fmla="*/ 1778000 w 4686300"/>
              <a:gd name="connsiteY9" fmla="*/ 2660650 h 3911998"/>
              <a:gd name="connsiteX10" fmla="*/ 1860550 w 4686300"/>
              <a:gd name="connsiteY10" fmla="*/ 2794000 h 3911998"/>
              <a:gd name="connsiteX11" fmla="*/ 1924050 w 4686300"/>
              <a:gd name="connsiteY11" fmla="*/ 3016250 h 3911998"/>
              <a:gd name="connsiteX12" fmla="*/ 2019300 w 4686300"/>
              <a:gd name="connsiteY12" fmla="*/ 2965450 h 3911998"/>
              <a:gd name="connsiteX13" fmla="*/ 2355850 w 4686300"/>
              <a:gd name="connsiteY13" fmla="*/ 3352800 h 3911998"/>
              <a:gd name="connsiteX14" fmla="*/ 2590800 w 4686300"/>
              <a:gd name="connsiteY14" fmla="*/ 3270250 h 3911998"/>
              <a:gd name="connsiteX15" fmla="*/ 2889250 w 4686300"/>
              <a:gd name="connsiteY15" fmla="*/ 3733800 h 3911998"/>
              <a:gd name="connsiteX16" fmla="*/ 3035300 w 4686300"/>
              <a:gd name="connsiteY16" fmla="*/ 3905250 h 3911998"/>
              <a:gd name="connsiteX17" fmla="*/ 3168650 w 4686300"/>
              <a:gd name="connsiteY17" fmla="*/ 3841750 h 3911998"/>
              <a:gd name="connsiteX18" fmla="*/ 3333750 w 4686300"/>
              <a:gd name="connsiteY18" fmla="*/ 3517900 h 3911998"/>
              <a:gd name="connsiteX19" fmla="*/ 3467100 w 4686300"/>
              <a:gd name="connsiteY19" fmla="*/ 3073400 h 3911998"/>
              <a:gd name="connsiteX20" fmla="*/ 3549650 w 4686300"/>
              <a:gd name="connsiteY20" fmla="*/ 3073400 h 3911998"/>
              <a:gd name="connsiteX21" fmla="*/ 3619500 w 4686300"/>
              <a:gd name="connsiteY21" fmla="*/ 3003550 h 3911998"/>
              <a:gd name="connsiteX22" fmla="*/ 3702050 w 4686300"/>
              <a:gd name="connsiteY22" fmla="*/ 3143250 h 3911998"/>
              <a:gd name="connsiteX23" fmla="*/ 3759200 w 4686300"/>
              <a:gd name="connsiteY23" fmla="*/ 2711450 h 3911998"/>
              <a:gd name="connsiteX24" fmla="*/ 3848100 w 4686300"/>
              <a:gd name="connsiteY24" fmla="*/ 2406650 h 3911998"/>
              <a:gd name="connsiteX25" fmla="*/ 3917950 w 4686300"/>
              <a:gd name="connsiteY25" fmla="*/ 1873250 h 3911998"/>
              <a:gd name="connsiteX26" fmla="*/ 3987800 w 4686300"/>
              <a:gd name="connsiteY26" fmla="*/ 1517650 h 3911998"/>
              <a:gd name="connsiteX27" fmla="*/ 4057650 w 4686300"/>
              <a:gd name="connsiteY27" fmla="*/ 920750 h 3911998"/>
              <a:gd name="connsiteX28" fmla="*/ 4146550 w 4686300"/>
              <a:gd name="connsiteY28" fmla="*/ 546100 h 3911998"/>
              <a:gd name="connsiteX29" fmla="*/ 4425950 w 4686300"/>
              <a:gd name="connsiteY29" fmla="*/ 825500 h 3911998"/>
              <a:gd name="connsiteX30" fmla="*/ 4578350 w 4686300"/>
              <a:gd name="connsiteY30" fmla="*/ 933450 h 3911998"/>
              <a:gd name="connsiteX31" fmla="*/ 4686300 w 4686300"/>
              <a:gd name="connsiteY31" fmla="*/ 0 h 391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686300" h="3911998">
                <a:moveTo>
                  <a:pt x="0" y="0"/>
                </a:moveTo>
                <a:cubicBezTo>
                  <a:pt x="183621" y="1433512"/>
                  <a:pt x="476250" y="1123950"/>
                  <a:pt x="603250" y="1365250"/>
                </a:cubicBezTo>
                <a:cubicBezTo>
                  <a:pt x="730250" y="1606550"/>
                  <a:pt x="711200" y="1429808"/>
                  <a:pt x="762000" y="1447800"/>
                </a:cubicBezTo>
                <a:cubicBezTo>
                  <a:pt x="812800" y="1465792"/>
                  <a:pt x="858308" y="1454150"/>
                  <a:pt x="908050" y="1473200"/>
                </a:cubicBezTo>
                <a:cubicBezTo>
                  <a:pt x="957792" y="1492250"/>
                  <a:pt x="1012825" y="1547283"/>
                  <a:pt x="1060450" y="1562100"/>
                </a:cubicBezTo>
                <a:cubicBezTo>
                  <a:pt x="1108075" y="1576917"/>
                  <a:pt x="1122892" y="1502833"/>
                  <a:pt x="1193800" y="1562100"/>
                </a:cubicBezTo>
                <a:cubicBezTo>
                  <a:pt x="1264708" y="1621367"/>
                  <a:pt x="1412875" y="1782233"/>
                  <a:pt x="1485900" y="1917700"/>
                </a:cubicBezTo>
                <a:cubicBezTo>
                  <a:pt x="1558925" y="2053167"/>
                  <a:pt x="1593850" y="2294467"/>
                  <a:pt x="1631950" y="2374900"/>
                </a:cubicBezTo>
                <a:cubicBezTo>
                  <a:pt x="1670050" y="2455333"/>
                  <a:pt x="1690158" y="2352675"/>
                  <a:pt x="1714500" y="2400300"/>
                </a:cubicBezTo>
                <a:cubicBezTo>
                  <a:pt x="1738842" y="2447925"/>
                  <a:pt x="1753658" y="2595033"/>
                  <a:pt x="1778000" y="2660650"/>
                </a:cubicBezTo>
                <a:cubicBezTo>
                  <a:pt x="1802342" y="2726267"/>
                  <a:pt x="1836208" y="2734733"/>
                  <a:pt x="1860550" y="2794000"/>
                </a:cubicBezTo>
                <a:cubicBezTo>
                  <a:pt x="1884892" y="2853267"/>
                  <a:pt x="1897592" y="2987675"/>
                  <a:pt x="1924050" y="3016250"/>
                </a:cubicBezTo>
                <a:cubicBezTo>
                  <a:pt x="1950508" y="3044825"/>
                  <a:pt x="1947333" y="2909358"/>
                  <a:pt x="2019300" y="2965450"/>
                </a:cubicBezTo>
                <a:cubicBezTo>
                  <a:pt x="2091267" y="3021542"/>
                  <a:pt x="2260600" y="3302000"/>
                  <a:pt x="2355850" y="3352800"/>
                </a:cubicBezTo>
                <a:cubicBezTo>
                  <a:pt x="2451100" y="3403600"/>
                  <a:pt x="2501900" y="3206750"/>
                  <a:pt x="2590800" y="3270250"/>
                </a:cubicBezTo>
                <a:cubicBezTo>
                  <a:pt x="2679700" y="3333750"/>
                  <a:pt x="2815167" y="3627967"/>
                  <a:pt x="2889250" y="3733800"/>
                </a:cubicBezTo>
                <a:cubicBezTo>
                  <a:pt x="2963333" y="3839633"/>
                  <a:pt x="2988733" y="3887258"/>
                  <a:pt x="3035300" y="3905250"/>
                </a:cubicBezTo>
                <a:cubicBezTo>
                  <a:pt x="3081867" y="3923242"/>
                  <a:pt x="3118908" y="3906308"/>
                  <a:pt x="3168650" y="3841750"/>
                </a:cubicBezTo>
                <a:cubicBezTo>
                  <a:pt x="3218392" y="3777192"/>
                  <a:pt x="3284008" y="3645958"/>
                  <a:pt x="3333750" y="3517900"/>
                </a:cubicBezTo>
                <a:cubicBezTo>
                  <a:pt x="3383492" y="3389842"/>
                  <a:pt x="3431117" y="3147483"/>
                  <a:pt x="3467100" y="3073400"/>
                </a:cubicBezTo>
                <a:cubicBezTo>
                  <a:pt x="3503083" y="2999317"/>
                  <a:pt x="3524250" y="3085042"/>
                  <a:pt x="3549650" y="3073400"/>
                </a:cubicBezTo>
                <a:cubicBezTo>
                  <a:pt x="3575050" y="3061758"/>
                  <a:pt x="3594100" y="2991908"/>
                  <a:pt x="3619500" y="3003550"/>
                </a:cubicBezTo>
                <a:cubicBezTo>
                  <a:pt x="3644900" y="3015192"/>
                  <a:pt x="3678767" y="3191933"/>
                  <a:pt x="3702050" y="3143250"/>
                </a:cubicBezTo>
                <a:cubicBezTo>
                  <a:pt x="3725333" y="3094567"/>
                  <a:pt x="3734858" y="2834217"/>
                  <a:pt x="3759200" y="2711450"/>
                </a:cubicBezTo>
                <a:cubicBezTo>
                  <a:pt x="3783542" y="2588683"/>
                  <a:pt x="3821642" y="2546350"/>
                  <a:pt x="3848100" y="2406650"/>
                </a:cubicBezTo>
                <a:cubicBezTo>
                  <a:pt x="3874558" y="2266950"/>
                  <a:pt x="3894667" y="2021417"/>
                  <a:pt x="3917950" y="1873250"/>
                </a:cubicBezTo>
                <a:cubicBezTo>
                  <a:pt x="3941233" y="1725083"/>
                  <a:pt x="3964517" y="1676400"/>
                  <a:pt x="3987800" y="1517650"/>
                </a:cubicBezTo>
                <a:cubicBezTo>
                  <a:pt x="4011083" y="1358900"/>
                  <a:pt x="4031192" y="1082675"/>
                  <a:pt x="4057650" y="920750"/>
                </a:cubicBezTo>
                <a:cubicBezTo>
                  <a:pt x="4084108" y="758825"/>
                  <a:pt x="4085167" y="561975"/>
                  <a:pt x="4146550" y="546100"/>
                </a:cubicBezTo>
                <a:cubicBezTo>
                  <a:pt x="4207933" y="530225"/>
                  <a:pt x="4353983" y="760942"/>
                  <a:pt x="4425950" y="825500"/>
                </a:cubicBezTo>
                <a:cubicBezTo>
                  <a:pt x="4497917" y="890058"/>
                  <a:pt x="4534958" y="1071033"/>
                  <a:pt x="4578350" y="933450"/>
                </a:cubicBezTo>
                <a:cubicBezTo>
                  <a:pt x="4621742" y="795867"/>
                  <a:pt x="4651375" y="157692"/>
                  <a:pt x="4686300" y="0"/>
                </a:cubicBezTo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32810" y="163195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676650" y="163195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928110" y="163068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171950" y="163068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09440" y="163195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653280" y="163195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904740" y="163068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148580" y="163068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383530" y="163322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627370" y="163322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878830" y="163195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122670" y="163195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360160" y="163322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604000" y="163322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855460" y="163195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099300" y="163195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350760" y="163068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594600" y="163068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493770" y="20955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737610" y="20955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989070" y="20942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232910" y="20942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70400" y="20955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714240" y="20955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965700" y="20942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209540" y="20942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444490" y="209677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688330" y="209677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939790" y="20955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6183630" y="20955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421120" y="209677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664960" y="209677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916420" y="20955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7160260" y="20955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3703320" y="25527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947160" y="25527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198620" y="25514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442460" y="25514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679950" y="25527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4923790" y="25527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5175250" y="25514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5419090" y="25514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5654040" y="255397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897880" y="255397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6149340" y="25527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6393180" y="25527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630670" y="255397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6874510" y="255397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4246880" y="3009900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4490720" y="3009900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4742180" y="3008630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986020" y="3008630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223510" y="3009900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467350" y="3009900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718810" y="3008630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962650" y="30086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97600" y="301117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6441440" y="301117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6692900" y="30099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833620" y="3467100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5077460" y="3467100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5328920" y="3465830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572760" y="3465830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5810250" y="34671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6054090" y="34671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6305550" y="34658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6549390" y="34658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5012690" y="38862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5256530" y="38862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5507990" y="38849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5751830" y="38849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5989320" y="38862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6233160" y="38862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6484620" y="38849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5318760" y="42926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5562600" y="42926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5814060" y="42913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6057900" y="42913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6295390" y="42926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5589270" y="465455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5833110" y="465455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6084570" y="465328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6328410" y="465328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6031230" y="502285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6275070" y="502285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6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Modeling studies to investigate how UCDW </a:t>
            </a: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 modified on its path to Palmer Deep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Dinniman</a:t>
            </a:r>
            <a:r>
              <a:rPr lang="en-US" sz="1400" dirty="0" smtClean="0">
                <a:solidFill>
                  <a:schemeClr val="bg1"/>
                </a:solidFill>
              </a:rPr>
              <a:t> 2011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Picture 2" descr="Screenshot 2014-12-07 23.05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990600"/>
            <a:ext cx="2424531" cy="54590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4950" y="6436956"/>
            <a:ext cx="2266950" cy="4571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194050" y="1670050"/>
            <a:ext cx="4686300" cy="3911998"/>
          </a:xfrm>
          <a:custGeom>
            <a:avLst/>
            <a:gdLst>
              <a:gd name="connsiteX0" fmla="*/ 0 w 4323226"/>
              <a:gd name="connsiteY0" fmla="*/ 1481902 h 4117550"/>
              <a:gd name="connsiteX1" fmla="*/ 228600 w 4323226"/>
              <a:gd name="connsiteY1" fmla="*/ 1570802 h 4117550"/>
              <a:gd name="connsiteX2" fmla="*/ 387350 w 4323226"/>
              <a:gd name="connsiteY2" fmla="*/ 1653352 h 4117550"/>
              <a:gd name="connsiteX3" fmla="*/ 533400 w 4323226"/>
              <a:gd name="connsiteY3" fmla="*/ 1678752 h 4117550"/>
              <a:gd name="connsiteX4" fmla="*/ 685800 w 4323226"/>
              <a:gd name="connsiteY4" fmla="*/ 1767652 h 4117550"/>
              <a:gd name="connsiteX5" fmla="*/ 819150 w 4323226"/>
              <a:gd name="connsiteY5" fmla="*/ 1767652 h 4117550"/>
              <a:gd name="connsiteX6" fmla="*/ 1111250 w 4323226"/>
              <a:gd name="connsiteY6" fmla="*/ 2123252 h 4117550"/>
              <a:gd name="connsiteX7" fmla="*/ 1257300 w 4323226"/>
              <a:gd name="connsiteY7" fmla="*/ 2580452 h 4117550"/>
              <a:gd name="connsiteX8" fmla="*/ 1339850 w 4323226"/>
              <a:gd name="connsiteY8" fmla="*/ 2605852 h 4117550"/>
              <a:gd name="connsiteX9" fmla="*/ 1403350 w 4323226"/>
              <a:gd name="connsiteY9" fmla="*/ 2866202 h 4117550"/>
              <a:gd name="connsiteX10" fmla="*/ 1485900 w 4323226"/>
              <a:gd name="connsiteY10" fmla="*/ 2999552 h 4117550"/>
              <a:gd name="connsiteX11" fmla="*/ 1549400 w 4323226"/>
              <a:gd name="connsiteY11" fmla="*/ 3221802 h 4117550"/>
              <a:gd name="connsiteX12" fmla="*/ 1644650 w 4323226"/>
              <a:gd name="connsiteY12" fmla="*/ 3171002 h 4117550"/>
              <a:gd name="connsiteX13" fmla="*/ 1981200 w 4323226"/>
              <a:gd name="connsiteY13" fmla="*/ 3558352 h 4117550"/>
              <a:gd name="connsiteX14" fmla="*/ 2216150 w 4323226"/>
              <a:gd name="connsiteY14" fmla="*/ 3475802 h 4117550"/>
              <a:gd name="connsiteX15" fmla="*/ 2514600 w 4323226"/>
              <a:gd name="connsiteY15" fmla="*/ 3939352 h 4117550"/>
              <a:gd name="connsiteX16" fmla="*/ 2660650 w 4323226"/>
              <a:gd name="connsiteY16" fmla="*/ 4110802 h 4117550"/>
              <a:gd name="connsiteX17" fmla="*/ 2794000 w 4323226"/>
              <a:gd name="connsiteY17" fmla="*/ 4047302 h 4117550"/>
              <a:gd name="connsiteX18" fmla="*/ 2959100 w 4323226"/>
              <a:gd name="connsiteY18" fmla="*/ 3723452 h 4117550"/>
              <a:gd name="connsiteX19" fmla="*/ 3092450 w 4323226"/>
              <a:gd name="connsiteY19" fmla="*/ 3278952 h 4117550"/>
              <a:gd name="connsiteX20" fmla="*/ 3175000 w 4323226"/>
              <a:gd name="connsiteY20" fmla="*/ 3278952 h 4117550"/>
              <a:gd name="connsiteX21" fmla="*/ 3244850 w 4323226"/>
              <a:gd name="connsiteY21" fmla="*/ 3209102 h 4117550"/>
              <a:gd name="connsiteX22" fmla="*/ 3327400 w 4323226"/>
              <a:gd name="connsiteY22" fmla="*/ 3348802 h 4117550"/>
              <a:gd name="connsiteX23" fmla="*/ 3384550 w 4323226"/>
              <a:gd name="connsiteY23" fmla="*/ 2917002 h 4117550"/>
              <a:gd name="connsiteX24" fmla="*/ 3473450 w 4323226"/>
              <a:gd name="connsiteY24" fmla="*/ 2612202 h 4117550"/>
              <a:gd name="connsiteX25" fmla="*/ 3543300 w 4323226"/>
              <a:gd name="connsiteY25" fmla="*/ 2078802 h 4117550"/>
              <a:gd name="connsiteX26" fmla="*/ 3613150 w 4323226"/>
              <a:gd name="connsiteY26" fmla="*/ 1723202 h 4117550"/>
              <a:gd name="connsiteX27" fmla="*/ 3683000 w 4323226"/>
              <a:gd name="connsiteY27" fmla="*/ 1126302 h 4117550"/>
              <a:gd name="connsiteX28" fmla="*/ 3771900 w 4323226"/>
              <a:gd name="connsiteY28" fmla="*/ 751652 h 4117550"/>
              <a:gd name="connsiteX29" fmla="*/ 4051300 w 4323226"/>
              <a:gd name="connsiteY29" fmla="*/ 1031052 h 4117550"/>
              <a:gd name="connsiteX30" fmla="*/ 4203700 w 4323226"/>
              <a:gd name="connsiteY30" fmla="*/ 1139002 h 4117550"/>
              <a:gd name="connsiteX31" fmla="*/ 4318000 w 4323226"/>
              <a:gd name="connsiteY31" fmla="*/ 78552 h 4117550"/>
              <a:gd name="connsiteX32" fmla="*/ 4305300 w 4323226"/>
              <a:gd name="connsiteY32" fmla="*/ 78552 h 4117550"/>
              <a:gd name="connsiteX0" fmla="*/ 0 w 4316876"/>
              <a:gd name="connsiteY0" fmla="*/ 1475552 h 4117550"/>
              <a:gd name="connsiteX1" fmla="*/ 222250 w 4316876"/>
              <a:gd name="connsiteY1" fmla="*/ 1570802 h 4117550"/>
              <a:gd name="connsiteX2" fmla="*/ 381000 w 4316876"/>
              <a:gd name="connsiteY2" fmla="*/ 1653352 h 4117550"/>
              <a:gd name="connsiteX3" fmla="*/ 527050 w 4316876"/>
              <a:gd name="connsiteY3" fmla="*/ 1678752 h 4117550"/>
              <a:gd name="connsiteX4" fmla="*/ 679450 w 4316876"/>
              <a:gd name="connsiteY4" fmla="*/ 1767652 h 4117550"/>
              <a:gd name="connsiteX5" fmla="*/ 812800 w 4316876"/>
              <a:gd name="connsiteY5" fmla="*/ 1767652 h 4117550"/>
              <a:gd name="connsiteX6" fmla="*/ 1104900 w 4316876"/>
              <a:gd name="connsiteY6" fmla="*/ 2123252 h 4117550"/>
              <a:gd name="connsiteX7" fmla="*/ 1250950 w 4316876"/>
              <a:gd name="connsiteY7" fmla="*/ 2580452 h 4117550"/>
              <a:gd name="connsiteX8" fmla="*/ 1333500 w 4316876"/>
              <a:gd name="connsiteY8" fmla="*/ 2605852 h 4117550"/>
              <a:gd name="connsiteX9" fmla="*/ 1397000 w 4316876"/>
              <a:gd name="connsiteY9" fmla="*/ 2866202 h 4117550"/>
              <a:gd name="connsiteX10" fmla="*/ 1479550 w 4316876"/>
              <a:gd name="connsiteY10" fmla="*/ 2999552 h 4117550"/>
              <a:gd name="connsiteX11" fmla="*/ 1543050 w 4316876"/>
              <a:gd name="connsiteY11" fmla="*/ 3221802 h 4117550"/>
              <a:gd name="connsiteX12" fmla="*/ 1638300 w 4316876"/>
              <a:gd name="connsiteY12" fmla="*/ 3171002 h 4117550"/>
              <a:gd name="connsiteX13" fmla="*/ 1974850 w 4316876"/>
              <a:gd name="connsiteY13" fmla="*/ 3558352 h 4117550"/>
              <a:gd name="connsiteX14" fmla="*/ 2209800 w 4316876"/>
              <a:gd name="connsiteY14" fmla="*/ 3475802 h 4117550"/>
              <a:gd name="connsiteX15" fmla="*/ 2508250 w 4316876"/>
              <a:gd name="connsiteY15" fmla="*/ 3939352 h 4117550"/>
              <a:gd name="connsiteX16" fmla="*/ 2654300 w 4316876"/>
              <a:gd name="connsiteY16" fmla="*/ 4110802 h 4117550"/>
              <a:gd name="connsiteX17" fmla="*/ 2787650 w 4316876"/>
              <a:gd name="connsiteY17" fmla="*/ 4047302 h 4117550"/>
              <a:gd name="connsiteX18" fmla="*/ 2952750 w 4316876"/>
              <a:gd name="connsiteY18" fmla="*/ 3723452 h 4117550"/>
              <a:gd name="connsiteX19" fmla="*/ 3086100 w 4316876"/>
              <a:gd name="connsiteY19" fmla="*/ 3278952 h 4117550"/>
              <a:gd name="connsiteX20" fmla="*/ 3168650 w 4316876"/>
              <a:gd name="connsiteY20" fmla="*/ 3278952 h 4117550"/>
              <a:gd name="connsiteX21" fmla="*/ 3238500 w 4316876"/>
              <a:gd name="connsiteY21" fmla="*/ 3209102 h 4117550"/>
              <a:gd name="connsiteX22" fmla="*/ 3321050 w 4316876"/>
              <a:gd name="connsiteY22" fmla="*/ 3348802 h 4117550"/>
              <a:gd name="connsiteX23" fmla="*/ 3378200 w 4316876"/>
              <a:gd name="connsiteY23" fmla="*/ 2917002 h 4117550"/>
              <a:gd name="connsiteX24" fmla="*/ 3467100 w 4316876"/>
              <a:gd name="connsiteY24" fmla="*/ 2612202 h 4117550"/>
              <a:gd name="connsiteX25" fmla="*/ 3536950 w 4316876"/>
              <a:gd name="connsiteY25" fmla="*/ 2078802 h 4117550"/>
              <a:gd name="connsiteX26" fmla="*/ 3606800 w 4316876"/>
              <a:gd name="connsiteY26" fmla="*/ 1723202 h 4117550"/>
              <a:gd name="connsiteX27" fmla="*/ 3676650 w 4316876"/>
              <a:gd name="connsiteY27" fmla="*/ 1126302 h 4117550"/>
              <a:gd name="connsiteX28" fmla="*/ 3765550 w 4316876"/>
              <a:gd name="connsiteY28" fmla="*/ 751652 h 4117550"/>
              <a:gd name="connsiteX29" fmla="*/ 4044950 w 4316876"/>
              <a:gd name="connsiteY29" fmla="*/ 1031052 h 4117550"/>
              <a:gd name="connsiteX30" fmla="*/ 4197350 w 4316876"/>
              <a:gd name="connsiteY30" fmla="*/ 1139002 h 4117550"/>
              <a:gd name="connsiteX31" fmla="*/ 4311650 w 4316876"/>
              <a:gd name="connsiteY31" fmla="*/ 78552 h 4117550"/>
              <a:gd name="connsiteX32" fmla="*/ 4298950 w 4316876"/>
              <a:gd name="connsiteY32" fmla="*/ 78552 h 4117550"/>
              <a:gd name="connsiteX0" fmla="*/ 0 w 4316876"/>
              <a:gd name="connsiteY0" fmla="*/ 1475552 h 4117550"/>
              <a:gd name="connsiteX1" fmla="*/ 222250 w 4316876"/>
              <a:gd name="connsiteY1" fmla="*/ 1570802 h 4117550"/>
              <a:gd name="connsiteX2" fmla="*/ 381000 w 4316876"/>
              <a:gd name="connsiteY2" fmla="*/ 1653352 h 4117550"/>
              <a:gd name="connsiteX3" fmla="*/ 527050 w 4316876"/>
              <a:gd name="connsiteY3" fmla="*/ 1678752 h 4117550"/>
              <a:gd name="connsiteX4" fmla="*/ 679450 w 4316876"/>
              <a:gd name="connsiteY4" fmla="*/ 1767652 h 4117550"/>
              <a:gd name="connsiteX5" fmla="*/ 812800 w 4316876"/>
              <a:gd name="connsiteY5" fmla="*/ 1767652 h 4117550"/>
              <a:gd name="connsiteX6" fmla="*/ 1104900 w 4316876"/>
              <a:gd name="connsiteY6" fmla="*/ 2123252 h 4117550"/>
              <a:gd name="connsiteX7" fmla="*/ 1250950 w 4316876"/>
              <a:gd name="connsiteY7" fmla="*/ 2580452 h 4117550"/>
              <a:gd name="connsiteX8" fmla="*/ 1333500 w 4316876"/>
              <a:gd name="connsiteY8" fmla="*/ 2605852 h 4117550"/>
              <a:gd name="connsiteX9" fmla="*/ 1397000 w 4316876"/>
              <a:gd name="connsiteY9" fmla="*/ 2866202 h 4117550"/>
              <a:gd name="connsiteX10" fmla="*/ 1479550 w 4316876"/>
              <a:gd name="connsiteY10" fmla="*/ 2999552 h 4117550"/>
              <a:gd name="connsiteX11" fmla="*/ 1543050 w 4316876"/>
              <a:gd name="connsiteY11" fmla="*/ 3221802 h 4117550"/>
              <a:gd name="connsiteX12" fmla="*/ 1638300 w 4316876"/>
              <a:gd name="connsiteY12" fmla="*/ 3171002 h 4117550"/>
              <a:gd name="connsiteX13" fmla="*/ 1974850 w 4316876"/>
              <a:gd name="connsiteY13" fmla="*/ 3558352 h 4117550"/>
              <a:gd name="connsiteX14" fmla="*/ 2209800 w 4316876"/>
              <a:gd name="connsiteY14" fmla="*/ 3475802 h 4117550"/>
              <a:gd name="connsiteX15" fmla="*/ 2508250 w 4316876"/>
              <a:gd name="connsiteY15" fmla="*/ 3939352 h 4117550"/>
              <a:gd name="connsiteX16" fmla="*/ 2654300 w 4316876"/>
              <a:gd name="connsiteY16" fmla="*/ 4110802 h 4117550"/>
              <a:gd name="connsiteX17" fmla="*/ 2787650 w 4316876"/>
              <a:gd name="connsiteY17" fmla="*/ 4047302 h 4117550"/>
              <a:gd name="connsiteX18" fmla="*/ 2952750 w 4316876"/>
              <a:gd name="connsiteY18" fmla="*/ 3723452 h 4117550"/>
              <a:gd name="connsiteX19" fmla="*/ 3086100 w 4316876"/>
              <a:gd name="connsiteY19" fmla="*/ 3278952 h 4117550"/>
              <a:gd name="connsiteX20" fmla="*/ 3168650 w 4316876"/>
              <a:gd name="connsiteY20" fmla="*/ 3278952 h 4117550"/>
              <a:gd name="connsiteX21" fmla="*/ 3238500 w 4316876"/>
              <a:gd name="connsiteY21" fmla="*/ 3209102 h 4117550"/>
              <a:gd name="connsiteX22" fmla="*/ 3321050 w 4316876"/>
              <a:gd name="connsiteY22" fmla="*/ 3348802 h 4117550"/>
              <a:gd name="connsiteX23" fmla="*/ 3378200 w 4316876"/>
              <a:gd name="connsiteY23" fmla="*/ 2917002 h 4117550"/>
              <a:gd name="connsiteX24" fmla="*/ 3467100 w 4316876"/>
              <a:gd name="connsiteY24" fmla="*/ 2612202 h 4117550"/>
              <a:gd name="connsiteX25" fmla="*/ 3536950 w 4316876"/>
              <a:gd name="connsiteY25" fmla="*/ 2078802 h 4117550"/>
              <a:gd name="connsiteX26" fmla="*/ 3606800 w 4316876"/>
              <a:gd name="connsiteY26" fmla="*/ 1723202 h 4117550"/>
              <a:gd name="connsiteX27" fmla="*/ 3676650 w 4316876"/>
              <a:gd name="connsiteY27" fmla="*/ 1126302 h 4117550"/>
              <a:gd name="connsiteX28" fmla="*/ 3765550 w 4316876"/>
              <a:gd name="connsiteY28" fmla="*/ 751652 h 4117550"/>
              <a:gd name="connsiteX29" fmla="*/ 4044950 w 4316876"/>
              <a:gd name="connsiteY29" fmla="*/ 1031052 h 4117550"/>
              <a:gd name="connsiteX30" fmla="*/ 4197350 w 4316876"/>
              <a:gd name="connsiteY30" fmla="*/ 1139002 h 4117550"/>
              <a:gd name="connsiteX31" fmla="*/ 4311650 w 4316876"/>
              <a:gd name="connsiteY31" fmla="*/ 78552 h 4117550"/>
              <a:gd name="connsiteX32" fmla="*/ 4298950 w 4316876"/>
              <a:gd name="connsiteY32" fmla="*/ 78552 h 4117550"/>
              <a:gd name="connsiteX0" fmla="*/ 0 w 4462926"/>
              <a:gd name="connsiteY0" fmla="*/ 1348552 h 4117550"/>
              <a:gd name="connsiteX1" fmla="*/ 368300 w 4462926"/>
              <a:gd name="connsiteY1" fmla="*/ 1570802 h 4117550"/>
              <a:gd name="connsiteX2" fmla="*/ 527050 w 4462926"/>
              <a:gd name="connsiteY2" fmla="*/ 1653352 h 4117550"/>
              <a:gd name="connsiteX3" fmla="*/ 673100 w 4462926"/>
              <a:gd name="connsiteY3" fmla="*/ 1678752 h 4117550"/>
              <a:gd name="connsiteX4" fmla="*/ 825500 w 4462926"/>
              <a:gd name="connsiteY4" fmla="*/ 1767652 h 4117550"/>
              <a:gd name="connsiteX5" fmla="*/ 958850 w 4462926"/>
              <a:gd name="connsiteY5" fmla="*/ 1767652 h 4117550"/>
              <a:gd name="connsiteX6" fmla="*/ 1250950 w 4462926"/>
              <a:gd name="connsiteY6" fmla="*/ 2123252 h 4117550"/>
              <a:gd name="connsiteX7" fmla="*/ 1397000 w 4462926"/>
              <a:gd name="connsiteY7" fmla="*/ 2580452 h 4117550"/>
              <a:gd name="connsiteX8" fmla="*/ 1479550 w 4462926"/>
              <a:gd name="connsiteY8" fmla="*/ 2605852 h 4117550"/>
              <a:gd name="connsiteX9" fmla="*/ 1543050 w 4462926"/>
              <a:gd name="connsiteY9" fmla="*/ 2866202 h 4117550"/>
              <a:gd name="connsiteX10" fmla="*/ 1625600 w 4462926"/>
              <a:gd name="connsiteY10" fmla="*/ 2999552 h 4117550"/>
              <a:gd name="connsiteX11" fmla="*/ 1689100 w 4462926"/>
              <a:gd name="connsiteY11" fmla="*/ 3221802 h 4117550"/>
              <a:gd name="connsiteX12" fmla="*/ 1784350 w 4462926"/>
              <a:gd name="connsiteY12" fmla="*/ 3171002 h 4117550"/>
              <a:gd name="connsiteX13" fmla="*/ 2120900 w 4462926"/>
              <a:gd name="connsiteY13" fmla="*/ 3558352 h 4117550"/>
              <a:gd name="connsiteX14" fmla="*/ 2355850 w 4462926"/>
              <a:gd name="connsiteY14" fmla="*/ 3475802 h 4117550"/>
              <a:gd name="connsiteX15" fmla="*/ 2654300 w 4462926"/>
              <a:gd name="connsiteY15" fmla="*/ 3939352 h 4117550"/>
              <a:gd name="connsiteX16" fmla="*/ 2800350 w 4462926"/>
              <a:gd name="connsiteY16" fmla="*/ 4110802 h 4117550"/>
              <a:gd name="connsiteX17" fmla="*/ 2933700 w 4462926"/>
              <a:gd name="connsiteY17" fmla="*/ 4047302 h 4117550"/>
              <a:gd name="connsiteX18" fmla="*/ 3098800 w 4462926"/>
              <a:gd name="connsiteY18" fmla="*/ 3723452 h 4117550"/>
              <a:gd name="connsiteX19" fmla="*/ 3232150 w 4462926"/>
              <a:gd name="connsiteY19" fmla="*/ 3278952 h 4117550"/>
              <a:gd name="connsiteX20" fmla="*/ 3314700 w 4462926"/>
              <a:gd name="connsiteY20" fmla="*/ 3278952 h 4117550"/>
              <a:gd name="connsiteX21" fmla="*/ 3384550 w 4462926"/>
              <a:gd name="connsiteY21" fmla="*/ 3209102 h 4117550"/>
              <a:gd name="connsiteX22" fmla="*/ 3467100 w 4462926"/>
              <a:gd name="connsiteY22" fmla="*/ 3348802 h 4117550"/>
              <a:gd name="connsiteX23" fmla="*/ 3524250 w 4462926"/>
              <a:gd name="connsiteY23" fmla="*/ 2917002 h 4117550"/>
              <a:gd name="connsiteX24" fmla="*/ 3613150 w 4462926"/>
              <a:gd name="connsiteY24" fmla="*/ 2612202 h 4117550"/>
              <a:gd name="connsiteX25" fmla="*/ 3683000 w 4462926"/>
              <a:gd name="connsiteY25" fmla="*/ 2078802 h 4117550"/>
              <a:gd name="connsiteX26" fmla="*/ 3752850 w 4462926"/>
              <a:gd name="connsiteY26" fmla="*/ 1723202 h 4117550"/>
              <a:gd name="connsiteX27" fmla="*/ 3822700 w 4462926"/>
              <a:gd name="connsiteY27" fmla="*/ 1126302 h 4117550"/>
              <a:gd name="connsiteX28" fmla="*/ 3911600 w 4462926"/>
              <a:gd name="connsiteY28" fmla="*/ 751652 h 4117550"/>
              <a:gd name="connsiteX29" fmla="*/ 4191000 w 4462926"/>
              <a:gd name="connsiteY29" fmla="*/ 1031052 h 4117550"/>
              <a:gd name="connsiteX30" fmla="*/ 4343400 w 4462926"/>
              <a:gd name="connsiteY30" fmla="*/ 1139002 h 4117550"/>
              <a:gd name="connsiteX31" fmla="*/ 4457700 w 4462926"/>
              <a:gd name="connsiteY31" fmla="*/ 78552 h 4117550"/>
              <a:gd name="connsiteX32" fmla="*/ 4445000 w 4462926"/>
              <a:gd name="connsiteY32" fmla="*/ 78552 h 4117550"/>
              <a:gd name="connsiteX0" fmla="*/ 0 w 4462926"/>
              <a:gd name="connsiteY0" fmla="*/ 1348552 h 4117550"/>
              <a:gd name="connsiteX1" fmla="*/ 368300 w 4462926"/>
              <a:gd name="connsiteY1" fmla="*/ 1570802 h 4117550"/>
              <a:gd name="connsiteX2" fmla="*/ 527050 w 4462926"/>
              <a:gd name="connsiteY2" fmla="*/ 1653352 h 4117550"/>
              <a:gd name="connsiteX3" fmla="*/ 673100 w 4462926"/>
              <a:gd name="connsiteY3" fmla="*/ 1678752 h 4117550"/>
              <a:gd name="connsiteX4" fmla="*/ 825500 w 4462926"/>
              <a:gd name="connsiteY4" fmla="*/ 1767652 h 4117550"/>
              <a:gd name="connsiteX5" fmla="*/ 958850 w 4462926"/>
              <a:gd name="connsiteY5" fmla="*/ 1767652 h 4117550"/>
              <a:gd name="connsiteX6" fmla="*/ 1250950 w 4462926"/>
              <a:gd name="connsiteY6" fmla="*/ 2123252 h 4117550"/>
              <a:gd name="connsiteX7" fmla="*/ 1397000 w 4462926"/>
              <a:gd name="connsiteY7" fmla="*/ 2580452 h 4117550"/>
              <a:gd name="connsiteX8" fmla="*/ 1479550 w 4462926"/>
              <a:gd name="connsiteY8" fmla="*/ 2605852 h 4117550"/>
              <a:gd name="connsiteX9" fmla="*/ 1543050 w 4462926"/>
              <a:gd name="connsiteY9" fmla="*/ 2866202 h 4117550"/>
              <a:gd name="connsiteX10" fmla="*/ 1625600 w 4462926"/>
              <a:gd name="connsiteY10" fmla="*/ 2999552 h 4117550"/>
              <a:gd name="connsiteX11" fmla="*/ 1689100 w 4462926"/>
              <a:gd name="connsiteY11" fmla="*/ 3221802 h 4117550"/>
              <a:gd name="connsiteX12" fmla="*/ 1784350 w 4462926"/>
              <a:gd name="connsiteY12" fmla="*/ 3171002 h 4117550"/>
              <a:gd name="connsiteX13" fmla="*/ 2120900 w 4462926"/>
              <a:gd name="connsiteY13" fmla="*/ 3558352 h 4117550"/>
              <a:gd name="connsiteX14" fmla="*/ 2355850 w 4462926"/>
              <a:gd name="connsiteY14" fmla="*/ 3475802 h 4117550"/>
              <a:gd name="connsiteX15" fmla="*/ 2654300 w 4462926"/>
              <a:gd name="connsiteY15" fmla="*/ 3939352 h 4117550"/>
              <a:gd name="connsiteX16" fmla="*/ 2800350 w 4462926"/>
              <a:gd name="connsiteY16" fmla="*/ 4110802 h 4117550"/>
              <a:gd name="connsiteX17" fmla="*/ 2933700 w 4462926"/>
              <a:gd name="connsiteY17" fmla="*/ 4047302 h 4117550"/>
              <a:gd name="connsiteX18" fmla="*/ 3098800 w 4462926"/>
              <a:gd name="connsiteY18" fmla="*/ 3723452 h 4117550"/>
              <a:gd name="connsiteX19" fmla="*/ 3232150 w 4462926"/>
              <a:gd name="connsiteY19" fmla="*/ 3278952 h 4117550"/>
              <a:gd name="connsiteX20" fmla="*/ 3314700 w 4462926"/>
              <a:gd name="connsiteY20" fmla="*/ 3278952 h 4117550"/>
              <a:gd name="connsiteX21" fmla="*/ 3384550 w 4462926"/>
              <a:gd name="connsiteY21" fmla="*/ 3209102 h 4117550"/>
              <a:gd name="connsiteX22" fmla="*/ 3467100 w 4462926"/>
              <a:gd name="connsiteY22" fmla="*/ 3348802 h 4117550"/>
              <a:gd name="connsiteX23" fmla="*/ 3524250 w 4462926"/>
              <a:gd name="connsiteY23" fmla="*/ 2917002 h 4117550"/>
              <a:gd name="connsiteX24" fmla="*/ 3613150 w 4462926"/>
              <a:gd name="connsiteY24" fmla="*/ 2612202 h 4117550"/>
              <a:gd name="connsiteX25" fmla="*/ 3683000 w 4462926"/>
              <a:gd name="connsiteY25" fmla="*/ 2078802 h 4117550"/>
              <a:gd name="connsiteX26" fmla="*/ 3752850 w 4462926"/>
              <a:gd name="connsiteY26" fmla="*/ 1723202 h 4117550"/>
              <a:gd name="connsiteX27" fmla="*/ 3822700 w 4462926"/>
              <a:gd name="connsiteY27" fmla="*/ 1126302 h 4117550"/>
              <a:gd name="connsiteX28" fmla="*/ 3911600 w 4462926"/>
              <a:gd name="connsiteY28" fmla="*/ 751652 h 4117550"/>
              <a:gd name="connsiteX29" fmla="*/ 4191000 w 4462926"/>
              <a:gd name="connsiteY29" fmla="*/ 1031052 h 4117550"/>
              <a:gd name="connsiteX30" fmla="*/ 4343400 w 4462926"/>
              <a:gd name="connsiteY30" fmla="*/ 1139002 h 4117550"/>
              <a:gd name="connsiteX31" fmla="*/ 4457700 w 4462926"/>
              <a:gd name="connsiteY31" fmla="*/ 78552 h 4117550"/>
              <a:gd name="connsiteX32" fmla="*/ 4445000 w 4462926"/>
              <a:gd name="connsiteY32" fmla="*/ 78552 h 4117550"/>
              <a:gd name="connsiteX0" fmla="*/ 0 w 4697876"/>
              <a:gd name="connsiteY0" fmla="*/ 205552 h 4117550"/>
              <a:gd name="connsiteX1" fmla="*/ 603250 w 4697876"/>
              <a:gd name="connsiteY1" fmla="*/ 1570802 h 4117550"/>
              <a:gd name="connsiteX2" fmla="*/ 762000 w 4697876"/>
              <a:gd name="connsiteY2" fmla="*/ 1653352 h 4117550"/>
              <a:gd name="connsiteX3" fmla="*/ 908050 w 4697876"/>
              <a:gd name="connsiteY3" fmla="*/ 1678752 h 4117550"/>
              <a:gd name="connsiteX4" fmla="*/ 1060450 w 4697876"/>
              <a:gd name="connsiteY4" fmla="*/ 1767652 h 4117550"/>
              <a:gd name="connsiteX5" fmla="*/ 1193800 w 4697876"/>
              <a:gd name="connsiteY5" fmla="*/ 1767652 h 4117550"/>
              <a:gd name="connsiteX6" fmla="*/ 1485900 w 4697876"/>
              <a:gd name="connsiteY6" fmla="*/ 2123252 h 4117550"/>
              <a:gd name="connsiteX7" fmla="*/ 1631950 w 4697876"/>
              <a:gd name="connsiteY7" fmla="*/ 2580452 h 4117550"/>
              <a:gd name="connsiteX8" fmla="*/ 1714500 w 4697876"/>
              <a:gd name="connsiteY8" fmla="*/ 2605852 h 4117550"/>
              <a:gd name="connsiteX9" fmla="*/ 1778000 w 4697876"/>
              <a:gd name="connsiteY9" fmla="*/ 2866202 h 4117550"/>
              <a:gd name="connsiteX10" fmla="*/ 1860550 w 4697876"/>
              <a:gd name="connsiteY10" fmla="*/ 2999552 h 4117550"/>
              <a:gd name="connsiteX11" fmla="*/ 1924050 w 4697876"/>
              <a:gd name="connsiteY11" fmla="*/ 3221802 h 4117550"/>
              <a:gd name="connsiteX12" fmla="*/ 2019300 w 4697876"/>
              <a:gd name="connsiteY12" fmla="*/ 3171002 h 4117550"/>
              <a:gd name="connsiteX13" fmla="*/ 2355850 w 4697876"/>
              <a:gd name="connsiteY13" fmla="*/ 3558352 h 4117550"/>
              <a:gd name="connsiteX14" fmla="*/ 2590800 w 4697876"/>
              <a:gd name="connsiteY14" fmla="*/ 3475802 h 4117550"/>
              <a:gd name="connsiteX15" fmla="*/ 2889250 w 4697876"/>
              <a:gd name="connsiteY15" fmla="*/ 3939352 h 4117550"/>
              <a:gd name="connsiteX16" fmla="*/ 3035300 w 4697876"/>
              <a:gd name="connsiteY16" fmla="*/ 4110802 h 4117550"/>
              <a:gd name="connsiteX17" fmla="*/ 3168650 w 4697876"/>
              <a:gd name="connsiteY17" fmla="*/ 4047302 h 4117550"/>
              <a:gd name="connsiteX18" fmla="*/ 3333750 w 4697876"/>
              <a:gd name="connsiteY18" fmla="*/ 3723452 h 4117550"/>
              <a:gd name="connsiteX19" fmla="*/ 3467100 w 4697876"/>
              <a:gd name="connsiteY19" fmla="*/ 3278952 h 4117550"/>
              <a:gd name="connsiteX20" fmla="*/ 3549650 w 4697876"/>
              <a:gd name="connsiteY20" fmla="*/ 3278952 h 4117550"/>
              <a:gd name="connsiteX21" fmla="*/ 3619500 w 4697876"/>
              <a:gd name="connsiteY21" fmla="*/ 3209102 h 4117550"/>
              <a:gd name="connsiteX22" fmla="*/ 3702050 w 4697876"/>
              <a:gd name="connsiteY22" fmla="*/ 3348802 h 4117550"/>
              <a:gd name="connsiteX23" fmla="*/ 3759200 w 4697876"/>
              <a:gd name="connsiteY23" fmla="*/ 2917002 h 4117550"/>
              <a:gd name="connsiteX24" fmla="*/ 3848100 w 4697876"/>
              <a:gd name="connsiteY24" fmla="*/ 2612202 h 4117550"/>
              <a:gd name="connsiteX25" fmla="*/ 3917950 w 4697876"/>
              <a:gd name="connsiteY25" fmla="*/ 2078802 h 4117550"/>
              <a:gd name="connsiteX26" fmla="*/ 3987800 w 4697876"/>
              <a:gd name="connsiteY26" fmla="*/ 1723202 h 4117550"/>
              <a:gd name="connsiteX27" fmla="*/ 4057650 w 4697876"/>
              <a:gd name="connsiteY27" fmla="*/ 1126302 h 4117550"/>
              <a:gd name="connsiteX28" fmla="*/ 4146550 w 4697876"/>
              <a:gd name="connsiteY28" fmla="*/ 751652 h 4117550"/>
              <a:gd name="connsiteX29" fmla="*/ 4425950 w 4697876"/>
              <a:gd name="connsiteY29" fmla="*/ 1031052 h 4117550"/>
              <a:gd name="connsiteX30" fmla="*/ 4578350 w 4697876"/>
              <a:gd name="connsiteY30" fmla="*/ 1139002 h 4117550"/>
              <a:gd name="connsiteX31" fmla="*/ 4692650 w 4697876"/>
              <a:gd name="connsiteY31" fmla="*/ 78552 h 4117550"/>
              <a:gd name="connsiteX32" fmla="*/ 4679950 w 4697876"/>
              <a:gd name="connsiteY32" fmla="*/ 78552 h 4117550"/>
              <a:gd name="connsiteX0" fmla="*/ 0 w 4697876"/>
              <a:gd name="connsiteY0" fmla="*/ 205552 h 4117550"/>
              <a:gd name="connsiteX1" fmla="*/ 603250 w 4697876"/>
              <a:gd name="connsiteY1" fmla="*/ 1570802 h 4117550"/>
              <a:gd name="connsiteX2" fmla="*/ 762000 w 4697876"/>
              <a:gd name="connsiteY2" fmla="*/ 1653352 h 4117550"/>
              <a:gd name="connsiteX3" fmla="*/ 908050 w 4697876"/>
              <a:gd name="connsiteY3" fmla="*/ 1678752 h 4117550"/>
              <a:gd name="connsiteX4" fmla="*/ 1060450 w 4697876"/>
              <a:gd name="connsiteY4" fmla="*/ 1767652 h 4117550"/>
              <a:gd name="connsiteX5" fmla="*/ 1193800 w 4697876"/>
              <a:gd name="connsiteY5" fmla="*/ 1767652 h 4117550"/>
              <a:gd name="connsiteX6" fmla="*/ 1485900 w 4697876"/>
              <a:gd name="connsiteY6" fmla="*/ 2123252 h 4117550"/>
              <a:gd name="connsiteX7" fmla="*/ 1631950 w 4697876"/>
              <a:gd name="connsiteY7" fmla="*/ 2580452 h 4117550"/>
              <a:gd name="connsiteX8" fmla="*/ 1714500 w 4697876"/>
              <a:gd name="connsiteY8" fmla="*/ 2605852 h 4117550"/>
              <a:gd name="connsiteX9" fmla="*/ 1778000 w 4697876"/>
              <a:gd name="connsiteY9" fmla="*/ 2866202 h 4117550"/>
              <a:gd name="connsiteX10" fmla="*/ 1860550 w 4697876"/>
              <a:gd name="connsiteY10" fmla="*/ 2999552 h 4117550"/>
              <a:gd name="connsiteX11" fmla="*/ 1924050 w 4697876"/>
              <a:gd name="connsiteY11" fmla="*/ 3221802 h 4117550"/>
              <a:gd name="connsiteX12" fmla="*/ 2019300 w 4697876"/>
              <a:gd name="connsiteY12" fmla="*/ 3171002 h 4117550"/>
              <a:gd name="connsiteX13" fmla="*/ 2355850 w 4697876"/>
              <a:gd name="connsiteY13" fmla="*/ 3558352 h 4117550"/>
              <a:gd name="connsiteX14" fmla="*/ 2590800 w 4697876"/>
              <a:gd name="connsiteY14" fmla="*/ 3475802 h 4117550"/>
              <a:gd name="connsiteX15" fmla="*/ 2889250 w 4697876"/>
              <a:gd name="connsiteY15" fmla="*/ 3939352 h 4117550"/>
              <a:gd name="connsiteX16" fmla="*/ 3035300 w 4697876"/>
              <a:gd name="connsiteY16" fmla="*/ 4110802 h 4117550"/>
              <a:gd name="connsiteX17" fmla="*/ 3168650 w 4697876"/>
              <a:gd name="connsiteY17" fmla="*/ 4047302 h 4117550"/>
              <a:gd name="connsiteX18" fmla="*/ 3333750 w 4697876"/>
              <a:gd name="connsiteY18" fmla="*/ 3723452 h 4117550"/>
              <a:gd name="connsiteX19" fmla="*/ 3467100 w 4697876"/>
              <a:gd name="connsiteY19" fmla="*/ 3278952 h 4117550"/>
              <a:gd name="connsiteX20" fmla="*/ 3549650 w 4697876"/>
              <a:gd name="connsiteY20" fmla="*/ 3278952 h 4117550"/>
              <a:gd name="connsiteX21" fmla="*/ 3619500 w 4697876"/>
              <a:gd name="connsiteY21" fmla="*/ 3209102 h 4117550"/>
              <a:gd name="connsiteX22" fmla="*/ 3702050 w 4697876"/>
              <a:gd name="connsiteY22" fmla="*/ 3348802 h 4117550"/>
              <a:gd name="connsiteX23" fmla="*/ 3759200 w 4697876"/>
              <a:gd name="connsiteY23" fmla="*/ 2917002 h 4117550"/>
              <a:gd name="connsiteX24" fmla="*/ 3848100 w 4697876"/>
              <a:gd name="connsiteY24" fmla="*/ 2612202 h 4117550"/>
              <a:gd name="connsiteX25" fmla="*/ 3917950 w 4697876"/>
              <a:gd name="connsiteY25" fmla="*/ 2078802 h 4117550"/>
              <a:gd name="connsiteX26" fmla="*/ 3987800 w 4697876"/>
              <a:gd name="connsiteY26" fmla="*/ 1723202 h 4117550"/>
              <a:gd name="connsiteX27" fmla="*/ 4057650 w 4697876"/>
              <a:gd name="connsiteY27" fmla="*/ 1126302 h 4117550"/>
              <a:gd name="connsiteX28" fmla="*/ 4146550 w 4697876"/>
              <a:gd name="connsiteY28" fmla="*/ 751652 h 4117550"/>
              <a:gd name="connsiteX29" fmla="*/ 4425950 w 4697876"/>
              <a:gd name="connsiteY29" fmla="*/ 1031052 h 4117550"/>
              <a:gd name="connsiteX30" fmla="*/ 4578350 w 4697876"/>
              <a:gd name="connsiteY30" fmla="*/ 1139002 h 4117550"/>
              <a:gd name="connsiteX31" fmla="*/ 4692650 w 4697876"/>
              <a:gd name="connsiteY31" fmla="*/ 78552 h 4117550"/>
              <a:gd name="connsiteX32" fmla="*/ 4679950 w 4697876"/>
              <a:gd name="connsiteY32" fmla="*/ 78552 h 4117550"/>
              <a:gd name="connsiteX0" fmla="*/ 0 w 4781550"/>
              <a:gd name="connsiteY0" fmla="*/ 167195 h 4079193"/>
              <a:gd name="connsiteX1" fmla="*/ 603250 w 4781550"/>
              <a:gd name="connsiteY1" fmla="*/ 1532445 h 4079193"/>
              <a:gd name="connsiteX2" fmla="*/ 762000 w 4781550"/>
              <a:gd name="connsiteY2" fmla="*/ 1614995 h 4079193"/>
              <a:gd name="connsiteX3" fmla="*/ 908050 w 4781550"/>
              <a:gd name="connsiteY3" fmla="*/ 1640395 h 4079193"/>
              <a:gd name="connsiteX4" fmla="*/ 1060450 w 4781550"/>
              <a:gd name="connsiteY4" fmla="*/ 1729295 h 4079193"/>
              <a:gd name="connsiteX5" fmla="*/ 1193800 w 4781550"/>
              <a:gd name="connsiteY5" fmla="*/ 1729295 h 4079193"/>
              <a:gd name="connsiteX6" fmla="*/ 1485900 w 4781550"/>
              <a:gd name="connsiteY6" fmla="*/ 2084895 h 4079193"/>
              <a:gd name="connsiteX7" fmla="*/ 1631950 w 4781550"/>
              <a:gd name="connsiteY7" fmla="*/ 2542095 h 4079193"/>
              <a:gd name="connsiteX8" fmla="*/ 1714500 w 4781550"/>
              <a:gd name="connsiteY8" fmla="*/ 2567495 h 4079193"/>
              <a:gd name="connsiteX9" fmla="*/ 1778000 w 4781550"/>
              <a:gd name="connsiteY9" fmla="*/ 2827845 h 4079193"/>
              <a:gd name="connsiteX10" fmla="*/ 1860550 w 4781550"/>
              <a:gd name="connsiteY10" fmla="*/ 2961195 h 4079193"/>
              <a:gd name="connsiteX11" fmla="*/ 1924050 w 4781550"/>
              <a:gd name="connsiteY11" fmla="*/ 3183445 h 4079193"/>
              <a:gd name="connsiteX12" fmla="*/ 2019300 w 4781550"/>
              <a:gd name="connsiteY12" fmla="*/ 3132645 h 4079193"/>
              <a:gd name="connsiteX13" fmla="*/ 2355850 w 4781550"/>
              <a:gd name="connsiteY13" fmla="*/ 3519995 h 4079193"/>
              <a:gd name="connsiteX14" fmla="*/ 2590800 w 4781550"/>
              <a:gd name="connsiteY14" fmla="*/ 3437445 h 4079193"/>
              <a:gd name="connsiteX15" fmla="*/ 2889250 w 4781550"/>
              <a:gd name="connsiteY15" fmla="*/ 3900995 h 4079193"/>
              <a:gd name="connsiteX16" fmla="*/ 3035300 w 4781550"/>
              <a:gd name="connsiteY16" fmla="*/ 4072445 h 4079193"/>
              <a:gd name="connsiteX17" fmla="*/ 3168650 w 4781550"/>
              <a:gd name="connsiteY17" fmla="*/ 4008945 h 4079193"/>
              <a:gd name="connsiteX18" fmla="*/ 3333750 w 4781550"/>
              <a:gd name="connsiteY18" fmla="*/ 3685095 h 4079193"/>
              <a:gd name="connsiteX19" fmla="*/ 3467100 w 4781550"/>
              <a:gd name="connsiteY19" fmla="*/ 3240595 h 4079193"/>
              <a:gd name="connsiteX20" fmla="*/ 3549650 w 4781550"/>
              <a:gd name="connsiteY20" fmla="*/ 3240595 h 4079193"/>
              <a:gd name="connsiteX21" fmla="*/ 3619500 w 4781550"/>
              <a:gd name="connsiteY21" fmla="*/ 3170745 h 4079193"/>
              <a:gd name="connsiteX22" fmla="*/ 3702050 w 4781550"/>
              <a:gd name="connsiteY22" fmla="*/ 3310445 h 4079193"/>
              <a:gd name="connsiteX23" fmla="*/ 3759200 w 4781550"/>
              <a:gd name="connsiteY23" fmla="*/ 2878645 h 4079193"/>
              <a:gd name="connsiteX24" fmla="*/ 3848100 w 4781550"/>
              <a:gd name="connsiteY24" fmla="*/ 2573845 h 4079193"/>
              <a:gd name="connsiteX25" fmla="*/ 3917950 w 4781550"/>
              <a:gd name="connsiteY25" fmla="*/ 2040445 h 4079193"/>
              <a:gd name="connsiteX26" fmla="*/ 3987800 w 4781550"/>
              <a:gd name="connsiteY26" fmla="*/ 1684845 h 4079193"/>
              <a:gd name="connsiteX27" fmla="*/ 4057650 w 4781550"/>
              <a:gd name="connsiteY27" fmla="*/ 1087945 h 4079193"/>
              <a:gd name="connsiteX28" fmla="*/ 4146550 w 4781550"/>
              <a:gd name="connsiteY28" fmla="*/ 713295 h 4079193"/>
              <a:gd name="connsiteX29" fmla="*/ 4425950 w 4781550"/>
              <a:gd name="connsiteY29" fmla="*/ 992695 h 4079193"/>
              <a:gd name="connsiteX30" fmla="*/ 4578350 w 4781550"/>
              <a:gd name="connsiteY30" fmla="*/ 1100645 h 4079193"/>
              <a:gd name="connsiteX31" fmla="*/ 4692650 w 4781550"/>
              <a:gd name="connsiteY31" fmla="*/ 40195 h 4079193"/>
              <a:gd name="connsiteX32" fmla="*/ 4781550 w 4781550"/>
              <a:gd name="connsiteY32" fmla="*/ 205295 h 4079193"/>
              <a:gd name="connsiteX0" fmla="*/ 0 w 4787900"/>
              <a:gd name="connsiteY0" fmla="*/ 176176 h 4088174"/>
              <a:gd name="connsiteX1" fmla="*/ 603250 w 4787900"/>
              <a:gd name="connsiteY1" fmla="*/ 1541426 h 4088174"/>
              <a:gd name="connsiteX2" fmla="*/ 762000 w 4787900"/>
              <a:gd name="connsiteY2" fmla="*/ 1623976 h 4088174"/>
              <a:gd name="connsiteX3" fmla="*/ 908050 w 4787900"/>
              <a:gd name="connsiteY3" fmla="*/ 1649376 h 4088174"/>
              <a:gd name="connsiteX4" fmla="*/ 1060450 w 4787900"/>
              <a:gd name="connsiteY4" fmla="*/ 1738276 h 4088174"/>
              <a:gd name="connsiteX5" fmla="*/ 1193800 w 4787900"/>
              <a:gd name="connsiteY5" fmla="*/ 1738276 h 4088174"/>
              <a:gd name="connsiteX6" fmla="*/ 1485900 w 4787900"/>
              <a:gd name="connsiteY6" fmla="*/ 2093876 h 4088174"/>
              <a:gd name="connsiteX7" fmla="*/ 1631950 w 4787900"/>
              <a:gd name="connsiteY7" fmla="*/ 2551076 h 4088174"/>
              <a:gd name="connsiteX8" fmla="*/ 1714500 w 4787900"/>
              <a:gd name="connsiteY8" fmla="*/ 2576476 h 4088174"/>
              <a:gd name="connsiteX9" fmla="*/ 1778000 w 4787900"/>
              <a:gd name="connsiteY9" fmla="*/ 2836826 h 4088174"/>
              <a:gd name="connsiteX10" fmla="*/ 1860550 w 4787900"/>
              <a:gd name="connsiteY10" fmla="*/ 2970176 h 4088174"/>
              <a:gd name="connsiteX11" fmla="*/ 1924050 w 4787900"/>
              <a:gd name="connsiteY11" fmla="*/ 3192426 h 4088174"/>
              <a:gd name="connsiteX12" fmla="*/ 2019300 w 4787900"/>
              <a:gd name="connsiteY12" fmla="*/ 3141626 h 4088174"/>
              <a:gd name="connsiteX13" fmla="*/ 2355850 w 4787900"/>
              <a:gd name="connsiteY13" fmla="*/ 3528976 h 4088174"/>
              <a:gd name="connsiteX14" fmla="*/ 2590800 w 4787900"/>
              <a:gd name="connsiteY14" fmla="*/ 3446426 h 4088174"/>
              <a:gd name="connsiteX15" fmla="*/ 2889250 w 4787900"/>
              <a:gd name="connsiteY15" fmla="*/ 3909976 h 4088174"/>
              <a:gd name="connsiteX16" fmla="*/ 3035300 w 4787900"/>
              <a:gd name="connsiteY16" fmla="*/ 4081426 h 4088174"/>
              <a:gd name="connsiteX17" fmla="*/ 3168650 w 4787900"/>
              <a:gd name="connsiteY17" fmla="*/ 4017926 h 4088174"/>
              <a:gd name="connsiteX18" fmla="*/ 3333750 w 4787900"/>
              <a:gd name="connsiteY18" fmla="*/ 3694076 h 4088174"/>
              <a:gd name="connsiteX19" fmla="*/ 3467100 w 4787900"/>
              <a:gd name="connsiteY19" fmla="*/ 3249576 h 4088174"/>
              <a:gd name="connsiteX20" fmla="*/ 3549650 w 4787900"/>
              <a:gd name="connsiteY20" fmla="*/ 3249576 h 4088174"/>
              <a:gd name="connsiteX21" fmla="*/ 3619500 w 4787900"/>
              <a:gd name="connsiteY21" fmla="*/ 3179726 h 4088174"/>
              <a:gd name="connsiteX22" fmla="*/ 3702050 w 4787900"/>
              <a:gd name="connsiteY22" fmla="*/ 3319426 h 4088174"/>
              <a:gd name="connsiteX23" fmla="*/ 3759200 w 4787900"/>
              <a:gd name="connsiteY23" fmla="*/ 2887626 h 4088174"/>
              <a:gd name="connsiteX24" fmla="*/ 3848100 w 4787900"/>
              <a:gd name="connsiteY24" fmla="*/ 2582826 h 4088174"/>
              <a:gd name="connsiteX25" fmla="*/ 3917950 w 4787900"/>
              <a:gd name="connsiteY25" fmla="*/ 2049426 h 4088174"/>
              <a:gd name="connsiteX26" fmla="*/ 3987800 w 4787900"/>
              <a:gd name="connsiteY26" fmla="*/ 1693826 h 4088174"/>
              <a:gd name="connsiteX27" fmla="*/ 4057650 w 4787900"/>
              <a:gd name="connsiteY27" fmla="*/ 1096926 h 4088174"/>
              <a:gd name="connsiteX28" fmla="*/ 4146550 w 4787900"/>
              <a:gd name="connsiteY28" fmla="*/ 722276 h 4088174"/>
              <a:gd name="connsiteX29" fmla="*/ 4425950 w 4787900"/>
              <a:gd name="connsiteY29" fmla="*/ 1001676 h 4088174"/>
              <a:gd name="connsiteX30" fmla="*/ 4578350 w 4787900"/>
              <a:gd name="connsiteY30" fmla="*/ 1109626 h 4088174"/>
              <a:gd name="connsiteX31" fmla="*/ 4692650 w 4787900"/>
              <a:gd name="connsiteY31" fmla="*/ 49176 h 4088174"/>
              <a:gd name="connsiteX32" fmla="*/ 4787900 w 4787900"/>
              <a:gd name="connsiteY32" fmla="*/ 163476 h 4088174"/>
              <a:gd name="connsiteX0" fmla="*/ 0 w 4692650"/>
              <a:gd name="connsiteY0" fmla="*/ 127000 h 4038998"/>
              <a:gd name="connsiteX1" fmla="*/ 603250 w 4692650"/>
              <a:gd name="connsiteY1" fmla="*/ 1492250 h 4038998"/>
              <a:gd name="connsiteX2" fmla="*/ 762000 w 4692650"/>
              <a:gd name="connsiteY2" fmla="*/ 1574800 h 4038998"/>
              <a:gd name="connsiteX3" fmla="*/ 908050 w 4692650"/>
              <a:gd name="connsiteY3" fmla="*/ 1600200 h 4038998"/>
              <a:gd name="connsiteX4" fmla="*/ 1060450 w 4692650"/>
              <a:gd name="connsiteY4" fmla="*/ 1689100 h 4038998"/>
              <a:gd name="connsiteX5" fmla="*/ 1193800 w 4692650"/>
              <a:gd name="connsiteY5" fmla="*/ 1689100 h 4038998"/>
              <a:gd name="connsiteX6" fmla="*/ 1485900 w 4692650"/>
              <a:gd name="connsiteY6" fmla="*/ 2044700 h 4038998"/>
              <a:gd name="connsiteX7" fmla="*/ 1631950 w 4692650"/>
              <a:gd name="connsiteY7" fmla="*/ 2501900 h 4038998"/>
              <a:gd name="connsiteX8" fmla="*/ 1714500 w 4692650"/>
              <a:gd name="connsiteY8" fmla="*/ 2527300 h 4038998"/>
              <a:gd name="connsiteX9" fmla="*/ 1778000 w 4692650"/>
              <a:gd name="connsiteY9" fmla="*/ 2787650 h 4038998"/>
              <a:gd name="connsiteX10" fmla="*/ 1860550 w 4692650"/>
              <a:gd name="connsiteY10" fmla="*/ 2921000 h 4038998"/>
              <a:gd name="connsiteX11" fmla="*/ 1924050 w 4692650"/>
              <a:gd name="connsiteY11" fmla="*/ 3143250 h 4038998"/>
              <a:gd name="connsiteX12" fmla="*/ 2019300 w 4692650"/>
              <a:gd name="connsiteY12" fmla="*/ 3092450 h 4038998"/>
              <a:gd name="connsiteX13" fmla="*/ 2355850 w 4692650"/>
              <a:gd name="connsiteY13" fmla="*/ 3479800 h 4038998"/>
              <a:gd name="connsiteX14" fmla="*/ 2590800 w 4692650"/>
              <a:gd name="connsiteY14" fmla="*/ 3397250 h 4038998"/>
              <a:gd name="connsiteX15" fmla="*/ 2889250 w 4692650"/>
              <a:gd name="connsiteY15" fmla="*/ 3860800 h 4038998"/>
              <a:gd name="connsiteX16" fmla="*/ 3035300 w 4692650"/>
              <a:gd name="connsiteY16" fmla="*/ 4032250 h 4038998"/>
              <a:gd name="connsiteX17" fmla="*/ 3168650 w 4692650"/>
              <a:gd name="connsiteY17" fmla="*/ 3968750 h 4038998"/>
              <a:gd name="connsiteX18" fmla="*/ 3333750 w 4692650"/>
              <a:gd name="connsiteY18" fmla="*/ 3644900 h 4038998"/>
              <a:gd name="connsiteX19" fmla="*/ 3467100 w 4692650"/>
              <a:gd name="connsiteY19" fmla="*/ 3200400 h 4038998"/>
              <a:gd name="connsiteX20" fmla="*/ 3549650 w 4692650"/>
              <a:gd name="connsiteY20" fmla="*/ 3200400 h 4038998"/>
              <a:gd name="connsiteX21" fmla="*/ 3619500 w 4692650"/>
              <a:gd name="connsiteY21" fmla="*/ 3130550 h 4038998"/>
              <a:gd name="connsiteX22" fmla="*/ 3702050 w 4692650"/>
              <a:gd name="connsiteY22" fmla="*/ 3270250 h 4038998"/>
              <a:gd name="connsiteX23" fmla="*/ 3759200 w 4692650"/>
              <a:gd name="connsiteY23" fmla="*/ 2838450 h 4038998"/>
              <a:gd name="connsiteX24" fmla="*/ 3848100 w 4692650"/>
              <a:gd name="connsiteY24" fmla="*/ 2533650 h 4038998"/>
              <a:gd name="connsiteX25" fmla="*/ 3917950 w 4692650"/>
              <a:gd name="connsiteY25" fmla="*/ 2000250 h 4038998"/>
              <a:gd name="connsiteX26" fmla="*/ 3987800 w 4692650"/>
              <a:gd name="connsiteY26" fmla="*/ 1644650 h 4038998"/>
              <a:gd name="connsiteX27" fmla="*/ 4057650 w 4692650"/>
              <a:gd name="connsiteY27" fmla="*/ 1047750 h 4038998"/>
              <a:gd name="connsiteX28" fmla="*/ 4146550 w 4692650"/>
              <a:gd name="connsiteY28" fmla="*/ 673100 h 4038998"/>
              <a:gd name="connsiteX29" fmla="*/ 4425950 w 4692650"/>
              <a:gd name="connsiteY29" fmla="*/ 952500 h 4038998"/>
              <a:gd name="connsiteX30" fmla="*/ 4578350 w 4692650"/>
              <a:gd name="connsiteY30" fmla="*/ 1060450 h 4038998"/>
              <a:gd name="connsiteX31" fmla="*/ 4692650 w 4692650"/>
              <a:gd name="connsiteY31" fmla="*/ 0 h 4038998"/>
              <a:gd name="connsiteX0" fmla="*/ 0 w 4692650"/>
              <a:gd name="connsiteY0" fmla="*/ 63500 h 3975498"/>
              <a:gd name="connsiteX1" fmla="*/ 603250 w 4692650"/>
              <a:gd name="connsiteY1" fmla="*/ 1428750 h 3975498"/>
              <a:gd name="connsiteX2" fmla="*/ 762000 w 4692650"/>
              <a:gd name="connsiteY2" fmla="*/ 1511300 h 3975498"/>
              <a:gd name="connsiteX3" fmla="*/ 908050 w 4692650"/>
              <a:gd name="connsiteY3" fmla="*/ 1536700 h 3975498"/>
              <a:gd name="connsiteX4" fmla="*/ 1060450 w 4692650"/>
              <a:gd name="connsiteY4" fmla="*/ 1625600 h 3975498"/>
              <a:gd name="connsiteX5" fmla="*/ 1193800 w 4692650"/>
              <a:gd name="connsiteY5" fmla="*/ 1625600 h 3975498"/>
              <a:gd name="connsiteX6" fmla="*/ 1485900 w 4692650"/>
              <a:gd name="connsiteY6" fmla="*/ 1981200 h 3975498"/>
              <a:gd name="connsiteX7" fmla="*/ 1631950 w 4692650"/>
              <a:gd name="connsiteY7" fmla="*/ 2438400 h 3975498"/>
              <a:gd name="connsiteX8" fmla="*/ 1714500 w 4692650"/>
              <a:gd name="connsiteY8" fmla="*/ 2463800 h 3975498"/>
              <a:gd name="connsiteX9" fmla="*/ 1778000 w 4692650"/>
              <a:gd name="connsiteY9" fmla="*/ 2724150 h 3975498"/>
              <a:gd name="connsiteX10" fmla="*/ 1860550 w 4692650"/>
              <a:gd name="connsiteY10" fmla="*/ 2857500 h 3975498"/>
              <a:gd name="connsiteX11" fmla="*/ 1924050 w 4692650"/>
              <a:gd name="connsiteY11" fmla="*/ 3079750 h 3975498"/>
              <a:gd name="connsiteX12" fmla="*/ 2019300 w 4692650"/>
              <a:gd name="connsiteY12" fmla="*/ 3028950 h 3975498"/>
              <a:gd name="connsiteX13" fmla="*/ 2355850 w 4692650"/>
              <a:gd name="connsiteY13" fmla="*/ 3416300 h 3975498"/>
              <a:gd name="connsiteX14" fmla="*/ 2590800 w 4692650"/>
              <a:gd name="connsiteY14" fmla="*/ 3333750 h 3975498"/>
              <a:gd name="connsiteX15" fmla="*/ 2889250 w 4692650"/>
              <a:gd name="connsiteY15" fmla="*/ 3797300 h 3975498"/>
              <a:gd name="connsiteX16" fmla="*/ 3035300 w 4692650"/>
              <a:gd name="connsiteY16" fmla="*/ 3968750 h 3975498"/>
              <a:gd name="connsiteX17" fmla="*/ 3168650 w 4692650"/>
              <a:gd name="connsiteY17" fmla="*/ 3905250 h 3975498"/>
              <a:gd name="connsiteX18" fmla="*/ 3333750 w 4692650"/>
              <a:gd name="connsiteY18" fmla="*/ 3581400 h 3975498"/>
              <a:gd name="connsiteX19" fmla="*/ 3467100 w 4692650"/>
              <a:gd name="connsiteY19" fmla="*/ 3136900 h 3975498"/>
              <a:gd name="connsiteX20" fmla="*/ 3549650 w 4692650"/>
              <a:gd name="connsiteY20" fmla="*/ 3136900 h 3975498"/>
              <a:gd name="connsiteX21" fmla="*/ 3619500 w 4692650"/>
              <a:gd name="connsiteY21" fmla="*/ 3067050 h 3975498"/>
              <a:gd name="connsiteX22" fmla="*/ 3702050 w 4692650"/>
              <a:gd name="connsiteY22" fmla="*/ 3206750 h 3975498"/>
              <a:gd name="connsiteX23" fmla="*/ 3759200 w 4692650"/>
              <a:gd name="connsiteY23" fmla="*/ 2774950 h 3975498"/>
              <a:gd name="connsiteX24" fmla="*/ 3848100 w 4692650"/>
              <a:gd name="connsiteY24" fmla="*/ 2470150 h 3975498"/>
              <a:gd name="connsiteX25" fmla="*/ 3917950 w 4692650"/>
              <a:gd name="connsiteY25" fmla="*/ 1936750 h 3975498"/>
              <a:gd name="connsiteX26" fmla="*/ 3987800 w 4692650"/>
              <a:gd name="connsiteY26" fmla="*/ 1581150 h 3975498"/>
              <a:gd name="connsiteX27" fmla="*/ 4057650 w 4692650"/>
              <a:gd name="connsiteY27" fmla="*/ 984250 h 3975498"/>
              <a:gd name="connsiteX28" fmla="*/ 4146550 w 4692650"/>
              <a:gd name="connsiteY28" fmla="*/ 609600 h 3975498"/>
              <a:gd name="connsiteX29" fmla="*/ 4425950 w 4692650"/>
              <a:gd name="connsiteY29" fmla="*/ 889000 h 3975498"/>
              <a:gd name="connsiteX30" fmla="*/ 4578350 w 4692650"/>
              <a:gd name="connsiteY30" fmla="*/ 996950 h 3975498"/>
              <a:gd name="connsiteX31" fmla="*/ 4692650 w 4692650"/>
              <a:gd name="connsiteY31" fmla="*/ 0 h 3975498"/>
              <a:gd name="connsiteX0" fmla="*/ 0 w 4686300"/>
              <a:gd name="connsiteY0" fmla="*/ 0 h 3911998"/>
              <a:gd name="connsiteX1" fmla="*/ 603250 w 4686300"/>
              <a:gd name="connsiteY1" fmla="*/ 1365250 h 3911998"/>
              <a:gd name="connsiteX2" fmla="*/ 762000 w 4686300"/>
              <a:gd name="connsiteY2" fmla="*/ 1447800 h 3911998"/>
              <a:gd name="connsiteX3" fmla="*/ 908050 w 4686300"/>
              <a:gd name="connsiteY3" fmla="*/ 1473200 h 3911998"/>
              <a:gd name="connsiteX4" fmla="*/ 1060450 w 4686300"/>
              <a:gd name="connsiteY4" fmla="*/ 1562100 h 3911998"/>
              <a:gd name="connsiteX5" fmla="*/ 1193800 w 4686300"/>
              <a:gd name="connsiteY5" fmla="*/ 1562100 h 3911998"/>
              <a:gd name="connsiteX6" fmla="*/ 1485900 w 4686300"/>
              <a:gd name="connsiteY6" fmla="*/ 1917700 h 3911998"/>
              <a:gd name="connsiteX7" fmla="*/ 1631950 w 4686300"/>
              <a:gd name="connsiteY7" fmla="*/ 2374900 h 3911998"/>
              <a:gd name="connsiteX8" fmla="*/ 1714500 w 4686300"/>
              <a:gd name="connsiteY8" fmla="*/ 2400300 h 3911998"/>
              <a:gd name="connsiteX9" fmla="*/ 1778000 w 4686300"/>
              <a:gd name="connsiteY9" fmla="*/ 2660650 h 3911998"/>
              <a:gd name="connsiteX10" fmla="*/ 1860550 w 4686300"/>
              <a:gd name="connsiteY10" fmla="*/ 2794000 h 3911998"/>
              <a:gd name="connsiteX11" fmla="*/ 1924050 w 4686300"/>
              <a:gd name="connsiteY11" fmla="*/ 3016250 h 3911998"/>
              <a:gd name="connsiteX12" fmla="*/ 2019300 w 4686300"/>
              <a:gd name="connsiteY12" fmla="*/ 2965450 h 3911998"/>
              <a:gd name="connsiteX13" fmla="*/ 2355850 w 4686300"/>
              <a:gd name="connsiteY13" fmla="*/ 3352800 h 3911998"/>
              <a:gd name="connsiteX14" fmla="*/ 2590800 w 4686300"/>
              <a:gd name="connsiteY14" fmla="*/ 3270250 h 3911998"/>
              <a:gd name="connsiteX15" fmla="*/ 2889250 w 4686300"/>
              <a:gd name="connsiteY15" fmla="*/ 3733800 h 3911998"/>
              <a:gd name="connsiteX16" fmla="*/ 3035300 w 4686300"/>
              <a:gd name="connsiteY16" fmla="*/ 3905250 h 3911998"/>
              <a:gd name="connsiteX17" fmla="*/ 3168650 w 4686300"/>
              <a:gd name="connsiteY17" fmla="*/ 3841750 h 3911998"/>
              <a:gd name="connsiteX18" fmla="*/ 3333750 w 4686300"/>
              <a:gd name="connsiteY18" fmla="*/ 3517900 h 3911998"/>
              <a:gd name="connsiteX19" fmla="*/ 3467100 w 4686300"/>
              <a:gd name="connsiteY19" fmla="*/ 3073400 h 3911998"/>
              <a:gd name="connsiteX20" fmla="*/ 3549650 w 4686300"/>
              <a:gd name="connsiteY20" fmla="*/ 3073400 h 3911998"/>
              <a:gd name="connsiteX21" fmla="*/ 3619500 w 4686300"/>
              <a:gd name="connsiteY21" fmla="*/ 3003550 h 3911998"/>
              <a:gd name="connsiteX22" fmla="*/ 3702050 w 4686300"/>
              <a:gd name="connsiteY22" fmla="*/ 3143250 h 3911998"/>
              <a:gd name="connsiteX23" fmla="*/ 3759200 w 4686300"/>
              <a:gd name="connsiteY23" fmla="*/ 2711450 h 3911998"/>
              <a:gd name="connsiteX24" fmla="*/ 3848100 w 4686300"/>
              <a:gd name="connsiteY24" fmla="*/ 2406650 h 3911998"/>
              <a:gd name="connsiteX25" fmla="*/ 3917950 w 4686300"/>
              <a:gd name="connsiteY25" fmla="*/ 1873250 h 3911998"/>
              <a:gd name="connsiteX26" fmla="*/ 3987800 w 4686300"/>
              <a:gd name="connsiteY26" fmla="*/ 1517650 h 3911998"/>
              <a:gd name="connsiteX27" fmla="*/ 4057650 w 4686300"/>
              <a:gd name="connsiteY27" fmla="*/ 920750 h 3911998"/>
              <a:gd name="connsiteX28" fmla="*/ 4146550 w 4686300"/>
              <a:gd name="connsiteY28" fmla="*/ 546100 h 3911998"/>
              <a:gd name="connsiteX29" fmla="*/ 4425950 w 4686300"/>
              <a:gd name="connsiteY29" fmla="*/ 825500 h 3911998"/>
              <a:gd name="connsiteX30" fmla="*/ 4578350 w 4686300"/>
              <a:gd name="connsiteY30" fmla="*/ 933450 h 3911998"/>
              <a:gd name="connsiteX31" fmla="*/ 4686300 w 4686300"/>
              <a:gd name="connsiteY31" fmla="*/ 0 h 391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686300" h="3911998">
                <a:moveTo>
                  <a:pt x="0" y="0"/>
                </a:moveTo>
                <a:cubicBezTo>
                  <a:pt x="183621" y="1433512"/>
                  <a:pt x="476250" y="1123950"/>
                  <a:pt x="603250" y="1365250"/>
                </a:cubicBezTo>
                <a:cubicBezTo>
                  <a:pt x="730250" y="1606550"/>
                  <a:pt x="711200" y="1429808"/>
                  <a:pt x="762000" y="1447800"/>
                </a:cubicBezTo>
                <a:cubicBezTo>
                  <a:pt x="812800" y="1465792"/>
                  <a:pt x="858308" y="1454150"/>
                  <a:pt x="908050" y="1473200"/>
                </a:cubicBezTo>
                <a:cubicBezTo>
                  <a:pt x="957792" y="1492250"/>
                  <a:pt x="1012825" y="1547283"/>
                  <a:pt x="1060450" y="1562100"/>
                </a:cubicBezTo>
                <a:cubicBezTo>
                  <a:pt x="1108075" y="1576917"/>
                  <a:pt x="1122892" y="1502833"/>
                  <a:pt x="1193800" y="1562100"/>
                </a:cubicBezTo>
                <a:cubicBezTo>
                  <a:pt x="1264708" y="1621367"/>
                  <a:pt x="1412875" y="1782233"/>
                  <a:pt x="1485900" y="1917700"/>
                </a:cubicBezTo>
                <a:cubicBezTo>
                  <a:pt x="1558925" y="2053167"/>
                  <a:pt x="1593850" y="2294467"/>
                  <a:pt x="1631950" y="2374900"/>
                </a:cubicBezTo>
                <a:cubicBezTo>
                  <a:pt x="1670050" y="2455333"/>
                  <a:pt x="1690158" y="2352675"/>
                  <a:pt x="1714500" y="2400300"/>
                </a:cubicBezTo>
                <a:cubicBezTo>
                  <a:pt x="1738842" y="2447925"/>
                  <a:pt x="1753658" y="2595033"/>
                  <a:pt x="1778000" y="2660650"/>
                </a:cubicBezTo>
                <a:cubicBezTo>
                  <a:pt x="1802342" y="2726267"/>
                  <a:pt x="1836208" y="2734733"/>
                  <a:pt x="1860550" y="2794000"/>
                </a:cubicBezTo>
                <a:cubicBezTo>
                  <a:pt x="1884892" y="2853267"/>
                  <a:pt x="1897592" y="2987675"/>
                  <a:pt x="1924050" y="3016250"/>
                </a:cubicBezTo>
                <a:cubicBezTo>
                  <a:pt x="1950508" y="3044825"/>
                  <a:pt x="1947333" y="2909358"/>
                  <a:pt x="2019300" y="2965450"/>
                </a:cubicBezTo>
                <a:cubicBezTo>
                  <a:pt x="2091267" y="3021542"/>
                  <a:pt x="2260600" y="3302000"/>
                  <a:pt x="2355850" y="3352800"/>
                </a:cubicBezTo>
                <a:cubicBezTo>
                  <a:pt x="2451100" y="3403600"/>
                  <a:pt x="2501900" y="3206750"/>
                  <a:pt x="2590800" y="3270250"/>
                </a:cubicBezTo>
                <a:cubicBezTo>
                  <a:pt x="2679700" y="3333750"/>
                  <a:pt x="2815167" y="3627967"/>
                  <a:pt x="2889250" y="3733800"/>
                </a:cubicBezTo>
                <a:cubicBezTo>
                  <a:pt x="2963333" y="3839633"/>
                  <a:pt x="2988733" y="3887258"/>
                  <a:pt x="3035300" y="3905250"/>
                </a:cubicBezTo>
                <a:cubicBezTo>
                  <a:pt x="3081867" y="3923242"/>
                  <a:pt x="3118908" y="3906308"/>
                  <a:pt x="3168650" y="3841750"/>
                </a:cubicBezTo>
                <a:cubicBezTo>
                  <a:pt x="3218392" y="3777192"/>
                  <a:pt x="3284008" y="3645958"/>
                  <a:pt x="3333750" y="3517900"/>
                </a:cubicBezTo>
                <a:cubicBezTo>
                  <a:pt x="3383492" y="3389842"/>
                  <a:pt x="3431117" y="3147483"/>
                  <a:pt x="3467100" y="3073400"/>
                </a:cubicBezTo>
                <a:cubicBezTo>
                  <a:pt x="3503083" y="2999317"/>
                  <a:pt x="3524250" y="3085042"/>
                  <a:pt x="3549650" y="3073400"/>
                </a:cubicBezTo>
                <a:cubicBezTo>
                  <a:pt x="3575050" y="3061758"/>
                  <a:pt x="3594100" y="2991908"/>
                  <a:pt x="3619500" y="3003550"/>
                </a:cubicBezTo>
                <a:cubicBezTo>
                  <a:pt x="3644900" y="3015192"/>
                  <a:pt x="3678767" y="3191933"/>
                  <a:pt x="3702050" y="3143250"/>
                </a:cubicBezTo>
                <a:cubicBezTo>
                  <a:pt x="3725333" y="3094567"/>
                  <a:pt x="3734858" y="2834217"/>
                  <a:pt x="3759200" y="2711450"/>
                </a:cubicBezTo>
                <a:cubicBezTo>
                  <a:pt x="3783542" y="2588683"/>
                  <a:pt x="3821642" y="2546350"/>
                  <a:pt x="3848100" y="2406650"/>
                </a:cubicBezTo>
                <a:cubicBezTo>
                  <a:pt x="3874558" y="2266950"/>
                  <a:pt x="3894667" y="2021417"/>
                  <a:pt x="3917950" y="1873250"/>
                </a:cubicBezTo>
                <a:cubicBezTo>
                  <a:pt x="3941233" y="1725083"/>
                  <a:pt x="3964517" y="1676400"/>
                  <a:pt x="3987800" y="1517650"/>
                </a:cubicBezTo>
                <a:cubicBezTo>
                  <a:pt x="4011083" y="1358900"/>
                  <a:pt x="4031192" y="1082675"/>
                  <a:pt x="4057650" y="920750"/>
                </a:cubicBezTo>
                <a:cubicBezTo>
                  <a:pt x="4084108" y="758825"/>
                  <a:pt x="4085167" y="561975"/>
                  <a:pt x="4146550" y="546100"/>
                </a:cubicBezTo>
                <a:cubicBezTo>
                  <a:pt x="4207933" y="530225"/>
                  <a:pt x="4353983" y="760942"/>
                  <a:pt x="4425950" y="825500"/>
                </a:cubicBezTo>
                <a:cubicBezTo>
                  <a:pt x="4497917" y="890058"/>
                  <a:pt x="4534958" y="1071033"/>
                  <a:pt x="4578350" y="933450"/>
                </a:cubicBezTo>
                <a:cubicBezTo>
                  <a:pt x="4621742" y="795867"/>
                  <a:pt x="4651375" y="157692"/>
                  <a:pt x="4686300" y="0"/>
                </a:cubicBezTo>
              </a:path>
            </a:pathLst>
          </a:cu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32810" y="1631950"/>
            <a:ext cx="91440" cy="9144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676650" y="1631950"/>
            <a:ext cx="91440" cy="9144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928110" y="1630680"/>
            <a:ext cx="91440" cy="9144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171950" y="163068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09440" y="163195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653280" y="163195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904740" y="163068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148580" y="163068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383530" y="163322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627370" y="163322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878830" y="163195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122670" y="163195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360160" y="163322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604000" y="163322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855460" y="163195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099300" y="163195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350760" y="163068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594600" y="163068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493770" y="1847850"/>
            <a:ext cx="91440" cy="9144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737610" y="1968500"/>
            <a:ext cx="91440" cy="9144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989070" y="2068830"/>
            <a:ext cx="91440" cy="9144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232910" y="2094230"/>
            <a:ext cx="91440" cy="9144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70400" y="2095500"/>
            <a:ext cx="91440" cy="9144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714240" y="20955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965700" y="20942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209540" y="20942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444490" y="209677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688330" y="209677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939790" y="20955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6183630" y="20955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421120" y="209677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664960" y="209677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916420" y="20955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7160260" y="20955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3703320" y="2330450"/>
            <a:ext cx="91440" cy="9144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947160" y="2457450"/>
            <a:ext cx="91440" cy="9144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198620" y="2513330"/>
            <a:ext cx="91440" cy="9144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442460" y="2557780"/>
            <a:ext cx="91440" cy="9144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679950" y="2552700"/>
            <a:ext cx="91440" cy="9144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4923790" y="25527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5175250" y="25514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5419090" y="25514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5654040" y="255397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897880" y="255397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6149340" y="25527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6393180" y="25527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630670" y="255397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6874510" y="255397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4246880" y="2774950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4490720" y="2908300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4742180" y="2983230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986020" y="3008630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223510" y="3035300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467350" y="3054350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718810" y="3059430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962650" y="30467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203950" y="305562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6441440" y="306832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6692900" y="31115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4833620" y="3276600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5077460" y="3397250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5328920" y="3453130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572760" y="3465830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5810250" y="34671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6054090" y="34671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6305550" y="34658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6549390" y="34658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5012690" y="38862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5256530" y="38862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5507990" y="38849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5751830" y="38849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5989320" y="38862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6233160" y="38862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6484620" y="38849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5318760" y="42926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5562600" y="42926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5814060" y="42913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6057900" y="429133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6295390" y="429260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5589270" y="465455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5833110" y="465455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6084570" y="465328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6328410" y="465328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6031230" y="502285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6275070" y="5022850"/>
            <a:ext cx="91440" cy="9144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9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Modeling studies to investigate how UCDW </a:t>
            </a:r>
          </a:p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</a:t>
            </a:r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 modified on its path to Palmer Deep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Dinniman</a:t>
            </a:r>
            <a:r>
              <a:rPr lang="en-US" sz="1400" dirty="0" smtClean="0">
                <a:solidFill>
                  <a:schemeClr val="bg1"/>
                </a:solidFill>
              </a:rPr>
              <a:t> 2011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Picture 2" descr="Screenshot 2014-12-07 23.05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990600"/>
            <a:ext cx="2424531" cy="54590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4950" y="6436956"/>
            <a:ext cx="2266950" cy="4571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276" y="1306156"/>
            <a:ext cx="5911853" cy="475488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4305300" y="3442171"/>
            <a:ext cx="3327400" cy="634529"/>
          </a:xfrm>
          <a:custGeom>
            <a:avLst/>
            <a:gdLst>
              <a:gd name="connsiteX0" fmla="*/ 0 w 3327400"/>
              <a:gd name="connsiteY0" fmla="*/ 634529 h 634529"/>
              <a:gd name="connsiteX1" fmla="*/ 406400 w 3327400"/>
              <a:gd name="connsiteY1" fmla="*/ 164629 h 634529"/>
              <a:gd name="connsiteX2" fmla="*/ 1409700 w 3327400"/>
              <a:gd name="connsiteY2" fmla="*/ 367829 h 634529"/>
              <a:gd name="connsiteX3" fmla="*/ 2413000 w 3327400"/>
              <a:gd name="connsiteY3" fmla="*/ 545629 h 634529"/>
              <a:gd name="connsiteX4" fmla="*/ 2984500 w 3327400"/>
              <a:gd name="connsiteY4" fmla="*/ 37629 h 634529"/>
              <a:gd name="connsiteX5" fmla="*/ 3327400 w 3327400"/>
              <a:gd name="connsiteY5" fmla="*/ 37629 h 63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7400" h="634529">
                <a:moveTo>
                  <a:pt x="0" y="634529"/>
                </a:moveTo>
                <a:cubicBezTo>
                  <a:pt x="85725" y="421804"/>
                  <a:pt x="171450" y="209079"/>
                  <a:pt x="406400" y="164629"/>
                </a:cubicBezTo>
                <a:cubicBezTo>
                  <a:pt x="641350" y="120179"/>
                  <a:pt x="1075267" y="304329"/>
                  <a:pt x="1409700" y="367829"/>
                </a:cubicBezTo>
                <a:cubicBezTo>
                  <a:pt x="1744133" y="431329"/>
                  <a:pt x="2150533" y="600662"/>
                  <a:pt x="2413000" y="545629"/>
                </a:cubicBezTo>
                <a:cubicBezTo>
                  <a:pt x="2675467" y="490596"/>
                  <a:pt x="2832100" y="122296"/>
                  <a:pt x="2984500" y="37629"/>
                </a:cubicBezTo>
                <a:cubicBezTo>
                  <a:pt x="3136900" y="-47038"/>
                  <a:pt x="3327400" y="37629"/>
                  <a:pt x="3327400" y="37629"/>
                </a:cubicBezTo>
              </a:path>
            </a:pathLst>
          </a:custGeom>
          <a:ln>
            <a:solidFill>
              <a:srgbClr val="CC66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089400" y="2165331"/>
            <a:ext cx="3492500" cy="1822469"/>
          </a:xfrm>
          <a:custGeom>
            <a:avLst/>
            <a:gdLst>
              <a:gd name="connsiteX0" fmla="*/ 0 w 3492500"/>
              <a:gd name="connsiteY0" fmla="*/ 1822469 h 1822469"/>
              <a:gd name="connsiteX1" fmla="*/ 1778000 w 3492500"/>
              <a:gd name="connsiteY1" fmla="*/ 82569 h 1822469"/>
              <a:gd name="connsiteX2" fmla="*/ 2921000 w 3492500"/>
              <a:gd name="connsiteY2" fmla="*/ 400069 h 1822469"/>
              <a:gd name="connsiteX3" fmla="*/ 3022600 w 3492500"/>
              <a:gd name="connsiteY3" fmla="*/ 1454169 h 1822469"/>
              <a:gd name="connsiteX4" fmla="*/ 3200400 w 3492500"/>
              <a:gd name="connsiteY4" fmla="*/ 1479569 h 1822469"/>
              <a:gd name="connsiteX5" fmla="*/ 3492500 w 3492500"/>
              <a:gd name="connsiteY5" fmla="*/ 1339869 h 182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2500" h="1822469">
                <a:moveTo>
                  <a:pt x="0" y="1822469"/>
                </a:moveTo>
                <a:cubicBezTo>
                  <a:pt x="645583" y="1071052"/>
                  <a:pt x="1291167" y="319636"/>
                  <a:pt x="1778000" y="82569"/>
                </a:cubicBezTo>
                <a:cubicBezTo>
                  <a:pt x="2264833" y="-154498"/>
                  <a:pt x="2713567" y="171469"/>
                  <a:pt x="2921000" y="400069"/>
                </a:cubicBezTo>
                <a:cubicBezTo>
                  <a:pt x="3128433" y="628669"/>
                  <a:pt x="2976033" y="1274252"/>
                  <a:pt x="3022600" y="1454169"/>
                </a:cubicBezTo>
                <a:cubicBezTo>
                  <a:pt x="3069167" y="1634086"/>
                  <a:pt x="3122083" y="1498619"/>
                  <a:pt x="3200400" y="1479569"/>
                </a:cubicBezTo>
                <a:cubicBezTo>
                  <a:pt x="3278717" y="1460519"/>
                  <a:pt x="3385608" y="1400194"/>
                  <a:pt x="3492500" y="1339869"/>
                </a:cubicBezTo>
              </a:path>
            </a:pathLst>
          </a:custGeom>
          <a:ln>
            <a:solidFill>
              <a:srgbClr val="CC66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140200" y="1799724"/>
            <a:ext cx="3467100" cy="2213476"/>
          </a:xfrm>
          <a:custGeom>
            <a:avLst/>
            <a:gdLst>
              <a:gd name="connsiteX0" fmla="*/ 0 w 3467100"/>
              <a:gd name="connsiteY0" fmla="*/ 2213476 h 2213476"/>
              <a:gd name="connsiteX1" fmla="*/ 2286000 w 3467100"/>
              <a:gd name="connsiteY1" fmla="*/ 67176 h 2213476"/>
              <a:gd name="connsiteX2" fmla="*/ 3365500 w 3467100"/>
              <a:gd name="connsiteY2" fmla="*/ 625976 h 2213476"/>
              <a:gd name="connsiteX3" fmla="*/ 3149600 w 3467100"/>
              <a:gd name="connsiteY3" fmla="*/ 1489576 h 2213476"/>
              <a:gd name="connsiteX4" fmla="*/ 3467100 w 3467100"/>
              <a:gd name="connsiteY4" fmla="*/ 1832476 h 221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100" h="2213476">
                <a:moveTo>
                  <a:pt x="0" y="2213476"/>
                </a:moveTo>
                <a:cubicBezTo>
                  <a:pt x="862541" y="1272617"/>
                  <a:pt x="1725083" y="331759"/>
                  <a:pt x="2286000" y="67176"/>
                </a:cubicBezTo>
                <a:cubicBezTo>
                  <a:pt x="2846917" y="-197407"/>
                  <a:pt x="3221567" y="388909"/>
                  <a:pt x="3365500" y="625976"/>
                </a:cubicBezTo>
                <a:cubicBezTo>
                  <a:pt x="3509433" y="863043"/>
                  <a:pt x="3132667" y="1288493"/>
                  <a:pt x="3149600" y="1489576"/>
                </a:cubicBezTo>
                <a:cubicBezTo>
                  <a:pt x="3166533" y="1690659"/>
                  <a:pt x="3467100" y="1832476"/>
                  <a:pt x="3467100" y="1832476"/>
                </a:cubicBezTo>
              </a:path>
            </a:pathLst>
          </a:custGeom>
          <a:ln>
            <a:solidFill>
              <a:srgbClr val="CC66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81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Seasonal changes in water column structure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2" name="Picture 21" descr="summer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486" y="1073666"/>
            <a:ext cx="2681519" cy="5394960"/>
          </a:xfrm>
          <a:prstGeom prst="rect">
            <a:avLst/>
          </a:prstGeom>
        </p:spPr>
      </p:pic>
      <p:pic>
        <p:nvPicPr>
          <p:cNvPr id="8" name="Picture 7" descr="winter9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3" y="1073666"/>
            <a:ext cx="2865074" cy="53949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7745" y="1384300"/>
            <a:ext cx="2540000" cy="977900"/>
          </a:xfrm>
          <a:prstGeom prst="rect">
            <a:avLst/>
          </a:prstGeom>
          <a:solidFill>
            <a:srgbClr val="3366FF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7745" y="2362200"/>
            <a:ext cx="2540000" cy="3784600"/>
          </a:xfrm>
          <a:prstGeom prst="rect">
            <a:avLst/>
          </a:prstGeom>
          <a:solidFill>
            <a:srgbClr val="3366FF">
              <a:alpha val="6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4637" y="4997966"/>
            <a:ext cx="10695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Winter </a:t>
            </a:r>
          </a:p>
          <a:p>
            <a:pPr algn="ctr"/>
            <a:r>
              <a:rPr lang="en-US" sz="1400" dirty="0" smtClean="0"/>
              <a:t>(June 1999)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816837" y="1569303"/>
            <a:ext cx="21406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Surface water </a:t>
            </a:r>
            <a:r>
              <a:rPr lang="en-US" sz="1600" dirty="0" smtClean="0">
                <a:solidFill>
                  <a:srgbClr val="BF00BF"/>
                </a:solidFill>
              </a:rPr>
              <a:t>cools</a:t>
            </a:r>
            <a:r>
              <a:rPr lang="en-US" sz="1600" dirty="0" smtClean="0"/>
              <a:t> and gets </a:t>
            </a:r>
            <a:r>
              <a:rPr lang="en-US" sz="1600" dirty="0" smtClean="0">
                <a:solidFill>
                  <a:srgbClr val="66CC00"/>
                </a:solidFill>
              </a:rPr>
              <a:t>salty</a:t>
            </a:r>
            <a:endParaRPr lang="en-US" sz="1600" dirty="0">
              <a:solidFill>
                <a:srgbClr val="66CC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6837" y="2832100"/>
            <a:ext cx="18306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</a:t>
            </a:r>
            <a:r>
              <a:rPr lang="en-US" sz="1600" dirty="0" smtClean="0"/>
              <a:t>ater is </a:t>
            </a:r>
            <a:r>
              <a:rPr lang="en-US" sz="1600" dirty="0" smtClean="0">
                <a:solidFill>
                  <a:srgbClr val="BF00BF"/>
                </a:solidFill>
              </a:rPr>
              <a:t>warmer </a:t>
            </a:r>
            <a:r>
              <a:rPr lang="en-US" sz="1600" dirty="0" smtClean="0"/>
              <a:t>and </a:t>
            </a:r>
            <a:r>
              <a:rPr lang="en-US" sz="1600" dirty="0" smtClean="0">
                <a:solidFill>
                  <a:schemeClr val="accent5"/>
                </a:solidFill>
              </a:rPr>
              <a:t>saltier</a:t>
            </a:r>
            <a:r>
              <a:rPr lang="en-US" sz="1600" dirty="0" smtClean="0"/>
              <a:t> at depth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4723686" y="1384300"/>
            <a:ext cx="2540000" cy="317500"/>
          </a:xfrm>
          <a:prstGeom prst="rect">
            <a:avLst/>
          </a:prstGeom>
          <a:solidFill>
            <a:srgbClr val="3366FF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23686" y="1701800"/>
            <a:ext cx="2540000" cy="863600"/>
          </a:xfrm>
          <a:prstGeom prst="rect">
            <a:avLst/>
          </a:prstGeom>
          <a:solidFill>
            <a:srgbClr val="3366FF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723686" y="2565400"/>
            <a:ext cx="2540000" cy="3581400"/>
          </a:xfrm>
          <a:prstGeom prst="rect">
            <a:avLst/>
          </a:prstGeom>
          <a:solidFill>
            <a:srgbClr val="3366FF">
              <a:alpha val="6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053198" y="4997966"/>
            <a:ext cx="128753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Summer</a:t>
            </a:r>
            <a:r>
              <a:rPr lang="en-US" sz="1400" dirty="0" smtClean="0"/>
              <a:t> </a:t>
            </a:r>
          </a:p>
          <a:p>
            <a:pPr algn="ctr"/>
            <a:r>
              <a:rPr lang="en-US" sz="1400" dirty="0" smtClean="0"/>
              <a:t>(January 2000)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238286" y="1188015"/>
            <a:ext cx="21406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Surface water </a:t>
            </a:r>
            <a:r>
              <a:rPr lang="en-US" sz="1600" dirty="0" smtClean="0">
                <a:solidFill>
                  <a:srgbClr val="BF00BF"/>
                </a:solidFill>
              </a:rPr>
              <a:t>warms </a:t>
            </a:r>
            <a:r>
              <a:rPr lang="en-US" sz="1600" dirty="0" smtClean="0"/>
              <a:t>and</a:t>
            </a:r>
            <a:r>
              <a:rPr lang="en-US" sz="1600" dirty="0" smtClean="0">
                <a:solidFill>
                  <a:srgbClr val="BF00BF"/>
                </a:solidFill>
              </a:rPr>
              <a:t> </a:t>
            </a:r>
            <a:r>
              <a:rPr lang="en-US" sz="1600" dirty="0" smtClean="0">
                <a:solidFill>
                  <a:srgbClr val="66CC00"/>
                </a:solidFill>
              </a:rPr>
              <a:t>freshens</a:t>
            </a:r>
            <a:endParaRPr lang="en-US" sz="1600" dirty="0">
              <a:solidFill>
                <a:srgbClr val="66CC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40105" y="1810891"/>
            <a:ext cx="1802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BF00BF"/>
                </a:solidFill>
              </a:rPr>
              <a:t>Cold</a:t>
            </a:r>
            <a:r>
              <a:rPr lang="en-US" sz="1600" dirty="0" smtClean="0"/>
              <a:t> winter water lingers at mid depths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37639" y="2832100"/>
            <a:ext cx="18306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</a:t>
            </a:r>
            <a:r>
              <a:rPr lang="en-US" sz="1600" dirty="0" smtClean="0"/>
              <a:t>ater is </a:t>
            </a:r>
            <a:r>
              <a:rPr lang="en-US" sz="1600" dirty="0" smtClean="0">
                <a:solidFill>
                  <a:srgbClr val="BF00BF"/>
                </a:solidFill>
              </a:rPr>
              <a:t>warmer </a:t>
            </a:r>
            <a:r>
              <a:rPr lang="en-US" sz="1600" dirty="0" smtClean="0"/>
              <a:t>and </a:t>
            </a:r>
            <a:r>
              <a:rPr lang="en-US" sz="1600" dirty="0" smtClean="0">
                <a:solidFill>
                  <a:schemeClr val="accent5"/>
                </a:solidFill>
              </a:rPr>
              <a:t>saltier</a:t>
            </a:r>
            <a:r>
              <a:rPr lang="en-US" sz="1600" dirty="0" smtClean="0"/>
              <a:t> at depth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91078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Summary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" name="Picture 5" descr="map_for_ch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000" y="990600"/>
            <a:ext cx="6774000" cy="5448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40794" y="4940300"/>
            <a:ext cx="403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?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1394" y="3822700"/>
            <a:ext cx="403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?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98194" y="2590800"/>
            <a:ext cx="403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?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88794" y="1600200"/>
            <a:ext cx="403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?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51000" y="1086534"/>
            <a:ext cx="262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Where is warm water intruding onto the shelf?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1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Summary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" name="Picture 5" descr="map_for_ch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000" y="990600"/>
            <a:ext cx="6774000" cy="5448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40794" y="4940300"/>
            <a:ext cx="403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?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1394" y="3822700"/>
            <a:ext cx="403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?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98194" y="2590800"/>
            <a:ext cx="403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?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88794" y="1600200"/>
            <a:ext cx="403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?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2303718">
            <a:off x="3086100" y="3130550"/>
            <a:ext cx="2667000" cy="1333500"/>
          </a:xfrm>
          <a:prstGeom prst="rightArrow">
            <a:avLst/>
          </a:prstGeom>
          <a:gradFill flip="none" rotWithShape="1">
            <a:gsLst>
              <a:gs pos="0">
                <a:schemeClr val="accent6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51000" y="1086534"/>
            <a:ext cx="2628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Where is warm water intruding onto the shelf?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is the heat flux and how is it modified?</a:t>
            </a:r>
          </a:p>
        </p:txBody>
      </p:sp>
    </p:spTree>
    <p:extLst>
      <p:ext uri="{BB962C8B-B14F-4D97-AF65-F5344CB8AC3E}">
        <p14:creationId xmlns:p14="http://schemas.microsoft.com/office/powerpoint/2010/main" val="340281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Summary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" name="Picture 5" descr="map_for_ch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000" y="990600"/>
            <a:ext cx="6774000" cy="5448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40794" y="4940300"/>
            <a:ext cx="403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?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1394" y="3822700"/>
            <a:ext cx="403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?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98194" y="2590800"/>
            <a:ext cx="403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?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88794" y="1600200"/>
            <a:ext cx="403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?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2303718">
            <a:off x="3086100" y="3130550"/>
            <a:ext cx="2667000" cy="1333500"/>
          </a:xfrm>
          <a:prstGeom prst="rightArrow">
            <a:avLst/>
          </a:prstGeom>
          <a:gradFill flip="none" rotWithShape="1">
            <a:gsLst>
              <a:gs pos="0">
                <a:schemeClr val="accent6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20673103">
            <a:off x="6197600" y="3200401"/>
            <a:ext cx="952500" cy="622300"/>
          </a:xfrm>
          <a:prstGeom prst="ellipse">
            <a:avLst/>
          </a:prstGeom>
          <a:noFill/>
          <a:ln w="57150" cmpd="sng">
            <a:solidFill>
              <a:srgbClr val="FFCC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51000" y="1086534"/>
            <a:ext cx="2628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Where is warm water intruding onto the shelf?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is the heat flux and how is it modified?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51000" y="2689361"/>
            <a:ext cx="15621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C33"/>
                </a:solidFill>
              </a:rPr>
              <a:t>How do canyons affect transport to the coast and mixing to the surface? </a:t>
            </a:r>
            <a:endParaRPr lang="en-US" dirty="0">
              <a:solidFill>
                <a:srgbClr val="FFCC33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630334" y="1854200"/>
            <a:ext cx="685799" cy="635000"/>
          </a:xfrm>
          <a:prstGeom prst="line">
            <a:avLst/>
          </a:prstGeom>
          <a:ln w="57150" cap="rnd" cmpd="sng">
            <a:solidFill>
              <a:srgbClr val="FFCC33"/>
            </a:solidFill>
            <a:miter lim="800000"/>
            <a:headEnd type="none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81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ldPalmer-07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0607" y="5259"/>
            <a:ext cx="913942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58208" y="824386"/>
            <a:ext cx="3885792" cy="5707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 smtClean="0">
                <a:solidFill>
                  <a:schemeClr val="tx1"/>
                </a:solidFill>
              </a:rPr>
              <a:t>My committee: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Oscar Schofield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Josh </a:t>
            </a:r>
            <a:r>
              <a:rPr lang="en-US" dirty="0" err="1" smtClean="0">
                <a:solidFill>
                  <a:schemeClr val="tx1"/>
                </a:solidFill>
              </a:rPr>
              <a:t>Kohut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Bob Chant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Doug Martinson (LDEO)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Filipa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Carvalho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Travis Miles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Darren McKee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Rich </a:t>
            </a:r>
            <a:r>
              <a:rPr lang="en-US" dirty="0" err="1" smtClean="0">
                <a:solidFill>
                  <a:schemeClr val="tx1"/>
                </a:solidFill>
              </a:rPr>
              <a:t>Iannuzzi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Tina Haskins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Dave Aragon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Chip </a:t>
            </a:r>
            <a:r>
              <a:rPr lang="en-US" dirty="0" err="1" smtClean="0">
                <a:solidFill>
                  <a:schemeClr val="tx1"/>
                </a:solidFill>
              </a:rPr>
              <a:t>Haldeman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Thank you!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Picture 63" descr="pal_full_col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5027" y="5694714"/>
            <a:ext cx="69059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eledyne_web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71" y="5713846"/>
            <a:ext cx="1570129" cy="365760"/>
          </a:xfrm>
          <a:prstGeom prst="rect">
            <a:avLst/>
          </a:prstGeom>
        </p:spPr>
      </p:pic>
      <p:pic>
        <p:nvPicPr>
          <p:cNvPr id="11" name="Picture 10" descr="COOL_redgray_on_light_lg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893" y="5794410"/>
            <a:ext cx="1146475" cy="5029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880350" y="5965861"/>
            <a:ext cx="1054100" cy="151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ledyne_rdi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07" y="6003406"/>
            <a:ext cx="1505243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West Antarctic Peninsula is warming and losing ice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07146" y="1313265"/>
            <a:ext cx="5090307" cy="4044581"/>
          </a:xfrm>
          <a:prstGeom prst="rect">
            <a:avLst/>
          </a:prstGeom>
          <a:noFill/>
          <a:ln/>
        </p:spPr>
      </p:pic>
      <p:sp>
        <p:nvSpPr>
          <p:cNvPr id="15" name="Rectangle 14"/>
          <p:cNvSpPr/>
          <p:nvPr/>
        </p:nvSpPr>
        <p:spPr>
          <a:xfrm>
            <a:off x="3970156" y="1430163"/>
            <a:ext cx="537067" cy="38219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744831" y="5227491"/>
            <a:ext cx="1479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/>
              <a:t>(1979 </a:t>
            </a:r>
            <a:r>
              <a:rPr lang="en-AU" b="1" dirty="0"/>
              <a:t>– </a:t>
            </a:r>
            <a:r>
              <a:rPr lang="en-AU" b="1" dirty="0" smtClean="0"/>
              <a:t>2006)</a:t>
            </a:r>
            <a:endParaRPr lang="en-AU" b="1" dirty="0"/>
          </a:p>
          <a:p>
            <a:endParaRPr lang="en-US" b="1" dirty="0"/>
          </a:p>
        </p:txBody>
      </p:sp>
      <p:pic>
        <p:nvPicPr>
          <p:cNvPr id="6" name="Picture 5" descr="warming_antarcti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40" y="1632025"/>
            <a:ext cx="4395783" cy="42536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8756" y="3653554"/>
            <a:ext cx="1280375" cy="4821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AU" sz="1600" dirty="0" smtClean="0"/>
              <a:t>60-106 days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AU" sz="1600" dirty="0" smtClean="0"/>
              <a:t>shorter</a:t>
            </a:r>
            <a:endParaRPr lang="en-AU" sz="1600" dirty="0">
              <a:sym typeface="Symbo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Ray Smith,  </a:t>
            </a:r>
            <a:r>
              <a:rPr lang="en-US" sz="1400" dirty="0" err="1" smtClean="0">
                <a:solidFill>
                  <a:schemeClr val="bg1"/>
                </a:solidFill>
              </a:rPr>
              <a:t>Stammerjohn</a:t>
            </a:r>
            <a:r>
              <a:rPr lang="en-US" sz="1400" dirty="0" smtClean="0">
                <a:solidFill>
                  <a:schemeClr val="bg1"/>
                </a:solidFill>
              </a:rPr>
              <a:t> 2008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3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970156" y="1430163"/>
            <a:ext cx="537067" cy="38219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866" y="5259"/>
            <a:ext cx="913213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West Antarctic Peninsula is warming and losing ice</a:t>
            </a:r>
            <a:endParaRPr lang="en-US" sz="24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 descr="Rignot2013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793" y="1622441"/>
            <a:ext cx="4300867" cy="3704929"/>
          </a:xfrm>
          <a:prstGeom prst="rect">
            <a:avLst/>
          </a:prstGeom>
        </p:spPr>
      </p:pic>
      <p:pic>
        <p:nvPicPr>
          <p:cNvPr id="11" name="Picture 10" descr="warming_antarcti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40" y="1632025"/>
            <a:ext cx="4395783" cy="4253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2212" y="6543353"/>
            <a:ext cx="914400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Ray Smith,  </a:t>
            </a:r>
            <a:r>
              <a:rPr lang="en-US" sz="1400" dirty="0" err="1" smtClean="0">
                <a:solidFill>
                  <a:schemeClr val="bg1"/>
                </a:solidFill>
              </a:rPr>
              <a:t>Rignot</a:t>
            </a:r>
            <a:r>
              <a:rPr lang="en-US" sz="1400" dirty="0" smtClean="0">
                <a:solidFill>
                  <a:schemeClr val="bg1"/>
                </a:solidFill>
              </a:rPr>
              <a:t> 2013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1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wrap="square" rtlCol="0">
        <a:spAutoFit/>
      </a:bodyPr>
      <a:lstStyle>
        <a:defPPr>
          <a:defRPr sz="2400" b="1" dirty="0" smtClean="0">
            <a:solidFill>
              <a:schemeClr val="tx2">
                <a:lumMod val="50000"/>
                <a:lumOff val="50000"/>
              </a:schemeClr>
            </a:solidFill>
          </a:defRPr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10914</TotalTime>
  <Words>1445</Words>
  <Application>Microsoft Macintosh PowerPoint</Application>
  <PresentationFormat>On-screen Show (4:3)</PresentationFormat>
  <Paragraphs>398</Paragraphs>
  <Slides>73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5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Nicole Couto</cp:lastModifiedBy>
  <cp:revision>309</cp:revision>
  <cp:lastPrinted>2014-12-10T15:55:49Z</cp:lastPrinted>
  <dcterms:created xsi:type="dcterms:W3CDTF">2010-04-12T23:12:02Z</dcterms:created>
  <dcterms:modified xsi:type="dcterms:W3CDTF">2014-12-14T16:52:01Z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