
<file path=[Content_Types].xml><?xml version="1.0" encoding="utf-8"?>
<Types xmlns="http://schemas.openxmlformats.org/package/2006/content-types">
  <Default Extension="xml" ContentType="application/xml"/>
  <Default Extension="avi" ContentType="video/unknown"/>
  <Default Extension="jpeg" ContentType="image/jpeg"/>
  <Default Extension="jpg" ContentType="image/jpeg"/>
  <Default Extension="m4v" ContentType="video/unknown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34" r:id="rId2"/>
    <p:sldId id="448" r:id="rId3"/>
    <p:sldId id="446" r:id="rId4"/>
    <p:sldId id="433" r:id="rId5"/>
    <p:sldId id="440" r:id="rId6"/>
    <p:sldId id="432" r:id="rId7"/>
    <p:sldId id="429" r:id="rId8"/>
    <p:sldId id="441" r:id="rId9"/>
    <p:sldId id="389" r:id="rId10"/>
    <p:sldId id="319" r:id="rId11"/>
    <p:sldId id="428" r:id="rId12"/>
    <p:sldId id="430" r:id="rId13"/>
    <p:sldId id="325" r:id="rId14"/>
    <p:sldId id="442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  <a:srgbClr val="0033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92" y="-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fld id="{C54E1477-1EEC-7C40-8243-79E0DEF5FC0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3539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CBCFE2-6652-6645-B0A0-4A1D0B1A4B5A}" type="slidenum">
              <a:rPr lang="en-GB" sz="1200">
                <a:latin typeface="Calibri" charset="0"/>
              </a:rPr>
              <a:pPr eaLnBrk="1" hangingPunct="1"/>
              <a:t>1</a:t>
            </a:fld>
            <a:endParaRPr lang="en-GB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A8395-1945-0F41-956F-980AEAF75B5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093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349D4F-54E5-D54A-95A3-3F5A14786C10}" type="slidenum">
              <a:rPr lang="en-US" sz="1200">
                <a:cs typeface="Geneva" charset="0"/>
              </a:rPr>
              <a:pPr eaLnBrk="1" hangingPunct="1"/>
              <a:t>13</a:t>
            </a:fld>
            <a:endParaRPr lang="en-US" sz="1200" dirty="0">
              <a:cs typeface="Geneva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HYCOM (Low Conf) 48 hours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B02D5B-8C6B-9F41-BAF0-7B5A2C96949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197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3654D1-1546-8743-92EB-6988D77B15C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324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C5D55-0618-D643-8677-56F1FB17A1D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929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8957F2-C74D-A74C-BE5F-8E4AC34F237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748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1DF0C-ECB6-584D-9BD5-F3219935269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776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C4CE3-A2DA-6046-97F4-59642947897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388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0C546-989B-CC4D-83E1-31AE5861B5C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989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270BF1-8AEA-A34F-8F05-9F355793C7A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117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5C01F6-26C9-4749-9348-DF964BCA568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42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3CFA2C-CCD7-D948-9DF6-07879D6AD24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388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80E1A4-0E39-8B4C-928D-7639256AED6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07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cs typeface="Geneva" charset="0"/>
              </a:defRPr>
            </a:lvl1pPr>
          </a:lstStyle>
          <a:p>
            <a:fld id="{AF74DFC1-DB32-A743-834C-99FDA4806FFA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8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jp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microsoft.com/office/2007/relationships/hdphoto" Target="../media/hdphoto2.wdp"/><Relationship Id="rId7" Type="http://schemas.openxmlformats.org/officeDocument/2006/relationships/image" Target="../media/image3.gif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209356886_4c69c3222f_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6084" b="26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390650"/>
          </a:xfrm>
          <a:noFill/>
          <a:ln>
            <a:noFill/>
          </a:ln>
          <a:effectLst>
            <a:outerShdw blurRad="76200" dist="63500" dir="2700000" algn="ctr" rotWithShape="0">
              <a:schemeClr val="bg2">
                <a:alpha val="79999"/>
              </a:schemeClr>
            </a:outerShdw>
          </a:effectLst>
        </p:spPr>
        <p:txBody>
          <a:bodyPr anchor="b"/>
          <a:lstStyle/>
          <a:p>
            <a:pPr eaLnBrk="1" hangingPunct="1">
              <a:defRPr/>
            </a:pPr>
            <a:r>
              <a:rPr lang="en-US" sz="4800" b="1" i="1" dirty="0" smtClean="0">
                <a:latin typeface="Arial" charset="0"/>
                <a:ea typeface="ヒラギノ角ゴ ProN W3" charset="0"/>
                <a:cs typeface="Arial" charset="0"/>
              </a:rPr>
              <a:t>The Global High Frequency Radar Network</a:t>
            </a:r>
            <a:endParaRPr lang="en-US" b="1" i="1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124" name="Text Box 8"/>
          <p:cNvSpPr txBox="1">
            <a:spLocks/>
          </p:cNvSpPr>
          <p:nvPr/>
        </p:nvSpPr>
        <p:spPr bwMode="auto">
          <a:xfrm>
            <a:off x="3079356" y="4435922"/>
            <a:ext cx="6039244" cy="112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25" tIns="32111" rIns="64225" bIns="321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ヒラギノ角ゴ ProN W3" charset="0"/>
              </a:rPr>
              <a:t>OGP Workshop on New Technologies in Offshore </a:t>
            </a:r>
            <a:r>
              <a:rPr lang="en-US" sz="1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ヒラギノ角ゴ ProN W3" charset="0"/>
              </a:rPr>
              <a:t>Monitoring </a:t>
            </a:r>
          </a:p>
          <a:p>
            <a:pPr algn="ctr" eaLnBrk="1" hangingPunct="1"/>
            <a:r>
              <a:rPr lang="en-US" sz="1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ヒラギノ角ゴ ProN W3" charset="0"/>
              </a:rPr>
              <a:t>Oceanology </a:t>
            </a:r>
            <a:r>
              <a:rPr lang="en-US" sz="1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ヒラギノ角ゴ ProN W3" charset="0"/>
              </a:rPr>
              <a:t>International 2014</a:t>
            </a:r>
          </a:p>
          <a:p>
            <a:pPr algn="ctr" eaLnBrk="1" hangingPunct="1"/>
            <a:r>
              <a:rPr lang="en-US" sz="1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ヒラギノ角ゴ ProN W3" charset="0"/>
              </a:rPr>
              <a:t> 10 March 2014</a:t>
            </a:r>
          </a:p>
          <a:p>
            <a:pPr algn="ctr" eaLnBrk="1" hangingPunct="1"/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ヒラギノ角ゴ ProN W3" charset="0"/>
              </a:rPr>
              <a:t>ExCeL</a:t>
            </a:r>
            <a:endParaRPr lang="en-US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2" name="Picture 1" descr="COOL_redgray_on_light_l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378522"/>
            <a:ext cx="3995290" cy="175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2378522"/>
            <a:ext cx="201892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Gill Sans" charset="0"/>
              </a:rPr>
              <a:t>Dr. Hugh Roarty</a:t>
            </a:r>
          </a:p>
          <a:p>
            <a:r>
              <a:rPr lang="en-US" dirty="0">
                <a:cs typeface="Gill Sans" charset="0"/>
              </a:rPr>
              <a:t>Dr. Scott Glenn</a:t>
            </a:r>
          </a:p>
          <a:p>
            <a:r>
              <a:rPr lang="en-US" dirty="0">
                <a:cs typeface="Gill Sans" charset="0"/>
              </a:rPr>
              <a:t>Dr. Josh Kohut</a:t>
            </a:r>
          </a:p>
          <a:p>
            <a:r>
              <a:rPr lang="en-US" dirty="0">
                <a:cs typeface="Gill Sans" charset="0"/>
              </a:rPr>
              <a:t>Mr. Michael Smith</a:t>
            </a:r>
          </a:p>
          <a:p>
            <a:r>
              <a:rPr lang="en-US" dirty="0">
                <a:cs typeface="Gill Sans" charset="0"/>
              </a:rPr>
              <a:t>Mr. Ethan Handel</a:t>
            </a:r>
          </a:p>
          <a:p>
            <a:r>
              <a:rPr lang="en-US" dirty="0">
                <a:cs typeface="Gill Sans" charset="0"/>
              </a:rPr>
              <a:t>Mr. Colin Evans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58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209357858_8eb5b99b2a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9070"/>
          </a:xfrm>
          <a:prstGeom prst="rect">
            <a:avLst/>
          </a:prstGeom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/>
              <a:t>                                      Success Stories – Making a Difference</a:t>
            </a:r>
          </a:p>
          <a:p>
            <a:pPr eaLnBrk="1" hangingPunct="1"/>
            <a:endParaRPr lang="en-US" b="1" dirty="0"/>
          </a:p>
          <a:p>
            <a:pPr eaLnBrk="1" hangingPunct="1"/>
            <a:r>
              <a:rPr lang="en-US" b="1" i="1" dirty="0"/>
              <a:t>Optimizing HF Radar for SAR using USCG Surface Drifters</a:t>
            </a:r>
          </a:p>
          <a:p>
            <a:pPr eaLnBrk="1" hangingPunct="1"/>
            <a:endParaRPr lang="en-US" sz="2000" b="1" i="1" dirty="0"/>
          </a:p>
        </p:txBody>
      </p:sp>
      <p:pic>
        <p:nvPicPr>
          <p:cNvPr id="30726" name="Picture 6" descr="1490972357_d86649c7e2_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3200400"/>
            <a:ext cx="1597025" cy="171364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NOAA_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1371600"/>
            <a:ext cx="1668294" cy="1600200"/>
          </a:xfrm>
          <a:prstGeom prst="rect">
            <a:avLst/>
          </a:prstGeom>
        </p:spPr>
      </p:pic>
      <p:pic>
        <p:nvPicPr>
          <p:cNvPr id="3" name="Picture 2" descr="MARACOOS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"/>
            <a:ext cx="3175000" cy="547626"/>
          </a:xfrm>
          <a:prstGeom prst="rect">
            <a:avLst/>
          </a:prstGeom>
        </p:spPr>
      </p:pic>
      <p:pic>
        <p:nvPicPr>
          <p:cNvPr id="6" name="Picture 5" descr="Coast Guard Search and Rescue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1371600"/>
            <a:ext cx="1530324" cy="152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dar_ru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914400"/>
            <a:ext cx="6400800" cy="52578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>
            <a:noFill/>
          </a:ln>
        </p:spPr>
        <p:txBody>
          <a:bodyPr/>
          <a:lstStyle/>
          <a:p>
            <a:r>
              <a:rPr lang="en-US" dirty="0" smtClean="0"/>
              <a:t>Search and Rescue - 2004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82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ifterComparison_CapeCod-desktop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962" r="15032" b="4544"/>
          <a:stretch/>
        </p:blipFill>
        <p:spPr>
          <a:xfrm>
            <a:off x="3754542" y="228600"/>
            <a:ext cx="5364058" cy="5410200"/>
          </a:xfrm>
          <a:prstGeom prst="rect">
            <a:avLst/>
          </a:prstGeom>
        </p:spPr>
      </p:pic>
      <p:pic>
        <p:nvPicPr>
          <p:cNvPr id="4" name="Picture 3" descr="Manning_Drifters_138410701_zoo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" t="9483" r="3424" b="15815"/>
          <a:stretch/>
        </p:blipFill>
        <p:spPr>
          <a:xfrm>
            <a:off x="152400" y="1371600"/>
            <a:ext cx="366609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9488" y="2009775"/>
            <a:ext cx="4295775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Search Area After 96 Hours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HYCOM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36,000 km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CODAR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12,000 km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292350" y="4340225"/>
            <a:ext cx="1179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FF3300"/>
                </a:solidFill>
              </a:rPr>
              <a:t>232 km</a:t>
            </a: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171825" y="4537075"/>
            <a:ext cx="1006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1743075" y="4533900"/>
            <a:ext cx="625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079500" y="3429000"/>
            <a:ext cx="1179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FF3300"/>
                </a:solidFill>
              </a:rPr>
              <a:t>154 km</a:t>
            </a: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1538288" y="3744913"/>
            <a:ext cx="0" cy="5349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 flipV="1">
            <a:off x="1541463" y="2709863"/>
            <a:ext cx="3175" cy="7191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6389688" y="4391025"/>
            <a:ext cx="11795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chemeClr val="accent2"/>
                </a:solidFill>
              </a:rPr>
              <a:t>123 km</a:t>
            </a: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7275513" y="4597400"/>
            <a:ext cx="26193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 flipV="1">
            <a:off x="6230938" y="4606925"/>
            <a:ext cx="252412" cy="31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5708650" y="3581400"/>
            <a:ext cx="1179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chemeClr val="accent2"/>
                </a:solidFill>
              </a:rPr>
              <a:t>100 km</a:t>
            </a:r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6167438" y="3897313"/>
            <a:ext cx="0" cy="4286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H="1" flipV="1">
            <a:off x="6170613" y="3317875"/>
            <a:ext cx="3175" cy="2635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Applications Include</a:t>
            </a:r>
          </a:p>
          <a:p>
            <a:pPr lvl="1"/>
            <a:r>
              <a:rPr lang="en-US" dirty="0" smtClean="0"/>
              <a:t>Oil Spill Modeling</a:t>
            </a:r>
          </a:p>
          <a:p>
            <a:pPr lvl="1"/>
            <a:r>
              <a:rPr lang="en-US" dirty="0" smtClean="0"/>
              <a:t>Wind and Wave Measurements</a:t>
            </a:r>
          </a:p>
          <a:p>
            <a:pPr lvl="1"/>
            <a:r>
              <a:rPr lang="en-US" dirty="0" smtClean="0"/>
              <a:t>Vessel Detection and Tracking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760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Frequency Radar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 smtClean="0"/>
              <a:t>What Does It Measure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Where Is It Applied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What Are The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466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09 at 1.48.4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r="1087"/>
          <a:stretch/>
        </p:blipFill>
        <p:spPr>
          <a:xfrm>
            <a:off x="0" y="0"/>
            <a:ext cx="9144000" cy="624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2400" y="609600"/>
            <a:ext cx="45719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latin typeface="Bell MT"/>
                <a:cs typeface="Bell MT"/>
              </a:rPr>
              <a:t>“The benefits of </a:t>
            </a:r>
          </a:p>
          <a:p>
            <a:pPr algn="ctr"/>
            <a:r>
              <a:rPr lang="en-US" sz="3200" i="1" dirty="0" smtClean="0">
                <a:latin typeface="Bell MT"/>
                <a:cs typeface="Bell MT"/>
              </a:rPr>
              <a:t>HF radar are over the horizon measurements and </a:t>
            </a:r>
          </a:p>
          <a:p>
            <a:pPr algn="ctr"/>
            <a:r>
              <a:rPr lang="en-US" sz="3200" i="1" dirty="0" smtClean="0">
                <a:latin typeface="Bell MT"/>
                <a:cs typeface="Bell MT"/>
              </a:rPr>
              <a:t>persistent surveillance”</a:t>
            </a:r>
            <a:endParaRPr lang="en-US" sz="3200" i="1" dirty="0">
              <a:latin typeface="Bell MT"/>
              <a:cs typeface="Bell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5486400"/>
            <a:ext cx="6649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ndale Mono"/>
                <a:cs typeface="Andale Mono"/>
              </a:rPr>
              <a:t>Radar measures roughness and motion</a:t>
            </a:r>
            <a:endParaRPr lang="en-US" sz="2400" dirty="0">
              <a:solidFill>
                <a:schemeClr val="bg1"/>
              </a:solidFill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val="427164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Three_Freq_Cov_Plo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11" t="5000" r="21529" b="5556"/>
          <a:stretch>
            <a:fillRect/>
          </a:stretch>
        </p:blipFill>
        <p:spPr bwMode="auto">
          <a:xfrm>
            <a:off x="0" y="1333500"/>
            <a:ext cx="41052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35400" y="1485900"/>
            <a:ext cx="5308600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25 MHz</a:t>
            </a:r>
          </a:p>
          <a:p>
            <a:pPr>
              <a:defRPr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Radar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: 12 m   Ocean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6 m</a:t>
            </a:r>
          </a:p>
          <a:p>
            <a:pPr>
              <a:defRPr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: 30 km   Resolution: 1 km</a:t>
            </a:r>
          </a:p>
          <a:p>
            <a:pPr>
              <a:defRPr/>
            </a:pPr>
            <a:r>
              <a:rPr lang="en-US" sz="4000" dirty="0">
                <a:solidFill>
                  <a:srgbClr val="0000FF"/>
                </a:solidFill>
              </a:rPr>
              <a:t>13 MHz</a:t>
            </a: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</a:rPr>
              <a:t>Radar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0000FF"/>
                </a:solidFill>
              </a:rPr>
              <a:t>: 23 m   Ocean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12 m</a:t>
            </a:r>
          </a:p>
          <a:p>
            <a:pPr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: 80 km   Resolution: 3 km</a:t>
            </a:r>
          </a:p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05 MHz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</a:rPr>
              <a:t>Radar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FF0000"/>
                </a:solidFill>
              </a:rPr>
              <a:t>: 60m   Ocean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30 m</a:t>
            </a:r>
          </a:p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: 180 km   Resolution: 6 km</a:t>
            </a:r>
          </a:p>
        </p:txBody>
      </p:sp>
      <p:pic>
        <p:nvPicPr>
          <p:cNvPr id="23555" name="Picture 1" descr="25MHz_Cov_Plo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422400"/>
            <a:ext cx="1536700" cy="128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Title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458200" cy="11430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Surface Current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Mapping Capability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63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fr5mhz_20130208T180000-20130208T180000_maracoos_std_lor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78" t="5154"/>
          <a:stretch/>
        </p:blipFill>
        <p:spPr>
          <a:xfrm>
            <a:off x="0" y="-1"/>
            <a:ext cx="6227721" cy="6248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274638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Winter Storm </a:t>
            </a:r>
            <a:r>
              <a:rPr lang="en-US" sz="4000" dirty="0" smtClean="0"/>
              <a:t>Nemo</a:t>
            </a:r>
            <a:endParaRPr lang="en-US" sz="4000" dirty="0"/>
          </a:p>
        </p:txBody>
      </p:sp>
      <p:pic>
        <p:nvPicPr>
          <p:cNvPr id="4" name="Picture 3" descr="stnplot_20130209.g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331" b="41833"/>
          <a:stretch/>
        </p:blipFill>
        <p:spPr>
          <a:xfrm>
            <a:off x="5715000" y="1600200"/>
            <a:ext cx="3048000" cy="4028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6053" l="45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4191000"/>
            <a:ext cx="1938421" cy="147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8400" y="5715000"/>
            <a:ext cx="194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February 9,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44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442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2"/>
          <a:stretch/>
        </p:blipFill>
        <p:spPr>
          <a:xfrm>
            <a:off x="0" y="0"/>
            <a:ext cx="9118600" cy="62103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152400"/>
            <a:ext cx="3886200" cy="1143000"/>
          </a:xfrm>
          <a:noFill/>
          <a:ln>
            <a:noFill/>
          </a:ln>
        </p:spPr>
        <p:txBody>
          <a:bodyPr/>
          <a:lstStyle/>
          <a:p>
            <a:r>
              <a:rPr lang="en-US" sz="2800" dirty="0" smtClean="0"/>
              <a:t>13 MHz Transmit and Receive Antenna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867400" y="1219200"/>
            <a:ext cx="76200" cy="4419600"/>
          </a:xfrm>
          <a:prstGeom prst="straightConnector1">
            <a:avLst/>
          </a:prstGeom>
          <a:ln w="762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96000" y="2514600"/>
            <a:ext cx="2180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4 meters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6874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te_Map_Mercator_Maracoos_v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1" t="5000" r="24923" b="5907"/>
          <a:stretch/>
        </p:blipFill>
        <p:spPr>
          <a:xfrm>
            <a:off x="0" y="0"/>
            <a:ext cx="4711700" cy="623976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33217" y="2959100"/>
            <a:ext cx="2411783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10100" y="274638"/>
            <a:ext cx="40767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MIDATLANTIC HF RADAR NETWORK</a:t>
            </a:r>
            <a:endParaRPr lang="en-US" sz="3200" dirty="0"/>
          </a:p>
        </p:txBody>
      </p:sp>
      <p:pic>
        <p:nvPicPr>
          <p:cNvPr id="6" name="Picture 20" descr="ODU_cro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246" y="4415793"/>
            <a:ext cx="1006321" cy="5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 descr="unc-logo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042" y="5334351"/>
            <a:ext cx="538728" cy="43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OOL_redgray_on_light_lg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220" y="3251200"/>
            <a:ext cx="922373" cy="404614"/>
          </a:xfrm>
          <a:prstGeom prst="rect">
            <a:avLst/>
          </a:prstGeom>
        </p:spPr>
      </p:pic>
      <p:pic>
        <p:nvPicPr>
          <p:cNvPr id="10" name="Picture 10" descr="final_randd_largegi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9282" y="4999224"/>
            <a:ext cx="1238249" cy="34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161034"/>
              </p:ext>
            </p:extLst>
          </p:nvPr>
        </p:nvGraphicFramePr>
        <p:xfrm>
          <a:off x="4622800" y="1522279"/>
          <a:ext cx="4432300" cy="40792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08075"/>
                <a:gridCol w="1108075"/>
                <a:gridCol w="1108075"/>
                <a:gridCol w="1108075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 MHz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 MHz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 MHz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 Mass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WHOI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U Conn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URI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Stevens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Rutgers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Delaware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ODU/CIT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UNC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12" descr="umass_dartmouth_logo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60" y="3200105"/>
            <a:ext cx="593831" cy="551448"/>
          </a:xfrm>
          <a:prstGeom prst="rect">
            <a:avLst/>
          </a:prstGeom>
        </p:spPr>
      </p:pic>
      <p:pic>
        <p:nvPicPr>
          <p:cNvPr id="14" name="Picture 17" descr="ucon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306" y="4505885"/>
            <a:ext cx="490538" cy="49184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WHOI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45" y="3822623"/>
            <a:ext cx="642260" cy="591679"/>
          </a:xfrm>
          <a:prstGeom prst="rect">
            <a:avLst/>
          </a:prstGeom>
        </p:spPr>
      </p:pic>
      <p:pic>
        <p:nvPicPr>
          <p:cNvPr id="16" name="Picture 15" descr="Stevens-Official-Color_logo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317" y="5376134"/>
            <a:ext cx="926517" cy="394654"/>
          </a:xfrm>
          <a:prstGeom prst="rect">
            <a:avLst/>
          </a:prstGeom>
        </p:spPr>
      </p:pic>
      <p:pic>
        <p:nvPicPr>
          <p:cNvPr id="17" name="Picture 15" descr="uDel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86" y="3753044"/>
            <a:ext cx="521640" cy="52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ur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15" y="4891192"/>
            <a:ext cx="485120" cy="44166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" name="Oval 20"/>
          <p:cNvSpPr/>
          <p:nvPr/>
        </p:nvSpPr>
        <p:spPr>
          <a:xfrm>
            <a:off x="6108700" y="1938338"/>
            <a:ext cx="254000" cy="2540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6108700" y="3808432"/>
            <a:ext cx="254000" cy="2540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6108700" y="4555194"/>
            <a:ext cx="254000" cy="2540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6108700" y="4926460"/>
            <a:ext cx="254000" cy="2540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8362950" y="2687638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7251700" y="3808432"/>
            <a:ext cx="254000" cy="2540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8362950" y="4555194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8362950" y="4164460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8362950" y="2306638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8362950" y="3084532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8362950" y="3437594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8362950" y="3796160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575300" y="5664200"/>
            <a:ext cx="2977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41 Stations in Total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7354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2-16 at 10.15.40 PM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9" y="0"/>
            <a:ext cx="9153009" cy="6248400"/>
          </a:xfrm>
          <a:prstGeom prst="rect">
            <a:avLst/>
          </a:prstGeom>
        </p:spPr>
      </p:pic>
      <p:pic>
        <p:nvPicPr>
          <p:cNvPr id="5" name="Picture 4" descr="Screen shot 2014-03-08 at 11.42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943600"/>
            <a:ext cx="139700" cy="14605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US" dirty="0" smtClean="0"/>
              <a:t>350 Radars World Wide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651538"/>
              </p:ext>
            </p:extLst>
          </p:nvPr>
        </p:nvGraphicFramePr>
        <p:xfrm>
          <a:off x="152400" y="4191000"/>
          <a:ext cx="6096000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Region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Percentage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Americas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47%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Europe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Middle</a:t>
                      </a:r>
                      <a:r>
                        <a:rPr lang="en-US" baseline="0" dirty="0" smtClean="0"/>
                        <a:t> East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Asia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145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</a:t>
            </a:r>
            <a:br>
              <a:rPr lang="en-US" dirty="0" smtClean="0"/>
            </a:br>
            <a:r>
              <a:rPr lang="en-US" dirty="0" smtClean="0"/>
              <a:t>Search and Rescue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9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1420</TotalTime>
  <Words>281</Words>
  <Application>Microsoft Macintosh PowerPoint</Application>
  <PresentationFormat>On-screen Show (4:3)</PresentationFormat>
  <Paragraphs>90</Paragraphs>
  <Slides>14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The Global High Frequency Radar Network</vt:lpstr>
      <vt:lpstr>High Frequency Radar</vt:lpstr>
      <vt:lpstr>PowerPoint Presentation</vt:lpstr>
      <vt:lpstr>Surface Current Mapping Capability</vt:lpstr>
      <vt:lpstr>Winter Storm Nemo</vt:lpstr>
      <vt:lpstr>13 MHz Transmit and Receive Antenna</vt:lpstr>
      <vt:lpstr>MIDATLANTIC HF RADAR NETWORK</vt:lpstr>
      <vt:lpstr>350 Radars World Wide</vt:lpstr>
      <vt:lpstr>Application: Search and Rescue</vt:lpstr>
      <vt:lpstr>PowerPoint Presentation</vt:lpstr>
      <vt:lpstr>Search and Rescue - 2004</vt:lpstr>
      <vt:lpstr>PowerPoint Presentation</vt:lpstr>
      <vt:lpstr>Search Area After 96 Hours</vt:lpstr>
      <vt:lpstr>CONCLUSIONS</vt:lpstr>
    </vt:vector>
  </TitlesOfParts>
  <Manager/>
  <Company>Rutgers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hroarty</dc:creator>
  <cp:keywords/>
  <dc:description/>
  <cp:lastModifiedBy>Hugh Roarty</cp:lastModifiedBy>
  <cp:revision>78</cp:revision>
  <dcterms:created xsi:type="dcterms:W3CDTF">2012-03-08T22:30:35Z</dcterms:created>
  <dcterms:modified xsi:type="dcterms:W3CDTF">2014-03-10T10:24:47Z</dcterms:modified>
  <cp:category/>
</cp:coreProperties>
</file>