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33"/>
  </p:notesMasterIdLst>
  <p:sldIdLst>
    <p:sldId id="767" r:id="rId2"/>
    <p:sldId id="821" r:id="rId3"/>
    <p:sldId id="822" r:id="rId4"/>
    <p:sldId id="825" r:id="rId5"/>
    <p:sldId id="869" r:id="rId6"/>
    <p:sldId id="840" r:id="rId7"/>
    <p:sldId id="842" r:id="rId8"/>
    <p:sldId id="826" r:id="rId9"/>
    <p:sldId id="816" r:id="rId10"/>
    <p:sldId id="817" r:id="rId11"/>
    <p:sldId id="851" r:id="rId12"/>
    <p:sldId id="871" r:id="rId13"/>
    <p:sldId id="872" r:id="rId14"/>
    <p:sldId id="875" r:id="rId15"/>
    <p:sldId id="888" r:id="rId16"/>
    <p:sldId id="876" r:id="rId17"/>
    <p:sldId id="889" r:id="rId18"/>
    <p:sldId id="893" r:id="rId19"/>
    <p:sldId id="890" r:id="rId20"/>
    <p:sldId id="878" r:id="rId21"/>
    <p:sldId id="879" r:id="rId22"/>
    <p:sldId id="880" r:id="rId23"/>
    <p:sldId id="881" r:id="rId24"/>
    <p:sldId id="892" r:id="rId25"/>
    <p:sldId id="882" r:id="rId26"/>
    <p:sldId id="884" r:id="rId27"/>
    <p:sldId id="891" r:id="rId28"/>
    <p:sldId id="885" r:id="rId29"/>
    <p:sldId id="886" r:id="rId30"/>
    <p:sldId id="887" r:id="rId31"/>
    <p:sldId id="883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FF"/>
    <a:srgbClr val="333399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344" y="-7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554A15-0EAA-314C-9026-769AEDF2C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88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C4E88-BC0C-FB44-9068-ED8F89B6E415}" type="slidenum">
              <a:rPr lang="en-US"/>
              <a:pPr/>
              <a:t>7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 (Low Conf) 48 hours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B050E4C-C179-5143-88A6-4F55010861F6}" type="slidenum">
              <a:rPr lang="en-US" sz="1200"/>
              <a:pPr algn="r" eaLnBrk="1" hangingPunct="1"/>
              <a:t>9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E0BECDA-E17E-7540-954F-3C5DD253B7B7}" type="slidenum">
              <a:rPr lang="en-US" sz="1200"/>
              <a:pPr algn="r" eaLnBrk="1" hangingPunct="1"/>
              <a:t>10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5592E-5677-B444-99BD-22AB9B45034E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550C8-B0A3-224B-833F-8EC3BEEDE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4161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E6FC9-71CE-AC4B-8552-F1844BF28D8A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6BBDA-B793-524C-8EC2-8C9661E82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1583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11ADC-C8CE-8A42-8EDD-BFE9233BCCBC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FA663-39C0-B540-8752-C95EE82A7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0331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619BA-7BB8-CA40-89C1-46B571F12E6B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CDA10-2C37-8C4D-AF10-DBCC3838A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5009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52ADE-8261-D742-84A3-309700B5AF3C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ECF57-40D2-384E-9B64-692C30156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499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617E3-6F42-2345-B900-F8391CD6CA86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17E31-485E-FB44-AC30-60295AC53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9698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0A43E-2B7F-E240-9093-7FEA0D4F5999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D42EC-2F93-8148-A0A5-FD772114A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6298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FB23-E9CC-774D-B31A-5960E108054F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A7A8C-AACE-AB44-A9C4-77B113DFE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806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F1B7F-A267-DA44-BACB-BB7B24601C74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F90E2-DB23-9D4F-ADEC-A3A6CDC2A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3536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6CF95-EDBB-5349-BA6E-71C78D5385FB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420B6-6C6F-5046-848F-1BA559826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6461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B89E4-B044-E041-9C75-DE8E80B0F5E0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667A0-ED04-5C41-AF48-07834124D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2430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3BA294E8-7EDB-3647-AE2B-37FEB7978463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6B68896-9FC0-4E4A-AC59-DD1210F06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"/>
          <p:cNvSpPr>
            <a:spLocks/>
          </p:cNvSpPr>
          <p:nvPr userDrawn="1"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032" name="Picture 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5"/>
          <p:cNvSpPr>
            <a:spLocks/>
          </p:cNvSpPr>
          <p:nvPr userDrawn="1"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xmlns:p14="http://schemas.microsoft.com/office/powerpoint/2010/main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  <a:cs typeface="Geneva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  <a:cs typeface="Geneva" charset="0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jpe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Relationship Id="rId3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8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png"/><Relationship Id="rId5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4" descr="Screen shot 2010-12-21 at 9.3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2974975"/>
            <a:ext cx="1092200" cy="420688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1265238"/>
            <a:ext cx="1066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19775"/>
            <a:ext cx="1089025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4073525"/>
            <a:ext cx="11176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5283200"/>
            <a:ext cx="7794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3502025"/>
            <a:ext cx="11112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4527550"/>
            <a:ext cx="6127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9063" y="125413"/>
            <a:ext cx="11049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Rectangle 10"/>
          <p:cNvSpPr>
            <a:spLocks/>
          </p:cNvSpPr>
          <p:nvPr/>
        </p:nvSpPr>
        <p:spPr bwMode="auto">
          <a:xfrm>
            <a:off x="2511425" y="211138"/>
            <a:ext cx="70421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3000" b="1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18444" name="Picture 11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96838"/>
            <a:ext cx="103028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33413"/>
            <a:ext cx="1066800" cy="522287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1931988"/>
            <a:ext cx="10033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Text Box 4"/>
          <p:cNvSpPr txBox="1">
            <a:spLocks noChangeArrowheads="1"/>
          </p:cNvSpPr>
          <p:nvPr/>
        </p:nvSpPr>
        <p:spPr bwMode="auto">
          <a:xfrm>
            <a:off x="1157288" y="1371600"/>
            <a:ext cx="5637212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/>
              <a:t>HF Radar Team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Rutgers University</a:t>
            </a:r>
            <a:r>
              <a:rPr lang="en-US" sz="1800" b="1" dirty="0"/>
              <a:t> -</a:t>
            </a:r>
          </a:p>
          <a:p>
            <a:pPr eaLnBrk="1" hangingPunct="1"/>
            <a:r>
              <a:rPr lang="en-US" sz="1600" b="1" dirty="0"/>
              <a:t>  </a:t>
            </a:r>
            <a:r>
              <a:rPr lang="en-US" sz="1400" b="1" i="1" dirty="0"/>
              <a:t>Scott Glenn, Josh </a:t>
            </a:r>
            <a:r>
              <a:rPr lang="en-US" sz="1400" b="1" i="1" dirty="0" err="1"/>
              <a:t>Kohut</a:t>
            </a:r>
            <a:r>
              <a:rPr lang="en-US" sz="1400" b="1" i="1" dirty="0"/>
              <a:t>, Hugh </a:t>
            </a:r>
            <a:r>
              <a:rPr lang="en-US" sz="1400" b="1" i="1" dirty="0" err="1"/>
              <a:t>Roarty</a:t>
            </a:r>
            <a:r>
              <a:rPr lang="en-US" sz="1400" b="1" i="1" dirty="0"/>
              <a:t>,</a:t>
            </a:r>
          </a:p>
          <a:p>
            <a:pPr eaLnBrk="1" hangingPunct="1"/>
            <a:r>
              <a:rPr lang="en-US" sz="1400" b="1" i="1" dirty="0"/>
              <a:t>  Mike Crowley, John </a:t>
            </a:r>
            <a:r>
              <a:rPr lang="en-US" sz="1400" b="1" i="1" dirty="0" err="1"/>
              <a:t>Kerfoot</a:t>
            </a:r>
            <a:r>
              <a:rPr lang="en-US" sz="1400" b="1" i="1" dirty="0"/>
              <a:t>, Ethan</a:t>
            </a:r>
          </a:p>
          <a:p>
            <a:pPr eaLnBrk="1" hangingPunct="1"/>
            <a:r>
              <a:rPr lang="en-US" sz="1400" b="1" i="1" dirty="0"/>
              <a:t>  Handel,  Mike Smith, Colin Evans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CODAR Ocean Sensors</a:t>
            </a:r>
            <a:r>
              <a:rPr lang="en-US" sz="1800" b="1" dirty="0"/>
              <a:t> -</a:t>
            </a:r>
            <a:endParaRPr lang="en-US" sz="1600" b="1" dirty="0"/>
          </a:p>
          <a:p>
            <a:pPr eaLnBrk="1" hangingPunct="1"/>
            <a:r>
              <a:rPr lang="en-US" sz="1600" b="1" dirty="0"/>
              <a:t>  </a:t>
            </a:r>
            <a:r>
              <a:rPr lang="en-US" sz="1400" b="1" i="1" dirty="0"/>
              <a:t>Don Barrick, Pete </a:t>
            </a:r>
            <a:r>
              <a:rPr lang="en-US" sz="1400" b="1" i="1" dirty="0" err="1"/>
              <a:t>Lilleboe</a:t>
            </a:r>
            <a:r>
              <a:rPr lang="en-US" sz="1400" b="1" i="1" dirty="0" smtClean="0"/>
              <a:t>, Chad Whelan</a:t>
            </a:r>
            <a:endParaRPr lang="en-US" sz="1400" b="1" i="1" dirty="0"/>
          </a:p>
          <a:p>
            <a:pPr eaLnBrk="1" hangingPunct="1"/>
            <a:r>
              <a:rPr lang="en-US" sz="1400" b="1" i="1" dirty="0"/>
              <a:t>  </a:t>
            </a:r>
            <a:r>
              <a:rPr lang="en-US" sz="1400" b="1" i="1" dirty="0" smtClean="0"/>
              <a:t>Belinda </a:t>
            </a:r>
            <a:r>
              <a:rPr lang="en-US" sz="1400" b="1" i="1" dirty="0"/>
              <a:t>Lipa, </a:t>
            </a:r>
            <a:r>
              <a:rPr lang="en-US" sz="1400" b="1" i="1" dirty="0" smtClean="0"/>
              <a:t>Bill </a:t>
            </a:r>
            <a:r>
              <a:rPr lang="en-US" sz="1400" b="1" i="1" dirty="0"/>
              <a:t>Rector, Jimmy Isaacson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or Puerto Rico – Mayaguez</a:t>
            </a:r>
          </a:p>
          <a:p>
            <a:pPr eaLnBrk="1" hangingPunct="1"/>
            <a:r>
              <a:rPr lang="en-US" sz="1400" b="1" dirty="0"/>
              <a:t>  </a:t>
            </a:r>
            <a:r>
              <a:rPr lang="en-US" sz="1400" b="1" i="1" dirty="0"/>
              <a:t>Jorge </a:t>
            </a:r>
            <a:r>
              <a:rPr lang="en-US" sz="1400" b="1" i="1" dirty="0" err="1" smtClean="0"/>
              <a:t>Corredor</a:t>
            </a:r>
            <a:r>
              <a:rPr lang="en-US" sz="1400" b="1" i="1" dirty="0" smtClean="0"/>
              <a:t>, Julio </a:t>
            </a:r>
            <a:r>
              <a:rPr lang="en-US" sz="1400" b="1" i="1" dirty="0" err="1" smtClean="0"/>
              <a:t>Morell</a:t>
            </a:r>
            <a:r>
              <a:rPr lang="en-US" sz="1400" b="1" i="1" dirty="0" smtClean="0"/>
              <a:t>,  Miguel Canals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Mathematics, Inc</a:t>
            </a:r>
            <a:r>
              <a:rPr lang="en-US" sz="1800" b="1" dirty="0"/>
              <a:t> -</a:t>
            </a:r>
          </a:p>
          <a:p>
            <a:pPr eaLnBrk="1" hangingPunct="1"/>
            <a:r>
              <a:rPr lang="en-US" sz="1400" b="1" dirty="0"/>
              <a:t>  </a:t>
            </a:r>
            <a:r>
              <a:rPr lang="en-US" sz="1400" b="1" i="1" dirty="0"/>
              <a:t>Bill Browning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Alaska</a:t>
            </a:r>
            <a:r>
              <a:rPr lang="en-US" sz="1800" b="1" dirty="0"/>
              <a:t> –</a:t>
            </a:r>
          </a:p>
          <a:p>
            <a:pPr eaLnBrk="1" hangingPunct="1"/>
            <a:r>
              <a:rPr lang="en-US" sz="1400" b="1" i="1" dirty="0"/>
              <a:t>  Tom </a:t>
            </a:r>
            <a:r>
              <a:rPr lang="en-US" sz="1400" b="1" i="1" dirty="0" err="1"/>
              <a:t>Weingarter</a:t>
            </a:r>
            <a:r>
              <a:rPr lang="en-US" sz="1400" b="1" i="1" dirty="0"/>
              <a:t>, Hank </a:t>
            </a:r>
            <a:r>
              <a:rPr lang="en-US" sz="1400" b="1" i="1" dirty="0" smtClean="0"/>
              <a:t>Statscewich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 Power Technologies</a:t>
            </a:r>
            <a:r>
              <a:rPr lang="en-US" sz="1800" b="1" dirty="0"/>
              <a:t> –</a:t>
            </a:r>
          </a:p>
          <a:p>
            <a:pPr eaLnBrk="1" hangingPunct="1"/>
            <a:r>
              <a:rPr lang="en-US" sz="1400" b="1" i="1" dirty="0"/>
              <a:t>   Debbie </a:t>
            </a:r>
            <a:r>
              <a:rPr lang="en-US" sz="1400" b="1" i="1" dirty="0" err="1" smtClean="0"/>
              <a:t>Montagna</a:t>
            </a:r>
            <a:r>
              <a:rPr lang="en-US" sz="1400" b="1" i="1" dirty="0" smtClean="0"/>
              <a:t>, Bruce </a:t>
            </a:r>
            <a:r>
              <a:rPr lang="en-US" sz="1400" b="1" i="1" dirty="0" err="1" smtClean="0"/>
              <a:t>Downie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Naval Research Laboratory</a:t>
            </a:r>
          </a:p>
          <a:p>
            <a:pPr eaLnBrk="1" hangingPunct="1"/>
            <a:r>
              <a:rPr lang="en-US" sz="1400" b="1" i="1" dirty="0" smtClean="0"/>
              <a:t>   Michael </a:t>
            </a:r>
            <a:r>
              <a:rPr lang="en-US" sz="1400" b="1" i="1" dirty="0" err="1"/>
              <a:t>Lovellette</a:t>
            </a:r>
            <a:r>
              <a:rPr lang="en-US" sz="1400" b="1" i="1" dirty="0"/>
              <a:t>, Dan Newton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Norwegian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Research Establishment (FFI)</a:t>
            </a:r>
          </a:p>
          <a:p>
            <a:pPr eaLnBrk="1" hangingPunct="1"/>
            <a:r>
              <a:rPr lang="en-US" sz="1400" b="1" i="1" dirty="0" smtClean="0"/>
              <a:t>   </a:t>
            </a:r>
            <a:r>
              <a:rPr lang="en-US" sz="1400" b="1" i="1" dirty="0" err="1" smtClean="0"/>
              <a:t>Terje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Johnsen</a:t>
            </a:r>
            <a:r>
              <a:rPr lang="en-US" sz="1400" b="1" i="1" dirty="0" smtClean="0"/>
              <a:t>, Walther </a:t>
            </a:r>
            <a:r>
              <a:rPr lang="en-US" sz="1400" b="1" i="1" dirty="0" err="1" smtClean="0"/>
              <a:t>Asen</a:t>
            </a:r>
            <a:endParaRPr lang="en-US" sz="1400" b="1" i="1" dirty="0" smtClean="0"/>
          </a:p>
          <a:p>
            <a:pPr eaLnBrk="1" hangingPunct="1"/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CODARNor</a:t>
            </a: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i="1" dirty="0"/>
              <a:t> Anton </a:t>
            </a:r>
            <a:r>
              <a:rPr lang="en-US" sz="1400" b="1" i="1" dirty="0" err="1"/>
              <a:t>Kjelaas</a:t>
            </a:r>
            <a:endParaRPr lang="en-US" sz="1400" b="1" i="1" dirty="0"/>
          </a:p>
          <a:p>
            <a:pPr eaLnBrk="1" hangingPunct="1"/>
            <a:endParaRPr lang="en-US" sz="1400" b="1" i="1" dirty="0"/>
          </a:p>
          <a:p>
            <a:pPr eaLnBrk="1" hangingPunct="1"/>
            <a:endParaRPr lang="en-US" sz="1600" b="1" i="1" dirty="0"/>
          </a:p>
        </p:txBody>
      </p:sp>
      <p:sp>
        <p:nvSpPr>
          <p:cNvPr id="18448" name="TextBox 18"/>
          <p:cNvSpPr txBox="1">
            <a:spLocks noChangeArrowheads="1"/>
          </p:cNvSpPr>
          <p:nvPr/>
        </p:nvSpPr>
        <p:spPr bwMode="auto">
          <a:xfrm>
            <a:off x="4635500" y="1273175"/>
            <a:ext cx="45085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00"/>
                </a:solidFill>
              </a:rPr>
              <a:t>Rutgers University – CODAR Ocean Sensors</a:t>
            </a:r>
          </a:p>
          <a:p>
            <a:pPr eaLnBrk="1" hangingPunct="1"/>
            <a:r>
              <a:rPr lang="en-US" sz="1600" b="1" i="1" dirty="0">
                <a:solidFill>
                  <a:srgbClr val="000000"/>
                </a:solidFill>
              </a:rPr>
              <a:t>Academic – Industry Partnership since 1998</a:t>
            </a:r>
          </a:p>
        </p:txBody>
      </p:sp>
      <p:pic>
        <p:nvPicPr>
          <p:cNvPr id="18449" name="Picture 18" descr="dhs-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5875" y="763588"/>
            <a:ext cx="12731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0" name="Group 1"/>
          <p:cNvGrpSpPr>
            <a:grpSpLocks/>
          </p:cNvGrpSpPr>
          <p:nvPr/>
        </p:nvGrpSpPr>
        <p:grpSpPr bwMode="auto">
          <a:xfrm>
            <a:off x="5483225" y="1882775"/>
            <a:ext cx="3562350" cy="3810000"/>
            <a:chOff x="5470525" y="2454275"/>
            <a:chExt cx="3562350" cy="3810000"/>
          </a:xfrm>
        </p:grpSpPr>
        <p:pic>
          <p:nvPicPr>
            <p:cNvPr id="18451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0525" y="2454275"/>
              <a:ext cx="3562350" cy="381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52" name="TextBox 22"/>
            <p:cNvSpPr txBox="1">
              <a:spLocks noChangeArrowheads="1"/>
            </p:cNvSpPr>
            <p:nvPr/>
          </p:nvSpPr>
          <p:spPr bwMode="auto">
            <a:xfrm>
              <a:off x="7388225" y="5241925"/>
              <a:ext cx="14160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ONR - 2004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7827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SEAB_Median_128_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300" y="785813"/>
            <a:ext cx="71374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Association of GPS with Detections</a:t>
            </a:r>
          </a:p>
        </p:txBody>
      </p:sp>
    </p:spTree>
    <p:extLst>
      <p:ext uri="{BB962C8B-B14F-4D97-AF65-F5344CB8AC3E}">
        <p14:creationId xmlns:p14="http://schemas.microsoft.com/office/powerpoint/2010/main" val="6902623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fr_121211_lisl_Page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4366" y="1434572"/>
            <a:ext cx="596900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1109133" y="5706533"/>
            <a:ext cx="685800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/>
              <a:t>M/V VICTORIOUS: GPS Track, CODAR Data, and Ship Tracker Solution with Uncertainty Ellipses</a:t>
            </a:r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457199" y="141288"/>
            <a:ext cx="705273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smtClean="0"/>
              <a:t>Step 3 Track Fitting: M</a:t>
            </a:r>
            <a:r>
              <a:rPr lang="en-US" sz="3200" dirty="0"/>
              <a:t>/V </a:t>
            </a:r>
            <a:r>
              <a:rPr lang="en-US" sz="3200" dirty="0" smtClean="0"/>
              <a:t>Victorius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01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Synergy Experiment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Saturday November 23,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8351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HS_Map_2013_v2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74" r="20067" b="5676"/>
          <a:stretch/>
        </p:blipFill>
        <p:spPr>
          <a:xfrm>
            <a:off x="2006600" y="0"/>
            <a:ext cx="4965699" cy="6029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6200" y="889000"/>
            <a:ext cx="6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SILD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5400" y="18669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PORT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19431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647700"/>
            <a:ext cx="84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HEMP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97700" y="1405466"/>
            <a:ext cx="155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SILD 25 MHz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7700" y="1879600"/>
            <a:ext cx="167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PORT 25 MHz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97700" y="931333"/>
            <a:ext cx="1629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TEST 13 MHz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7700" y="457200"/>
            <a:ext cx="157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HEMP 5 MHz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694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3-12-04 at 4.23.54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19062" y="139700"/>
            <a:ext cx="222493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AIS at 16:49 GMT</a:t>
            </a:r>
          </a:p>
          <a:p>
            <a:pPr algn="ctr"/>
            <a:r>
              <a:rPr lang="en-US" dirty="0" smtClean="0"/>
              <a:t>November 23, 2013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31399" y="12274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17699" y="2103735"/>
            <a:ext cx="869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15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15999" y="2751435"/>
            <a:ext cx="792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1999" y="1875135"/>
            <a:ext cx="7040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13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2899" y="3957935"/>
            <a:ext cx="742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11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4099" y="38055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14199" y="35642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8399" y="2878435"/>
            <a:ext cx="6913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50699" y="5113635"/>
            <a:ext cx="742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37799" y="39579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83899" y="36785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50499" y="23958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40899" y="20021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0499" y="18497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8599" y="14433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25699" y="2713335"/>
            <a:ext cx="7167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16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2578100"/>
            <a:ext cx="1997650" cy="3539431"/>
          </a:xfrm>
          <a:prstGeom prst="rect">
            <a:avLst/>
          </a:prstGeom>
          <a:solidFill>
            <a:schemeClr val="bg1">
              <a:alpha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 Liberty Service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2 Sarah </a:t>
            </a:r>
            <a:r>
              <a:rPr lang="en-US" sz="1400" dirty="0" err="1" smtClean="0">
                <a:solidFill>
                  <a:schemeClr val="bg1"/>
                </a:solidFill>
              </a:rPr>
              <a:t>Dann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3 Lady B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4 Shelby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5 Elizabeth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6 Glenn Edwards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7 Stuyvesant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8 Maersk Chicago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9 Tokyo Express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10 Pilot No. 1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11 NYK </a:t>
            </a:r>
            <a:r>
              <a:rPr lang="en-US" sz="1400" dirty="0" err="1" smtClean="0">
                <a:solidFill>
                  <a:schemeClr val="bg1"/>
                </a:solidFill>
              </a:rPr>
              <a:t>Rumina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12 Hyundai Supreme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13 Handy Tanker Spirit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14 </a:t>
            </a:r>
            <a:r>
              <a:rPr lang="en-US" sz="1400" dirty="0" err="1" smtClean="0">
                <a:solidFill>
                  <a:schemeClr val="bg1"/>
                </a:solidFill>
              </a:rPr>
              <a:t>Kastos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15 </a:t>
            </a:r>
            <a:r>
              <a:rPr lang="en-US" sz="1400" dirty="0" err="1" smtClean="0">
                <a:solidFill>
                  <a:schemeClr val="bg1"/>
                </a:solidFill>
              </a:rPr>
              <a:t>Chemtrans</a:t>
            </a:r>
            <a:r>
              <a:rPr lang="en-US" sz="1400" dirty="0" smtClean="0">
                <a:solidFill>
                  <a:schemeClr val="bg1"/>
                </a:solidFill>
              </a:rPr>
              <a:t> Star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16 </a:t>
            </a:r>
            <a:r>
              <a:rPr lang="en-US" sz="1400" dirty="0" err="1" smtClean="0">
                <a:solidFill>
                  <a:schemeClr val="bg1"/>
                </a:solidFill>
              </a:rPr>
              <a:t>Prisco</a:t>
            </a:r>
            <a:r>
              <a:rPr lang="en-US" sz="1400" dirty="0" smtClean="0">
                <a:solidFill>
                  <a:schemeClr val="bg1"/>
                </a:solidFill>
              </a:rPr>
              <a:t> Elena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013200" y="36830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08300" y="20447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168900" y="35814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651500" y="38735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337300" y="39878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75020" y="165488"/>
            <a:ext cx="762000" cy="63923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90924" y="220523"/>
            <a:ext cx="495300" cy="4826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24320" y="165488"/>
            <a:ext cx="19939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Vessels Detected by HF Radar</a:t>
            </a:r>
          </a:p>
        </p:txBody>
      </p:sp>
      <p:sp>
        <p:nvSpPr>
          <p:cNvPr id="31" name="Oval 30"/>
          <p:cNvSpPr/>
          <p:nvPr/>
        </p:nvSpPr>
        <p:spPr>
          <a:xfrm>
            <a:off x="3086100" y="12954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444365" y="183182"/>
            <a:ext cx="762000" cy="63923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660269" y="238217"/>
            <a:ext cx="495300" cy="4826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193665" y="183182"/>
            <a:ext cx="19939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Stationary Vessels</a:t>
            </a:r>
          </a:p>
        </p:txBody>
      </p:sp>
      <p:cxnSp>
        <p:nvCxnSpPr>
          <p:cNvPr id="36" name="Straight Connector 35"/>
          <p:cNvCxnSpPr>
            <a:stCxn id="33" idx="3"/>
            <a:endCxn id="33" idx="7"/>
          </p:cNvCxnSpPr>
          <p:nvPr/>
        </p:nvCxnSpPr>
        <p:spPr>
          <a:xfrm flipV="1">
            <a:off x="3732804" y="308892"/>
            <a:ext cx="350230" cy="34125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6797169" y="1978117"/>
            <a:ext cx="495300" cy="482600"/>
            <a:chOff x="3812669" y="390617"/>
            <a:chExt cx="495300" cy="482600"/>
          </a:xfrm>
        </p:grpSpPr>
        <p:sp>
          <p:nvSpPr>
            <p:cNvPr id="38" name="Oval 37"/>
            <p:cNvSpPr/>
            <p:nvPr/>
          </p:nvSpPr>
          <p:spPr>
            <a:xfrm>
              <a:off x="3812669" y="390617"/>
              <a:ext cx="495300" cy="482600"/>
            </a:xfrm>
            <a:prstGeom prst="ellipse">
              <a:avLst/>
            </a:prstGeom>
            <a:noFill/>
            <a:ln w="3810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>
              <a:stCxn id="38" idx="3"/>
              <a:endCxn id="38" idx="7"/>
            </p:cNvCxnSpPr>
            <p:nvPr/>
          </p:nvCxnSpPr>
          <p:spPr>
            <a:xfrm flipV="1">
              <a:off x="3885204" y="461292"/>
              <a:ext cx="350230" cy="34125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/>
          <p:cNvSpPr/>
          <p:nvPr/>
        </p:nvSpPr>
        <p:spPr>
          <a:xfrm>
            <a:off x="8079869" y="2155917"/>
            <a:ext cx="495300" cy="4826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>
            <a:stCxn id="41" idx="3"/>
            <a:endCxn id="41" idx="7"/>
          </p:cNvCxnSpPr>
          <p:nvPr/>
        </p:nvCxnSpPr>
        <p:spPr>
          <a:xfrm flipV="1">
            <a:off x="8152404" y="2226592"/>
            <a:ext cx="350230" cy="34125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7101969" y="2854417"/>
            <a:ext cx="495300" cy="4826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>
            <a:stCxn id="43" idx="3"/>
            <a:endCxn id="43" idx="7"/>
          </p:cNvCxnSpPr>
          <p:nvPr/>
        </p:nvCxnSpPr>
        <p:spPr>
          <a:xfrm flipV="1">
            <a:off x="7174504" y="2925092"/>
            <a:ext cx="350230" cy="34125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8460869" y="2816317"/>
            <a:ext cx="495300" cy="4826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>
            <a:stCxn id="48" idx="3"/>
            <a:endCxn id="48" idx="7"/>
          </p:cNvCxnSpPr>
          <p:nvPr/>
        </p:nvCxnSpPr>
        <p:spPr>
          <a:xfrm flipV="1">
            <a:off x="8533404" y="2886992"/>
            <a:ext cx="350230" cy="34125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069469" y="1533617"/>
            <a:ext cx="495300" cy="4826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>
            <a:stCxn id="50" idx="3"/>
            <a:endCxn id="50" idx="7"/>
          </p:cNvCxnSpPr>
          <p:nvPr/>
        </p:nvCxnSpPr>
        <p:spPr>
          <a:xfrm flipV="1">
            <a:off x="1142004" y="1604292"/>
            <a:ext cx="350230" cy="34125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5245100" y="51435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556000" y="40132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260600" y="18542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517900" y="24003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461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ssel_Detection_Times_1649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4" r="7412" b="4482"/>
          <a:stretch/>
        </p:blipFill>
        <p:spPr>
          <a:xfrm>
            <a:off x="0" y="381000"/>
            <a:ext cx="6616700" cy="52451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887384"/>
              </p:ext>
            </p:extLst>
          </p:nvPr>
        </p:nvGraphicFramePr>
        <p:xfrm>
          <a:off x="5588000" y="876300"/>
          <a:ext cx="3556001" cy="175260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159751"/>
                <a:gridCol w="955089"/>
                <a:gridCol w="1441161"/>
              </a:tblGrid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Station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Detection Time (Minutes)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Samples</a:t>
                      </a:r>
                      <a:endParaRPr lang="en-US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HEMP (5 MHz)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139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</a:rPr>
                        <a:t>PORT (25 MHz)</a:t>
                      </a:r>
                      <a:endParaRPr lang="en-US" sz="12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33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SILD (25 MHz)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58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30800" y="4978400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Satellite Pass at 16:49 GMT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975100" y="5181600"/>
            <a:ext cx="1143000" cy="2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976198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2-05 at 10.01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1" y="0"/>
            <a:ext cx="6350000" cy="60329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4899" y="3511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4099" y="2980035"/>
            <a:ext cx="792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26999" y="4173835"/>
            <a:ext cx="7040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13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34949" y="2941935"/>
            <a:ext cx="742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11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31699" y="32594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3699" y="359598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93649" y="3380085"/>
            <a:ext cx="6913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1299" y="4504035"/>
            <a:ext cx="742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23599" y="37547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88749" y="289748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99749" y="39706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75899" y="412938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02899" y="195768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64599" y="26117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65199" y="2033885"/>
            <a:ext cx="792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15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2578100"/>
            <a:ext cx="1997650" cy="332398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1 Liberty Service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2 </a:t>
            </a:r>
            <a:r>
              <a:rPr lang="en-US" sz="1400" dirty="0">
                <a:solidFill>
                  <a:srgbClr val="000000"/>
                </a:solidFill>
              </a:rPr>
              <a:t>NYK </a:t>
            </a:r>
            <a:r>
              <a:rPr lang="en-US" sz="1400" dirty="0" err="1">
                <a:solidFill>
                  <a:srgbClr val="000000"/>
                </a:solidFill>
              </a:rPr>
              <a:t>Rumina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3 Bering Dawn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4 R/V Nauvoo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5 Shelby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6 Sea Bear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7 Sand Master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8 Jane A Bouchard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9 Explorer of the Seas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10 PB Wanderer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11 </a:t>
            </a:r>
            <a:r>
              <a:rPr lang="en-US" sz="1400" dirty="0">
                <a:solidFill>
                  <a:srgbClr val="000000"/>
                </a:solidFill>
              </a:rPr>
              <a:t>Pilot No. 1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12 Glenn Edwards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13 Sarah </a:t>
            </a:r>
            <a:r>
              <a:rPr lang="en-US" sz="1400" dirty="0" err="1" smtClean="0">
                <a:solidFill>
                  <a:srgbClr val="000000"/>
                </a:solidFill>
              </a:rPr>
              <a:t>Dann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14 </a:t>
            </a:r>
            <a:r>
              <a:rPr lang="en-US" sz="1400" dirty="0" err="1" smtClean="0">
                <a:solidFill>
                  <a:srgbClr val="000000"/>
                </a:solidFill>
              </a:rPr>
              <a:t>Kastos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15 Handy Tanker Spirit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80762" y="114300"/>
            <a:ext cx="222493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AIS at 22:43 GMT</a:t>
            </a:r>
          </a:p>
          <a:p>
            <a:pPr algn="ctr"/>
            <a:r>
              <a:rPr lang="en-US" dirty="0" smtClean="0"/>
              <a:t>November 23, 2013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3632200" y="19812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461000" y="32766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083300" y="42164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110869" y="2727417"/>
            <a:ext cx="495300" cy="4826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stCxn id="29" idx="3"/>
            <a:endCxn id="29" idx="7"/>
          </p:cNvCxnSpPr>
          <p:nvPr/>
        </p:nvCxnSpPr>
        <p:spPr>
          <a:xfrm flipV="1">
            <a:off x="2183404" y="2798092"/>
            <a:ext cx="350230" cy="34125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7051169" y="2130517"/>
            <a:ext cx="495300" cy="4826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stCxn id="31" idx="3"/>
            <a:endCxn id="31" idx="7"/>
          </p:cNvCxnSpPr>
          <p:nvPr/>
        </p:nvCxnSpPr>
        <p:spPr>
          <a:xfrm flipV="1">
            <a:off x="7123704" y="2201192"/>
            <a:ext cx="350230" cy="34125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7140069" y="3083017"/>
            <a:ext cx="495300" cy="4826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>
            <a:stCxn id="33" idx="3"/>
            <a:endCxn id="33" idx="7"/>
          </p:cNvCxnSpPr>
          <p:nvPr/>
        </p:nvCxnSpPr>
        <p:spPr>
          <a:xfrm flipV="1">
            <a:off x="7212604" y="3153692"/>
            <a:ext cx="350230" cy="34125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939669" y="4060917"/>
            <a:ext cx="495300" cy="4826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stCxn id="35" idx="3"/>
            <a:endCxn id="35" idx="7"/>
          </p:cNvCxnSpPr>
          <p:nvPr/>
        </p:nvCxnSpPr>
        <p:spPr>
          <a:xfrm flipV="1">
            <a:off x="4012204" y="4131592"/>
            <a:ext cx="350230" cy="34125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3596769" y="4226017"/>
            <a:ext cx="495300" cy="4826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37" idx="3"/>
            <a:endCxn id="37" idx="7"/>
          </p:cNvCxnSpPr>
          <p:nvPr/>
        </p:nvCxnSpPr>
        <p:spPr>
          <a:xfrm flipV="1">
            <a:off x="3669304" y="4296692"/>
            <a:ext cx="350230" cy="34125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75020" y="165488"/>
            <a:ext cx="762000" cy="63923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90924" y="220523"/>
            <a:ext cx="495300" cy="4826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924320" y="165488"/>
            <a:ext cx="19939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Vessels Detected by HF Radar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93165" y="932482"/>
            <a:ext cx="2743200" cy="646331"/>
            <a:chOff x="3444365" y="183182"/>
            <a:chExt cx="2743200" cy="646331"/>
          </a:xfrm>
        </p:grpSpPr>
        <p:sp>
          <p:nvSpPr>
            <p:cNvPr id="42" name="Rectangle 41"/>
            <p:cNvSpPr/>
            <p:nvPr/>
          </p:nvSpPr>
          <p:spPr>
            <a:xfrm>
              <a:off x="3444365" y="183182"/>
              <a:ext cx="762000" cy="63923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660269" y="238217"/>
              <a:ext cx="495300" cy="482600"/>
            </a:xfrm>
            <a:prstGeom prst="ellipse">
              <a:avLst/>
            </a:prstGeom>
            <a:noFill/>
            <a:ln w="3810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93665" y="183182"/>
              <a:ext cx="1993900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Stationary Vessels</a:t>
              </a:r>
            </a:p>
          </p:txBody>
        </p:sp>
        <p:cxnSp>
          <p:nvCxnSpPr>
            <p:cNvPr id="45" name="Straight Connector 44"/>
            <p:cNvCxnSpPr>
              <a:stCxn id="43" idx="3"/>
              <a:endCxn id="43" idx="7"/>
            </p:cNvCxnSpPr>
            <p:nvPr/>
          </p:nvCxnSpPr>
          <p:spPr>
            <a:xfrm flipV="1">
              <a:off x="3732804" y="308892"/>
              <a:ext cx="350230" cy="34125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Oval 46"/>
          <p:cNvSpPr/>
          <p:nvPr/>
        </p:nvSpPr>
        <p:spPr>
          <a:xfrm>
            <a:off x="4940300" y="45466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775200" y="28956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953000" y="35941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35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2" name="Picture 2" descr="Vessel_Detection_Times_2243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0" r="6892" b="6332"/>
          <a:stretch>
            <a:fillRect/>
          </a:stretch>
        </p:blipFill>
        <p:spPr bwMode="auto">
          <a:xfrm>
            <a:off x="0" y="254000"/>
            <a:ext cx="74041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341672"/>
              </p:ext>
            </p:extLst>
          </p:nvPr>
        </p:nvGraphicFramePr>
        <p:xfrm>
          <a:off x="5359400" y="1130300"/>
          <a:ext cx="3556001" cy="175260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159751"/>
                <a:gridCol w="955089"/>
                <a:gridCol w="1441161"/>
              </a:tblGrid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Station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Detection Time (Minutes)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Samples</a:t>
                      </a:r>
                      <a:endParaRPr lang="en-US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HEMP (5 MHz)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63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</a:rPr>
                        <a:t>PORT (25 MHz)</a:t>
                      </a:r>
                      <a:endParaRPr lang="en-US" sz="12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31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SILD (25 MHz)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34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30800" y="4978400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SAR Satellite Pass at 22:43 GMT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064000" y="5168900"/>
            <a:ext cx="10541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1283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0"/>
            <a:ext cx="3937000" cy="5898735"/>
          </a:xfrm>
          <a:prstGeom prst="rect">
            <a:avLst/>
          </a:prstGeom>
        </p:spPr>
      </p:pic>
      <p:pic>
        <p:nvPicPr>
          <p:cNvPr id="4" name="Picture 3" descr="pepper_HEMP_20131123T120000-20131123T150000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15" r="8258" b="7222"/>
          <a:stretch/>
        </p:blipFill>
        <p:spPr>
          <a:xfrm>
            <a:off x="114300" y="901701"/>
            <a:ext cx="4923341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041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Network of Radars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Combining detections from multiple radars we can track vessels on average of 168 minutes from first detection to last. </a:t>
            </a:r>
          </a:p>
          <a:p>
            <a:r>
              <a:rPr lang="en-US" dirty="0" smtClean="0"/>
              <a:t>Eight examples </a:t>
            </a:r>
            <a:r>
              <a:rPr lang="en-US" smtClean="0"/>
              <a:t>of this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2118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CODAR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Compact HF Radar Antennas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1795463"/>
            <a:ext cx="2154238" cy="307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779463" y="4865688"/>
            <a:ext cx="1106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25 MHz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5863" y="1788583"/>
            <a:ext cx="2243137" cy="3105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3257550" y="4870450"/>
            <a:ext cx="110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13 MHz</a:t>
            </a:r>
          </a:p>
        </p:txBody>
      </p:sp>
      <p:grpSp>
        <p:nvGrpSpPr>
          <p:cNvPr id="14342" name="Group 9"/>
          <p:cNvGrpSpPr>
            <a:grpSpLocks/>
          </p:cNvGrpSpPr>
          <p:nvPr/>
        </p:nvGrpSpPr>
        <p:grpSpPr bwMode="auto">
          <a:xfrm>
            <a:off x="5203825" y="1760538"/>
            <a:ext cx="3767138" cy="3127375"/>
            <a:chOff x="5204177" y="1478844"/>
            <a:chExt cx="3766629" cy="3127024"/>
          </a:xfrm>
        </p:grpSpPr>
        <p:pic>
          <p:nvPicPr>
            <p:cNvPr id="14344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5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6689725" y="4899025"/>
            <a:ext cx="110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 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3667" y="5300134"/>
            <a:ext cx="364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 Transmitter &amp; Receiver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52533" y="5283202"/>
            <a:ext cx="353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Separate Transmitter &amp; Receiver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0411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Tokyo Express Detections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400" y="762000"/>
            <a:ext cx="5372100" cy="357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283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m_HEMP_TOKYO EXPRESS_20131123T151935_map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70400" cy="5963180"/>
          </a:xfrm>
          <a:prstGeom prst="rect">
            <a:avLst/>
          </a:prstGeom>
        </p:spPr>
      </p:pic>
      <p:pic>
        <p:nvPicPr>
          <p:cNvPr id="3" name="Picture 2" descr="pam_HEMP_TOKYO EXPRESS_20131123T151935_rv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550" y="0"/>
            <a:ext cx="4560450" cy="6083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5200" y="508000"/>
            <a:ext cx="209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Hempstead 5 MHz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825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m_SILD_TOKYO EXPRESS_20131123T165154_map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559300" cy="6081766"/>
          </a:xfrm>
          <a:prstGeom prst="rect">
            <a:avLst/>
          </a:prstGeom>
        </p:spPr>
      </p:pic>
      <p:pic>
        <p:nvPicPr>
          <p:cNvPr id="3" name="Picture 2" descr="pam_SILD_TOKYO EXPRESS_20131123T165154_rv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196" y="0"/>
            <a:ext cx="4493804" cy="599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5200" y="317500"/>
            <a:ext cx="2391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Staten Island 25 MHz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18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m_PORT_TOKYO EXPRESS_20131123T161453_map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2" y="0"/>
            <a:ext cx="4539108" cy="6054832"/>
          </a:xfrm>
          <a:prstGeom prst="rect">
            <a:avLst/>
          </a:prstGeom>
        </p:spPr>
      </p:pic>
      <p:pic>
        <p:nvPicPr>
          <p:cNvPr id="3" name="Picture 2" descr="pam_PORT_TOKYO EXPRESS_20131123T161453_rv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100" y="-1"/>
            <a:ext cx="4533900" cy="60478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5200" y="508000"/>
            <a:ext cx="262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Port Monmouth 25 MHz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90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4-02-03 22.30.1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138"/>
            <a:ext cx="9144000" cy="66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140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Conditions Analysis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91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FR_current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" y="0"/>
            <a:ext cx="8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563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YH_drifter_2013112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75"/>
            <a:ext cx="9144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022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Wind_timeplt_Hourly_44065_20131122_2013112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" y="0"/>
            <a:ext cx="8166100" cy="61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276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redicted_water_leve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0"/>
            <a:ext cx="9144000" cy="2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109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88372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Standard CODAR Shore Site: 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Shed, Enclosure,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Tx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/Rx,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Comms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, Power, GPS, AIS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1377950"/>
            <a:ext cx="2182812" cy="404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6043613" y="5353050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Enclosure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1389063"/>
            <a:ext cx="3195638" cy="400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633538" y="5335588"/>
            <a:ext cx="84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Shed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5022850" y="2020888"/>
            <a:ext cx="1141413" cy="536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6680200" y="3132138"/>
            <a:ext cx="1295400" cy="50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4800600" y="2801938"/>
            <a:ext cx="990600" cy="3984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4859338" y="3598863"/>
            <a:ext cx="14478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 flipV="1">
            <a:off x="6713538" y="4005263"/>
            <a:ext cx="1270000" cy="66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flipH="1">
            <a:off x="6781800" y="2387600"/>
            <a:ext cx="1084263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2" name="TextBox 39"/>
          <p:cNvSpPr txBox="1">
            <a:spLocks noChangeArrowheads="1"/>
          </p:cNvSpPr>
          <p:nvPr/>
        </p:nvSpPr>
        <p:spPr bwMode="auto">
          <a:xfrm>
            <a:off x="4148138" y="1727200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monitor</a:t>
            </a:r>
          </a:p>
        </p:txBody>
      </p:sp>
      <p:sp>
        <p:nvSpPr>
          <p:cNvPr id="15373" name="TextBox 40"/>
          <p:cNvSpPr txBox="1">
            <a:spLocks noChangeArrowheads="1"/>
          </p:cNvSpPr>
          <p:nvPr/>
        </p:nvSpPr>
        <p:spPr bwMode="auto">
          <a:xfrm>
            <a:off x="3860800" y="2506663"/>
            <a:ext cx="110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A.C. unit</a:t>
            </a:r>
          </a:p>
        </p:txBody>
      </p:sp>
      <p:sp>
        <p:nvSpPr>
          <p:cNvPr id="15374" name="TextBox 41"/>
          <p:cNvSpPr txBox="1">
            <a:spLocks noChangeArrowheads="1"/>
          </p:cNvSpPr>
          <p:nvPr/>
        </p:nvSpPr>
        <p:spPr bwMode="auto">
          <a:xfrm>
            <a:off x="3802063" y="3284538"/>
            <a:ext cx="143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transmitter</a:t>
            </a:r>
          </a:p>
        </p:txBody>
      </p:sp>
      <p:sp>
        <p:nvSpPr>
          <p:cNvPr id="15375" name="TextBox 42"/>
          <p:cNvSpPr txBox="1">
            <a:spLocks noChangeArrowheads="1"/>
          </p:cNvSpPr>
          <p:nvPr/>
        </p:nvSpPr>
        <p:spPr bwMode="auto">
          <a:xfrm>
            <a:off x="7874000" y="1752600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computer &amp; external hard drive</a:t>
            </a:r>
          </a:p>
        </p:txBody>
      </p:sp>
      <p:sp>
        <p:nvSpPr>
          <p:cNvPr id="15376" name="TextBox 45"/>
          <p:cNvSpPr txBox="1">
            <a:spLocks noChangeArrowheads="1"/>
          </p:cNvSpPr>
          <p:nvPr/>
        </p:nvSpPr>
        <p:spPr bwMode="auto">
          <a:xfrm>
            <a:off x="7958138" y="2921000"/>
            <a:ext cx="1109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UPS system</a:t>
            </a:r>
          </a:p>
        </p:txBody>
      </p:sp>
      <p:sp>
        <p:nvSpPr>
          <p:cNvPr id="15377" name="TextBox 47"/>
          <p:cNvSpPr txBox="1">
            <a:spLocks noChangeArrowheads="1"/>
          </p:cNvSpPr>
          <p:nvPr/>
        </p:nvSpPr>
        <p:spPr bwMode="auto">
          <a:xfrm>
            <a:off x="7916863" y="38941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receiver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flipH="1">
            <a:off x="6654800" y="4826000"/>
            <a:ext cx="1236663" cy="16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9" name="TextBox 51"/>
          <p:cNvSpPr txBox="1">
            <a:spLocks noChangeArrowheads="1"/>
          </p:cNvSpPr>
          <p:nvPr/>
        </p:nvSpPr>
        <p:spPr bwMode="auto">
          <a:xfrm>
            <a:off x="7715303" y="4572000"/>
            <a:ext cx="14286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Two lines of </a:t>
            </a:r>
            <a:r>
              <a:rPr lang="en-US" sz="1400" dirty="0" smtClean="0"/>
              <a:t>Communication</a:t>
            </a:r>
            <a:endParaRPr lang="en-US" sz="1400" dirty="0"/>
          </a:p>
        </p:txBody>
      </p:sp>
      <p:pic>
        <p:nvPicPr>
          <p:cNvPr id="15380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38" y="4086225"/>
            <a:ext cx="1879600" cy="1409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1" name="TextBox 41"/>
          <p:cNvSpPr txBox="1">
            <a:spLocks noChangeArrowheads="1"/>
          </p:cNvSpPr>
          <p:nvPr/>
        </p:nvSpPr>
        <p:spPr bwMode="auto">
          <a:xfrm>
            <a:off x="3646488" y="5540375"/>
            <a:ext cx="2238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Lightning Protection</a:t>
            </a:r>
          </a:p>
        </p:txBody>
      </p:sp>
    </p:spTree>
    <p:extLst>
      <p:ext uri="{BB962C8B-B14F-4D97-AF65-F5344CB8AC3E}">
        <p14:creationId xmlns:p14="http://schemas.microsoft.com/office/powerpoint/2010/main" val="14270142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Water_Level_Station_853168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00" y="165100"/>
            <a:ext cx="7324710" cy="549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80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adial_Time_Series_NYHarbo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-12700"/>
            <a:ext cx="8128183" cy="609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907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E227A59F-9E35-6941-8C59-22C28B41501D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Mid-Atlantic Bight HF Radar Network</a:t>
            </a:r>
            <a:endParaRPr lang="en-US" sz="2600"/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4953000" y="3048000"/>
            <a:ext cx="35829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bg1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 dirty="0" smtClean="0">
                <a:solidFill>
                  <a:srgbClr val="FF0000"/>
                </a:solidFill>
              </a:rPr>
              <a:t>16 </a:t>
            </a:r>
            <a:r>
              <a:rPr lang="en-US" sz="1800" b="1" dirty="0">
                <a:solidFill>
                  <a:srgbClr val="FF0000"/>
                </a:solidFill>
              </a:rPr>
              <a:t>Long-Range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8 </a:t>
            </a:r>
            <a:r>
              <a:rPr lang="en-US" sz="1800" b="1" dirty="0">
                <a:solidFill>
                  <a:srgbClr val="FFFF00"/>
                </a:solidFill>
              </a:rPr>
              <a:t>Medium-Range CODARs</a:t>
            </a:r>
          </a:p>
          <a:p>
            <a:pPr eaLnBrk="1" hangingPunct="1"/>
            <a:r>
              <a:rPr lang="en-US" sz="1800" b="1" u="sng" dirty="0" smtClean="0">
                <a:solidFill>
                  <a:srgbClr val="00FF00"/>
                </a:solidFill>
              </a:rPr>
              <a:t>17</a:t>
            </a:r>
            <a:r>
              <a:rPr lang="en-US" sz="1800" b="1" dirty="0" smtClean="0">
                <a:solidFill>
                  <a:srgbClr val="00FF00"/>
                </a:solidFill>
              </a:rPr>
              <a:t> </a:t>
            </a:r>
            <a:r>
              <a:rPr lang="en-US" sz="1800" b="1" dirty="0">
                <a:solidFill>
                  <a:srgbClr val="00FF00"/>
                </a:solidFill>
              </a:rPr>
              <a:t>Short-Range CODARs</a:t>
            </a:r>
          </a:p>
          <a:p>
            <a:pPr eaLnBrk="1" hangingPunct="1"/>
            <a:r>
              <a:rPr lang="en-US" sz="1800" b="1" dirty="0" smtClean="0">
                <a:solidFill>
                  <a:schemeClr val="bg1"/>
                </a:solidFill>
              </a:rPr>
              <a:t>41 </a:t>
            </a:r>
            <a:r>
              <a:rPr lang="en-US" sz="1800" b="1" dirty="0">
                <a:solidFill>
                  <a:schemeClr val="bg1"/>
                </a:solidFill>
              </a:rPr>
              <a:t>Total</a:t>
            </a:r>
          </a:p>
          <a:p>
            <a:pPr eaLnBrk="1" hangingPunct="1"/>
            <a:endParaRPr lang="en-US" sz="18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Triple Nested &amp; Multistatic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7" name="TextBox 15"/>
          <p:cNvSpPr txBox="1">
            <a:spLocks noChangeArrowheads="1"/>
          </p:cNvSpPr>
          <p:nvPr/>
        </p:nvSpPr>
        <p:spPr bwMode="auto">
          <a:xfrm>
            <a:off x="1270000" y="719138"/>
            <a:ext cx="2039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FF00"/>
                </a:solidFill>
              </a:rPr>
              <a:t>1000 km Alongshore Length Scale</a:t>
            </a:r>
          </a:p>
        </p:txBody>
      </p:sp>
    </p:spTree>
    <p:extLst>
      <p:ext uri="{BB962C8B-B14F-4D97-AF65-F5344CB8AC3E}">
        <p14:creationId xmlns:p14="http://schemas.microsoft.com/office/powerpoint/2010/main" val="2699224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fr5mhz_20130208T180000-20130208T180000_maracoos_std_lo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02779" cy="6160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Winter Storm </a:t>
            </a:r>
            <a:r>
              <a:rPr lang="en-US" sz="4000" dirty="0" err="1" smtClean="0"/>
              <a:t>Nemo</a:t>
            </a:r>
            <a:endParaRPr lang="en-US" sz="4000" dirty="0"/>
          </a:p>
        </p:txBody>
      </p:sp>
      <p:pic>
        <p:nvPicPr>
          <p:cNvPr id="4" name="Picture 3" descr="stnplot_20130209.g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331" b="41833"/>
          <a:stretch/>
        </p:blipFill>
        <p:spPr>
          <a:xfrm>
            <a:off x="5715000" y="1600200"/>
            <a:ext cx="3048000" cy="4028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6053" l="45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191000"/>
            <a:ext cx="1938421" cy="147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5715000"/>
            <a:ext cx="194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February 9,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5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/>
              <a:t>Transition Success </a:t>
            </a:r>
            <a:r>
              <a:rPr lang="en-US" sz="2400" b="1" dirty="0"/>
              <a:t>Stories – Making a </a:t>
            </a:r>
            <a:r>
              <a:rPr lang="en-US" sz="2400" b="1" dirty="0" smtClean="0"/>
              <a:t>Difference</a:t>
            </a:r>
            <a:endParaRPr lang="en-US" sz="2400" b="1" dirty="0"/>
          </a:p>
          <a:p>
            <a:pPr algn="ctr"/>
            <a:r>
              <a:rPr lang="en-US" sz="2400" b="1" i="1" dirty="0"/>
              <a:t>Optimizing HF Radar for SAR using USCG Surface Drifters</a:t>
            </a:r>
          </a:p>
          <a:p>
            <a:endParaRPr lang="en-US" sz="2000" b="1" i="1" dirty="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4114800"/>
            <a:ext cx="428998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Art Allen </a:t>
            </a:r>
          </a:p>
          <a:p>
            <a:r>
              <a:rPr lang="en-US" sz="2000" b="1" dirty="0"/>
              <a:t>U.S. Coast Guard</a:t>
            </a:r>
          </a:p>
          <a:p>
            <a:endParaRPr lang="en-US" sz="2000" b="1" dirty="0"/>
          </a:p>
          <a:p>
            <a:r>
              <a:rPr lang="en-US" sz="2000" b="1" dirty="0"/>
              <a:t>Scott Glenn</a:t>
            </a:r>
          </a:p>
          <a:p>
            <a:r>
              <a:rPr lang="en-US" sz="2000" b="1" dirty="0"/>
              <a:t>Rutgers University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Mid</a:t>
            </a:r>
            <a:r>
              <a:rPr lang="en-US" sz="2000" b="1" dirty="0"/>
              <a:t>-Atlantic </a:t>
            </a:r>
            <a:r>
              <a:rPr lang="en-US" sz="2000" b="1" dirty="0" smtClean="0"/>
              <a:t>Regional Association</a:t>
            </a:r>
          </a:p>
          <a:p>
            <a:r>
              <a:rPr lang="en-US" sz="2000" b="1" dirty="0"/>
              <a:t>Coastal Ocean Observing System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4800600"/>
            <a:ext cx="24384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4419600"/>
            <a:ext cx="2130425" cy="228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80252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76238"/>
            <a:ext cx="8229600" cy="11430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000000"/>
                </a:solidFill>
                <a:ea typeface="ＭＳ Ｐゴシック" charset="-128"/>
              </a:rPr>
              <a:t>SAROPS Test Case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</a:rPr>
              <a:t>5000 Virtual Drifters +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1 Real Drifter (Black Line): 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Search </a:t>
            </a:r>
            <a:r>
              <a:rPr lang="en-US" sz="3600" dirty="0">
                <a:solidFill>
                  <a:srgbClr val="000000"/>
                </a:solidFill>
              </a:rPr>
              <a:t>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HYCOM 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36,000 km</a:t>
            </a:r>
            <a:r>
              <a:rPr lang="en-US" sz="2400" baseline="3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00"/>
                </a:solidFill>
              </a:rPr>
              <a:t>CODAR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00"/>
                </a:solidFill>
              </a:rPr>
              <a:t>12,000 km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58391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9" descr="Three_Freq_Cov_Plo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1" t="5000" r="21529" b="5556"/>
          <a:stretch>
            <a:fillRect/>
          </a:stretch>
        </p:blipFill>
        <p:spPr bwMode="auto">
          <a:xfrm>
            <a:off x="0" y="1333500"/>
            <a:ext cx="4105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87800" y="1485900"/>
            <a:ext cx="39751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25 MHz</a:t>
            </a:r>
          </a:p>
          <a:p>
            <a:pPr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 Range: 11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nmi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Height &gt;10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ft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  </a:t>
            </a:r>
            <a:r>
              <a:rPr lang="en-US" sz="2800" dirty="0" smtClean="0">
                <a:solidFill>
                  <a:srgbClr val="0000FF"/>
                </a:solidFill>
              </a:rPr>
              <a:t>Range</a:t>
            </a:r>
            <a:r>
              <a:rPr lang="en-US" sz="2800" dirty="0">
                <a:solidFill>
                  <a:srgbClr val="0000FF"/>
                </a:solidFill>
              </a:rPr>
              <a:t>: 43 </a:t>
            </a:r>
            <a:r>
              <a:rPr lang="en-US" sz="2800" dirty="0" err="1">
                <a:solidFill>
                  <a:srgbClr val="0000FF"/>
                </a:solidFill>
              </a:rPr>
              <a:t>nmi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  Size: </a:t>
            </a:r>
            <a:r>
              <a:rPr lang="en-US" sz="2800" dirty="0" smtClean="0">
                <a:solidFill>
                  <a:srgbClr val="0000FF"/>
                </a:solidFill>
              </a:rPr>
              <a:t>&gt;19 </a:t>
            </a:r>
            <a:r>
              <a:rPr lang="en-US" sz="2800" dirty="0" err="1">
                <a:solidFill>
                  <a:srgbClr val="0000FF"/>
                </a:solidFill>
              </a:rPr>
              <a:t>ft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  Range: </a:t>
            </a:r>
            <a:r>
              <a:rPr lang="en-US" sz="2800" dirty="0" smtClean="0">
                <a:solidFill>
                  <a:srgbClr val="FF0000"/>
                </a:solidFill>
              </a:rPr>
              <a:t>65 </a:t>
            </a:r>
            <a:r>
              <a:rPr lang="en-US" sz="2800" dirty="0" err="1" smtClean="0">
                <a:solidFill>
                  <a:srgbClr val="FF0000"/>
                </a:solidFill>
              </a:rPr>
              <a:t>nmi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  Size: </a:t>
            </a:r>
            <a:r>
              <a:rPr lang="en-US" sz="2800" dirty="0" smtClean="0">
                <a:solidFill>
                  <a:srgbClr val="FF0000"/>
                </a:solidFill>
              </a:rPr>
              <a:t>&gt;49 </a:t>
            </a:r>
            <a:r>
              <a:rPr lang="en-US" sz="2800" dirty="0" err="1">
                <a:solidFill>
                  <a:srgbClr val="FF0000"/>
                </a:solidFill>
              </a:rPr>
              <a:t>ft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1507" name="Picture 6" descr="CALUSA_COA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325" y="3035300"/>
            <a:ext cx="1781175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Clementine-Maersk-68495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675" y="4902200"/>
            <a:ext cx="19399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 descr="Cg-47315-70455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738" y="1638300"/>
            <a:ext cx="1782762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" descr="25MHz_Cov_Plo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22400"/>
            <a:ext cx="1536700" cy="128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Vessel Detection Capability</a:t>
            </a:r>
          </a:p>
        </p:txBody>
      </p:sp>
    </p:spTree>
    <p:extLst>
      <p:ext uri="{BB962C8B-B14F-4D97-AF65-F5344CB8AC3E}">
        <p14:creationId xmlns:p14="http://schemas.microsoft.com/office/powerpoint/2010/main" val="31388179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SEAB_Median_128_8_RV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5164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3"/>
          <p:cNvSpPr>
            <a:spLocks noGrp="1"/>
          </p:cNvSpPr>
          <p:nvPr>
            <p:ph type="title"/>
          </p:nvPr>
        </p:nvSpPr>
        <p:spPr>
          <a:xfrm>
            <a:off x="457200" y="0"/>
            <a:ext cx="4114800" cy="1143000"/>
          </a:xfrm>
        </p:spPr>
        <p:txBody>
          <a:bodyPr/>
          <a:lstStyle/>
          <a:p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Pepper Plot</a:t>
            </a:r>
          </a:p>
        </p:txBody>
      </p:sp>
      <p:pic>
        <p:nvPicPr>
          <p:cNvPr id="18435" name="Picture 3" descr="C:\Users\Mike\Documents\COOL Lab Work\AIS Stuff\Los Angeles\figures\SEAB_Map_Medi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3925" y="762000"/>
            <a:ext cx="4267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4724400" y="0"/>
            <a:ext cx="411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eaLnBrk="0" hangingPunct="0"/>
            <a:r>
              <a:rPr lang="en-US" sz="3200">
                <a:latin typeface="Calibri" charset="0"/>
              </a:rPr>
              <a:t>Detections on a Map</a:t>
            </a:r>
          </a:p>
        </p:txBody>
      </p:sp>
    </p:spTree>
    <p:extLst>
      <p:ext uri="{BB962C8B-B14F-4D97-AF65-F5344CB8AC3E}">
        <p14:creationId xmlns:p14="http://schemas.microsoft.com/office/powerpoint/2010/main" val="32482552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15911</TotalTime>
  <Words>686</Words>
  <Application>Microsoft Macintosh PowerPoint</Application>
  <PresentationFormat>On-screen Show (4:3)</PresentationFormat>
  <Paragraphs>207</Paragraphs>
  <Slides>31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CODAR Compact HF Radar Antennas </vt:lpstr>
      <vt:lpstr>Standard CODAR Shore Site:  Shed, Enclosure, Tx/Rx, Comms, Power, GPS, AIS </vt:lpstr>
      <vt:lpstr>PowerPoint Presentation</vt:lpstr>
      <vt:lpstr>Winter Storm Nemo</vt:lpstr>
      <vt:lpstr>PowerPoint Presentation</vt:lpstr>
      <vt:lpstr>SAROPS Test Case  5000 Virtual Drifters + 1 Real Drifter (Black Line):  Search Area After 96 Hours</vt:lpstr>
      <vt:lpstr>Vessel Detection Capability</vt:lpstr>
      <vt:lpstr>Pepper Plot</vt:lpstr>
      <vt:lpstr>Association of GPS with Detections</vt:lpstr>
      <vt:lpstr>PowerPoint Presentation</vt:lpstr>
      <vt:lpstr>Synergy 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Network of Radars</vt:lpstr>
      <vt:lpstr>Tokyo Express Detections</vt:lpstr>
      <vt:lpstr>PowerPoint Presentation</vt:lpstr>
      <vt:lpstr>PowerPoint Presentation</vt:lpstr>
      <vt:lpstr>PowerPoint Presentation</vt:lpstr>
      <vt:lpstr>PowerPoint Presentation</vt:lpstr>
      <vt:lpstr>Environmental Conditions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hugh roarty</dc:creator>
  <cp:keywords/>
  <dc:description/>
  <cp:lastModifiedBy>Hugh Roarty</cp:lastModifiedBy>
  <cp:revision>451</cp:revision>
  <dcterms:created xsi:type="dcterms:W3CDTF">2012-09-24T11:00:12Z</dcterms:created>
  <dcterms:modified xsi:type="dcterms:W3CDTF">2014-02-04T04:28:38Z</dcterms:modified>
  <cp:category/>
</cp:coreProperties>
</file>