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09" r:id="rId2"/>
    <p:sldId id="340" r:id="rId3"/>
    <p:sldId id="364" r:id="rId4"/>
    <p:sldId id="365" r:id="rId5"/>
    <p:sldId id="354" r:id="rId6"/>
    <p:sldId id="366" r:id="rId7"/>
    <p:sldId id="355" r:id="rId8"/>
    <p:sldId id="356" r:id="rId9"/>
    <p:sldId id="368" r:id="rId10"/>
    <p:sldId id="371" r:id="rId11"/>
    <p:sldId id="358" r:id="rId12"/>
    <p:sldId id="359" r:id="rId13"/>
    <p:sldId id="315" r:id="rId14"/>
    <p:sldId id="360" r:id="rId15"/>
    <p:sldId id="361" r:id="rId16"/>
    <p:sldId id="362" r:id="rId17"/>
    <p:sldId id="367" r:id="rId18"/>
    <p:sldId id="363" r:id="rId19"/>
    <p:sldId id="369" r:id="rId20"/>
    <p:sldId id="314" r:id="rId21"/>
    <p:sldId id="372" r:id="rId22"/>
    <p:sldId id="373" r:id="rId23"/>
    <p:sldId id="338" r:id="rId24"/>
    <p:sldId id="370" r:id="rId25"/>
    <p:sldId id="326" r:id="rId26"/>
    <p:sldId id="318" r:id="rId27"/>
    <p:sldId id="317" r:id="rId28"/>
    <p:sldId id="319" r:id="rId29"/>
    <p:sldId id="343" r:id="rId30"/>
    <p:sldId id="320" r:id="rId31"/>
    <p:sldId id="327"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Geneva" charset="0"/>
      </a:defRPr>
    </a:lvl1pPr>
    <a:lvl2pPr marL="457200" algn="l" rtl="0" fontAlgn="base">
      <a:spcBef>
        <a:spcPct val="0"/>
      </a:spcBef>
      <a:spcAft>
        <a:spcPct val="0"/>
      </a:spcAft>
      <a:defRPr kern="1200">
        <a:solidFill>
          <a:schemeClr val="tx1"/>
        </a:solidFill>
        <a:latin typeface="Arial" charset="0"/>
        <a:ea typeface="ＭＳ Ｐゴシック" charset="0"/>
        <a:cs typeface="Geneva" charset="0"/>
      </a:defRPr>
    </a:lvl2pPr>
    <a:lvl3pPr marL="914400" algn="l" rtl="0" fontAlgn="base">
      <a:spcBef>
        <a:spcPct val="0"/>
      </a:spcBef>
      <a:spcAft>
        <a:spcPct val="0"/>
      </a:spcAft>
      <a:defRPr kern="1200">
        <a:solidFill>
          <a:schemeClr val="tx1"/>
        </a:solidFill>
        <a:latin typeface="Arial" charset="0"/>
        <a:ea typeface="ＭＳ Ｐゴシック" charset="0"/>
        <a:cs typeface="Geneva" charset="0"/>
      </a:defRPr>
    </a:lvl3pPr>
    <a:lvl4pPr marL="1371600" algn="l" rtl="0" fontAlgn="base">
      <a:spcBef>
        <a:spcPct val="0"/>
      </a:spcBef>
      <a:spcAft>
        <a:spcPct val="0"/>
      </a:spcAft>
      <a:defRPr kern="1200">
        <a:solidFill>
          <a:schemeClr val="tx1"/>
        </a:solidFill>
        <a:latin typeface="Arial" charset="0"/>
        <a:ea typeface="ＭＳ Ｐゴシック" charset="0"/>
        <a:cs typeface="Geneva" charset="0"/>
      </a:defRPr>
    </a:lvl4pPr>
    <a:lvl5pPr marL="1828800" algn="l" rtl="0" fontAlgn="base">
      <a:spcBef>
        <a:spcPct val="0"/>
      </a:spcBef>
      <a:spcAft>
        <a:spcPct val="0"/>
      </a:spcAft>
      <a:defRPr kern="1200">
        <a:solidFill>
          <a:schemeClr val="tx1"/>
        </a:solidFill>
        <a:latin typeface="Arial" charset="0"/>
        <a:ea typeface="ＭＳ Ｐゴシック" charset="0"/>
        <a:cs typeface="Geneva" charset="0"/>
      </a:defRPr>
    </a:lvl5pPr>
    <a:lvl6pPr marL="2286000" algn="l" defTabSz="457200" rtl="0" eaLnBrk="1" latinLnBrk="0" hangingPunct="1">
      <a:defRPr kern="1200">
        <a:solidFill>
          <a:schemeClr val="tx1"/>
        </a:solidFill>
        <a:latin typeface="Arial" charset="0"/>
        <a:ea typeface="ＭＳ Ｐゴシック" charset="0"/>
        <a:cs typeface="Geneva" charset="0"/>
      </a:defRPr>
    </a:lvl6pPr>
    <a:lvl7pPr marL="2743200" algn="l" defTabSz="457200" rtl="0" eaLnBrk="1" latinLnBrk="0" hangingPunct="1">
      <a:defRPr kern="1200">
        <a:solidFill>
          <a:schemeClr val="tx1"/>
        </a:solidFill>
        <a:latin typeface="Arial" charset="0"/>
        <a:ea typeface="ＭＳ Ｐゴシック" charset="0"/>
        <a:cs typeface="Geneva" charset="0"/>
      </a:defRPr>
    </a:lvl7pPr>
    <a:lvl8pPr marL="3200400" algn="l" defTabSz="457200" rtl="0" eaLnBrk="1" latinLnBrk="0" hangingPunct="1">
      <a:defRPr kern="1200">
        <a:solidFill>
          <a:schemeClr val="tx1"/>
        </a:solidFill>
        <a:latin typeface="Arial" charset="0"/>
        <a:ea typeface="ＭＳ Ｐゴシック" charset="0"/>
        <a:cs typeface="Geneva" charset="0"/>
      </a:defRPr>
    </a:lvl8pPr>
    <a:lvl9pPr marL="3657600" algn="l" defTabSz="457200" rtl="0" eaLnBrk="1" latinLnBrk="0" hangingPunct="1">
      <a:defRPr kern="1200">
        <a:solidFill>
          <a:schemeClr val="tx1"/>
        </a:solidFill>
        <a:latin typeface="Arial" charset="0"/>
        <a:ea typeface="ＭＳ Ｐゴシック" charset="0"/>
        <a:cs typeface="Genev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14" autoAdjust="0"/>
    <p:restoredTop sz="92214" autoAdjust="0"/>
  </p:normalViewPr>
  <p:slideViewPr>
    <p:cSldViewPr>
      <p:cViewPr varScale="1">
        <p:scale>
          <a:sx n="159" d="100"/>
          <a:sy n="159" d="100"/>
        </p:scale>
        <p:origin x="-1440" y="-2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EBDF330-D13D-184E-A627-26AA9E1F253F}" type="datetimeFigureOut">
              <a:rPr lang="en-US" smtClean="0"/>
              <a:t>4/1/14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3DEAC8B-0CE7-334D-A3C7-F7DFAE5DF141}" type="slidenum">
              <a:rPr lang="en-US" smtClean="0"/>
              <a:t>‹#›</a:t>
            </a:fld>
            <a:endParaRPr lang="en-US"/>
          </a:p>
        </p:txBody>
      </p:sp>
    </p:spTree>
    <p:extLst>
      <p:ext uri="{BB962C8B-B14F-4D97-AF65-F5344CB8AC3E}">
        <p14:creationId xmlns:p14="http://schemas.microsoft.com/office/powerpoint/2010/main" val="24971814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703B8E8-0336-9B44-840D-55CF9BE841AB}" type="slidenum">
              <a:rPr lang="en-US"/>
              <a:pPr/>
              <a:t>‹#›</a:t>
            </a:fld>
            <a:endParaRPr lang="en-US"/>
          </a:p>
        </p:txBody>
      </p:sp>
    </p:spTree>
    <p:extLst>
      <p:ext uri="{BB962C8B-B14F-4D97-AF65-F5344CB8AC3E}">
        <p14:creationId xmlns:p14="http://schemas.microsoft.com/office/powerpoint/2010/main" val="28182809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Geneva" pitchFamily="-65" charset="-128"/>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128"/>
        <a:cs typeface="Geneva"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fld id="{EEDB1B78-CA8D-174B-9DD1-AA1B16EB931F}" type="slidenum">
              <a:rPr lang="en-US" sz="1200"/>
              <a:pPr eaLnBrk="1" hangingPunct="1"/>
              <a:t>1</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cs typeface="Genev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a:t>
            </a:r>
            <a:r>
              <a:rPr lang="en-US" b="1" baseline="0" dirty="0" smtClean="0"/>
              <a:t> one case study can be the beginning of a whole series of case studies to quantify the value of 3D ocean modeling to TC intensity forecasting</a:t>
            </a:r>
            <a:endParaRPr lang="en-US" b="1"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15</a:t>
            </a:fld>
            <a:endParaRPr lang="en-US"/>
          </a:p>
        </p:txBody>
      </p:sp>
    </p:spTree>
    <p:extLst>
      <p:ext uri="{BB962C8B-B14F-4D97-AF65-F5344CB8AC3E}">
        <p14:creationId xmlns:p14="http://schemas.microsoft.com/office/powerpoint/2010/main" val="2307378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Observed</a:t>
            </a:r>
            <a:r>
              <a:rPr lang="en-US" b="1" baseline="0" dirty="0" smtClean="0"/>
              <a:t> sensible heat flux from buoys, latent from satellites?</a:t>
            </a:r>
            <a:endParaRPr lang="en-US" b="1" dirty="0" smtClean="0"/>
          </a:p>
          <a:p>
            <a:r>
              <a:rPr lang="en-US" b="1" dirty="0" smtClean="0"/>
              <a:t>Last bullet point is a collective future work direction</a:t>
            </a:r>
            <a:endParaRPr lang="en-US" b="1"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16</a:t>
            </a:fld>
            <a:endParaRPr lang="en-US"/>
          </a:p>
        </p:txBody>
      </p:sp>
    </p:spTree>
    <p:extLst>
      <p:ext uri="{BB962C8B-B14F-4D97-AF65-F5344CB8AC3E}">
        <p14:creationId xmlns:p14="http://schemas.microsoft.com/office/powerpoint/2010/main" val="3633315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0000"/>
                </a:solidFill>
                <a:latin typeface="Calibri"/>
                <a:cs typeface="Calibri"/>
              </a:rPr>
              <a:t>SAB buoys showed ahead-of-eye cooling, but not as much and model run time</a:t>
            </a:r>
            <a:r>
              <a:rPr lang="en-US" sz="1200" b="1" baseline="0" dirty="0" smtClean="0">
                <a:solidFill>
                  <a:srgbClr val="000000"/>
                </a:solidFill>
                <a:latin typeface="Calibri"/>
                <a:cs typeface="Calibri"/>
              </a:rPr>
              <a:t> over SAB not long to capture impact of SAB ahead-of-eye</a:t>
            </a:r>
            <a:r>
              <a:rPr lang="en-US" sz="1200" b="1" baseline="0" smtClean="0">
                <a:solidFill>
                  <a:srgbClr val="000000"/>
                </a:solidFill>
                <a:latin typeface="Calibri"/>
                <a:cs typeface="Calibri"/>
              </a:rPr>
              <a:t>-cooling</a:t>
            </a:r>
            <a:endParaRPr lang="en-US" baseline="0" dirty="0" smtClean="0"/>
          </a:p>
        </p:txBody>
      </p:sp>
      <p:sp>
        <p:nvSpPr>
          <p:cNvPr id="4" name="Slide Number Placeholder 3"/>
          <p:cNvSpPr>
            <a:spLocks noGrp="1"/>
          </p:cNvSpPr>
          <p:nvPr>
            <p:ph type="sldNum" sz="quarter" idx="10"/>
          </p:nvPr>
        </p:nvSpPr>
        <p:spPr/>
        <p:txBody>
          <a:bodyPr/>
          <a:lstStyle/>
          <a:p>
            <a:fld id="{C703B8E8-0336-9B44-840D-55CF9BE841AB}" type="slidenum">
              <a:rPr lang="en-US" smtClean="0"/>
              <a:pPr/>
              <a:t>21</a:t>
            </a:fld>
            <a:endParaRPr lang="en-US"/>
          </a:p>
        </p:txBody>
      </p:sp>
    </p:spTree>
    <p:extLst>
      <p:ext uri="{BB962C8B-B14F-4D97-AF65-F5344CB8AC3E}">
        <p14:creationId xmlns:p14="http://schemas.microsoft.com/office/powerpoint/2010/main" val="3200384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additional cooling after Aug 29 captured by satellites, outside of cloudy conditions</a:t>
            </a:r>
            <a:endParaRPr lang="en-US" dirty="0"/>
          </a:p>
        </p:txBody>
      </p:sp>
      <p:sp>
        <p:nvSpPr>
          <p:cNvPr id="4" name="Slide Number Placeholder 3"/>
          <p:cNvSpPr>
            <a:spLocks noGrp="1"/>
          </p:cNvSpPr>
          <p:nvPr>
            <p:ph type="sldNum" sz="quarter" idx="10"/>
          </p:nvPr>
        </p:nvSpPr>
        <p:spPr/>
        <p:txBody>
          <a:bodyPr/>
          <a:lstStyle/>
          <a:p>
            <a:fld id="{646B306F-A7A5-B943-882B-756947563D75}" type="slidenum">
              <a:rPr lang="en-US" smtClean="0"/>
              <a:t>22</a:t>
            </a:fld>
            <a:endParaRPr lang="en-US"/>
          </a:p>
        </p:txBody>
      </p:sp>
    </p:spTree>
    <p:extLst>
      <p:ext uri="{BB962C8B-B14F-4D97-AF65-F5344CB8AC3E}">
        <p14:creationId xmlns:p14="http://schemas.microsoft.com/office/powerpoint/2010/main" val="2199931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glider </a:t>
            </a:r>
            <a:r>
              <a:rPr lang="en-US" dirty="0" err="1" smtClean="0"/>
              <a:t>colorbar</a:t>
            </a:r>
            <a:r>
              <a:rPr lang="en-US" baseline="0" dirty="0" smtClean="0"/>
              <a:t> range is 9 to 24</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23</a:t>
            </a:fld>
            <a:endParaRPr lang="en-US"/>
          </a:p>
        </p:txBody>
      </p:sp>
    </p:spTree>
    <p:extLst>
      <p:ext uri="{BB962C8B-B14F-4D97-AF65-F5344CB8AC3E}">
        <p14:creationId xmlns:p14="http://schemas.microsoft.com/office/powerpoint/2010/main" val="288875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ＭＳ Ｐゴシック" charset="0"/>
                <a:cs typeface="Geneva" pitchFamily="-65" charset="-128"/>
              </a:rPr>
              <a:t>Some of these studies (3, 19) imply that the decreasing drag at high winds seems to be related to the spray, foam, and bubbles from breaking waves that reduce the drag and allow the hurricane to slip over the sea.</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25</a:t>
            </a:fld>
            <a:endParaRPr lang="en-US"/>
          </a:p>
        </p:txBody>
      </p:sp>
    </p:spTree>
    <p:extLst>
      <p:ext uri="{BB962C8B-B14F-4D97-AF65-F5344CB8AC3E}">
        <p14:creationId xmlns:p14="http://schemas.microsoft.com/office/powerpoint/2010/main" val="2957149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provide</a:t>
            </a:r>
            <a:r>
              <a:rPr lang="en-US" baseline="0" dirty="0" smtClean="0"/>
              <a:t> model setup parameters for WRF runs (</a:t>
            </a:r>
            <a:r>
              <a:rPr lang="en-US" baseline="0" dirty="0" err="1" smtClean="0"/>
              <a:t>namelist</a:t>
            </a:r>
            <a:r>
              <a:rPr lang="en-US" baseline="0" dirty="0" smtClean="0"/>
              <a:t>) if requested</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27</a:t>
            </a:fld>
            <a:endParaRPr lang="en-US"/>
          </a:p>
        </p:txBody>
      </p:sp>
    </p:spTree>
    <p:extLst>
      <p:ext uri="{BB962C8B-B14F-4D97-AF65-F5344CB8AC3E}">
        <p14:creationId xmlns:p14="http://schemas.microsoft.com/office/powerpoint/2010/main" val="3557433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6B306F-A7A5-B943-882B-756947563D75}" type="slidenum">
              <a:rPr lang="en-US" smtClean="0"/>
              <a:t>30</a:t>
            </a:fld>
            <a:endParaRPr lang="en-US"/>
          </a:p>
        </p:txBody>
      </p:sp>
    </p:spTree>
    <p:extLst>
      <p:ext uri="{BB962C8B-B14F-4D97-AF65-F5344CB8AC3E}">
        <p14:creationId xmlns:p14="http://schemas.microsoft.com/office/powerpoint/2010/main" val="1156420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 study (Irene)</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2</a:t>
            </a:fld>
            <a:endParaRPr lang="en-US"/>
          </a:p>
        </p:txBody>
      </p:sp>
    </p:spTree>
    <p:extLst>
      <p:ext uri="{BB962C8B-B14F-4D97-AF65-F5344CB8AC3E}">
        <p14:creationId xmlns:p14="http://schemas.microsoft.com/office/powerpoint/2010/main" val="4230284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SST product is IR/near</a:t>
            </a:r>
            <a:r>
              <a:rPr lang="en-US" baseline="0" dirty="0" smtClean="0"/>
              <a:t> IR (AVHRR); </a:t>
            </a:r>
            <a:r>
              <a:rPr lang="en-US" baseline="0" dirty="0" err="1" smtClean="0"/>
              <a:t>SPoRT</a:t>
            </a:r>
            <a:r>
              <a:rPr lang="en-US" baseline="0" dirty="0" smtClean="0"/>
              <a:t> is IR/near IR as well</a:t>
            </a:r>
            <a:endParaRPr lang="en-US" dirty="0" smtClean="0"/>
          </a:p>
          <a:p>
            <a:r>
              <a:rPr lang="en-US" dirty="0" smtClean="0"/>
              <a:t>GFS 0.5 degree 08/27/11 06Z for boundary conditions</a:t>
            </a:r>
          </a:p>
          <a:p>
            <a:r>
              <a:rPr lang="en-US" dirty="0" smtClean="0"/>
              <a:t>Modeling</a:t>
            </a:r>
            <a:r>
              <a:rPr lang="en-US" baseline="0" dirty="0" smtClean="0"/>
              <a:t> is semi-realistic/semi-idealized</a:t>
            </a:r>
          </a:p>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7</a:t>
            </a:fld>
            <a:endParaRPr lang="en-US"/>
          </a:p>
        </p:txBody>
      </p:sp>
    </p:spTree>
    <p:extLst>
      <p:ext uri="{BB962C8B-B14F-4D97-AF65-F5344CB8AC3E}">
        <p14:creationId xmlns:p14="http://schemas.microsoft.com/office/powerpoint/2010/main" val="2447225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dirty="0" smtClean="0">
                <a:solidFill>
                  <a:srgbClr val="000000"/>
                </a:solidFill>
                <a:latin typeface="Calibri" panose="020F0502020204030204" pitchFamily="34" charset="0"/>
                <a:cs typeface="Franklin Gothic Book"/>
              </a:rPr>
              <a:t>**HF radar for surface</a:t>
            </a:r>
            <a:r>
              <a:rPr lang="en-US" sz="2000" b="1" baseline="0" dirty="0" smtClean="0">
                <a:solidFill>
                  <a:srgbClr val="000000"/>
                </a:solidFill>
                <a:latin typeface="Calibri" panose="020F0502020204030204" pitchFamily="34" charset="0"/>
                <a:cs typeface="Franklin Gothic Book"/>
              </a:rPr>
              <a:t> currents onshore</a:t>
            </a:r>
            <a:r>
              <a:rPr lang="en-US" sz="2000" b="1" dirty="0" smtClean="0">
                <a:solidFill>
                  <a:srgbClr val="000000"/>
                </a:solidFill>
                <a:latin typeface="Calibri" panose="020F0502020204030204" pitchFamily="34" charset="0"/>
                <a:cs typeface="Franklin Gothic Book"/>
              </a:rPr>
              <a:t>,</a:t>
            </a:r>
            <a:r>
              <a:rPr lang="en-US" sz="2000" b="1" baseline="0" dirty="0" smtClean="0">
                <a:solidFill>
                  <a:srgbClr val="000000"/>
                </a:solidFill>
                <a:latin typeface="Calibri" panose="020F0502020204030204" pitchFamily="34" charset="0"/>
                <a:cs typeface="Franklin Gothic Book"/>
              </a:rPr>
              <a:t> glider depth-averaged currents near zero, infer offshore bottom currents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baseline="0" dirty="0" smtClean="0">
                <a:solidFill>
                  <a:srgbClr val="000000"/>
                </a:solidFill>
                <a:latin typeface="Calibri" panose="020F0502020204030204" pitchFamily="34" charset="0"/>
                <a:cs typeface="Franklin Gothic Book"/>
              </a:rPr>
              <a:t>BUOYS CORROBORATED AHEAD OF EYE COOLING</a:t>
            </a:r>
            <a:endParaRPr lang="en-US" sz="2000" b="1" dirty="0" smtClean="0">
              <a:solidFill>
                <a:srgbClr val="000000"/>
              </a:solidFill>
              <a:latin typeface="Calibri" panose="020F0502020204030204" pitchFamily="34" charset="0"/>
              <a:cs typeface="Franklin Gothic Book"/>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dirty="0" smtClean="0">
                <a:solidFill>
                  <a:srgbClr val="000000"/>
                </a:solidFill>
                <a:latin typeface="Calibri" panose="020F0502020204030204" pitchFamily="34" charset="0"/>
                <a:cs typeface="Franklin Gothic Book"/>
              </a:rPr>
              <a:t>Coastal</a:t>
            </a:r>
            <a:r>
              <a:rPr lang="en-US" sz="2000" b="1" baseline="0" dirty="0" smtClean="0">
                <a:solidFill>
                  <a:srgbClr val="000000"/>
                </a:solidFill>
                <a:latin typeface="Calibri" panose="020F0502020204030204" pitchFamily="34" charset="0"/>
                <a:cs typeface="Franklin Gothic Book"/>
              </a:rPr>
              <a:t> d</a:t>
            </a:r>
            <a:r>
              <a:rPr lang="en-US" sz="2000" b="1" dirty="0" smtClean="0">
                <a:solidFill>
                  <a:srgbClr val="000000"/>
                </a:solidFill>
                <a:latin typeface="Calibri" panose="020F0502020204030204" pitchFamily="34" charset="0"/>
                <a:cs typeface="Franklin Gothic Book"/>
              </a:rPr>
              <a:t>ownwelling</a:t>
            </a:r>
            <a:r>
              <a:rPr lang="en-US" sz="2000" b="1" baseline="0" dirty="0" smtClean="0">
                <a:solidFill>
                  <a:srgbClr val="000000"/>
                </a:solidFill>
                <a:latin typeface="Calibri" panose="020F0502020204030204" pitchFamily="34" charset="0"/>
                <a:cs typeface="Franklin Gothic Book"/>
              </a:rPr>
              <a:t> circulation</a:t>
            </a:r>
            <a:r>
              <a:rPr lang="en-US" sz="2000" b="1" dirty="0" smtClean="0">
                <a:solidFill>
                  <a:srgbClr val="000000"/>
                </a:solidFill>
                <a:latin typeface="Calibri" panose="020F0502020204030204" pitchFamily="34" charset="0"/>
                <a:cs typeface="Franklin Gothic Book"/>
                <a:sym typeface="Wingdings"/>
              </a:rPr>
              <a:t>, which resulted in shear across thermocline, turbulence/entrainment, and finally surface cooling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400" b="1" dirty="0" smtClean="0">
                <a:solidFill>
                  <a:srgbClr val="000000"/>
                </a:solidFill>
                <a:latin typeface="Calibri" panose="020F0502020204030204" pitchFamily="34" charset="0"/>
                <a:cs typeface="Franklin Gothic Book"/>
              </a:rPr>
              <a:t>Fire escape</a:t>
            </a:r>
            <a:r>
              <a:rPr lang="en-US" sz="2400" b="1" baseline="0" dirty="0" smtClean="0">
                <a:solidFill>
                  <a:srgbClr val="000000"/>
                </a:solidFill>
                <a:latin typeface="Calibri" panose="020F0502020204030204" pitchFamily="34" charset="0"/>
                <a:cs typeface="Franklin Gothic Book"/>
              </a:rPr>
              <a:t> at bottom for less storm surge, fire extinguisher at top for weakening storm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400" b="1" baseline="0" dirty="0" smtClean="0">
                <a:solidFill>
                  <a:srgbClr val="000000"/>
                </a:solidFill>
                <a:latin typeface="Calibri" panose="020F0502020204030204" pitchFamily="34" charset="0"/>
                <a:cs typeface="Franklin Gothic Book"/>
              </a:rPr>
              <a:t>Inertial response likely cooled remaining waters post-storm</a:t>
            </a:r>
            <a:endParaRPr lang="en-US" sz="2400" b="1" dirty="0" smtClean="0">
              <a:solidFill>
                <a:srgbClr val="000000"/>
              </a:solidFill>
              <a:latin typeface="Calibri" panose="020F0502020204030204" pitchFamily="34" charset="0"/>
              <a:cs typeface="Franklin Gothic Book"/>
            </a:endParaRPr>
          </a:p>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9</a:t>
            </a:fld>
            <a:endParaRPr lang="en-US"/>
          </a:p>
        </p:txBody>
      </p:sp>
    </p:spTree>
    <p:extLst>
      <p:ext uri="{BB962C8B-B14F-4D97-AF65-F5344CB8AC3E}">
        <p14:creationId xmlns:p14="http://schemas.microsoft.com/office/powerpoint/2010/main" val="3200384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703B8E8-0336-9B44-840D-55CF9BE841AB}" type="slidenum">
              <a:rPr lang="en-US" smtClean="0"/>
              <a:pPr/>
              <a:t>10</a:t>
            </a:fld>
            <a:endParaRPr lang="en-US"/>
          </a:p>
        </p:txBody>
      </p:sp>
    </p:spTree>
    <p:extLst>
      <p:ext uri="{BB962C8B-B14F-4D97-AF65-F5344CB8AC3E}">
        <p14:creationId xmlns:p14="http://schemas.microsoft.com/office/powerpoint/2010/main" val="3200384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Caveats: different atmospheric forcing, etc.</a:t>
            </a:r>
          </a:p>
          <a:p>
            <a:r>
              <a:rPr lang="en-US" dirty="0" smtClean="0"/>
              <a:t>Rutger</a:t>
            </a:r>
            <a:r>
              <a:rPr lang="en-US" baseline="0" dirty="0" smtClean="0"/>
              <a:t>s SST: 2km, RTG: 1/12 </a:t>
            </a:r>
            <a:r>
              <a:rPr lang="en-US" baseline="0" dirty="0" err="1" smtClean="0"/>
              <a:t>deg</a:t>
            </a:r>
            <a:r>
              <a:rPr lang="en-US" baseline="0" dirty="0" smtClean="0"/>
              <a:t>, ~9 km, HWRF-POM: 18km, HWRF-HYCOM: 1/12 </a:t>
            </a:r>
            <a:r>
              <a:rPr lang="en-US" baseline="0" dirty="0" err="1" smtClean="0"/>
              <a:t>deg</a:t>
            </a:r>
            <a:r>
              <a:rPr lang="en-US" baseline="0" dirty="0" smtClean="0"/>
              <a:t>, ~9km</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11</a:t>
            </a:fld>
            <a:endParaRPr lang="en-US"/>
          </a:p>
        </p:txBody>
      </p:sp>
    </p:spTree>
    <p:extLst>
      <p:ext uri="{BB962C8B-B14F-4D97-AF65-F5344CB8AC3E}">
        <p14:creationId xmlns:p14="http://schemas.microsoft.com/office/powerpoint/2010/main" val="3063857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Caveats: 	-ROMS </a:t>
            </a:r>
            <a:r>
              <a:rPr lang="en-US" dirty="0" err="1" smtClean="0"/>
              <a:t>ESPreSSO</a:t>
            </a:r>
            <a:r>
              <a:rPr lang="en-US" baseline="0" dirty="0" smtClean="0"/>
              <a:t> run shown initialized 8/27/11 00Z, while HWRF-POM and HWRF-HYCOM initialized 8/26/11 00Z, 24 </a:t>
            </a:r>
            <a:r>
              <a:rPr lang="en-US" baseline="0" dirty="0" err="1" smtClean="0"/>
              <a:t>hrs</a:t>
            </a:r>
            <a:r>
              <a:rPr lang="en-US" baseline="0" dirty="0" smtClean="0"/>
              <a:t> earlier</a:t>
            </a:r>
          </a:p>
          <a:p>
            <a:r>
              <a:rPr lang="en-US" baseline="0" dirty="0" smtClean="0"/>
              <a:t>	-Satellite SST product is 3-day composite, so possible that post-storm cooling did not persist as long as satellite shows</a:t>
            </a:r>
          </a:p>
          <a:p>
            <a:endParaRPr lang="en-US" baseline="0" dirty="0" smtClean="0"/>
          </a:p>
          <a:p>
            <a:r>
              <a:rPr lang="en-US" baseline="0" dirty="0" smtClean="0"/>
              <a:t>ROMS resolution: 5 km</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12</a:t>
            </a:fld>
            <a:endParaRPr lang="en-US"/>
          </a:p>
        </p:txBody>
      </p:sp>
    </p:spTree>
    <p:extLst>
      <p:ext uri="{BB962C8B-B14F-4D97-AF65-F5344CB8AC3E}">
        <p14:creationId xmlns:p14="http://schemas.microsoft.com/office/powerpoint/2010/main" val="565146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 initialized </a:t>
            </a:r>
            <a:r>
              <a:rPr lang="en-US" baseline="0" dirty="0" smtClean="0"/>
              <a:t>27/0600 (first 6 hours over SAB)</a:t>
            </a:r>
          </a:p>
          <a:p>
            <a:r>
              <a:rPr lang="en-US" baseline="0" dirty="0" smtClean="0"/>
              <a:t>-cooling over SAB much less than over MAB</a:t>
            </a:r>
          </a:p>
          <a:p>
            <a:r>
              <a:rPr lang="en-US" baseline="0" dirty="0" smtClean="0"/>
              <a:t>-with buoys and glider showing majority of cooling </a:t>
            </a:r>
            <a:r>
              <a:rPr lang="en-US" b="1" baseline="0" dirty="0" smtClean="0"/>
              <a:t>ahead of eye</a:t>
            </a:r>
            <a:r>
              <a:rPr lang="en-US" b="0" baseline="0" dirty="0" smtClean="0"/>
              <a:t>, use post-storm SST (Rutgers) compared to pre-storm SST (RTG)</a:t>
            </a:r>
            <a:endParaRPr lang="en-US" dirty="0"/>
          </a:p>
        </p:txBody>
      </p:sp>
      <p:sp>
        <p:nvSpPr>
          <p:cNvPr id="4" name="Slide Number Placeholder 3"/>
          <p:cNvSpPr>
            <a:spLocks noGrp="1"/>
          </p:cNvSpPr>
          <p:nvPr>
            <p:ph type="sldNum" sz="quarter" idx="10"/>
          </p:nvPr>
        </p:nvSpPr>
        <p:spPr/>
        <p:txBody>
          <a:bodyPr/>
          <a:lstStyle/>
          <a:p>
            <a:fld id="{646B306F-A7A5-B943-882B-756947563D75}" type="slidenum">
              <a:rPr lang="en-US" smtClean="0"/>
              <a:t>13</a:t>
            </a:fld>
            <a:endParaRPr lang="en-US"/>
          </a:p>
        </p:txBody>
      </p:sp>
    </p:spTree>
    <p:extLst>
      <p:ext uri="{BB962C8B-B14F-4D97-AF65-F5344CB8AC3E}">
        <p14:creationId xmlns:p14="http://schemas.microsoft.com/office/powerpoint/2010/main" val="2199931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extra slides for air-sea flux parameterization</a:t>
            </a:r>
            <a:r>
              <a:rPr lang="en-US" baseline="0" dirty="0" smtClean="0"/>
              <a:t> explanation (and what we are changing in the equations when we change SST)</a:t>
            </a:r>
          </a:p>
          <a:p>
            <a:r>
              <a:rPr lang="en-US" baseline="0" dirty="0" smtClean="0"/>
              <a:t>See extra slide for time series of wind time series (and NHC over-prediction), 1D ocean mixed layer model results (and issues)</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14</a:t>
            </a:fld>
            <a:endParaRPr lang="en-US"/>
          </a:p>
        </p:txBody>
      </p:sp>
    </p:spTree>
    <p:extLst>
      <p:ext uri="{BB962C8B-B14F-4D97-AF65-F5344CB8AC3E}">
        <p14:creationId xmlns:p14="http://schemas.microsoft.com/office/powerpoint/2010/main" val="2583060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5729D5-16E6-5A4D-85B5-77479216E7FA}" type="slidenum">
              <a:rPr lang="en-US"/>
              <a:pPr/>
              <a:t>‹#›</a:t>
            </a:fld>
            <a:endParaRPr lang="en-US"/>
          </a:p>
        </p:txBody>
      </p:sp>
    </p:spTree>
    <p:extLst>
      <p:ext uri="{BB962C8B-B14F-4D97-AF65-F5344CB8AC3E}">
        <p14:creationId xmlns:p14="http://schemas.microsoft.com/office/powerpoint/2010/main" val="2399173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E9C11D1-D39B-AF44-8D02-369C4762E435}" type="slidenum">
              <a:rPr lang="en-US"/>
              <a:pPr/>
              <a:t>‹#›</a:t>
            </a:fld>
            <a:endParaRPr lang="en-US"/>
          </a:p>
        </p:txBody>
      </p:sp>
    </p:spTree>
    <p:extLst>
      <p:ext uri="{BB962C8B-B14F-4D97-AF65-F5344CB8AC3E}">
        <p14:creationId xmlns:p14="http://schemas.microsoft.com/office/powerpoint/2010/main" val="141826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02B145E-D531-D54F-81E4-A9A06156A6E0}" type="slidenum">
              <a:rPr lang="en-US"/>
              <a:pPr/>
              <a:t>‹#›</a:t>
            </a:fld>
            <a:endParaRPr lang="en-US"/>
          </a:p>
        </p:txBody>
      </p:sp>
    </p:spTree>
    <p:extLst>
      <p:ext uri="{BB962C8B-B14F-4D97-AF65-F5344CB8AC3E}">
        <p14:creationId xmlns:p14="http://schemas.microsoft.com/office/powerpoint/2010/main" val="1187084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3F3C1FC-8B68-4643-AEBF-3EC77554CDE2}" type="slidenum">
              <a:rPr lang="en-US"/>
              <a:pPr/>
              <a:t>‹#›</a:t>
            </a:fld>
            <a:endParaRPr lang="en-US"/>
          </a:p>
        </p:txBody>
      </p:sp>
    </p:spTree>
    <p:extLst>
      <p:ext uri="{BB962C8B-B14F-4D97-AF65-F5344CB8AC3E}">
        <p14:creationId xmlns:p14="http://schemas.microsoft.com/office/powerpoint/2010/main" val="3276732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90DF7D3-13B8-1946-BE56-36E575D7A57B}" type="slidenum">
              <a:rPr lang="en-US"/>
              <a:pPr/>
              <a:t>‹#›</a:t>
            </a:fld>
            <a:endParaRPr lang="en-US"/>
          </a:p>
        </p:txBody>
      </p:sp>
    </p:spTree>
    <p:extLst>
      <p:ext uri="{BB962C8B-B14F-4D97-AF65-F5344CB8AC3E}">
        <p14:creationId xmlns:p14="http://schemas.microsoft.com/office/powerpoint/2010/main" val="340667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2F12FCA-8EEC-1046-9B67-BC8FB12C48A8}" type="slidenum">
              <a:rPr lang="en-US"/>
              <a:pPr/>
              <a:t>‹#›</a:t>
            </a:fld>
            <a:endParaRPr lang="en-US"/>
          </a:p>
        </p:txBody>
      </p:sp>
    </p:spTree>
    <p:extLst>
      <p:ext uri="{BB962C8B-B14F-4D97-AF65-F5344CB8AC3E}">
        <p14:creationId xmlns:p14="http://schemas.microsoft.com/office/powerpoint/2010/main" val="3310072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51B69D2-1CCD-CE48-B152-3D5E4929F28E}" type="slidenum">
              <a:rPr lang="en-US"/>
              <a:pPr/>
              <a:t>‹#›</a:t>
            </a:fld>
            <a:endParaRPr lang="en-US"/>
          </a:p>
        </p:txBody>
      </p:sp>
    </p:spTree>
    <p:extLst>
      <p:ext uri="{BB962C8B-B14F-4D97-AF65-F5344CB8AC3E}">
        <p14:creationId xmlns:p14="http://schemas.microsoft.com/office/powerpoint/2010/main" val="3321067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255DDAD4-686A-D943-9739-60A86C24B474}" type="slidenum">
              <a:rPr lang="en-US"/>
              <a:pPr/>
              <a:t>‹#›</a:t>
            </a:fld>
            <a:endParaRPr lang="en-US"/>
          </a:p>
        </p:txBody>
      </p:sp>
    </p:spTree>
    <p:extLst>
      <p:ext uri="{BB962C8B-B14F-4D97-AF65-F5344CB8AC3E}">
        <p14:creationId xmlns:p14="http://schemas.microsoft.com/office/powerpoint/2010/main" val="69136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D24892D-E72E-6F4F-9F8B-A32D9D1C3759}" type="slidenum">
              <a:rPr lang="en-US"/>
              <a:pPr/>
              <a:t>‹#›</a:t>
            </a:fld>
            <a:endParaRPr lang="en-US"/>
          </a:p>
        </p:txBody>
      </p:sp>
    </p:spTree>
    <p:extLst>
      <p:ext uri="{BB962C8B-B14F-4D97-AF65-F5344CB8AC3E}">
        <p14:creationId xmlns:p14="http://schemas.microsoft.com/office/powerpoint/2010/main" val="85155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ECA45CC-82A3-4345-91B4-325CD12CE6C8}" type="slidenum">
              <a:rPr lang="en-US"/>
              <a:pPr/>
              <a:t>‹#›</a:t>
            </a:fld>
            <a:endParaRPr lang="en-US"/>
          </a:p>
        </p:txBody>
      </p:sp>
    </p:spTree>
    <p:extLst>
      <p:ext uri="{BB962C8B-B14F-4D97-AF65-F5344CB8AC3E}">
        <p14:creationId xmlns:p14="http://schemas.microsoft.com/office/powerpoint/2010/main" val="4064558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E678816-7491-244D-B984-2CC6D95B0EA8}" type="slidenum">
              <a:rPr lang="en-US"/>
              <a:pPr/>
              <a:t>‹#›</a:t>
            </a:fld>
            <a:endParaRPr lang="en-US"/>
          </a:p>
        </p:txBody>
      </p:sp>
    </p:spTree>
    <p:extLst>
      <p:ext uri="{BB962C8B-B14F-4D97-AF65-F5344CB8AC3E}">
        <p14:creationId xmlns:p14="http://schemas.microsoft.com/office/powerpoint/2010/main" val="10327052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E840DFAC-E767-9549-AFCE-84F68F5FA17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Geneva" pitchFamily="-65" charset="-128"/>
        </a:defRPr>
      </a:lvl1pPr>
      <a:lvl2pPr marL="742950" indent="-285750" algn="l" rtl="0" eaLnBrk="0" fontAlgn="base" hangingPunct="0">
        <a:spcBef>
          <a:spcPct val="20000"/>
        </a:spcBef>
        <a:spcAft>
          <a:spcPct val="0"/>
        </a:spcAft>
        <a:buChar char="–"/>
        <a:defRPr sz="2800">
          <a:solidFill>
            <a:schemeClr val="bg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bg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 Id="rId11"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36.png"/><Relationship Id="rId7"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27.xml.rels><?xml version="1.0" encoding="UTF-8" standalone="yes"?>
<Relationships xmlns="http://schemas.openxmlformats.org/package/2006/relationships"><Relationship Id="rId11" Type="http://schemas.openxmlformats.org/officeDocument/2006/relationships/image" Target="../media/image78.png"/><Relationship Id="rId12" Type="http://schemas.openxmlformats.org/officeDocument/2006/relationships/image" Target="../media/image79.png"/><Relationship Id="rId13" Type="http://schemas.openxmlformats.org/officeDocument/2006/relationships/image" Target="../media/image80.png"/><Relationship Id="rId1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76.png"/><Relationship Id="rId10" Type="http://schemas.openxmlformats.org/officeDocument/2006/relationships/image" Target="../media/image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29.xml.rels><?xml version="1.0" encoding="UTF-8" standalone="yes"?>
<Relationships xmlns="http://schemas.openxmlformats.org/package/2006/relationships"><Relationship Id="rId11" Type="http://schemas.openxmlformats.org/officeDocument/2006/relationships/image" Target="../media/image93.png"/><Relationship Id="rId12" Type="http://schemas.openxmlformats.org/officeDocument/2006/relationships/image" Target="../media/image94.png"/><Relationship Id="rId13" Type="http://schemas.openxmlformats.org/officeDocument/2006/relationships/image" Target="../media/image95.png"/><Relationship Id="rId1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image" Target="../media/image91.png"/><Relationship Id="rId10"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microsoft.com/office/2007/relationships/hdphoto" Target="../media/hdphoto1.wdp"/><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5.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5351" b="14816"/>
          <a:stretch/>
        </p:blipFill>
        <p:spPr>
          <a:xfrm>
            <a:off x="0" y="872068"/>
            <a:ext cx="9144000" cy="5367868"/>
          </a:xfrm>
          <a:prstGeom prst="rect">
            <a:avLst/>
          </a:prstGeom>
        </p:spPr>
      </p:pic>
      <p:sp>
        <p:nvSpPr>
          <p:cNvPr id="3" name="TextBox 2"/>
          <p:cNvSpPr txBox="1"/>
          <p:nvPr/>
        </p:nvSpPr>
        <p:spPr>
          <a:xfrm>
            <a:off x="-287866" y="37981"/>
            <a:ext cx="9660466" cy="800219"/>
          </a:xfrm>
          <a:prstGeom prst="rect">
            <a:avLst/>
          </a:prstGeom>
          <a:noFill/>
        </p:spPr>
        <p:txBody>
          <a:bodyPr wrap="square" rtlCol="0">
            <a:spAutoFit/>
          </a:bodyPr>
          <a:lstStyle/>
          <a:p>
            <a:pPr algn="ctr"/>
            <a:r>
              <a:rPr lang="en-US" sz="2300" b="1" dirty="0">
                <a:latin typeface="Arial Black" charset="0"/>
                <a:cs typeface="ＭＳ Ｐゴシック" charset="0"/>
              </a:rPr>
              <a:t>Impact of simple parameterizations of upper ocean heat content on modeled Hurricane Irene (2011) intensity</a:t>
            </a:r>
            <a:endParaRPr lang="en-US" sz="2300" b="1" i="1" dirty="0">
              <a:latin typeface="Calibri"/>
              <a:cs typeface="Calibri"/>
            </a:endParaRPr>
          </a:p>
        </p:txBody>
      </p:sp>
      <p:sp>
        <p:nvSpPr>
          <p:cNvPr id="5" name="TextBox 4"/>
          <p:cNvSpPr txBox="1"/>
          <p:nvPr/>
        </p:nvSpPr>
        <p:spPr>
          <a:xfrm>
            <a:off x="0" y="2506920"/>
            <a:ext cx="4419600" cy="2369880"/>
          </a:xfrm>
          <a:prstGeom prst="rect">
            <a:avLst/>
          </a:prstGeom>
          <a:noFill/>
        </p:spPr>
        <p:txBody>
          <a:bodyPr wrap="square" rtlCol="0">
            <a:spAutoFit/>
          </a:bodyPr>
          <a:lstStyle/>
          <a:p>
            <a:pPr algn="ctr" eaLnBrk="1" hangingPunct="1"/>
            <a:r>
              <a:rPr lang="en-US" sz="2000" b="1" dirty="0">
                <a:solidFill>
                  <a:srgbClr val="FFFF00"/>
                </a:solidFill>
                <a:latin typeface="Calibri"/>
                <a:cs typeface="Calibri"/>
              </a:rPr>
              <a:t>Greg </a:t>
            </a:r>
            <a:r>
              <a:rPr lang="en-US" sz="2000" b="1" dirty="0" smtClean="0">
                <a:solidFill>
                  <a:srgbClr val="FFFF00"/>
                </a:solidFill>
                <a:latin typeface="Calibri"/>
                <a:cs typeface="Calibri"/>
              </a:rPr>
              <a:t>Seroka</a:t>
            </a:r>
            <a:r>
              <a:rPr lang="en-US" sz="2000" dirty="0" smtClean="0">
                <a:solidFill>
                  <a:srgbClr val="FFFF00"/>
                </a:solidFill>
                <a:latin typeface="Calibri"/>
                <a:cs typeface="Calibri"/>
              </a:rPr>
              <a:t>, </a:t>
            </a:r>
            <a:r>
              <a:rPr lang="en-US" sz="2000" dirty="0">
                <a:solidFill>
                  <a:srgbClr val="FFFF00"/>
                </a:solidFill>
                <a:latin typeface="Calibri"/>
                <a:cs typeface="Calibri"/>
              </a:rPr>
              <a:t>Travis Miles, </a:t>
            </a:r>
            <a:r>
              <a:rPr lang="en-US" sz="2000" dirty="0" smtClean="0">
                <a:solidFill>
                  <a:srgbClr val="FFFF00"/>
                </a:solidFill>
                <a:latin typeface="Calibri"/>
                <a:cs typeface="Calibri"/>
              </a:rPr>
              <a:t/>
            </a:r>
            <a:br>
              <a:rPr lang="en-US" sz="2000" dirty="0" smtClean="0">
                <a:solidFill>
                  <a:srgbClr val="FFFF00"/>
                </a:solidFill>
                <a:latin typeface="Calibri"/>
                <a:cs typeface="Calibri"/>
              </a:rPr>
            </a:br>
            <a:r>
              <a:rPr lang="en-US" sz="2000" dirty="0" smtClean="0">
                <a:solidFill>
                  <a:srgbClr val="FFFF00"/>
                </a:solidFill>
                <a:latin typeface="Calibri"/>
                <a:cs typeface="Calibri"/>
              </a:rPr>
              <a:t>Yi </a:t>
            </a:r>
            <a:r>
              <a:rPr lang="en-US" sz="2000" dirty="0" err="1" smtClean="0">
                <a:solidFill>
                  <a:srgbClr val="FFFF00"/>
                </a:solidFill>
                <a:latin typeface="Calibri"/>
                <a:cs typeface="Calibri"/>
              </a:rPr>
              <a:t>Xu</a:t>
            </a:r>
            <a:r>
              <a:rPr lang="en-US" sz="2000" dirty="0" smtClean="0">
                <a:solidFill>
                  <a:srgbClr val="FFFF00"/>
                </a:solidFill>
                <a:latin typeface="Calibri"/>
                <a:cs typeface="Calibri"/>
              </a:rPr>
              <a:t>, Scott Glenn, Oscar Schofield</a:t>
            </a:r>
            <a:endParaRPr lang="en-US" sz="2000" dirty="0">
              <a:solidFill>
                <a:srgbClr val="FFFF00"/>
              </a:solidFill>
              <a:latin typeface="Calibri"/>
              <a:cs typeface="Calibri"/>
            </a:endParaRPr>
          </a:p>
          <a:p>
            <a:pPr algn="ctr" eaLnBrk="1" hangingPunct="1"/>
            <a:endParaRPr lang="en-US" dirty="0" smtClean="0">
              <a:solidFill>
                <a:srgbClr val="FFFF00"/>
              </a:solidFill>
              <a:latin typeface="Calibri"/>
              <a:cs typeface="Calibri"/>
            </a:endParaRPr>
          </a:p>
          <a:p>
            <a:pPr algn="ctr" eaLnBrk="1" hangingPunct="1"/>
            <a:r>
              <a:rPr lang="en-US" dirty="0" smtClean="0">
                <a:solidFill>
                  <a:srgbClr val="FFFF00"/>
                </a:solidFill>
                <a:latin typeface="Calibri"/>
                <a:cs typeface="Calibri"/>
              </a:rPr>
              <a:t>Rutgers University Coastal Ocean Observation Lab</a:t>
            </a:r>
          </a:p>
          <a:p>
            <a:pPr algn="ctr" eaLnBrk="1" hangingPunct="1"/>
            <a:endParaRPr lang="en-US" dirty="0" smtClean="0">
              <a:solidFill>
                <a:srgbClr val="FFFF00"/>
              </a:solidFill>
              <a:latin typeface="Calibri"/>
              <a:cs typeface="Calibri"/>
            </a:endParaRPr>
          </a:p>
          <a:p>
            <a:pPr algn="ctr"/>
            <a:r>
              <a:rPr lang="en-US" dirty="0" smtClean="0">
                <a:solidFill>
                  <a:srgbClr val="FFFF00"/>
                </a:solidFill>
                <a:latin typeface="Calibri"/>
                <a:cs typeface="Calibri"/>
              </a:rPr>
              <a:t>April </a:t>
            </a:r>
            <a:r>
              <a:rPr lang="en-US" dirty="0">
                <a:solidFill>
                  <a:srgbClr val="FFFF00"/>
                </a:solidFill>
                <a:latin typeface="Calibri"/>
                <a:cs typeface="Calibri"/>
              </a:rPr>
              <a:t>2</a:t>
            </a:r>
            <a:r>
              <a:rPr lang="en-US" dirty="0" smtClean="0">
                <a:solidFill>
                  <a:srgbClr val="FFFF00"/>
                </a:solidFill>
                <a:latin typeface="Calibri"/>
                <a:cs typeface="Calibri"/>
              </a:rPr>
              <a:t>, 2014</a:t>
            </a:r>
          </a:p>
          <a:p>
            <a:pPr algn="ctr"/>
            <a:r>
              <a:rPr lang="en-US" dirty="0" smtClean="0">
                <a:solidFill>
                  <a:srgbClr val="FFFF00"/>
                </a:solidFill>
                <a:latin typeface="Calibri"/>
                <a:cs typeface="Calibri"/>
              </a:rPr>
              <a:t>31</a:t>
            </a:r>
            <a:r>
              <a:rPr lang="en-US" baseline="30000" dirty="0" smtClean="0">
                <a:solidFill>
                  <a:srgbClr val="FFFF00"/>
                </a:solidFill>
                <a:latin typeface="Calibri"/>
                <a:cs typeface="Calibri"/>
              </a:rPr>
              <a:t>st</a:t>
            </a:r>
            <a:r>
              <a:rPr lang="en-US" dirty="0" smtClean="0">
                <a:solidFill>
                  <a:srgbClr val="FFFF00"/>
                </a:solidFill>
                <a:latin typeface="Calibri"/>
                <a:cs typeface="Calibri"/>
              </a:rPr>
              <a:t> AMS Tropical Conference</a:t>
            </a:r>
          </a:p>
        </p:txBody>
      </p:sp>
      <p:pic>
        <p:nvPicPr>
          <p:cNvPr id="8" name="Picture 10"/>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806480" y="5105400"/>
            <a:ext cx="8382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774064" y="5105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Screen Shot 2012-11-14 at 5.45.52 AM.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434668" y="3962400"/>
            <a:ext cx="25908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4" descr="RU_SIG_COOL_CMYK_S"/>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076032" y="4485933"/>
            <a:ext cx="1230087" cy="50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799" y="5979868"/>
            <a:ext cx="2895600" cy="276999"/>
          </a:xfrm>
          <a:prstGeom prst="rect">
            <a:avLst/>
          </a:prstGeom>
          <a:noFill/>
        </p:spPr>
        <p:txBody>
          <a:bodyPr wrap="square" rtlCol="0">
            <a:spAutoFit/>
          </a:bodyPr>
          <a:lstStyle/>
          <a:p>
            <a:r>
              <a:rPr lang="cs-CZ" sz="1200" b="1" dirty="0" smtClean="0">
                <a:solidFill>
                  <a:schemeClr val="bg1"/>
                </a:solidFill>
                <a:latin typeface="Calibri"/>
                <a:cs typeface="Calibri"/>
              </a:rPr>
              <a:t>Image </a:t>
            </a:r>
            <a:r>
              <a:rPr lang="cs-CZ" sz="1200" b="1" dirty="0" err="1" smtClean="0">
                <a:solidFill>
                  <a:schemeClr val="bg1"/>
                </a:solidFill>
                <a:latin typeface="Calibri"/>
                <a:cs typeface="Calibri"/>
              </a:rPr>
              <a:t>Credit</a:t>
            </a:r>
            <a:r>
              <a:rPr lang="cs-CZ" sz="1200" b="1" dirty="0">
                <a:solidFill>
                  <a:schemeClr val="bg1"/>
                </a:solidFill>
                <a:latin typeface="Calibri"/>
                <a:cs typeface="Calibri"/>
              </a:rPr>
              <a:t>: </a:t>
            </a:r>
            <a:r>
              <a:rPr lang="cs-CZ" sz="1200" dirty="0">
                <a:solidFill>
                  <a:schemeClr val="bg1"/>
                </a:solidFill>
                <a:latin typeface="Calibri"/>
                <a:cs typeface="Calibri"/>
              </a:rPr>
              <a:t>NASA/NOAA GOES Project</a:t>
            </a:r>
            <a:endParaRPr lang="en-US" sz="1200" dirty="0">
              <a:solidFill>
                <a:schemeClr val="bg1"/>
              </a:solidFill>
              <a:latin typeface="Calibri"/>
              <a:cs typeface="Calibri"/>
            </a:endParaRPr>
          </a:p>
        </p:txBody>
      </p:sp>
    </p:spTree>
    <p:extLst>
      <p:ext uri="{BB962C8B-B14F-4D97-AF65-F5344CB8AC3E}">
        <p14:creationId xmlns:p14="http://schemas.microsoft.com/office/powerpoint/2010/main" val="30585200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8671"/>
            <a:ext cx="9067800" cy="762000"/>
          </a:xfrm>
        </p:spPr>
        <p:txBody>
          <a:bodyPr/>
          <a:lstStyle/>
          <a:p>
            <a:pPr algn="l"/>
            <a:r>
              <a:rPr lang="en-US" sz="4000" b="1" dirty="0" smtClean="0">
                <a:solidFill>
                  <a:srgbClr val="000000"/>
                </a:solidFill>
                <a:latin typeface="Calibri"/>
                <a:cs typeface="Calibri"/>
              </a:rPr>
              <a:t>1. Buoys corroborated “ahead-of-eye” cooling along entire MAB track</a:t>
            </a:r>
            <a:endParaRPr lang="en-US" sz="4000" b="1" dirty="0">
              <a:solidFill>
                <a:srgbClr val="000000"/>
              </a:solidFill>
              <a:latin typeface="Calibri"/>
              <a:cs typeface="Calibri"/>
            </a:endParaRPr>
          </a:p>
        </p:txBody>
      </p:sp>
      <p:pic>
        <p:nvPicPr>
          <p:cNvPr id="4" name="Picture 3" descr="science_Irene_temp_cbar_off.png"/>
          <p:cNvPicPr>
            <a:picLocks noChangeAspect="1"/>
          </p:cNvPicPr>
          <p:nvPr/>
        </p:nvPicPr>
        <p:blipFill rotWithShape="1">
          <a:blip r:embed="rId3" cstate="email">
            <a:extLst>
              <a:ext uri="{28A0092B-C50C-407E-A947-70E740481C1C}">
                <a14:useLocalDpi xmlns:a14="http://schemas.microsoft.com/office/drawing/2010/main" val="0"/>
              </a:ext>
            </a:extLst>
          </a:blip>
          <a:srcRect l="7213" t="13738" r="12065"/>
          <a:stretch/>
        </p:blipFill>
        <p:spPr>
          <a:xfrm>
            <a:off x="27223" y="2154006"/>
            <a:ext cx="3325577" cy="1774529"/>
          </a:xfrm>
          <a:prstGeom prst="rect">
            <a:avLst/>
          </a:prstGeom>
        </p:spPr>
      </p:pic>
      <p:sp>
        <p:nvSpPr>
          <p:cNvPr id="25"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10</a:t>
            </a:fld>
            <a:endParaRPr lang="en-US" dirty="0">
              <a:solidFill>
                <a:srgbClr val="000000"/>
              </a:solidFill>
              <a:latin typeface="Calibri"/>
              <a:cs typeface="Calibri"/>
            </a:endParaRPr>
          </a:p>
        </p:txBody>
      </p:sp>
      <p:pic>
        <p:nvPicPr>
          <p:cNvPr id="21" name="Picture 20" descr="irene_track_with_glider_with_buoys.png"/>
          <p:cNvPicPr>
            <a:picLocks noChangeAspect="1"/>
          </p:cNvPicPr>
          <p:nvPr/>
        </p:nvPicPr>
        <p:blipFill rotWithShape="1">
          <a:blip r:embed="rId4" cstate="print">
            <a:extLst>
              <a:ext uri="{28A0092B-C50C-407E-A947-70E740481C1C}">
                <a14:useLocalDpi xmlns:a14="http://schemas.microsoft.com/office/drawing/2010/main" val="0"/>
              </a:ext>
            </a:extLst>
          </a:blip>
          <a:srcRect l="11188" t="5781" r="13414" b="6100"/>
          <a:stretch/>
        </p:blipFill>
        <p:spPr>
          <a:xfrm>
            <a:off x="6383864" y="1676400"/>
            <a:ext cx="2760133" cy="3225801"/>
          </a:xfrm>
          <a:prstGeom prst="rect">
            <a:avLst/>
          </a:prstGeom>
        </p:spPr>
      </p:pic>
      <p:pic>
        <p:nvPicPr>
          <p:cNvPr id="27" name="Picture 26" descr="44009_wtemp.png"/>
          <p:cNvPicPr>
            <a:picLocks noChangeAspect="1"/>
          </p:cNvPicPr>
          <p:nvPr/>
        </p:nvPicPr>
        <p:blipFill rotWithShape="1">
          <a:blip r:embed="rId5" cstate="print">
            <a:extLst>
              <a:ext uri="{28A0092B-C50C-407E-A947-70E740481C1C}">
                <a14:useLocalDpi xmlns:a14="http://schemas.microsoft.com/office/drawing/2010/main" val="0"/>
              </a:ext>
            </a:extLst>
          </a:blip>
          <a:srcRect l="7976" r="8216" b="12059"/>
          <a:stretch/>
        </p:blipFill>
        <p:spPr>
          <a:xfrm>
            <a:off x="3445931" y="2912528"/>
            <a:ext cx="2935414" cy="1540933"/>
          </a:xfrm>
          <a:prstGeom prst="rect">
            <a:avLst/>
          </a:prstGeom>
        </p:spPr>
      </p:pic>
      <p:pic>
        <p:nvPicPr>
          <p:cNvPr id="28" name="Picture 27" descr="44065_wtemp.png"/>
          <p:cNvPicPr>
            <a:picLocks noChangeAspect="1"/>
          </p:cNvPicPr>
          <p:nvPr/>
        </p:nvPicPr>
        <p:blipFill rotWithShape="1">
          <a:blip r:embed="rId6" cstate="print">
            <a:extLst>
              <a:ext uri="{28A0092B-C50C-407E-A947-70E740481C1C}">
                <a14:useLocalDpi xmlns:a14="http://schemas.microsoft.com/office/drawing/2010/main" val="0"/>
              </a:ext>
            </a:extLst>
          </a:blip>
          <a:srcRect l="7587" r="8975" b="12697"/>
          <a:stretch/>
        </p:blipFill>
        <p:spPr>
          <a:xfrm>
            <a:off x="3430070" y="1363130"/>
            <a:ext cx="2911464" cy="1524000"/>
          </a:xfrm>
          <a:prstGeom prst="rect">
            <a:avLst/>
          </a:prstGeom>
        </p:spPr>
      </p:pic>
      <p:pic>
        <p:nvPicPr>
          <p:cNvPr id="29" name="Picture 28" descr="44100_wtemp.png"/>
          <p:cNvPicPr>
            <a:picLocks noChangeAspect="1"/>
          </p:cNvPicPr>
          <p:nvPr/>
        </p:nvPicPr>
        <p:blipFill rotWithShape="1">
          <a:blip r:embed="rId7" cstate="print">
            <a:extLst>
              <a:ext uri="{28A0092B-C50C-407E-A947-70E740481C1C}">
                <a14:useLocalDpi xmlns:a14="http://schemas.microsoft.com/office/drawing/2010/main" val="0"/>
              </a:ext>
            </a:extLst>
          </a:blip>
          <a:srcRect l="7895" r="9130"/>
          <a:stretch/>
        </p:blipFill>
        <p:spPr>
          <a:xfrm>
            <a:off x="3461431" y="4475442"/>
            <a:ext cx="2912533" cy="1756024"/>
          </a:xfrm>
          <a:prstGeom prst="rect">
            <a:avLst/>
          </a:prstGeom>
        </p:spPr>
      </p:pic>
      <p:sp>
        <p:nvSpPr>
          <p:cNvPr id="30" name="TextBox 29"/>
          <p:cNvSpPr txBox="1"/>
          <p:nvPr/>
        </p:nvSpPr>
        <p:spPr>
          <a:xfrm>
            <a:off x="4790699" y="4650600"/>
            <a:ext cx="507999" cy="338554"/>
          </a:xfrm>
          <a:prstGeom prst="rect">
            <a:avLst/>
          </a:prstGeom>
          <a:noFill/>
        </p:spPr>
        <p:txBody>
          <a:bodyPr wrap="square" rtlCol="0">
            <a:spAutoFit/>
          </a:bodyPr>
          <a:lstStyle/>
          <a:p>
            <a:r>
              <a:rPr lang="en-US" sz="1600" b="1" dirty="0" smtClean="0">
                <a:latin typeface="Calibri" panose="020F0502020204030204" pitchFamily="34" charset="0"/>
                <a:cs typeface="Franklin Gothic Book"/>
              </a:rPr>
              <a:t>1</a:t>
            </a:r>
          </a:p>
        </p:txBody>
      </p:sp>
      <p:sp>
        <p:nvSpPr>
          <p:cNvPr id="31" name="TextBox 30"/>
          <p:cNvSpPr txBox="1"/>
          <p:nvPr/>
        </p:nvSpPr>
        <p:spPr>
          <a:xfrm>
            <a:off x="5164666" y="3081865"/>
            <a:ext cx="507999" cy="338554"/>
          </a:xfrm>
          <a:prstGeom prst="rect">
            <a:avLst/>
          </a:prstGeom>
          <a:noFill/>
        </p:spPr>
        <p:txBody>
          <a:bodyPr wrap="square" rtlCol="0">
            <a:spAutoFit/>
          </a:bodyPr>
          <a:lstStyle/>
          <a:p>
            <a:r>
              <a:rPr lang="en-US" sz="1600" b="1" dirty="0">
                <a:latin typeface="Calibri" panose="020F0502020204030204" pitchFamily="34" charset="0"/>
                <a:cs typeface="Franklin Gothic Book"/>
              </a:rPr>
              <a:t>2</a:t>
            </a:r>
            <a:endParaRPr lang="en-US" sz="1600" b="1" dirty="0" smtClean="0">
              <a:latin typeface="Calibri" panose="020F0502020204030204" pitchFamily="34" charset="0"/>
              <a:cs typeface="Franklin Gothic Book"/>
            </a:endParaRPr>
          </a:p>
        </p:txBody>
      </p:sp>
      <p:sp>
        <p:nvSpPr>
          <p:cNvPr id="32" name="TextBox 31"/>
          <p:cNvSpPr txBox="1"/>
          <p:nvPr/>
        </p:nvSpPr>
        <p:spPr>
          <a:xfrm>
            <a:off x="5503334" y="1532467"/>
            <a:ext cx="507999" cy="338554"/>
          </a:xfrm>
          <a:prstGeom prst="rect">
            <a:avLst/>
          </a:prstGeom>
          <a:noFill/>
        </p:spPr>
        <p:txBody>
          <a:bodyPr wrap="square" rtlCol="0">
            <a:spAutoFit/>
          </a:bodyPr>
          <a:lstStyle/>
          <a:p>
            <a:r>
              <a:rPr lang="en-US" sz="1600" b="1" dirty="0" smtClean="0">
                <a:latin typeface="Calibri" panose="020F0502020204030204" pitchFamily="34" charset="0"/>
                <a:cs typeface="Franklin Gothic Book"/>
              </a:rPr>
              <a:t>4</a:t>
            </a:r>
          </a:p>
        </p:txBody>
      </p:sp>
      <p:sp>
        <p:nvSpPr>
          <p:cNvPr id="33" name="TextBox 32"/>
          <p:cNvSpPr txBox="1"/>
          <p:nvPr/>
        </p:nvSpPr>
        <p:spPr>
          <a:xfrm>
            <a:off x="1735666" y="2091265"/>
            <a:ext cx="507999" cy="338554"/>
          </a:xfrm>
          <a:prstGeom prst="rect">
            <a:avLst/>
          </a:prstGeom>
          <a:noFill/>
        </p:spPr>
        <p:txBody>
          <a:bodyPr wrap="square" rtlCol="0">
            <a:spAutoFit/>
          </a:bodyPr>
          <a:lstStyle/>
          <a:p>
            <a:r>
              <a:rPr lang="en-US" sz="1600" b="1" dirty="0" smtClean="0">
                <a:latin typeface="Calibri" panose="020F0502020204030204" pitchFamily="34" charset="0"/>
                <a:cs typeface="Franklin Gothic Book"/>
              </a:rPr>
              <a:t>3</a:t>
            </a:r>
          </a:p>
        </p:txBody>
      </p:sp>
      <p:sp>
        <p:nvSpPr>
          <p:cNvPr id="34" name="TextBox 33"/>
          <p:cNvSpPr txBox="1"/>
          <p:nvPr/>
        </p:nvSpPr>
        <p:spPr>
          <a:xfrm>
            <a:off x="7442199" y="4436534"/>
            <a:ext cx="507999" cy="338554"/>
          </a:xfrm>
          <a:prstGeom prst="rect">
            <a:avLst/>
          </a:prstGeom>
          <a:noFill/>
        </p:spPr>
        <p:txBody>
          <a:bodyPr wrap="square" rtlCol="0">
            <a:spAutoFit/>
          </a:bodyPr>
          <a:lstStyle/>
          <a:p>
            <a:r>
              <a:rPr lang="en-US" sz="1600" b="1" dirty="0" smtClean="0">
                <a:latin typeface="Calibri" panose="020F0502020204030204" pitchFamily="34" charset="0"/>
                <a:cs typeface="Franklin Gothic Book"/>
              </a:rPr>
              <a:t>1</a:t>
            </a:r>
          </a:p>
        </p:txBody>
      </p:sp>
      <p:sp>
        <p:nvSpPr>
          <p:cNvPr id="35" name="TextBox 34"/>
          <p:cNvSpPr txBox="1"/>
          <p:nvPr/>
        </p:nvSpPr>
        <p:spPr>
          <a:xfrm>
            <a:off x="7848600" y="3242846"/>
            <a:ext cx="507999" cy="338554"/>
          </a:xfrm>
          <a:prstGeom prst="rect">
            <a:avLst/>
          </a:prstGeom>
          <a:noFill/>
        </p:spPr>
        <p:txBody>
          <a:bodyPr wrap="square" rtlCol="0">
            <a:spAutoFit/>
          </a:bodyPr>
          <a:lstStyle/>
          <a:p>
            <a:r>
              <a:rPr lang="en-US" sz="1600" b="1" dirty="0">
                <a:latin typeface="Calibri" panose="020F0502020204030204" pitchFamily="34" charset="0"/>
                <a:cs typeface="Franklin Gothic Book"/>
              </a:rPr>
              <a:t>2</a:t>
            </a:r>
            <a:endParaRPr lang="en-US" sz="1600" b="1" dirty="0" smtClean="0">
              <a:latin typeface="Calibri" panose="020F0502020204030204" pitchFamily="34" charset="0"/>
              <a:cs typeface="Franklin Gothic Book"/>
            </a:endParaRPr>
          </a:p>
        </p:txBody>
      </p:sp>
      <p:sp>
        <p:nvSpPr>
          <p:cNvPr id="36" name="TextBox 35"/>
          <p:cNvSpPr txBox="1"/>
          <p:nvPr/>
        </p:nvSpPr>
        <p:spPr>
          <a:xfrm>
            <a:off x="8415868" y="1981200"/>
            <a:ext cx="507999" cy="338554"/>
          </a:xfrm>
          <a:prstGeom prst="rect">
            <a:avLst/>
          </a:prstGeom>
          <a:noFill/>
        </p:spPr>
        <p:txBody>
          <a:bodyPr wrap="square" rtlCol="0">
            <a:spAutoFit/>
          </a:bodyPr>
          <a:lstStyle/>
          <a:p>
            <a:r>
              <a:rPr lang="en-US" sz="1600" b="1" dirty="0" smtClean="0">
                <a:latin typeface="Calibri" panose="020F0502020204030204" pitchFamily="34" charset="0"/>
                <a:cs typeface="Franklin Gothic Book"/>
              </a:rPr>
              <a:t>4</a:t>
            </a:r>
          </a:p>
        </p:txBody>
      </p:sp>
      <p:sp>
        <p:nvSpPr>
          <p:cNvPr id="37" name="TextBox 36"/>
          <p:cNvSpPr txBox="1"/>
          <p:nvPr/>
        </p:nvSpPr>
        <p:spPr>
          <a:xfrm>
            <a:off x="8068733" y="2717913"/>
            <a:ext cx="507999" cy="338554"/>
          </a:xfrm>
          <a:prstGeom prst="rect">
            <a:avLst/>
          </a:prstGeom>
          <a:noFill/>
        </p:spPr>
        <p:txBody>
          <a:bodyPr wrap="square" rtlCol="0">
            <a:spAutoFit/>
          </a:bodyPr>
          <a:lstStyle/>
          <a:p>
            <a:r>
              <a:rPr lang="en-US" sz="1600" b="1" dirty="0" smtClean="0">
                <a:latin typeface="Calibri" panose="020F0502020204030204" pitchFamily="34" charset="0"/>
                <a:cs typeface="Franklin Gothic Book"/>
              </a:rPr>
              <a:t>3</a:t>
            </a:r>
          </a:p>
        </p:txBody>
      </p:sp>
      <p:cxnSp>
        <p:nvCxnSpPr>
          <p:cNvPr id="18" name="Straight Arrow Connector 17"/>
          <p:cNvCxnSpPr/>
          <p:nvPr/>
        </p:nvCxnSpPr>
        <p:spPr>
          <a:xfrm flipH="1">
            <a:off x="5751195" y="1531988"/>
            <a:ext cx="155513" cy="161297"/>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702471" y="1270152"/>
            <a:ext cx="2439344" cy="307777"/>
          </a:xfrm>
          <a:prstGeom prst="rect">
            <a:avLst/>
          </a:prstGeom>
          <a:noFill/>
        </p:spPr>
        <p:txBody>
          <a:bodyPr wrap="square" rtlCol="0">
            <a:spAutoFit/>
          </a:bodyPr>
          <a:lstStyle/>
          <a:p>
            <a:r>
              <a:rPr lang="en-US" sz="1400" dirty="0">
                <a:solidFill>
                  <a:srgbClr val="FF0000"/>
                </a:solidFill>
                <a:latin typeface="Calibri" panose="020F0502020204030204" pitchFamily="34" charset="0"/>
                <a:cs typeface="Franklin Gothic Book"/>
              </a:rPr>
              <a:t>p</a:t>
            </a:r>
            <a:r>
              <a:rPr lang="en-US" sz="1400" dirty="0" smtClean="0">
                <a:solidFill>
                  <a:srgbClr val="FF0000"/>
                </a:solidFill>
                <a:latin typeface="Calibri" panose="020F0502020204030204" pitchFamily="34" charset="0"/>
                <a:cs typeface="Franklin Gothic Book"/>
              </a:rPr>
              <a:t>assage of eye</a:t>
            </a:r>
          </a:p>
        </p:txBody>
      </p:sp>
    </p:spTree>
    <p:extLst>
      <p:ext uri="{BB962C8B-B14F-4D97-AF65-F5344CB8AC3E}">
        <p14:creationId xmlns:p14="http://schemas.microsoft.com/office/powerpoint/2010/main" val="17572456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900"/>
            <a:ext cx="8229600" cy="762000"/>
          </a:xfrm>
        </p:spPr>
        <p:txBody>
          <a:bodyPr/>
          <a:lstStyle/>
          <a:p>
            <a:pPr algn="l"/>
            <a:r>
              <a:rPr lang="en-US" sz="3300" b="1" dirty="0" smtClean="0">
                <a:solidFill>
                  <a:srgbClr val="000000"/>
                </a:solidFill>
                <a:latin typeface="Calibri"/>
                <a:cs typeface="Calibri"/>
              </a:rPr>
              <a:t>2. Improved satellite SST product revealed that this cooling was not captured by:</a:t>
            </a:r>
            <a:endParaRPr lang="en-US" sz="3300" b="1" dirty="0">
              <a:solidFill>
                <a:srgbClr val="000000"/>
              </a:solidFill>
              <a:latin typeface="Calibri"/>
              <a:cs typeface="Calibri"/>
            </a:endParaRPr>
          </a:p>
        </p:txBody>
      </p:sp>
      <p:sp>
        <p:nvSpPr>
          <p:cNvPr id="38" name="TextBox 37"/>
          <p:cNvSpPr txBox="1"/>
          <p:nvPr/>
        </p:nvSpPr>
        <p:spPr>
          <a:xfrm>
            <a:off x="588071" y="2931139"/>
            <a:ext cx="1577729"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BEFORE IRENE</a:t>
            </a:r>
          </a:p>
        </p:txBody>
      </p:sp>
      <p:sp>
        <p:nvSpPr>
          <p:cNvPr id="39" name="TextBox 38"/>
          <p:cNvSpPr txBox="1"/>
          <p:nvPr/>
        </p:nvSpPr>
        <p:spPr>
          <a:xfrm>
            <a:off x="712303" y="4770146"/>
            <a:ext cx="1329267"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AFTER IRENE</a:t>
            </a:r>
          </a:p>
        </p:txBody>
      </p:sp>
      <p:sp>
        <p:nvSpPr>
          <p:cNvPr id="21" name="Rectangle 20"/>
          <p:cNvSpPr/>
          <p:nvPr/>
        </p:nvSpPr>
        <p:spPr>
          <a:xfrm>
            <a:off x="3595394" y="2241687"/>
            <a:ext cx="1459479"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4" name="Rectangle 23"/>
          <p:cNvSpPr/>
          <p:nvPr/>
        </p:nvSpPr>
        <p:spPr>
          <a:xfrm>
            <a:off x="5166174" y="2241687"/>
            <a:ext cx="2860912"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5" name="Rectangle 24"/>
          <p:cNvSpPr/>
          <p:nvPr/>
        </p:nvSpPr>
        <p:spPr>
          <a:xfrm>
            <a:off x="2041570" y="2241687"/>
            <a:ext cx="1459479"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53" name="Picture 52"/>
          <p:cNvPicPr>
            <a:picLocks noChangeAspect="1"/>
          </p:cNvPicPr>
          <p:nvPr/>
        </p:nvPicPr>
        <p:blipFill>
          <a:blip r:embed="rId3"/>
          <a:stretch>
            <a:fillRect/>
          </a:stretch>
        </p:blipFill>
        <p:spPr>
          <a:xfrm>
            <a:off x="211810" y="152400"/>
            <a:ext cx="933991" cy="655781"/>
          </a:xfrm>
          <a:prstGeom prst="rect">
            <a:avLst/>
          </a:prstGeom>
        </p:spPr>
      </p:pic>
      <p:sp>
        <p:nvSpPr>
          <p:cNvPr id="29" name="TextBox 28"/>
          <p:cNvSpPr txBox="1"/>
          <p:nvPr/>
        </p:nvSpPr>
        <p:spPr>
          <a:xfrm>
            <a:off x="4780246" y="2205408"/>
            <a:ext cx="2073029" cy="615553"/>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HWRF-POM</a:t>
            </a:r>
          </a:p>
          <a:p>
            <a:pPr algn="ctr"/>
            <a:r>
              <a:rPr lang="en-US" sz="1600" i="1" dirty="0" smtClean="0">
                <a:latin typeface="Calibri" panose="020F0502020204030204" pitchFamily="34" charset="0"/>
                <a:cs typeface="Franklin Gothic Book"/>
              </a:rPr>
              <a:t>low res</a:t>
            </a:r>
          </a:p>
        </p:txBody>
      </p:sp>
      <p:sp>
        <p:nvSpPr>
          <p:cNvPr id="30" name="TextBox 29"/>
          <p:cNvSpPr txBox="1"/>
          <p:nvPr/>
        </p:nvSpPr>
        <p:spPr>
          <a:xfrm>
            <a:off x="2062447" y="2321077"/>
            <a:ext cx="1422399" cy="646331"/>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Rutgers SST</a:t>
            </a:r>
          </a:p>
          <a:p>
            <a:pPr algn="ctr"/>
            <a:endParaRPr lang="en-US" dirty="0">
              <a:latin typeface="Calibri" panose="020F0502020204030204" pitchFamily="34" charset="0"/>
              <a:cs typeface="Franklin Gothic Book"/>
            </a:endParaRPr>
          </a:p>
        </p:txBody>
      </p:sp>
      <p:sp>
        <p:nvSpPr>
          <p:cNvPr id="35" name="TextBox 34"/>
          <p:cNvSpPr txBox="1"/>
          <p:nvPr/>
        </p:nvSpPr>
        <p:spPr>
          <a:xfrm>
            <a:off x="3332446" y="2199455"/>
            <a:ext cx="1970491" cy="615553"/>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RTG HR SST </a:t>
            </a:r>
          </a:p>
          <a:p>
            <a:pPr algn="ctr"/>
            <a:r>
              <a:rPr lang="en-US" sz="1600" i="1" dirty="0" smtClean="0">
                <a:latin typeface="Calibri" panose="020F0502020204030204" pitchFamily="34" charset="0"/>
                <a:cs typeface="Franklin Gothic Book"/>
              </a:rPr>
              <a:t>NAM model</a:t>
            </a:r>
            <a:endParaRPr lang="en-US" sz="1600" i="1" dirty="0">
              <a:latin typeface="Calibri" panose="020F0502020204030204" pitchFamily="34" charset="0"/>
              <a:cs typeface="Franklin Gothic Book"/>
            </a:endParaRPr>
          </a:p>
        </p:txBody>
      </p:sp>
      <p:sp>
        <p:nvSpPr>
          <p:cNvPr id="40" name="Rectangle 39"/>
          <p:cNvSpPr/>
          <p:nvPr/>
        </p:nvSpPr>
        <p:spPr>
          <a:xfrm>
            <a:off x="3054614" y="1135929"/>
            <a:ext cx="1801832" cy="707886"/>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basic satellite product </a:t>
            </a:r>
            <a:endParaRPr lang="en-US" sz="2000" dirty="0">
              <a:latin typeface="Calibri" panose="020F0502020204030204" pitchFamily="34" charset="0"/>
            </a:endParaRPr>
          </a:p>
        </p:txBody>
      </p:sp>
      <p:sp>
        <p:nvSpPr>
          <p:cNvPr id="41" name="Rectangle 40"/>
          <p:cNvSpPr/>
          <p:nvPr/>
        </p:nvSpPr>
        <p:spPr>
          <a:xfrm>
            <a:off x="4780246" y="1135929"/>
            <a:ext cx="3449354" cy="707886"/>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ocean models used for forecasting hurricane intensity</a:t>
            </a:r>
          </a:p>
        </p:txBody>
      </p:sp>
      <p:cxnSp>
        <p:nvCxnSpPr>
          <p:cNvPr id="42" name="Straight Arrow Connector 41"/>
          <p:cNvCxnSpPr>
            <a:stCxn id="40" idx="2"/>
            <a:endCxn id="21" idx="0"/>
          </p:cNvCxnSpPr>
          <p:nvPr/>
        </p:nvCxnSpPr>
        <p:spPr>
          <a:xfrm>
            <a:off x="3955530" y="1843815"/>
            <a:ext cx="369604" cy="397872"/>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41" idx="2"/>
          </p:cNvCxnSpPr>
          <p:nvPr/>
        </p:nvCxnSpPr>
        <p:spPr>
          <a:xfrm flipH="1">
            <a:off x="6002619" y="1843815"/>
            <a:ext cx="502304" cy="35329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41" idx="2"/>
          </p:cNvCxnSpPr>
          <p:nvPr/>
        </p:nvCxnSpPr>
        <p:spPr>
          <a:xfrm>
            <a:off x="6504923" y="1843815"/>
            <a:ext cx="794955" cy="35329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304246" y="2205408"/>
            <a:ext cx="1805018" cy="615553"/>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HWRF-HYCOM</a:t>
            </a:r>
          </a:p>
          <a:p>
            <a:pPr algn="ctr"/>
            <a:r>
              <a:rPr lang="en-US" sz="1600" i="1" dirty="0">
                <a:latin typeface="Calibri" panose="020F0502020204030204" pitchFamily="34" charset="0"/>
                <a:cs typeface="Franklin Gothic Book"/>
              </a:rPr>
              <a:t>m</a:t>
            </a:r>
            <a:r>
              <a:rPr lang="en-US" sz="1600" i="1" dirty="0" smtClean="0">
                <a:latin typeface="Calibri" panose="020F0502020204030204" pitchFamily="34" charset="0"/>
                <a:cs typeface="Franklin Gothic Book"/>
              </a:rPr>
              <a:t>edium res</a:t>
            </a:r>
          </a:p>
        </p:txBody>
      </p:sp>
      <p:sp>
        <p:nvSpPr>
          <p:cNvPr id="32"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11</a:t>
            </a:fld>
            <a:endParaRPr lang="en-US" dirty="0">
              <a:solidFill>
                <a:srgbClr val="000000"/>
              </a:solidFill>
              <a:latin typeface="Calibri"/>
              <a:cs typeface="Calibri"/>
            </a:endParaRPr>
          </a:p>
        </p:txBody>
      </p:sp>
      <p:pic>
        <p:nvPicPr>
          <p:cNvPr id="34" name="Picture 33" descr="composite_20110827T070000_flat.png"/>
          <p:cNvPicPr>
            <a:picLocks noChangeAspect="1"/>
          </p:cNvPicPr>
          <p:nvPr/>
        </p:nvPicPr>
        <p:blipFill rotWithShape="1">
          <a:blip r:embed="rId4" cstate="print">
            <a:extLst>
              <a:ext uri="{28A0092B-C50C-407E-A947-70E740481C1C}">
                <a14:useLocalDpi xmlns:a14="http://schemas.microsoft.com/office/drawing/2010/main" val="0"/>
              </a:ext>
            </a:extLst>
          </a:blip>
          <a:srcRect l="20743" t="3548" r="19852" b="7769"/>
          <a:stretch/>
        </p:blipFill>
        <p:spPr>
          <a:xfrm>
            <a:off x="2081892" y="2743200"/>
            <a:ext cx="1388009" cy="1553633"/>
          </a:xfrm>
          <a:prstGeom prst="rect">
            <a:avLst/>
          </a:prstGeom>
        </p:spPr>
      </p:pic>
      <p:pic>
        <p:nvPicPr>
          <p:cNvPr id="46" name="Picture 45" descr="composite_20110831T070000_flat.png"/>
          <p:cNvPicPr>
            <a:picLocks noChangeAspect="1"/>
          </p:cNvPicPr>
          <p:nvPr/>
        </p:nvPicPr>
        <p:blipFill rotWithShape="1">
          <a:blip r:embed="rId5" cstate="print">
            <a:extLst>
              <a:ext uri="{28A0092B-C50C-407E-A947-70E740481C1C}">
                <a14:useLocalDpi xmlns:a14="http://schemas.microsoft.com/office/drawing/2010/main" val="0"/>
              </a:ext>
            </a:extLst>
          </a:blip>
          <a:srcRect l="20585" t="3268" r="20088" b="7895"/>
          <a:stretch/>
        </p:blipFill>
        <p:spPr>
          <a:xfrm>
            <a:off x="2086428" y="4408713"/>
            <a:ext cx="1380010" cy="1549401"/>
          </a:xfrm>
          <a:prstGeom prst="rect">
            <a:avLst/>
          </a:prstGeom>
        </p:spPr>
      </p:pic>
      <p:pic>
        <p:nvPicPr>
          <p:cNvPr id="47" name="Picture 46" descr="rtg_20110827T000000_flat.png"/>
          <p:cNvPicPr>
            <a:picLocks noChangeAspect="1"/>
          </p:cNvPicPr>
          <p:nvPr/>
        </p:nvPicPr>
        <p:blipFill rotWithShape="1">
          <a:blip r:embed="rId6" cstate="print">
            <a:extLst>
              <a:ext uri="{28A0092B-C50C-407E-A947-70E740481C1C}">
                <a14:useLocalDpi xmlns:a14="http://schemas.microsoft.com/office/drawing/2010/main" val="0"/>
              </a:ext>
            </a:extLst>
          </a:blip>
          <a:srcRect l="20627" t="3393" r="19926" b="7153"/>
          <a:stretch/>
        </p:blipFill>
        <p:spPr>
          <a:xfrm>
            <a:off x="3643813" y="2746828"/>
            <a:ext cx="1370873" cy="1546702"/>
          </a:xfrm>
          <a:prstGeom prst="rect">
            <a:avLst/>
          </a:prstGeom>
        </p:spPr>
      </p:pic>
      <p:pic>
        <p:nvPicPr>
          <p:cNvPr id="48" name="Picture 47" descr="rtg_20110831T000000_flat.png"/>
          <p:cNvPicPr>
            <a:picLocks noChangeAspect="1"/>
          </p:cNvPicPr>
          <p:nvPr/>
        </p:nvPicPr>
        <p:blipFill rotWithShape="1">
          <a:blip r:embed="rId7" cstate="print">
            <a:extLst>
              <a:ext uri="{28A0092B-C50C-407E-A947-70E740481C1C}">
                <a14:useLocalDpi xmlns:a14="http://schemas.microsoft.com/office/drawing/2010/main" val="0"/>
              </a:ext>
            </a:extLst>
          </a:blip>
          <a:srcRect l="20469" t="3298" r="18769" b="7402"/>
          <a:stretch/>
        </p:blipFill>
        <p:spPr>
          <a:xfrm>
            <a:off x="3633570" y="4405085"/>
            <a:ext cx="1388373" cy="1529894"/>
          </a:xfrm>
          <a:prstGeom prst="rect">
            <a:avLst/>
          </a:prstGeom>
        </p:spPr>
      </p:pic>
      <p:pic>
        <p:nvPicPr>
          <p:cNvPr id="55" name="Picture 54" descr="pom_20110827T000000_flat.png"/>
          <p:cNvPicPr>
            <a:picLocks noChangeAspect="1"/>
          </p:cNvPicPr>
          <p:nvPr/>
        </p:nvPicPr>
        <p:blipFill rotWithShape="1">
          <a:blip r:embed="rId8" cstate="print">
            <a:extLst>
              <a:ext uri="{28A0092B-C50C-407E-A947-70E740481C1C}">
                <a14:useLocalDpi xmlns:a14="http://schemas.microsoft.com/office/drawing/2010/main" val="0"/>
              </a:ext>
            </a:extLst>
          </a:blip>
          <a:srcRect l="20511" t="3548" r="20256" b="7769"/>
          <a:stretch/>
        </p:blipFill>
        <p:spPr>
          <a:xfrm>
            <a:off x="5210629" y="2746060"/>
            <a:ext cx="1374426" cy="1542911"/>
          </a:xfrm>
          <a:prstGeom prst="rect">
            <a:avLst/>
          </a:prstGeom>
        </p:spPr>
      </p:pic>
      <p:pic>
        <p:nvPicPr>
          <p:cNvPr id="56" name="Picture 55" descr="pom_20110831T000000_flat.png"/>
          <p:cNvPicPr>
            <a:picLocks noChangeAspect="1"/>
          </p:cNvPicPr>
          <p:nvPr/>
        </p:nvPicPr>
        <p:blipFill rotWithShape="1">
          <a:blip r:embed="rId9" cstate="print">
            <a:extLst>
              <a:ext uri="{28A0092B-C50C-407E-A947-70E740481C1C}">
                <a14:useLocalDpi xmlns:a14="http://schemas.microsoft.com/office/drawing/2010/main" val="0"/>
              </a:ext>
            </a:extLst>
          </a:blip>
          <a:srcRect l="20467" t="3547" r="20146" b="7463"/>
          <a:stretch/>
        </p:blipFill>
        <p:spPr>
          <a:xfrm>
            <a:off x="5210628" y="4405085"/>
            <a:ext cx="1382226" cy="1553029"/>
          </a:xfrm>
          <a:prstGeom prst="rect">
            <a:avLst/>
          </a:prstGeom>
        </p:spPr>
      </p:pic>
      <p:pic>
        <p:nvPicPr>
          <p:cNvPr id="58" name="Picture 57" descr="hycom_20110827T000000_flat_correct.png"/>
          <p:cNvPicPr>
            <a:picLocks noChangeAspect="1"/>
          </p:cNvPicPr>
          <p:nvPr/>
        </p:nvPicPr>
        <p:blipFill rotWithShape="1">
          <a:blip r:embed="rId10" cstate="print">
            <a:extLst>
              <a:ext uri="{28A0092B-C50C-407E-A947-70E740481C1C}">
                <a14:useLocalDpi xmlns:a14="http://schemas.microsoft.com/office/drawing/2010/main" val="0"/>
              </a:ext>
            </a:extLst>
          </a:blip>
          <a:srcRect l="20511" t="3547" r="19973" b="7463"/>
          <a:stretch/>
        </p:blipFill>
        <p:spPr>
          <a:xfrm>
            <a:off x="6611257" y="2746043"/>
            <a:ext cx="1382692" cy="1550185"/>
          </a:xfrm>
          <a:prstGeom prst="rect">
            <a:avLst/>
          </a:prstGeom>
        </p:spPr>
      </p:pic>
      <p:pic>
        <p:nvPicPr>
          <p:cNvPr id="59" name="Picture 58" descr="hycom_20110831T000000_flat.png"/>
          <p:cNvPicPr>
            <a:picLocks noChangeAspect="1"/>
          </p:cNvPicPr>
          <p:nvPr/>
        </p:nvPicPr>
        <p:blipFill rotWithShape="1">
          <a:blip r:embed="rId11" cstate="print">
            <a:extLst>
              <a:ext uri="{28A0092B-C50C-407E-A947-70E740481C1C}">
                <a14:useLocalDpi xmlns:a14="http://schemas.microsoft.com/office/drawing/2010/main" val="0"/>
              </a:ext>
            </a:extLst>
          </a:blip>
          <a:srcRect l="20352" t="3268" r="20083" b="7741"/>
          <a:stretch/>
        </p:blipFill>
        <p:spPr>
          <a:xfrm>
            <a:off x="6614885" y="4405085"/>
            <a:ext cx="1366953" cy="1531257"/>
          </a:xfrm>
          <a:prstGeom prst="rect">
            <a:avLst/>
          </a:prstGeom>
        </p:spPr>
      </p:pic>
    </p:spTree>
    <p:extLst>
      <p:ext uri="{BB962C8B-B14F-4D97-AF65-F5344CB8AC3E}">
        <p14:creationId xmlns:p14="http://schemas.microsoft.com/office/powerpoint/2010/main" val="34276336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3691639" y="1308832"/>
            <a:ext cx="4537961" cy="2029769"/>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45" name="TextBox 44"/>
          <p:cNvSpPr txBox="1"/>
          <p:nvPr/>
        </p:nvSpPr>
        <p:spPr>
          <a:xfrm>
            <a:off x="6834614" y="5655743"/>
            <a:ext cx="1329267"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AFTER</a:t>
            </a:r>
          </a:p>
        </p:txBody>
      </p:sp>
      <p:sp>
        <p:nvSpPr>
          <p:cNvPr id="46" name="TextBox 45"/>
          <p:cNvSpPr txBox="1"/>
          <p:nvPr/>
        </p:nvSpPr>
        <p:spPr>
          <a:xfrm>
            <a:off x="4701014" y="5655743"/>
            <a:ext cx="2421466"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RIGHT AFTER</a:t>
            </a:r>
          </a:p>
        </p:txBody>
      </p:sp>
      <p:sp>
        <p:nvSpPr>
          <p:cNvPr id="47" name="TextBox 46"/>
          <p:cNvSpPr txBox="1"/>
          <p:nvPr/>
        </p:nvSpPr>
        <p:spPr>
          <a:xfrm>
            <a:off x="3559672" y="5655743"/>
            <a:ext cx="1750942"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BEFORE</a:t>
            </a:r>
          </a:p>
        </p:txBody>
      </p:sp>
      <p:sp>
        <p:nvSpPr>
          <p:cNvPr id="48" name="Rectangle 47"/>
          <p:cNvSpPr/>
          <p:nvPr/>
        </p:nvSpPr>
        <p:spPr>
          <a:xfrm>
            <a:off x="586214" y="1330441"/>
            <a:ext cx="2435856" cy="2862322"/>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Rutgers composite showed that cooler SSTs are captured relatively well by </a:t>
            </a:r>
            <a:r>
              <a:rPr lang="en-US" sz="2000" u="sng" dirty="0" smtClean="0">
                <a:solidFill>
                  <a:srgbClr val="000000"/>
                </a:solidFill>
                <a:latin typeface="Calibri" panose="020F0502020204030204" pitchFamily="34" charset="0"/>
                <a:cs typeface="Franklin Gothic Book"/>
              </a:rPr>
              <a:t>high res coastal ocean models not specifically used for forecasting hurricanes</a:t>
            </a:r>
          </a:p>
        </p:txBody>
      </p:sp>
      <p:sp>
        <p:nvSpPr>
          <p:cNvPr id="23" name="Rectangle 22"/>
          <p:cNvSpPr/>
          <p:nvPr/>
        </p:nvSpPr>
        <p:spPr>
          <a:xfrm>
            <a:off x="3691639" y="3609145"/>
            <a:ext cx="4537961" cy="2029769"/>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53" name="Picture 52"/>
          <p:cNvPicPr>
            <a:picLocks noChangeAspect="1"/>
          </p:cNvPicPr>
          <p:nvPr/>
        </p:nvPicPr>
        <p:blipFill>
          <a:blip r:embed="rId3"/>
          <a:stretch>
            <a:fillRect/>
          </a:stretch>
        </p:blipFill>
        <p:spPr>
          <a:xfrm>
            <a:off x="211810" y="152400"/>
            <a:ext cx="933991" cy="655781"/>
          </a:xfrm>
          <a:prstGeom prst="rect">
            <a:avLst/>
          </a:prstGeom>
        </p:spPr>
      </p:pic>
      <p:sp>
        <p:nvSpPr>
          <p:cNvPr id="30" name="TextBox 29"/>
          <p:cNvSpPr txBox="1"/>
          <p:nvPr/>
        </p:nvSpPr>
        <p:spPr>
          <a:xfrm>
            <a:off x="5293419" y="2000550"/>
            <a:ext cx="1422399" cy="646331"/>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Rutgers SST</a:t>
            </a:r>
          </a:p>
          <a:p>
            <a:pPr algn="ctr"/>
            <a:endParaRPr lang="en-US" dirty="0">
              <a:latin typeface="Calibri" panose="020F0502020204030204" pitchFamily="34" charset="0"/>
              <a:cs typeface="Franklin Gothic Book"/>
            </a:endParaRPr>
          </a:p>
        </p:txBody>
      </p:sp>
      <p:cxnSp>
        <p:nvCxnSpPr>
          <p:cNvPr id="42" name="Straight Arrow Connector 41"/>
          <p:cNvCxnSpPr>
            <a:stCxn id="48" idx="2"/>
            <a:endCxn id="23" idx="1"/>
          </p:cNvCxnSpPr>
          <p:nvPr/>
        </p:nvCxnSpPr>
        <p:spPr>
          <a:xfrm>
            <a:off x="1804142" y="4192763"/>
            <a:ext cx="1887497" cy="431267"/>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448766" y="3653664"/>
            <a:ext cx="2960724" cy="369332"/>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ROMS ESPreSSO</a:t>
            </a:r>
          </a:p>
        </p:txBody>
      </p:sp>
      <p:sp>
        <p:nvSpPr>
          <p:cNvPr id="22"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12</a:t>
            </a:fld>
            <a:endParaRPr lang="en-US" dirty="0">
              <a:solidFill>
                <a:srgbClr val="000000"/>
              </a:solidFill>
              <a:latin typeface="Calibri"/>
              <a:cs typeface="Calibri"/>
            </a:endParaRPr>
          </a:p>
        </p:txBody>
      </p:sp>
      <p:sp>
        <p:nvSpPr>
          <p:cNvPr id="24" name="Title 1"/>
          <p:cNvSpPr txBox="1">
            <a:spLocks/>
          </p:cNvSpPr>
          <p:nvPr/>
        </p:nvSpPr>
        <p:spPr bwMode="auto">
          <a:xfrm>
            <a:off x="1143000" y="215900"/>
            <a:ext cx="7620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algn="l"/>
            <a:r>
              <a:rPr lang="en-US" sz="3600" b="1" dirty="0" smtClean="0">
                <a:solidFill>
                  <a:srgbClr val="000000"/>
                </a:solidFill>
                <a:latin typeface="Calibri"/>
                <a:cs typeface="Calibri"/>
              </a:rPr>
              <a:t>2. However, cooling was captured </a:t>
            </a:r>
            <a:br>
              <a:rPr lang="en-US" sz="3600" b="1" dirty="0" smtClean="0">
                <a:solidFill>
                  <a:srgbClr val="000000"/>
                </a:solidFill>
                <a:latin typeface="Calibri"/>
                <a:cs typeface="Calibri"/>
              </a:rPr>
            </a:br>
            <a:r>
              <a:rPr lang="en-US" sz="3600" b="1" dirty="0" smtClean="0">
                <a:solidFill>
                  <a:srgbClr val="000000"/>
                </a:solidFill>
                <a:latin typeface="Calibri"/>
                <a:cs typeface="Calibri"/>
              </a:rPr>
              <a:t>by high res ocean models</a:t>
            </a:r>
            <a:endParaRPr lang="en-US" sz="3600" b="1" dirty="0">
              <a:solidFill>
                <a:srgbClr val="000000"/>
              </a:solidFill>
              <a:latin typeface="Calibri"/>
              <a:cs typeface="Calibri"/>
            </a:endParaRPr>
          </a:p>
        </p:txBody>
      </p:sp>
      <p:pic>
        <p:nvPicPr>
          <p:cNvPr id="25" name="Picture 24" descr="composite_20110827T070000_flat.png"/>
          <p:cNvPicPr>
            <a:picLocks noChangeAspect="1"/>
          </p:cNvPicPr>
          <p:nvPr/>
        </p:nvPicPr>
        <p:blipFill rotWithShape="1">
          <a:blip r:embed="rId4" cstate="print">
            <a:extLst>
              <a:ext uri="{28A0092B-C50C-407E-A947-70E740481C1C}">
                <a14:useLocalDpi xmlns:a14="http://schemas.microsoft.com/office/drawing/2010/main" val="0"/>
              </a:ext>
            </a:extLst>
          </a:blip>
          <a:srcRect l="20743" t="3548" r="19852" b="7769"/>
          <a:stretch/>
        </p:blipFill>
        <p:spPr>
          <a:xfrm>
            <a:off x="3771969" y="1727200"/>
            <a:ext cx="1388009" cy="1553633"/>
          </a:xfrm>
          <a:prstGeom prst="rect">
            <a:avLst/>
          </a:prstGeom>
        </p:spPr>
      </p:pic>
      <p:pic>
        <p:nvPicPr>
          <p:cNvPr id="26" name="Picture 25" descr="composite_20110831T070000_flat.png"/>
          <p:cNvPicPr>
            <a:picLocks noChangeAspect="1"/>
          </p:cNvPicPr>
          <p:nvPr/>
        </p:nvPicPr>
        <p:blipFill rotWithShape="1">
          <a:blip r:embed="rId5" cstate="print">
            <a:extLst>
              <a:ext uri="{28A0092B-C50C-407E-A947-70E740481C1C}">
                <a14:useLocalDpi xmlns:a14="http://schemas.microsoft.com/office/drawing/2010/main" val="0"/>
              </a:ext>
            </a:extLst>
          </a:blip>
          <a:srcRect l="20585" t="3268" r="20088" b="7895"/>
          <a:stretch/>
        </p:blipFill>
        <p:spPr>
          <a:xfrm>
            <a:off x="6791569" y="1725246"/>
            <a:ext cx="1380010" cy="1549401"/>
          </a:xfrm>
          <a:prstGeom prst="rect">
            <a:avLst/>
          </a:prstGeom>
        </p:spPr>
      </p:pic>
      <p:pic>
        <p:nvPicPr>
          <p:cNvPr id="31" name="Picture 30" descr="roms_20110827T000000_flat.png"/>
          <p:cNvPicPr>
            <a:picLocks noChangeAspect="1"/>
          </p:cNvPicPr>
          <p:nvPr/>
        </p:nvPicPr>
        <p:blipFill rotWithShape="1">
          <a:blip r:embed="rId6" cstate="print">
            <a:extLst>
              <a:ext uri="{28A0092B-C50C-407E-A947-70E740481C1C}">
                <a14:useLocalDpi xmlns:a14="http://schemas.microsoft.com/office/drawing/2010/main" val="0"/>
              </a:ext>
            </a:extLst>
          </a:blip>
          <a:srcRect l="20324" t="2931" r="19659" b="7308"/>
          <a:stretch/>
        </p:blipFill>
        <p:spPr>
          <a:xfrm>
            <a:off x="3755554" y="4021014"/>
            <a:ext cx="1388652" cy="1557217"/>
          </a:xfrm>
          <a:prstGeom prst="rect">
            <a:avLst/>
          </a:prstGeom>
        </p:spPr>
      </p:pic>
      <p:pic>
        <p:nvPicPr>
          <p:cNvPr id="35" name="Picture 34" descr="roms_20110829T000000_flat.png"/>
          <p:cNvPicPr>
            <a:picLocks noChangeAspect="1"/>
          </p:cNvPicPr>
          <p:nvPr/>
        </p:nvPicPr>
        <p:blipFill rotWithShape="1">
          <a:blip r:embed="rId7" cstate="print">
            <a:extLst>
              <a:ext uri="{28A0092B-C50C-407E-A947-70E740481C1C}">
                <a14:useLocalDpi xmlns:a14="http://schemas.microsoft.com/office/drawing/2010/main" val="0"/>
              </a:ext>
            </a:extLst>
          </a:blip>
          <a:srcRect l="20092" t="3760" r="19659" b="7866"/>
          <a:stretch/>
        </p:blipFill>
        <p:spPr>
          <a:xfrm>
            <a:off x="5266493" y="4021016"/>
            <a:ext cx="1415898" cy="1557215"/>
          </a:xfrm>
          <a:prstGeom prst="rect">
            <a:avLst/>
          </a:prstGeom>
        </p:spPr>
      </p:pic>
      <p:pic>
        <p:nvPicPr>
          <p:cNvPr id="36" name="Picture 35" descr="roms_20110831T000000_flat.png"/>
          <p:cNvPicPr>
            <a:picLocks noChangeAspect="1"/>
          </p:cNvPicPr>
          <p:nvPr/>
        </p:nvPicPr>
        <p:blipFill rotWithShape="1">
          <a:blip r:embed="rId8" cstate="print">
            <a:extLst>
              <a:ext uri="{28A0092B-C50C-407E-A947-70E740481C1C}">
                <a14:useLocalDpi xmlns:a14="http://schemas.microsoft.com/office/drawing/2010/main" val="0"/>
              </a:ext>
            </a:extLst>
          </a:blip>
          <a:srcRect l="20512" t="3142" r="19817" b="7404"/>
          <a:stretch/>
        </p:blipFill>
        <p:spPr>
          <a:xfrm>
            <a:off x="6793521" y="4021420"/>
            <a:ext cx="1385025" cy="1556811"/>
          </a:xfrm>
          <a:prstGeom prst="rect">
            <a:avLst/>
          </a:prstGeom>
        </p:spPr>
      </p:pic>
    </p:spTree>
    <p:extLst>
      <p:ext uri="{BB962C8B-B14F-4D97-AF65-F5344CB8AC3E}">
        <p14:creationId xmlns:p14="http://schemas.microsoft.com/office/powerpoint/2010/main" val="7642002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931"/>
            <a:ext cx="9144000" cy="1143000"/>
          </a:xfrm>
        </p:spPr>
        <p:txBody>
          <a:bodyPr>
            <a:normAutofit fontScale="90000"/>
          </a:bodyPr>
          <a:lstStyle/>
          <a:p>
            <a:r>
              <a:rPr lang="en-US" sz="4000" b="1" dirty="0" smtClean="0">
                <a:solidFill>
                  <a:srgbClr val="000000"/>
                </a:solidFill>
                <a:latin typeface="Calibri"/>
                <a:cs typeface="Calibri"/>
              </a:rPr>
              <a:t>Another look at the cooling to explain</a:t>
            </a:r>
            <a:br>
              <a:rPr lang="en-US" sz="4000" b="1" dirty="0" smtClean="0">
                <a:solidFill>
                  <a:srgbClr val="000000"/>
                </a:solidFill>
                <a:latin typeface="Calibri"/>
                <a:cs typeface="Calibri"/>
              </a:rPr>
            </a:br>
            <a:r>
              <a:rPr lang="en-US" sz="4000" b="1" dirty="0" smtClean="0">
                <a:solidFill>
                  <a:srgbClr val="000000"/>
                </a:solidFill>
                <a:latin typeface="Calibri"/>
                <a:cs typeface="Calibri"/>
              </a:rPr>
              <a:t>SST sensitivity set-up…</a:t>
            </a:r>
            <a:endParaRPr lang="en-US" sz="3800" b="1" i="1" dirty="0">
              <a:solidFill>
                <a:srgbClr val="000000"/>
              </a:solidFill>
              <a:latin typeface="Calibri"/>
              <a:cs typeface="Calibri"/>
            </a:endParaRPr>
          </a:p>
        </p:txBody>
      </p:sp>
      <p:sp>
        <p:nvSpPr>
          <p:cNvPr id="11"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13</a:t>
            </a:fld>
            <a:endParaRPr lang="en-US" dirty="0">
              <a:solidFill>
                <a:srgbClr val="000000"/>
              </a:solidFill>
              <a:latin typeface="Calibri"/>
              <a:cs typeface="Calibri"/>
            </a:endParaRPr>
          </a:p>
        </p:txBody>
      </p:sp>
      <p:pic>
        <p:nvPicPr>
          <p:cNvPr id="14" name="Picture 13" descr="composite_20110831-27T070000_flat_zoomout2_wtrack.png"/>
          <p:cNvPicPr>
            <a:picLocks noChangeAspect="1"/>
          </p:cNvPicPr>
          <p:nvPr/>
        </p:nvPicPr>
        <p:blipFill rotWithShape="1">
          <a:blip r:embed="rId3" cstate="print">
            <a:extLst>
              <a:ext uri="{28A0092B-C50C-407E-A947-70E740481C1C}">
                <a14:useLocalDpi xmlns:a14="http://schemas.microsoft.com/office/drawing/2010/main" val="0"/>
              </a:ext>
            </a:extLst>
          </a:blip>
          <a:srcRect l="21249" t="3701" r="20238" b="7463"/>
          <a:stretch/>
        </p:blipFill>
        <p:spPr>
          <a:xfrm>
            <a:off x="5952064" y="1285625"/>
            <a:ext cx="3191933" cy="3633504"/>
          </a:xfrm>
          <a:prstGeom prst="rect">
            <a:avLst/>
          </a:prstGeom>
        </p:spPr>
      </p:pic>
      <p:pic>
        <p:nvPicPr>
          <p:cNvPr id="17" name="Picture 16" descr="composite_20110827T070000_flat_zoomout2_wtrack.png"/>
          <p:cNvPicPr>
            <a:picLocks noChangeAspect="1"/>
          </p:cNvPicPr>
          <p:nvPr/>
        </p:nvPicPr>
        <p:blipFill rotWithShape="1">
          <a:blip r:embed="rId4" cstate="print">
            <a:extLst>
              <a:ext uri="{28A0092B-C50C-407E-A947-70E740481C1C}">
                <a14:useLocalDpi xmlns:a14="http://schemas.microsoft.com/office/drawing/2010/main" val="0"/>
              </a:ext>
            </a:extLst>
          </a:blip>
          <a:srcRect l="21249" t="3701" r="28563" b="7770"/>
          <a:stretch/>
        </p:blipFill>
        <p:spPr>
          <a:xfrm>
            <a:off x="-1" y="1285625"/>
            <a:ext cx="2732071" cy="3613385"/>
          </a:xfrm>
          <a:prstGeom prst="rect">
            <a:avLst/>
          </a:prstGeom>
        </p:spPr>
      </p:pic>
      <p:pic>
        <p:nvPicPr>
          <p:cNvPr id="19" name="Picture 18" descr="composite_20110831T070000_flat_zoomout2_wtrack.png"/>
          <p:cNvPicPr>
            <a:picLocks noChangeAspect="1"/>
          </p:cNvPicPr>
          <p:nvPr/>
        </p:nvPicPr>
        <p:blipFill rotWithShape="1">
          <a:blip r:embed="rId5" cstate="print">
            <a:extLst>
              <a:ext uri="{28A0092B-C50C-407E-A947-70E740481C1C}">
                <a14:useLocalDpi xmlns:a14="http://schemas.microsoft.com/office/drawing/2010/main" val="0"/>
              </a:ext>
            </a:extLst>
          </a:blip>
          <a:srcRect l="21205" t="3393" r="20743" b="7924"/>
          <a:stretch/>
        </p:blipFill>
        <p:spPr>
          <a:xfrm>
            <a:off x="2743199" y="1268690"/>
            <a:ext cx="3171070" cy="3632202"/>
          </a:xfrm>
          <a:prstGeom prst="rect">
            <a:avLst/>
          </a:prstGeom>
        </p:spPr>
      </p:pic>
      <p:sp>
        <p:nvSpPr>
          <p:cNvPr id="20" name="TextBox 19"/>
          <p:cNvSpPr txBox="1"/>
          <p:nvPr/>
        </p:nvSpPr>
        <p:spPr>
          <a:xfrm>
            <a:off x="5435601" y="1107826"/>
            <a:ext cx="659250" cy="276999"/>
          </a:xfrm>
          <a:prstGeom prst="rect">
            <a:avLst/>
          </a:prstGeom>
          <a:noFill/>
        </p:spPr>
        <p:txBody>
          <a:bodyPr wrap="square" rtlCol="0">
            <a:spAutoFit/>
          </a:bodyPr>
          <a:lstStyle/>
          <a:p>
            <a:r>
              <a:rPr lang="en-US" sz="1200" b="1" dirty="0" smtClean="0">
                <a:latin typeface="Calibri" panose="020F0502020204030204" pitchFamily="34" charset="0"/>
                <a:cs typeface="Franklin Gothic Book"/>
              </a:rPr>
              <a:t>T (°C)</a:t>
            </a:r>
          </a:p>
        </p:txBody>
      </p:sp>
      <p:sp>
        <p:nvSpPr>
          <p:cNvPr id="21" name="TextBox 20"/>
          <p:cNvSpPr txBox="1"/>
          <p:nvPr/>
        </p:nvSpPr>
        <p:spPr>
          <a:xfrm>
            <a:off x="8654084" y="1133225"/>
            <a:ext cx="659250" cy="276999"/>
          </a:xfrm>
          <a:prstGeom prst="rect">
            <a:avLst/>
          </a:prstGeom>
          <a:noFill/>
        </p:spPr>
        <p:txBody>
          <a:bodyPr wrap="square" rtlCol="0">
            <a:spAutoFit/>
          </a:bodyPr>
          <a:lstStyle/>
          <a:p>
            <a:r>
              <a:rPr lang="en-US" sz="1200" b="1" dirty="0" smtClean="0">
                <a:latin typeface="Calibri" panose="020F0502020204030204" pitchFamily="34" charset="0"/>
                <a:cs typeface="Franklin Gothic Book"/>
              </a:rPr>
              <a:t>T (°C)</a:t>
            </a:r>
          </a:p>
        </p:txBody>
      </p:sp>
      <p:sp>
        <p:nvSpPr>
          <p:cNvPr id="22" name="TextBox 21"/>
          <p:cNvSpPr txBox="1"/>
          <p:nvPr/>
        </p:nvSpPr>
        <p:spPr>
          <a:xfrm>
            <a:off x="3522131" y="4826000"/>
            <a:ext cx="1329267"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AFTER</a:t>
            </a:r>
          </a:p>
        </p:txBody>
      </p:sp>
      <p:sp>
        <p:nvSpPr>
          <p:cNvPr id="23" name="TextBox 22"/>
          <p:cNvSpPr txBox="1"/>
          <p:nvPr/>
        </p:nvSpPr>
        <p:spPr>
          <a:xfrm>
            <a:off x="5821097" y="4825993"/>
            <a:ext cx="2421466"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COOLING</a:t>
            </a:r>
          </a:p>
        </p:txBody>
      </p:sp>
      <p:sp>
        <p:nvSpPr>
          <p:cNvPr id="24" name="TextBox 23"/>
          <p:cNvSpPr txBox="1"/>
          <p:nvPr/>
        </p:nvSpPr>
        <p:spPr>
          <a:xfrm>
            <a:off x="440269" y="4826004"/>
            <a:ext cx="1750942"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BEFORE</a:t>
            </a:r>
          </a:p>
        </p:txBody>
      </p:sp>
      <p:sp>
        <p:nvSpPr>
          <p:cNvPr id="27" name="Right Brace 26"/>
          <p:cNvSpPr/>
          <p:nvPr/>
        </p:nvSpPr>
        <p:spPr>
          <a:xfrm rot="11801163">
            <a:off x="3416426" y="1428533"/>
            <a:ext cx="194469" cy="2241139"/>
          </a:xfrm>
          <a:prstGeom prst="rightBrace">
            <a:avLst>
              <a:gd name="adj1" fmla="val 71572"/>
              <a:gd name="adj2" fmla="val 49518"/>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8" name="TextBox 27"/>
          <p:cNvSpPr txBox="1"/>
          <p:nvPr/>
        </p:nvSpPr>
        <p:spPr>
          <a:xfrm>
            <a:off x="2700868" y="2111514"/>
            <a:ext cx="990600" cy="646331"/>
          </a:xfrm>
          <a:prstGeom prst="rect">
            <a:avLst/>
          </a:prstGeom>
          <a:noFill/>
        </p:spPr>
        <p:txBody>
          <a:bodyPr wrap="square" rtlCol="0">
            <a:spAutoFit/>
          </a:bodyPr>
          <a:lstStyle/>
          <a:p>
            <a:pPr algn="ctr"/>
            <a:r>
              <a:rPr lang="en-US" b="1" dirty="0" smtClean="0">
                <a:latin typeface="Calibri" panose="020F0502020204030204" pitchFamily="34" charset="0"/>
                <a:cs typeface="Franklin Gothic Book"/>
              </a:rPr>
              <a:t>model </a:t>
            </a:r>
            <a:br>
              <a:rPr lang="en-US" b="1" dirty="0" smtClean="0">
                <a:latin typeface="Calibri" panose="020F0502020204030204" pitchFamily="34" charset="0"/>
                <a:cs typeface="Franklin Gothic Book"/>
              </a:rPr>
            </a:br>
            <a:r>
              <a:rPr lang="en-US" b="1" dirty="0" smtClean="0">
                <a:latin typeface="Calibri" panose="020F0502020204030204" pitchFamily="34" charset="0"/>
                <a:cs typeface="Franklin Gothic Book"/>
              </a:rPr>
              <a:t>time</a:t>
            </a:r>
          </a:p>
        </p:txBody>
      </p:sp>
      <p:cxnSp>
        <p:nvCxnSpPr>
          <p:cNvPr id="29" name="Straight Arrow Connector 28"/>
          <p:cNvCxnSpPr/>
          <p:nvPr/>
        </p:nvCxnSpPr>
        <p:spPr>
          <a:xfrm flipH="1" flipV="1">
            <a:off x="7162800" y="4114800"/>
            <a:ext cx="304802" cy="361890"/>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900341" y="4400490"/>
            <a:ext cx="1981200" cy="400110"/>
          </a:xfrm>
          <a:prstGeom prst="rect">
            <a:avLst/>
          </a:prstGeom>
          <a:noFill/>
        </p:spPr>
        <p:txBody>
          <a:bodyPr wrap="square" rtlCol="0">
            <a:spAutoFit/>
          </a:bodyPr>
          <a:lstStyle/>
          <a:p>
            <a:r>
              <a:rPr lang="en-US" sz="2000" b="1" dirty="0">
                <a:latin typeface="Calibri" panose="020F0502020204030204" pitchFamily="34" charset="0"/>
                <a:cs typeface="Franklin Gothic Book"/>
              </a:rPr>
              <a:t>l</a:t>
            </a:r>
            <a:r>
              <a:rPr lang="en-US" sz="2000" b="1" dirty="0" smtClean="0">
                <a:latin typeface="Calibri" panose="020F0502020204030204" pitchFamily="34" charset="0"/>
                <a:cs typeface="Franklin Gothic Book"/>
              </a:rPr>
              <a:t>ess SAB cooling</a:t>
            </a:r>
          </a:p>
        </p:txBody>
      </p:sp>
      <p:cxnSp>
        <p:nvCxnSpPr>
          <p:cNvPr id="37" name="Straight Arrow Connector 36"/>
          <p:cNvCxnSpPr/>
          <p:nvPr/>
        </p:nvCxnSpPr>
        <p:spPr>
          <a:xfrm flipH="1" flipV="1">
            <a:off x="7467600" y="2819400"/>
            <a:ext cx="228600" cy="304800"/>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7010400" y="2988734"/>
            <a:ext cx="1752600" cy="1015663"/>
          </a:xfrm>
          <a:prstGeom prst="rect">
            <a:avLst/>
          </a:prstGeom>
          <a:noFill/>
        </p:spPr>
        <p:txBody>
          <a:bodyPr wrap="square" rtlCol="0">
            <a:spAutoFit/>
          </a:bodyPr>
          <a:lstStyle/>
          <a:p>
            <a:pPr algn="ctr"/>
            <a:r>
              <a:rPr lang="en-US" sz="2000" b="1" dirty="0" err="1" smtClean="0">
                <a:latin typeface="Calibri" panose="020F0502020204030204" pitchFamily="34" charset="0"/>
                <a:cs typeface="Franklin Gothic Book"/>
              </a:rPr>
              <a:t>obs</a:t>
            </a:r>
            <a:r>
              <a:rPr lang="en-US" sz="2000" b="1" dirty="0" smtClean="0">
                <a:latin typeface="Calibri" panose="020F0502020204030204" pitchFamily="34" charset="0"/>
                <a:cs typeface="Franklin Gothic Book"/>
              </a:rPr>
              <a:t> show </a:t>
            </a:r>
            <a:br>
              <a:rPr lang="en-US" sz="2000" b="1" dirty="0" smtClean="0">
                <a:latin typeface="Calibri" panose="020F0502020204030204" pitchFamily="34" charset="0"/>
                <a:cs typeface="Franklin Gothic Book"/>
              </a:rPr>
            </a:br>
            <a:r>
              <a:rPr lang="en-US" sz="2000" b="1" dirty="0" smtClean="0">
                <a:latin typeface="Calibri" panose="020F0502020204030204" pitchFamily="34" charset="0"/>
                <a:cs typeface="Franklin Gothic Book"/>
              </a:rPr>
              <a:t>MAB cooling is ahead of eye</a:t>
            </a:r>
          </a:p>
        </p:txBody>
      </p:sp>
      <p:sp>
        <p:nvSpPr>
          <p:cNvPr id="45" name="TextBox 44"/>
          <p:cNvSpPr txBox="1"/>
          <p:nvPr/>
        </p:nvSpPr>
        <p:spPr>
          <a:xfrm>
            <a:off x="2438400" y="5257800"/>
            <a:ext cx="4284131" cy="923330"/>
          </a:xfrm>
          <a:prstGeom prst="rect">
            <a:avLst/>
          </a:prstGeom>
          <a:noFill/>
          <a:ln>
            <a:solidFill>
              <a:schemeClr val="tx1"/>
            </a:solidFill>
          </a:ln>
        </p:spPr>
        <p:txBody>
          <a:bodyPr wrap="square" rtlCol="0">
            <a:spAutoFit/>
          </a:bodyPr>
          <a:lstStyle/>
          <a:p>
            <a:r>
              <a:rPr lang="en-US" dirty="0" smtClean="0">
                <a:latin typeface="Calibri"/>
                <a:cs typeface="Calibri"/>
              </a:rPr>
              <a:t>Momentum flux:	</a:t>
            </a:r>
            <a:r>
              <a:rPr lang="en-US" b="1" dirty="0" err="1" smtClean="0">
                <a:latin typeface="Calibri"/>
                <a:cs typeface="Calibri"/>
              </a:rPr>
              <a:t>τ</a:t>
            </a:r>
            <a:r>
              <a:rPr lang="en-US" dirty="0" smtClean="0">
                <a:latin typeface="Calibri"/>
                <a:cs typeface="Calibri"/>
              </a:rPr>
              <a:t>  = </a:t>
            </a:r>
            <a:r>
              <a:rPr lang="en-US" b="1" dirty="0" smtClean="0">
                <a:latin typeface="Calibri"/>
                <a:cs typeface="Calibri"/>
              </a:rPr>
              <a:t>-ρC</a:t>
            </a:r>
            <a:r>
              <a:rPr lang="en-US" b="1" baseline="-25000" dirty="0" smtClean="0">
                <a:latin typeface="Calibri"/>
                <a:cs typeface="Calibri"/>
              </a:rPr>
              <a:t>D</a:t>
            </a:r>
            <a:r>
              <a:rPr lang="en-US" b="1" dirty="0" smtClean="0">
                <a:latin typeface="Calibri"/>
                <a:cs typeface="Calibri"/>
              </a:rPr>
              <a:t>U</a:t>
            </a:r>
            <a:r>
              <a:rPr lang="en-US" b="1" baseline="30000" dirty="0" smtClean="0">
                <a:latin typeface="Calibri"/>
                <a:cs typeface="Calibri"/>
              </a:rPr>
              <a:t>2</a:t>
            </a:r>
            <a:br>
              <a:rPr lang="en-US" b="1" baseline="30000" dirty="0" smtClean="0">
                <a:latin typeface="Calibri"/>
                <a:cs typeface="Calibri"/>
              </a:rPr>
            </a:br>
            <a:r>
              <a:rPr lang="en-US" dirty="0" smtClean="0">
                <a:latin typeface="Calibri"/>
                <a:cs typeface="Calibri"/>
              </a:rPr>
              <a:t>Sensible </a:t>
            </a:r>
            <a:r>
              <a:rPr lang="en-US" dirty="0">
                <a:latin typeface="Calibri"/>
                <a:cs typeface="Calibri"/>
              </a:rPr>
              <a:t>heat </a:t>
            </a:r>
            <a:r>
              <a:rPr lang="en-US" dirty="0" smtClean="0">
                <a:latin typeface="Calibri"/>
                <a:cs typeface="Calibri"/>
              </a:rPr>
              <a:t>flux: 	</a:t>
            </a:r>
            <a:r>
              <a:rPr lang="en-US" b="1" dirty="0" smtClean="0">
                <a:latin typeface="Calibri"/>
                <a:cs typeface="Calibri"/>
              </a:rPr>
              <a:t>H</a:t>
            </a:r>
            <a:r>
              <a:rPr lang="en-US" dirty="0" smtClean="0">
                <a:latin typeface="Calibri"/>
                <a:cs typeface="Calibri"/>
              </a:rPr>
              <a:t> = </a:t>
            </a:r>
            <a:r>
              <a:rPr lang="en-US" b="1" dirty="0" smtClean="0">
                <a:latin typeface="Calibri"/>
                <a:cs typeface="Calibri"/>
              </a:rPr>
              <a:t>-(</a:t>
            </a:r>
            <a:r>
              <a:rPr lang="en-US" b="1" dirty="0" err="1" smtClean="0">
                <a:latin typeface="Calibri"/>
                <a:cs typeface="Calibri"/>
              </a:rPr>
              <a:t>ρc</a:t>
            </a:r>
            <a:r>
              <a:rPr lang="en-US" b="1" baseline="-25000" dirty="0" err="1" smtClean="0">
                <a:latin typeface="Calibri"/>
                <a:cs typeface="Calibri"/>
              </a:rPr>
              <a:t>p</a:t>
            </a:r>
            <a:r>
              <a:rPr lang="en-US" b="1" dirty="0" smtClean="0">
                <a:latin typeface="Calibri"/>
                <a:cs typeface="Calibri"/>
              </a:rPr>
              <a:t>)C</a:t>
            </a:r>
            <a:r>
              <a:rPr lang="en-US" b="1" baseline="-25000" dirty="0" smtClean="0">
                <a:latin typeface="Calibri"/>
                <a:cs typeface="Calibri"/>
              </a:rPr>
              <a:t>H</a:t>
            </a:r>
            <a:r>
              <a:rPr lang="en-US" b="1" dirty="0" smtClean="0">
                <a:latin typeface="Calibri"/>
                <a:cs typeface="Calibri"/>
              </a:rPr>
              <a:t>U(θ</a:t>
            </a:r>
            <a:r>
              <a:rPr lang="en-US" b="1" baseline="-25000" dirty="0" smtClean="0">
                <a:latin typeface="Calibri"/>
                <a:cs typeface="Calibri"/>
              </a:rPr>
              <a:t>2m</a:t>
            </a:r>
            <a:r>
              <a:rPr lang="en-US" b="1" dirty="0" smtClean="0">
                <a:latin typeface="Calibri"/>
                <a:cs typeface="Calibri"/>
              </a:rPr>
              <a:t> </a:t>
            </a:r>
            <a:r>
              <a:rPr lang="en-US" b="1" dirty="0">
                <a:latin typeface="Calibri"/>
                <a:cs typeface="Calibri"/>
              </a:rPr>
              <a:t>– </a:t>
            </a:r>
            <a:r>
              <a:rPr lang="en-US" b="1" dirty="0" err="1" smtClean="0">
                <a:solidFill>
                  <a:srgbClr val="FF0000"/>
                </a:solidFill>
                <a:latin typeface="Calibri"/>
                <a:cs typeface="Calibri"/>
              </a:rPr>
              <a:t>θ</a:t>
            </a:r>
            <a:r>
              <a:rPr lang="en-US" b="1" baseline="-25000" dirty="0" err="1" smtClean="0">
                <a:solidFill>
                  <a:srgbClr val="FF0000"/>
                </a:solidFill>
                <a:latin typeface="Calibri"/>
                <a:cs typeface="Calibri"/>
              </a:rPr>
              <a:t>sfc</a:t>
            </a:r>
            <a:r>
              <a:rPr lang="en-US" b="1" dirty="0" smtClean="0">
                <a:latin typeface="Calibri"/>
                <a:cs typeface="Calibri"/>
              </a:rPr>
              <a:t>)</a:t>
            </a:r>
            <a:endParaRPr lang="en-US" dirty="0" smtClean="0">
              <a:latin typeface="Calibri"/>
              <a:cs typeface="Calibri"/>
            </a:endParaRPr>
          </a:p>
          <a:p>
            <a:r>
              <a:rPr lang="en-US" dirty="0" smtClean="0">
                <a:latin typeface="Calibri"/>
                <a:cs typeface="Calibri"/>
              </a:rPr>
              <a:t>Latent heat flux: 	</a:t>
            </a:r>
            <a:r>
              <a:rPr lang="en-US" b="1" dirty="0" smtClean="0">
                <a:latin typeface="Calibri"/>
                <a:cs typeface="Calibri"/>
              </a:rPr>
              <a:t>E</a:t>
            </a:r>
            <a:r>
              <a:rPr lang="en-US" dirty="0" smtClean="0">
                <a:latin typeface="Calibri"/>
                <a:cs typeface="Calibri"/>
              </a:rPr>
              <a:t> = </a:t>
            </a:r>
            <a:r>
              <a:rPr lang="en-US" b="1" dirty="0" smtClean="0">
                <a:latin typeface="Calibri"/>
                <a:cs typeface="Calibri"/>
              </a:rPr>
              <a:t>-(</a:t>
            </a:r>
            <a:r>
              <a:rPr lang="en-US" b="1" dirty="0" err="1" smtClean="0">
                <a:latin typeface="Calibri"/>
                <a:cs typeface="Calibri"/>
              </a:rPr>
              <a:t>ρL</a:t>
            </a:r>
            <a:r>
              <a:rPr lang="en-US" b="1" baseline="-25000" dirty="0" err="1" smtClean="0">
                <a:latin typeface="Calibri"/>
                <a:cs typeface="Calibri"/>
              </a:rPr>
              <a:t>ν</a:t>
            </a:r>
            <a:r>
              <a:rPr lang="en-US" b="1" dirty="0" smtClean="0">
                <a:latin typeface="Calibri"/>
                <a:cs typeface="Calibri"/>
              </a:rPr>
              <a:t>)C</a:t>
            </a:r>
            <a:r>
              <a:rPr lang="en-US" b="1" baseline="-25000" dirty="0" smtClean="0">
                <a:latin typeface="Calibri"/>
                <a:cs typeface="Calibri"/>
              </a:rPr>
              <a:t>Q</a:t>
            </a:r>
            <a:r>
              <a:rPr lang="en-US" b="1" dirty="0" smtClean="0">
                <a:latin typeface="Calibri"/>
                <a:cs typeface="Calibri"/>
              </a:rPr>
              <a:t>U(q</a:t>
            </a:r>
            <a:r>
              <a:rPr lang="en-US" b="1" baseline="-25000" dirty="0" smtClean="0">
                <a:latin typeface="Calibri"/>
                <a:cs typeface="Calibri"/>
              </a:rPr>
              <a:t>2m</a:t>
            </a:r>
            <a:r>
              <a:rPr lang="en-US" b="1" dirty="0" smtClean="0">
                <a:latin typeface="Calibri"/>
                <a:cs typeface="Calibri"/>
              </a:rPr>
              <a:t> – </a:t>
            </a:r>
            <a:r>
              <a:rPr lang="en-US" b="1" dirty="0" err="1" smtClean="0">
                <a:solidFill>
                  <a:srgbClr val="FF0000"/>
                </a:solidFill>
                <a:latin typeface="Calibri"/>
                <a:cs typeface="Calibri"/>
              </a:rPr>
              <a:t>q</a:t>
            </a:r>
            <a:r>
              <a:rPr lang="en-US" b="1" baseline="-25000" dirty="0" err="1" smtClean="0">
                <a:solidFill>
                  <a:srgbClr val="FF0000"/>
                </a:solidFill>
                <a:latin typeface="Calibri"/>
                <a:cs typeface="Calibri"/>
              </a:rPr>
              <a:t>sfc</a:t>
            </a:r>
            <a:r>
              <a:rPr lang="en-US" b="1" dirty="0" smtClean="0">
                <a:latin typeface="Calibri"/>
                <a:cs typeface="Calibri"/>
              </a:rPr>
              <a:t>)</a:t>
            </a:r>
            <a:endParaRPr lang="en-US" sz="1200" dirty="0" smtClean="0">
              <a:latin typeface="Calibri"/>
              <a:cs typeface="Calibri"/>
            </a:endParaRPr>
          </a:p>
        </p:txBody>
      </p:sp>
      <p:pic>
        <p:nvPicPr>
          <p:cNvPr id="4" name="Picture 3" descr="science_fig1_inset_diff3.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9995" y="4941529"/>
            <a:ext cx="1498529" cy="1261919"/>
          </a:xfrm>
          <a:prstGeom prst="rect">
            <a:avLst/>
          </a:prstGeom>
        </p:spPr>
      </p:pic>
      <p:sp>
        <p:nvSpPr>
          <p:cNvPr id="3" name="Rectangle 2"/>
          <p:cNvSpPr/>
          <p:nvPr/>
        </p:nvSpPr>
        <p:spPr>
          <a:xfrm>
            <a:off x="7806268" y="5139267"/>
            <a:ext cx="254000" cy="728133"/>
          </a:xfrm>
          <a:prstGeom prst="rect">
            <a:avLst/>
          </a:prstGeom>
          <a:solidFill>
            <a:schemeClr val="accent2">
              <a:lumMod val="20000"/>
              <a:lumOff val="80000"/>
              <a:alpha val="3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7713138" y="5418666"/>
            <a:ext cx="491059" cy="276999"/>
          </a:xfrm>
          <a:prstGeom prst="rect">
            <a:avLst/>
          </a:prstGeom>
          <a:noFill/>
        </p:spPr>
        <p:txBody>
          <a:bodyPr wrap="square" rtlCol="0">
            <a:spAutoFit/>
          </a:bodyPr>
          <a:lstStyle/>
          <a:p>
            <a:r>
              <a:rPr lang="en-US" sz="1200" b="1" dirty="0" smtClean="0">
                <a:latin typeface="Calibri" panose="020F0502020204030204" pitchFamily="34" charset="0"/>
                <a:cs typeface="Franklin Gothic Book"/>
              </a:rPr>
              <a:t>SAB</a:t>
            </a:r>
          </a:p>
        </p:txBody>
      </p:sp>
      <p:sp>
        <p:nvSpPr>
          <p:cNvPr id="35" name="Rectangle 34"/>
          <p:cNvSpPr/>
          <p:nvPr/>
        </p:nvSpPr>
        <p:spPr>
          <a:xfrm>
            <a:off x="8521702" y="5151963"/>
            <a:ext cx="359834" cy="728133"/>
          </a:xfrm>
          <a:prstGeom prst="rect">
            <a:avLst/>
          </a:prstGeom>
          <a:solidFill>
            <a:srgbClr val="0000FF">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8449734" y="5418672"/>
            <a:ext cx="491059" cy="276999"/>
          </a:xfrm>
          <a:prstGeom prst="rect">
            <a:avLst/>
          </a:prstGeom>
          <a:noFill/>
        </p:spPr>
        <p:txBody>
          <a:bodyPr wrap="square" rtlCol="0">
            <a:spAutoFit/>
          </a:bodyPr>
          <a:lstStyle/>
          <a:p>
            <a:r>
              <a:rPr lang="en-US" sz="1200" b="1" dirty="0">
                <a:latin typeface="Calibri" panose="020F0502020204030204" pitchFamily="34" charset="0"/>
                <a:cs typeface="Franklin Gothic Book"/>
              </a:rPr>
              <a:t>M</a:t>
            </a:r>
            <a:r>
              <a:rPr lang="en-US" sz="1200" b="1" dirty="0" smtClean="0">
                <a:latin typeface="Calibri" panose="020F0502020204030204" pitchFamily="34" charset="0"/>
                <a:cs typeface="Franklin Gothic Book"/>
              </a:rPr>
              <a:t>AB</a:t>
            </a:r>
          </a:p>
        </p:txBody>
      </p:sp>
    </p:spTree>
    <p:extLst>
      <p:ext uri="{BB962C8B-B14F-4D97-AF65-F5344CB8AC3E}">
        <p14:creationId xmlns:p14="http://schemas.microsoft.com/office/powerpoint/2010/main" val="38254057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304800" y="228600"/>
            <a:ext cx="845086" cy="619300"/>
          </a:xfrm>
          <a:prstGeom prst="rect">
            <a:avLst/>
          </a:prstGeom>
        </p:spPr>
      </p:pic>
      <p:sp>
        <p:nvSpPr>
          <p:cNvPr id="2" name="Title 1"/>
          <p:cNvSpPr>
            <a:spLocks noGrp="1"/>
          </p:cNvSpPr>
          <p:nvPr>
            <p:ph type="title"/>
          </p:nvPr>
        </p:nvSpPr>
        <p:spPr>
          <a:xfrm>
            <a:off x="1143000" y="254000"/>
            <a:ext cx="8229600" cy="762000"/>
          </a:xfrm>
        </p:spPr>
        <p:txBody>
          <a:bodyPr/>
          <a:lstStyle/>
          <a:p>
            <a:pPr algn="l">
              <a:spcAft>
                <a:spcPts val="1800"/>
              </a:spcAft>
            </a:pPr>
            <a:r>
              <a:rPr lang="en-US" sz="3100" b="1" dirty="0" smtClean="0">
                <a:solidFill>
                  <a:srgbClr val="000000"/>
                </a:solidFill>
                <a:latin typeface="Calibri"/>
                <a:cs typeface="Calibri"/>
              </a:rPr>
              <a:t>3. </a:t>
            </a:r>
            <a:r>
              <a:rPr lang="en-US" sz="3100" b="1" dirty="0">
                <a:solidFill>
                  <a:srgbClr val="000000"/>
                </a:solidFill>
                <a:latin typeface="Calibri" panose="020F0502020204030204" pitchFamily="34" charset="0"/>
                <a:cs typeface="Franklin Gothic Book"/>
              </a:rPr>
              <a:t>&gt;</a:t>
            </a:r>
            <a:r>
              <a:rPr lang="en-US" sz="3100" b="1" dirty="0" smtClean="0">
                <a:solidFill>
                  <a:srgbClr val="000000"/>
                </a:solidFill>
                <a:latin typeface="Calibri" panose="020F0502020204030204" pitchFamily="34" charset="0"/>
                <a:cs typeface="Franklin Gothic Book"/>
              </a:rPr>
              <a:t>100 </a:t>
            </a:r>
            <a:r>
              <a:rPr lang="en-US" sz="3100" b="1" dirty="0">
                <a:solidFill>
                  <a:srgbClr val="000000"/>
                </a:solidFill>
                <a:latin typeface="Calibri" panose="020F0502020204030204" pitchFamily="34" charset="0"/>
                <a:cs typeface="Franklin Gothic Book"/>
              </a:rPr>
              <a:t>sensitivity tests showed </a:t>
            </a:r>
            <a:r>
              <a:rPr lang="en-US" sz="3100" b="1" dirty="0" smtClean="0">
                <a:solidFill>
                  <a:srgbClr val="000000"/>
                </a:solidFill>
                <a:latin typeface="Calibri" panose="020F0502020204030204" pitchFamily="34" charset="0"/>
                <a:cs typeface="Franklin Gothic Book"/>
              </a:rPr>
              <a:t>Irene intensity </a:t>
            </a:r>
            <a:r>
              <a:rPr lang="en-US" sz="3100" b="1" dirty="0">
                <a:solidFill>
                  <a:srgbClr val="000000"/>
                </a:solidFill>
                <a:latin typeface="Calibri" panose="020F0502020204030204" pitchFamily="34" charset="0"/>
                <a:cs typeface="Franklin Gothic Book"/>
              </a:rPr>
              <a:t>very sensitive to </a:t>
            </a:r>
            <a:r>
              <a:rPr lang="en-US" sz="3100" b="1" dirty="0" smtClean="0">
                <a:solidFill>
                  <a:srgbClr val="000000"/>
                </a:solidFill>
                <a:latin typeface="Calibri" panose="020F0502020204030204" pitchFamily="34" charset="0"/>
                <a:cs typeface="Franklin Gothic Book"/>
              </a:rPr>
              <a:t>this “ahead-of-eye</a:t>
            </a:r>
            <a:r>
              <a:rPr lang="en-US" sz="3100" b="1" dirty="0">
                <a:solidFill>
                  <a:srgbClr val="000000"/>
                </a:solidFill>
                <a:latin typeface="Calibri" panose="020F0502020204030204" pitchFamily="34" charset="0"/>
                <a:cs typeface="Franklin Gothic Book"/>
              </a:rPr>
              <a:t>” </a:t>
            </a:r>
            <a:r>
              <a:rPr lang="en-US" sz="3100" b="1" dirty="0" smtClean="0">
                <a:solidFill>
                  <a:srgbClr val="000000"/>
                </a:solidFill>
                <a:latin typeface="Calibri" panose="020F0502020204030204" pitchFamily="34" charset="0"/>
                <a:cs typeface="Franklin Gothic Book"/>
              </a:rPr>
              <a:t>SST cooling</a:t>
            </a:r>
            <a:endParaRPr lang="en-US" sz="3100" b="1" dirty="0">
              <a:solidFill>
                <a:srgbClr val="000000"/>
              </a:solidFill>
              <a:latin typeface="Calibri" panose="020F0502020204030204" pitchFamily="34" charset="0"/>
              <a:cs typeface="Franklin Gothic Book"/>
            </a:endParaRPr>
          </a:p>
        </p:txBody>
      </p:sp>
      <p:pic>
        <p:nvPicPr>
          <p:cNvPr id="19" name="Picture 18" descr="slp_timeseries_correct_all_2014OSMposter.png"/>
          <p:cNvPicPr>
            <a:picLocks noChangeAspect="1"/>
          </p:cNvPicPr>
          <p:nvPr/>
        </p:nvPicPr>
        <p:blipFill rotWithShape="1">
          <a:blip r:embed="rId4" cstate="email">
            <a:extLst>
              <a:ext uri="{28A0092B-C50C-407E-A947-70E740481C1C}">
                <a14:useLocalDpi xmlns:a14="http://schemas.microsoft.com/office/drawing/2010/main" val="0"/>
              </a:ext>
            </a:extLst>
          </a:blip>
          <a:srcRect l="4033" r="8716" b="12543"/>
          <a:stretch/>
        </p:blipFill>
        <p:spPr>
          <a:xfrm>
            <a:off x="459876" y="1978808"/>
            <a:ext cx="4842041" cy="1820565"/>
          </a:xfrm>
          <a:prstGeom prst="rect">
            <a:avLst/>
          </a:prstGeom>
        </p:spPr>
      </p:pic>
      <p:sp>
        <p:nvSpPr>
          <p:cNvPr id="20" name="Rectangle 19"/>
          <p:cNvSpPr/>
          <p:nvPr/>
        </p:nvSpPr>
        <p:spPr>
          <a:xfrm>
            <a:off x="311132" y="1965729"/>
            <a:ext cx="5175268" cy="3901164"/>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slp_diff_timeseries_correct.png"/>
          <p:cNvPicPr>
            <a:picLocks noChangeAspect="1"/>
          </p:cNvPicPr>
          <p:nvPr/>
        </p:nvPicPr>
        <p:blipFill rotWithShape="1">
          <a:blip r:embed="rId5" cstate="email">
            <a:extLst>
              <a:ext uri="{28A0092B-C50C-407E-A947-70E740481C1C}">
                <a14:useLocalDpi xmlns:a14="http://schemas.microsoft.com/office/drawing/2010/main" val="0"/>
              </a:ext>
            </a:extLst>
          </a:blip>
          <a:srcRect l="5931" t="987" r="7725" b="1627"/>
          <a:stretch/>
        </p:blipFill>
        <p:spPr>
          <a:xfrm>
            <a:off x="571533" y="3812762"/>
            <a:ext cx="4775340" cy="2020336"/>
          </a:xfrm>
          <a:prstGeom prst="rect">
            <a:avLst/>
          </a:prstGeom>
        </p:spPr>
      </p:pic>
      <p:cxnSp>
        <p:nvCxnSpPr>
          <p:cNvPr id="29" name="Straight Arrow Connector 28"/>
          <p:cNvCxnSpPr/>
          <p:nvPr/>
        </p:nvCxnSpPr>
        <p:spPr>
          <a:xfrm flipH="1">
            <a:off x="4269790" y="1895171"/>
            <a:ext cx="266351" cy="454795"/>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6" name="Right Brace 35"/>
          <p:cNvSpPr/>
          <p:nvPr/>
        </p:nvSpPr>
        <p:spPr>
          <a:xfrm rot="5400000" flipH="1">
            <a:off x="3800242" y="1742172"/>
            <a:ext cx="159431" cy="1581606"/>
          </a:xfrm>
          <a:prstGeom prst="rightBrace">
            <a:avLst>
              <a:gd name="adj1" fmla="val 91515"/>
              <a:gd name="adj2" fmla="val 50000"/>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1" name="Right Brace 50"/>
          <p:cNvSpPr/>
          <p:nvPr/>
        </p:nvSpPr>
        <p:spPr>
          <a:xfrm>
            <a:off x="4667252" y="2793977"/>
            <a:ext cx="130616" cy="345082"/>
          </a:xfrm>
          <a:prstGeom prst="rightBrace">
            <a:avLst>
              <a:gd name="adj1" fmla="val 59379"/>
              <a:gd name="adj2" fmla="val 50000"/>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52" name="Straight Arrow Connector 51"/>
          <p:cNvCxnSpPr/>
          <p:nvPr/>
        </p:nvCxnSpPr>
        <p:spPr>
          <a:xfrm flipV="1">
            <a:off x="4825775" y="2961964"/>
            <a:ext cx="0" cy="1329211"/>
          </a:xfrm>
          <a:prstGeom prst="straightConnector1">
            <a:avLst/>
          </a:prstGeom>
          <a:ln w="571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4392019" y="3258184"/>
            <a:ext cx="0" cy="1701275"/>
          </a:xfrm>
          <a:prstGeom prst="straightConnector1">
            <a:avLst/>
          </a:prstGeom>
          <a:ln w="5715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562803" y="2935538"/>
            <a:ext cx="0" cy="1838286"/>
          </a:xfrm>
          <a:prstGeom prst="straightConnector1">
            <a:avLst/>
          </a:prstGeom>
          <a:ln w="571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715000" y="2001612"/>
            <a:ext cx="3149777" cy="1600438"/>
          </a:xfrm>
          <a:prstGeom prst="rect">
            <a:avLst/>
          </a:prstGeom>
          <a:noFill/>
          <a:ln w="38100" cmpd="sng">
            <a:solidFill>
              <a:srgbClr val="000000"/>
            </a:solidFill>
          </a:ln>
        </p:spPr>
        <p:txBody>
          <a:bodyPr wrap="square" rtlCol="0">
            <a:spAutoFit/>
          </a:bodyPr>
          <a:lstStyle/>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NHC Best Track</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Warm pre-storm SST, WRF isftcflx=2</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Warm pre-storm SST, isftcflx=1</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Warm pre-storm SST, isftcflx=0</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Cold post-</a:t>
            </a:r>
            <a:r>
              <a:rPr lang="en-US" sz="1400" dirty="0">
                <a:latin typeface="Calibri" panose="020F0502020204030204" pitchFamily="34" charset="0"/>
                <a:cs typeface="Franklin Gothic Book"/>
              </a:rPr>
              <a:t>storm SST, isftcflx=2</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Cold post-</a:t>
            </a:r>
            <a:r>
              <a:rPr lang="en-US" sz="1400" dirty="0">
                <a:latin typeface="Calibri" panose="020F0502020204030204" pitchFamily="34" charset="0"/>
                <a:cs typeface="Franklin Gothic Book"/>
              </a:rPr>
              <a:t>storm SST, isftcflx=1</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Cold post-</a:t>
            </a:r>
            <a:r>
              <a:rPr lang="en-US" sz="1400" dirty="0">
                <a:latin typeface="Calibri" panose="020F0502020204030204" pitchFamily="34" charset="0"/>
                <a:cs typeface="Franklin Gothic Book"/>
              </a:rPr>
              <a:t>storm SST, isftcflx=</a:t>
            </a:r>
            <a:r>
              <a:rPr lang="en-US" sz="1400" dirty="0" smtClean="0">
                <a:latin typeface="Calibri" panose="020F0502020204030204" pitchFamily="34" charset="0"/>
                <a:cs typeface="Franklin Gothic Book"/>
              </a:rPr>
              <a:t>0</a:t>
            </a:r>
          </a:p>
        </p:txBody>
      </p:sp>
      <p:sp>
        <p:nvSpPr>
          <p:cNvPr id="31" name="TextBox 30"/>
          <p:cNvSpPr txBox="1"/>
          <p:nvPr/>
        </p:nvSpPr>
        <p:spPr>
          <a:xfrm>
            <a:off x="3809787" y="1495061"/>
            <a:ext cx="1452707" cy="400110"/>
          </a:xfrm>
          <a:prstGeom prst="rect">
            <a:avLst/>
          </a:prstGeom>
          <a:noFill/>
        </p:spPr>
        <p:txBody>
          <a:bodyPr wrap="square" rtlCol="0">
            <a:spAutoFit/>
          </a:bodyPr>
          <a:lstStyle/>
          <a:p>
            <a:r>
              <a:rPr lang="en-US" sz="2000" dirty="0" smtClean="0">
                <a:latin typeface="Calibri" panose="020F0502020204030204" pitchFamily="34" charset="0"/>
                <a:cs typeface="Franklin Gothic Book"/>
              </a:rPr>
              <a:t>NJ landfall</a:t>
            </a:r>
          </a:p>
        </p:txBody>
      </p:sp>
      <p:sp>
        <p:nvSpPr>
          <p:cNvPr id="35" name="TextBox 34"/>
          <p:cNvSpPr txBox="1"/>
          <p:nvPr/>
        </p:nvSpPr>
        <p:spPr>
          <a:xfrm>
            <a:off x="152400" y="1288173"/>
            <a:ext cx="3149600" cy="707886"/>
          </a:xfrm>
          <a:prstGeom prst="rect">
            <a:avLst/>
          </a:prstGeom>
          <a:noFill/>
        </p:spPr>
        <p:txBody>
          <a:bodyPr wrap="square" rtlCol="0">
            <a:spAutoFit/>
          </a:bodyPr>
          <a:lstStyle/>
          <a:p>
            <a:pPr algn="ctr"/>
            <a:r>
              <a:rPr lang="en-US" sz="2000" dirty="0" smtClean="0">
                <a:latin typeface="Calibri" panose="020F0502020204030204" pitchFamily="34" charset="0"/>
                <a:cs typeface="Franklin Gothic Book"/>
              </a:rPr>
              <a:t>Over Mid-Atlantic Bight</a:t>
            </a:r>
            <a:br>
              <a:rPr lang="en-US" sz="2000" dirty="0" smtClean="0">
                <a:latin typeface="Calibri" panose="020F0502020204030204" pitchFamily="34" charset="0"/>
                <a:cs typeface="Franklin Gothic Book"/>
              </a:rPr>
            </a:br>
            <a:r>
              <a:rPr lang="en-US" sz="2000" dirty="0" smtClean="0">
                <a:latin typeface="Calibri" panose="020F0502020204030204" pitchFamily="34" charset="0"/>
                <a:cs typeface="Franklin Gothic Book"/>
              </a:rPr>
              <a:t>&amp; NY Harbor</a:t>
            </a:r>
          </a:p>
        </p:txBody>
      </p:sp>
      <p:sp>
        <p:nvSpPr>
          <p:cNvPr id="40" name="TextBox 39"/>
          <p:cNvSpPr txBox="1"/>
          <p:nvPr/>
        </p:nvSpPr>
        <p:spPr>
          <a:xfrm>
            <a:off x="5715000" y="4051518"/>
            <a:ext cx="3149777" cy="1815882"/>
          </a:xfrm>
          <a:prstGeom prst="rect">
            <a:avLst/>
          </a:prstGeom>
          <a:noFill/>
          <a:ln w="38100" cmpd="sng">
            <a:solidFill>
              <a:srgbClr val="000000"/>
            </a:solidFill>
          </a:ln>
        </p:spPr>
        <p:txBody>
          <a:bodyPr wrap="square" rtlCol="0">
            <a:spAutoFit/>
          </a:bodyPr>
          <a:lstStyle/>
          <a:p>
            <a:pPr marL="685800" indent="-685800"/>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Sensitivity to SST</a:t>
            </a:r>
            <a:br>
              <a:rPr lang="en-US" sz="1400" dirty="0" smtClean="0">
                <a:latin typeface="Calibri" panose="020F0502020204030204" pitchFamily="34" charset="0"/>
                <a:cs typeface="Franklin Gothic Book"/>
              </a:rPr>
            </a:br>
            <a:r>
              <a:rPr lang="en-US" sz="1400" dirty="0" smtClean="0">
                <a:latin typeface="Calibri" panose="020F0502020204030204" pitchFamily="34" charset="0"/>
                <a:cs typeface="Franklin Gothic Book"/>
              </a:rPr>
              <a:t>(warm minus cold), isftcflx=2</a:t>
            </a:r>
          </a:p>
          <a:p>
            <a:pPr marL="685800" indent="-685800"/>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Sensitivity to air-sea flux parameterization (isftcflx=1 minus isftcflx=0), warm SST</a:t>
            </a:r>
          </a:p>
          <a:p>
            <a:pPr marL="685800" indent="-685800"/>
            <a:r>
              <a:rPr lang="en-US" sz="1400" dirty="0" smtClean="0">
                <a:latin typeface="Calibri" panose="020F0502020204030204" pitchFamily="34" charset="0"/>
                <a:cs typeface="Franklin Gothic Book"/>
              </a:rPr>
              <a:t>        </a:t>
            </a:r>
            <a:r>
              <a:rPr lang="en-US" sz="1400" dirty="0">
                <a:latin typeface="Calibri" panose="020F0502020204030204" pitchFamily="34" charset="0"/>
                <a:cs typeface="Franklin Gothic Book"/>
              </a:rPr>
              <a:t>Sensitivity to air-sea flux parameterization (isftcflx=1 minus isftcflx</a:t>
            </a:r>
            <a:r>
              <a:rPr lang="en-US" sz="1400" dirty="0" smtClean="0">
                <a:latin typeface="Calibri" panose="020F0502020204030204" pitchFamily="34" charset="0"/>
                <a:cs typeface="Franklin Gothic Book"/>
              </a:rPr>
              <a:t>=0)</a:t>
            </a:r>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cold SST</a:t>
            </a:r>
          </a:p>
        </p:txBody>
      </p:sp>
      <p:cxnSp>
        <p:nvCxnSpPr>
          <p:cNvPr id="24" name="Straight Connector 23"/>
          <p:cNvCxnSpPr/>
          <p:nvPr/>
        </p:nvCxnSpPr>
        <p:spPr>
          <a:xfrm>
            <a:off x="5861073" y="2163563"/>
            <a:ext cx="207994"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861073" y="2355779"/>
            <a:ext cx="207994"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861073" y="2573395"/>
            <a:ext cx="207994" cy="0"/>
          </a:xfrm>
          <a:prstGeom prst="line">
            <a:avLst/>
          </a:prstGeom>
          <a:ln w="28575"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861073" y="2791011"/>
            <a:ext cx="207994" cy="0"/>
          </a:xfrm>
          <a:prstGeom prst="line">
            <a:avLst/>
          </a:prstGeom>
          <a:ln w="19050" cmpd="sng">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861073" y="3008627"/>
            <a:ext cx="207994"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861073" y="3226243"/>
            <a:ext cx="207994" cy="0"/>
          </a:xfrm>
          <a:prstGeom prst="line">
            <a:avLst/>
          </a:prstGeom>
          <a:ln w="28575" cmpd="sng">
            <a:solidFill>
              <a:srgbClr val="0000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861073" y="3443859"/>
            <a:ext cx="207994" cy="0"/>
          </a:xfrm>
          <a:prstGeom prst="line">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61073" y="4205859"/>
            <a:ext cx="207994"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861073" y="4627803"/>
            <a:ext cx="207994"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61073" y="5272659"/>
            <a:ext cx="207994"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36" idx="1"/>
          </p:cNvCxnSpPr>
          <p:nvPr/>
        </p:nvCxnSpPr>
        <p:spPr>
          <a:xfrm>
            <a:off x="2514600" y="1695116"/>
            <a:ext cx="1365358" cy="758144"/>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6" name="Right Brace 55"/>
          <p:cNvSpPr/>
          <p:nvPr/>
        </p:nvSpPr>
        <p:spPr>
          <a:xfrm>
            <a:off x="4487224" y="2847479"/>
            <a:ext cx="97831" cy="176118"/>
          </a:xfrm>
          <a:prstGeom prst="rightBrace">
            <a:avLst>
              <a:gd name="adj1" fmla="val 36087"/>
              <a:gd name="adj2" fmla="val 50000"/>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0" name="Right Brace 59"/>
          <p:cNvSpPr/>
          <p:nvPr/>
        </p:nvSpPr>
        <p:spPr>
          <a:xfrm>
            <a:off x="4267200" y="3170125"/>
            <a:ext cx="97831" cy="176118"/>
          </a:xfrm>
          <a:prstGeom prst="rightBrace">
            <a:avLst>
              <a:gd name="adj1" fmla="val 36087"/>
              <a:gd name="adj2" fmla="val 50000"/>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4"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14</a:t>
            </a:fld>
            <a:endParaRPr lang="en-US" dirty="0">
              <a:solidFill>
                <a:srgbClr val="000000"/>
              </a:solidFill>
              <a:latin typeface="Calibri"/>
              <a:cs typeface="Calibri"/>
            </a:endParaRPr>
          </a:p>
        </p:txBody>
      </p:sp>
    </p:spTree>
    <p:extLst>
      <p:ext uri="{BB962C8B-B14F-4D97-AF65-F5344CB8AC3E}">
        <p14:creationId xmlns:p14="http://schemas.microsoft.com/office/powerpoint/2010/main" val="253482270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762000"/>
          </a:xfrm>
        </p:spPr>
        <p:txBody>
          <a:bodyPr/>
          <a:lstStyle/>
          <a:p>
            <a:pPr algn="l"/>
            <a:r>
              <a:rPr lang="en-US" b="1" dirty="0" smtClean="0">
                <a:solidFill>
                  <a:srgbClr val="000000"/>
                </a:solidFill>
                <a:latin typeface="Calibri"/>
                <a:cs typeface="Calibri"/>
              </a:rPr>
              <a:t>Conclusions</a:t>
            </a:r>
            <a:endParaRPr lang="en-US" b="1" dirty="0">
              <a:solidFill>
                <a:srgbClr val="000000"/>
              </a:solidFill>
              <a:latin typeface="Calibri"/>
              <a:cs typeface="Calibri"/>
            </a:endParaRPr>
          </a:p>
        </p:txBody>
      </p:sp>
      <p:sp>
        <p:nvSpPr>
          <p:cNvPr id="3" name="TextBox 2"/>
          <p:cNvSpPr txBox="1"/>
          <p:nvPr/>
        </p:nvSpPr>
        <p:spPr>
          <a:xfrm>
            <a:off x="152400" y="685800"/>
            <a:ext cx="8839200" cy="5570755"/>
          </a:xfrm>
          <a:prstGeom prst="rect">
            <a:avLst/>
          </a:prstGeom>
          <a:noFill/>
        </p:spPr>
        <p:txBody>
          <a:bodyPr wrap="square" rtlCol="0">
            <a:spAutoFit/>
          </a:bodyPr>
          <a:lstStyle/>
          <a:p>
            <a:pPr marL="742950" indent="-742950">
              <a:spcAft>
                <a:spcPts val="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Large majority of SST cooling occurred ahead of Irene’s </a:t>
            </a:r>
            <a:r>
              <a:rPr lang="en-US" sz="2400" dirty="0" smtClean="0">
                <a:solidFill>
                  <a:srgbClr val="000000"/>
                </a:solidFill>
                <a:latin typeface="Calibri" panose="020F0502020204030204" pitchFamily="34" charset="0"/>
                <a:cs typeface="Franklin Gothic Book"/>
              </a:rPr>
              <a:t>eye</a:t>
            </a:r>
          </a:p>
          <a:p>
            <a:pPr marL="860425" lvl="2" indent="-403225">
              <a:spcAft>
                <a:spcPts val="1800"/>
              </a:spcAft>
              <a:buFont typeface="Arial" panose="020B0604020202020204" pitchFamily="34" charset="0"/>
              <a:buChar char="•"/>
            </a:pPr>
            <a:r>
              <a:rPr lang="en-US" sz="2000" dirty="0" smtClean="0">
                <a:solidFill>
                  <a:srgbClr val="000000"/>
                </a:solidFill>
                <a:latin typeface="Calibri" panose="020F0502020204030204" pitchFamily="34" charset="0"/>
                <a:cs typeface="Franklin Gothic Book"/>
              </a:rPr>
              <a:t>Glider observed coastal downwelling</a:t>
            </a:r>
            <a:r>
              <a:rPr lang="en-US" sz="2000" dirty="0" smtClean="0">
                <a:solidFill>
                  <a:srgbClr val="000000"/>
                </a:solidFill>
                <a:latin typeface="Calibri" panose="020F0502020204030204" pitchFamily="34" charset="0"/>
                <a:cs typeface="Franklin Gothic Book"/>
                <a:sym typeface="Wingdings"/>
              </a:rPr>
              <a:t>, which resulted in shear across thermocline, turbulence/entrainment, and finally surface cooling</a:t>
            </a:r>
            <a:endParaRPr lang="en-US" sz="2400" dirty="0">
              <a:solidFill>
                <a:srgbClr val="000000"/>
              </a:solidFill>
              <a:latin typeface="Calibri" panose="020F0502020204030204" pitchFamily="34" charset="0"/>
              <a:cs typeface="Franklin Gothic Book"/>
            </a:endParaRPr>
          </a:p>
          <a:p>
            <a:pPr marL="742950" indent="-742950">
              <a:spcAft>
                <a:spcPts val="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We determined max impact of this cooling on storm intensity (fixed </a:t>
            </a:r>
            <a:r>
              <a:rPr lang="en-US" sz="2400" dirty="0">
                <a:solidFill>
                  <a:srgbClr val="0000FF"/>
                </a:solidFill>
                <a:latin typeface="Calibri" panose="020F0502020204030204" pitchFamily="34" charset="0"/>
                <a:cs typeface="Franklin Gothic Book"/>
              </a:rPr>
              <a:t>cold </a:t>
            </a:r>
            <a:r>
              <a:rPr lang="en-US" sz="2400" dirty="0">
                <a:solidFill>
                  <a:srgbClr val="000000"/>
                </a:solidFill>
                <a:latin typeface="Calibri" panose="020F0502020204030204" pitchFamily="34" charset="0"/>
                <a:cs typeface="Franklin Gothic Book"/>
              </a:rPr>
              <a:t>vs. fixed </a:t>
            </a:r>
            <a:r>
              <a:rPr lang="en-US" sz="2400" dirty="0">
                <a:solidFill>
                  <a:srgbClr val="FF0000"/>
                </a:solidFill>
                <a:latin typeface="Calibri" panose="020F0502020204030204" pitchFamily="34" charset="0"/>
                <a:cs typeface="Franklin Gothic Book"/>
              </a:rPr>
              <a:t>warm</a:t>
            </a:r>
            <a:r>
              <a:rPr lang="en-US" sz="2400" dirty="0">
                <a:solidFill>
                  <a:srgbClr val="000000"/>
                </a:solidFill>
                <a:latin typeface="Calibri" panose="020F0502020204030204" pitchFamily="34" charset="0"/>
                <a:cs typeface="Franklin Gothic Book"/>
              </a:rPr>
              <a:t> SST</a:t>
            </a:r>
            <a:r>
              <a:rPr lang="en-US" sz="2400" dirty="0" smtClean="0">
                <a:solidFill>
                  <a:srgbClr val="000000"/>
                </a:solidFill>
                <a:latin typeface="Calibri" panose="020F0502020204030204" pitchFamily="34" charset="0"/>
                <a:cs typeface="Franklin Gothic Book"/>
              </a:rPr>
              <a:t>)</a:t>
            </a:r>
          </a:p>
          <a:p>
            <a:pPr marL="860425" lvl="1" indent="-403225">
              <a:spcAft>
                <a:spcPts val="1800"/>
              </a:spcAft>
              <a:buFont typeface="Arial" panose="020B0604020202020204" pitchFamily="34" charset="0"/>
              <a:buChar char="•"/>
            </a:pPr>
            <a:r>
              <a:rPr lang="en-US" sz="2000" dirty="0" smtClean="0">
                <a:solidFill>
                  <a:srgbClr val="000000"/>
                </a:solidFill>
                <a:latin typeface="Calibri" panose="020F0502020204030204" pitchFamily="34" charset="0"/>
                <a:cs typeface="Franklin Gothic Book"/>
              </a:rPr>
              <a:t>One </a:t>
            </a:r>
            <a:r>
              <a:rPr lang="en-US" sz="2000" dirty="0">
                <a:solidFill>
                  <a:srgbClr val="000000"/>
                </a:solidFill>
                <a:latin typeface="Calibri" panose="020F0502020204030204" pitchFamily="34" charset="0"/>
                <a:cs typeface="Franklin Gothic Book"/>
              </a:rPr>
              <a:t>of the largest among tested model parameters</a:t>
            </a:r>
          </a:p>
          <a:p>
            <a:pPr marL="742950" indent="-742950">
              <a:spcAft>
                <a:spcPts val="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Some surface cooling occurred during/after eye </a:t>
            </a:r>
            <a:r>
              <a:rPr lang="en-US" sz="2400" dirty="0" smtClean="0">
                <a:solidFill>
                  <a:srgbClr val="000000"/>
                </a:solidFill>
                <a:latin typeface="Calibri" panose="020F0502020204030204" pitchFamily="34" charset="0"/>
                <a:cs typeface="Franklin Gothic Book"/>
              </a:rPr>
              <a:t>passage</a:t>
            </a:r>
          </a:p>
          <a:p>
            <a:pPr marL="860425" lvl="1" indent="-403225">
              <a:spcAft>
                <a:spcPts val="1800"/>
              </a:spcAft>
              <a:buFont typeface="Arial" panose="020B0604020202020204" pitchFamily="34" charset="0"/>
              <a:buChar char="•"/>
            </a:pPr>
            <a:r>
              <a:rPr lang="en-US" sz="2000" dirty="0" smtClean="0">
                <a:solidFill>
                  <a:srgbClr val="000000"/>
                </a:solidFill>
                <a:latin typeface="Calibri" panose="020F0502020204030204" pitchFamily="34" charset="0"/>
                <a:cs typeface="Franklin Gothic Book"/>
              </a:rPr>
              <a:t>Actual </a:t>
            </a:r>
            <a:r>
              <a:rPr lang="en-US" sz="2000" dirty="0">
                <a:solidFill>
                  <a:srgbClr val="000000"/>
                </a:solidFill>
                <a:latin typeface="Calibri" panose="020F0502020204030204" pitchFamily="34" charset="0"/>
                <a:cs typeface="Franklin Gothic Book"/>
              </a:rPr>
              <a:t>impact of SST cooling on storm intensity may be slightly </a:t>
            </a:r>
            <a:r>
              <a:rPr lang="en-US" sz="2000" dirty="0" smtClean="0">
                <a:solidFill>
                  <a:srgbClr val="000000"/>
                </a:solidFill>
                <a:latin typeface="Calibri" panose="020F0502020204030204" pitchFamily="34" charset="0"/>
                <a:cs typeface="Franklin Gothic Book"/>
              </a:rPr>
              <a:t>lower</a:t>
            </a:r>
          </a:p>
          <a:p>
            <a:pPr marL="742950" indent="-742950">
              <a:spcAft>
                <a:spcPts val="18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A 1D ocean model cannot capture 3D coastal ocean processes resulting in important “ahead-of-eye” SST cooling </a:t>
            </a:r>
          </a:p>
          <a:p>
            <a:pPr marL="742950" indent="-742950">
              <a:spcAft>
                <a:spcPts val="18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A 3D high res ocean </a:t>
            </a:r>
            <a:r>
              <a:rPr lang="en-US" sz="2400" dirty="0">
                <a:solidFill>
                  <a:srgbClr val="000000"/>
                </a:solidFill>
                <a:latin typeface="Calibri" panose="020F0502020204030204" pitchFamily="34" charset="0"/>
                <a:cs typeface="Franklin Gothic Book"/>
              </a:rPr>
              <a:t>model (e.g. ROMS) nested </a:t>
            </a:r>
            <a:r>
              <a:rPr lang="en-US" sz="2400" dirty="0" smtClean="0">
                <a:solidFill>
                  <a:srgbClr val="000000"/>
                </a:solidFill>
                <a:latin typeface="Calibri" panose="020F0502020204030204" pitchFamily="34" charset="0"/>
                <a:cs typeface="Franklin Gothic Book"/>
              </a:rPr>
              <a:t>in a synoptic ocean model could </a:t>
            </a:r>
            <a:r>
              <a:rPr lang="en-US" sz="2400" dirty="0">
                <a:solidFill>
                  <a:srgbClr val="000000"/>
                </a:solidFill>
                <a:latin typeface="Calibri" panose="020F0502020204030204" pitchFamily="34" charset="0"/>
                <a:cs typeface="Franklin Gothic Book"/>
              </a:rPr>
              <a:t>add significant value to tropical </a:t>
            </a:r>
            <a:r>
              <a:rPr lang="en-US" sz="2400" dirty="0" smtClean="0">
                <a:solidFill>
                  <a:srgbClr val="000000"/>
                </a:solidFill>
                <a:latin typeface="Calibri" panose="020F0502020204030204" pitchFamily="34" charset="0"/>
                <a:cs typeface="Franklin Gothic Book"/>
              </a:rPr>
              <a:t>cyclone (TC) </a:t>
            </a:r>
            <a:r>
              <a:rPr lang="en-US" sz="2400" dirty="0">
                <a:solidFill>
                  <a:srgbClr val="000000"/>
                </a:solidFill>
                <a:latin typeface="Calibri" panose="020F0502020204030204" pitchFamily="34" charset="0"/>
                <a:cs typeface="Franklin Gothic Book"/>
              </a:rPr>
              <a:t>prediction in the coastal ocean—the last </a:t>
            </a:r>
            <a:r>
              <a:rPr lang="en-US" sz="2400" dirty="0" smtClean="0">
                <a:solidFill>
                  <a:srgbClr val="000000"/>
                </a:solidFill>
                <a:latin typeface="Calibri" panose="020F0502020204030204" pitchFamily="34" charset="0"/>
                <a:cs typeface="Franklin Gothic Book"/>
              </a:rPr>
              <a:t>hours </a:t>
            </a:r>
            <a:r>
              <a:rPr lang="en-US" sz="2400" dirty="0">
                <a:solidFill>
                  <a:srgbClr val="000000"/>
                </a:solidFill>
                <a:latin typeface="Calibri" panose="020F0502020204030204" pitchFamily="34" charset="0"/>
                <a:cs typeface="Franklin Gothic Book"/>
              </a:rPr>
              <a:t>before </a:t>
            </a:r>
            <a:r>
              <a:rPr lang="en-US" sz="2400" dirty="0" smtClean="0">
                <a:solidFill>
                  <a:srgbClr val="000000"/>
                </a:solidFill>
                <a:latin typeface="Calibri" panose="020F0502020204030204" pitchFamily="34" charset="0"/>
                <a:cs typeface="Franklin Gothic Book"/>
              </a:rPr>
              <a:t>landfall</a:t>
            </a:r>
            <a:endParaRPr lang="en-US" sz="2400" dirty="0">
              <a:solidFill>
                <a:srgbClr val="000000"/>
              </a:solidFill>
              <a:latin typeface="Calibri" panose="020F0502020204030204" pitchFamily="34" charset="0"/>
              <a:cs typeface="Franklin Gothic Book"/>
            </a:endParaRPr>
          </a:p>
        </p:txBody>
      </p:sp>
      <p:sp>
        <p:nvSpPr>
          <p:cNvPr id="8"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15</a:t>
            </a:fld>
            <a:endParaRPr lang="en-US" dirty="0">
              <a:solidFill>
                <a:srgbClr val="000000"/>
              </a:solidFill>
              <a:latin typeface="Calibri"/>
              <a:cs typeface="Calibri"/>
            </a:endParaRPr>
          </a:p>
        </p:txBody>
      </p:sp>
    </p:spTree>
    <p:extLst>
      <p:ext uri="{BB962C8B-B14F-4D97-AF65-F5344CB8AC3E}">
        <p14:creationId xmlns:p14="http://schemas.microsoft.com/office/powerpoint/2010/main" val="104109598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b="1" dirty="0" smtClean="0">
                <a:solidFill>
                  <a:srgbClr val="000000"/>
                </a:solidFill>
                <a:latin typeface="Calibri"/>
                <a:cs typeface="Calibri"/>
              </a:rPr>
              <a:t>Future work</a:t>
            </a:r>
            <a:endParaRPr lang="en-US" b="1" dirty="0">
              <a:solidFill>
                <a:srgbClr val="000000"/>
              </a:solidFill>
              <a:latin typeface="Calibri"/>
              <a:cs typeface="Calibri"/>
            </a:endParaRPr>
          </a:p>
        </p:txBody>
      </p:sp>
      <p:sp>
        <p:nvSpPr>
          <p:cNvPr id="3" name="TextBox 2"/>
          <p:cNvSpPr txBox="1"/>
          <p:nvPr/>
        </p:nvSpPr>
        <p:spPr>
          <a:xfrm>
            <a:off x="381001" y="885479"/>
            <a:ext cx="8458200" cy="5324534"/>
          </a:xfrm>
          <a:prstGeom prst="rect">
            <a:avLst/>
          </a:prstGeom>
          <a:noFill/>
        </p:spPr>
        <p:txBody>
          <a:bodyPr wrap="square" rtlCol="0">
            <a:spAutoFit/>
          </a:bodyPr>
          <a:lstStyle/>
          <a:p>
            <a:pPr marL="742950" indent="-742950">
              <a:spcAft>
                <a:spcPts val="18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Improve model </a:t>
            </a:r>
            <a:r>
              <a:rPr lang="en-US" sz="2400" dirty="0" smtClean="0">
                <a:solidFill>
                  <a:srgbClr val="000000"/>
                </a:solidFill>
                <a:latin typeface="Calibri" panose="020F0502020204030204" pitchFamily="34" charset="0"/>
                <a:cs typeface="Franklin Gothic Book"/>
              </a:rPr>
              <a:t>spin-up </a:t>
            </a:r>
            <a:r>
              <a:rPr lang="en-US" sz="2400" dirty="0">
                <a:solidFill>
                  <a:srgbClr val="000000"/>
                </a:solidFill>
                <a:latin typeface="Calibri" panose="020F0502020204030204" pitchFamily="34" charset="0"/>
                <a:cs typeface="Franklin Gothic Book"/>
              </a:rPr>
              <a:t>issues</a:t>
            </a:r>
          </a:p>
          <a:p>
            <a:pPr marL="742950" indent="-742950">
              <a:spcAft>
                <a:spcPts val="18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Validate wind shear and dry air intrusion </a:t>
            </a:r>
            <a:endParaRPr lang="en-US" sz="2400" dirty="0" smtClean="0">
              <a:solidFill>
                <a:srgbClr val="000000"/>
              </a:solidFill>
              <a:latin typeface="Calibri" panose="020F0502020204030204" pitchFamily="34" charset="0"/>
              <a:cs typeface="Franklin Gothic Book"/>
            </a:endParaRPr>
          </a:p>
          <a:p>
            <a:pPr marL="742950" indent="-742950">
              <a:spcAft>
                <a:spcPts val="18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Evaluate </a:t>
            </a:r>
            <a:r>
              <a:rPr lang="en-US" sz="2400" dirty="0">
                <a:solidFill>
                  <a:srgbClr val="000000"/>
                </a:solidFill>
                <a:latin typeface="Calibri" panose="020F0502020204030204" pitchFamily="34" charset="0"/>
                <a:cs typeface="Franklin Gothic Book"/>
              </a:rPr>
              <a:t>storm size and structure</a:t>
            </a:r>
          </a:p>
          <a:p>
            <a:pPr marL="742950" indent="-742950">
              <a:spcAft>
                <a:spcPts val="18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Compare modeled to observed heat </a:t>
            </a:r>
            <a:r>
              <a:rPr lang="en-US" sz="2400" dirty="0" smtClean="0">
                <a:solidFill>
                  <a:srgbClr val="000000"/>
                </a:solidFill>
                <a:latin typeface="Calibri" panose="020F0502020204030204" pitchFamily="34" charset="0"/>
                <a:cs typeface="Franklin Gothic Book"/>
              </a:rPr>
              <a:t>fluxes </a:t>
            </a:r>
          </a:p>
          <a:p>
            <a:pPr marL="742950" indent="-742950">
              <a:spcAft>
                <a:spcPts val="18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Move </a:t>
            </a:r>
            <a:r>
              <a:rPr lang="en-US" sz="2400" dirty="0">
                <a:solidFill>
                  <a:srgbClr val="000000"/>
                </a:solidFill>
                <a:latin typeface="Calibri" panose="020F0502020204030204" pitchFamily="34" charset="0"/>
                <a:cs typeface="Franklin Gothic Book"/>
              </a:rPr>
              <a:t>towards accurate fully coupled WRF-ROMS system</a:t>
            </a:r>
          </a:p>
          <a:p>
            <a:pPr marL="1200150" lvl="1" indent="-742950">
              <a:spcAft>
                <a:spcPts val="6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WRF w/ hourly ROMS SST</a:t>
            </a:r>
          </a:p>
          <a:p>
            <a:pPr marL="1200150" lvl="1" indent="-742950">
              <a:spcAft>
                <a:spcPts val="6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WRF coupled w/ 3D Price-Weller-</a:t>
            </a:r>
            <a:r>
              <a:rPr lang="en-US" sz="2400" dirty="0" err="1">
                <a:solidFill>
                  <a:srgbClr val="000000"/>
                </a:solidFill>
                <a:latin typeface="Calibri" panose="020F0502020204030204" pitchFamily="34" charset="0"/>
                <a:cs typeface="Franklin Gothic Book"/>
              </a:rPr>
              <a:t>Pinkel</a:t>
            </a:r>
            <a:r>
              <a:rPr lang="en-US" sz="2400" dirty="0">
                <a:solidFill>
                  <a:srgbClr val="000000"/>
                </a:solidFill>
                <a:latin typeface="Calibri" panose="020F0502020204030204" pitchFamily="34" charset="0"/>
                <a:cs typeface="Franklin Gothic Book"/>
              </a:rPr>
              <a:t> ocean model</a:t>
            </a:r>
          </a:p>
          <a:p>
            <a:pPr marL="1200150" lvl="1" indent="-742950">
              <a:spcAft>
                <a:spcPts val="18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WRF-ROMS</a:t>
            </a:r>
          </a:p>
          <a:p>
            <a:pPr marL="742950" indent="-742950">
              <a:spcAft>
                <a:spcPts val="6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More case studies to quantify value of 3D ocean prediction to TC intensity forecasting, eventually across season(s)</a:t>
            </a:r>
            <a:endParaRPr lang="en-US" sz="2400" dirty="0">
              <a:solidFill>
                <a:srgbClr val="000000"/>
              </a:solidFill>
              <a:latin typeface="Calibri" panose="020F0502020204030204" pitchFamily="34" charset="0"/>
              <a:cs typeface="Franklin Gothic Book"/>
            </a:endParaRPr>
          </a:p>
        </p:txBody>
      </p:sp>
      <p:sp>
        <p:nvSpPr>
          <p:cNvPr id="8"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16</a:t>
            </a:fld>
            <a:endParaRPr lang="en-US" dirty="0">
              <a:solidFill>
                <a:srgbClr val="000000"/>
              </a:solidFill>
              <a:latin typeface="Calibri"/>
              <a:cs typeface="Calibri"/>
            </a:endParaRPr>
          </a:p>
        </p:txBody>
      </p:sp>
    </p:spTree>
    <p:extLst>
      <p:ext uri="{BB962C8B-B14F-4D97-AF65-F5344CB8AC3E}">
        <p14:creationId xmlns:p14="http://schemas.microsoft.com/office/powerpoint/2010/main" val="3859480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02689"/>
            <a:ext cx="9144000" cy="1787769"/>
          </a:xfrm>
        </p:spPr>
        <p:txBody>
          <a:bodyPr>
            <a:normAutofit/>
          </a:bodyPr>
          <a:lstStyle/>
          <a:p>
            <a:r>
              <a:rPr lang="en-US" b="1" dirty="0" smtClean="0">
                <a:solidFill>
                  <a:srgbClr val="000000"/>
                </a:solidFill>
                <a:latin typeface="Calibri"/>
                <a:cs typeface="Calibri"/>
              </a:rPr>
              <a:t>Thank You</a:t>
            </a:r>
            <a:endParaRPr lang="en-US" sz="3600" b="1" dirty="0">
              <a:solidFill>
                <a:srgbClr val="000000"/>
              </a:solidFill>
              <a:latin typeface="Calibri"/>
              <a:cs typeface="Calibri"/>
            </a:endParaRPr>
          </a:p>
        </p:txBody>
      </p:sp>
      <p:sp>
        <p:nvSpPr>
          <p:cNvPr id="3"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17</a:t>
            </a:fld>
            <a:endParaRPr lang="en-US" dirty="0">
              <a:solidFill>
                <a:srgbClr val="000000"/>
              </a:solidFill>
              <a:latin typeface="Calibri"/>
              <a:cs typeface="Calibri"/>
            </a:endParaRPr>
          </a:p>
        </p:txBody>
      </p:sp>
    </p:spTree>
    <p:extLst>
      <p:ext uri="{BB962C8B-B14F-4D97-AF65-F5344CB8AC3E}">
        <p14:creationId xmlns:p14="http://schemas.microsoft.com/office/powerpoint/2010/main" val="87662438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14600"/>
            <a:ext cx="8229600" cy="762000"/>
          </a:xfrm>
        </p:spPr>
        <p:txBody>
          <a:bodyPr/>
          <a:lstStyle/>
          <a:p>
            <a:r>
              <a:rPr lang="en-US" b="1" dirty="0" smtClean="0">
                <a:solidFill>
                  <a:srgbClr val="000000"/>
                </a:solidFill>
                <a:latin typeface="Calibri"/>
                <a:cs typeface="Calibri"/>
              </a:rPr>
              <a:t>Extra Slides</a:t>
            </a:r>
            <a:endParaRPr lang="en-US" b="1" dirty="0">
              <a:solidFill>
                <a:srgbClr val="000000"/>
              </a:solidFill>
              <a:latin typeface="Calibri"/>
              <a:cs typeface="Calibri"/>
            </a:endParaRPr>
          </a:p>
        </p:txBody>
      </p:sp>
      <p:sp>
        <p:nvSpPr>
          <p:cNvPr id="7"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18</a:t>
            </a:fld>
            <a:endParaRPr lang="en-US" dirty="0">
              <a:solidFill>
                <a:srgbClr val="000000"/>
              </a:solidFill>
              <a:latin typeface="Calibri"/>
              <a:cs typeface="Calibri"/>
            </a:endParaRPr>
          </a:p>
        </p:txBody>
      </p:sp>
    </p:spTree>
    <p:extLst>
      <p:ext uri="{BB962C8B-B14F-4D97-AF65-F5344CB8AC3E}">
        <p14:creationId xmlns:p14="http://schemas.microsoft.com/office/powerpoint/2010/main" val="359358306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19</a:t>
            </a:fld>
            <a:endParaRPr lang="en-US"/>
          </a:p>
        </p:txBody>
      </p:sp>
      <p:sp>
        <p:nvSpPr>
          <p:cNvPr id="8" name="TextBox 7"/>
          <p:cNvSpPr txBox="1"/>
          <p:nvPr/>
        </p:nvSpPr>
        <p:spPr>
          <a:xfrm>
            <a:off x="0" y="9826"/>
            <a:ext cx="9144000" cy="769441"/>
          </a:xfrm>
          <a:prstGeom prst="rect">
            <a:avLst/>
          </a:prstGeom>
          <a:noFill/>
        </p:spPr>
        <p:txBody>
          <a:bodyPr wrap="square" rtlCol="0">
            <a:spAutoFit/>
          </a:bodyPr>
          <a:lstStyle/>
          <a:p>
            <a:pPr algn="ctr"/>
            <a:r>
              <a:rPr lang="en-US" sz="4400" b="1" dirty="0" smtClean="0">
                <a:latin typeface="Calibri"/>
                <a:cs typeface="Calibri"/>
              </a:rPr>
              <a:t>“Rutgers SST” Satellite Composite</a:t>
            </a:r>
            <a:endParaRPr lang="en-US" sz="3200" i="1" dirty="0">
              <a:latin typeface="Calibri"/>
              <a:cs typeface="Calibri"/>
            </a:endParaRPr>
          </a:p>
        </p:txBody>
      </p:sp>
      <p:pic>
        <p:nvPicPr>
          <p:cNvPr id="9" name="Picture 8" descr="composite_20110831T070000_flat.png"/>
          <p:cNvPicPr>
            <a:picLocks noChangeAspect="1"/>
          </p:cNvPicPr>
          <p:nvPr/>
        </p:nvPicPr>
        <p:blipFill rotWithShape="1">
          <a:blip r:embed="rId2" cstate="print">
            <a:extLst>
              <a:ext uri="{28A0092B-C50C-407E-A947-70E740481C1C}">
                <a14:useLocalDpi xmlns:a14="http://schemas.microsoft.com/office/drawing/2010/main" val="0"/>
              </a:ext>
            </a:extLst>
          </a:blip>
          <a:srcRect l="20585" t="3268" r="20088" b="7895"/>
          <a:stretch/>
        </p:blipFill>
        <p:spPr>
          <a:xfrm>
            <a:off x="6553200" y="736599"/>
            <a:ext cx="2438400" cy="2737704"/>
          </a:xfrm>
          <a:prstGeom prst="rect">
            <a:avLst/>
          </a:prstGeom>
        </p:spPr>
      </p:pic>
      <p:pic>
        <p:nvPicPr>
          <p:cNvPr id="15" name="Picture 14" descr="3rutgers_20130708T060000.png"/>
          <p:cNvPicPr>
            <a:picLocks noChangeAspect="1"/>
          </p:cNvPicPr>
          <p:nvPr/>
        </p:nvPicPr>
        <p:blipFill rotWithShape="1">
          <a:blip r:embed="rId3" cstate="print">
            <a:extLst>
              <a:ext uri="{28A0092B-C50C-407E-A947-70E740481C1C}">
                <a14:useLocalDpi xmlns:a14="http://schemas.microsoft.com/office/drawing/2010/main" val="0"/>
              </a:ext>
            </a:extLst>
          </a:blip>
          <a:srcRect l="27751" t="6044" r="28321" b="7141"/>
          <a:stretch/>
        </p:blipFill>
        <p:spPr>
          <a:xfrm>
            <a:off x="6832605" y="3505200"/>
            <a:ext cx="1828800" cy="2710032"/>
          </a:xfrm>
          <a:prstGeom prst="rect">
            <a:avLst/>
          </a:prstGeom>
        </p:spPr>
      </p:pic>
      <p:sp>
        <p:nvSpPr>
          <p:cNvPr id="16" name="TextBox 15"/>
          <p:cNvSpPr txBox="1"/>
          <p:nvPr/>
        </p:nvSpPr>
        <p:spPr>
          <a:xfrm>
            <a:off x="152400" y="914400"/>
            <a:ext cx="6248400" cy="4955203"/>
          </a:xfrm>
          <a:prstGeom prst="rect">
            <a:avLst/>
          </a:prstGeom>
          <a:noFill/>
        </p:spPr>
        <p:txBody>
          <a:bodyPr wrap="square" rtlCol="0">
            <a:spAutoFit/>
          </a:bodyPr>
          <a:lstStyle/>
          <a:p>
            <a:pPr marL="342900" indent="-342900">
              <a:buFont typeface="+mj-lt"/>
              <a:buAutoNum type="arabicPeriod"/>
            </a:pPr>
            <a:r>
              <a:rPr lang="en-US" sz="2400" b="1" dirty="0" smtClean="0">
                <a:latin typeface="Calibri"/>
                <a:cs typeface="Calibri"/>
              </a:rPr>
              <a:t>Clean up AVHRR scans</a:t>
            </a:r>
          </a:p>
          <a:p>
            <a:pPr marL="971550" lvl="1" indent="-514350">
              <a:buFont typeface="+mj-lt"/>
              <a:buAutoNum type="romanLcPeriod"/>
            </a:pPr>
            <a:r>
              <a:rPr lang="en-US" sz="2000" dirty="0" smtClean="0">
                <a:latin typeface="Calibri"/>
                <a:cs typeface="Calibri"/>
              </a:rPr>
              <a:t>Remove sun glint, data close to edge</a:t>
            </a:r>
          </a:p>
          <a:p>
            <a:pPr marL="342900" indent="-342900">
              <a:buFont typeface="+mj-lt"/>
              <a:buAutoNum type="arabicPeriod"/>
            </a:pPr>
            <a:r>
              <a:rPr lang="en-US" sz="2400" b="1" dirty="0" err="1" smtClean="0">
                <a:latin typeface="Calibri"/>
                <a:cs typeface="Calibri"/>
              </a:rPr>
              <a:t>Decloud</a:t>
            </a:r>
            <a:r>
              <a:rPr lang="en-US" sz="2400" b="1" dirty="0" smtClean="0">
                <a:latin typeface="Calibri"/>
                <a:cs typeface="Calibri"/>
              </a:rPr>
              <a:t> (specific to MAB)</a:t>
            </a:r>
          </a:p>
          <a:p>
            <a:pPr marL="971550" lvl="1" indent="-514350">
              <a:buFont typeface="+mj-lt"/>
              <a:buAutoNum type="romanLcPeriod"/>
            </a:pPr>
            <a:r>
              <a:rPr lang="en-US" sz="2000" dirty="0">
                <a:latin typeface="Calibri"/>
                <a:cs typeface="Calibri"/>
              </a:rPr>
              <a:t>AVHRR </a:t>
            </a:r>
            <a:r>
              <a:rPr lang="en-US" sz="2000" i="1" dirty="0">
                <a:latin typeface="Calibri"/>
                <a:cs typeface="Calibri"/>
              </a:rPr>
              <a:t>Channel 2</a:t>
            </a:r>
            <a:r>
              <a:rPr lang="en-US" sz="2000" dirty="0">
                <a:latin typeface="Calibri"/>
                <a:cs typeface="Calibri"/>
              </a:rPr>
              <a:t> (0.725-1 </a:t>
            </a:r>
            <a:r>
              <a:rPr lang="el-GR" sz="2000" dirty="0">
                <a:latin typeface="Calibri"/>
                <a:cs typeface="Calibri"/>
              </a:rPr>
              <a:t>μ</a:t>
            </a:r>
            <a:r>
              <a:rPr lang="en-US" sz="2000" dirty="0">
                <a:latin typeface="Calibri"/>
                <a:cs typeface="Calibri"/>
              </a:rPr>
              <a:t>m) </a:t>
            </a:r>
            <a:r>
              <a:rPr lang="en-US" sz="2000" dirty="0" smtClean="0">
                <a:latin typeface="Calibri"/>
                <a:cs typeface="Calibri"/>
              </a:rPr>
              <a:t>tests:</a:t>
            </a:r>
            <a:endParaRPr lang="en-US" sz="2000" dirty="0">
              <a:latin typeface="Calibri"/>
              <a:cs typeface="Calibri"/>
            </a:endParaRPr>
          </a:p>
          <a:p>
            <a:pPr marL="1257300" lvl="2" indent="-342900">
              <a:buFont typeface="Arial"/>
              <a:buChar char="•"/>
            </a:pPr>
            <a:r>
              <a:rPr lang="en-US" sz="2000" dirty="0">
                <a:latin typeface="Calibri"/>
                <a:cs typeface="Calibri"/>
              </a:rPr>
              <a:t>Remove if near IR albedo &gt; 2.3%</a:t>
            </a:r>
          </a:p>
          <a:p>
            <a:pPr marL="1257300" lvl="2" indent="-342900">
              <a:buFont typeface="Arial"/>
              <a:buChar char="•"/>
            </a:pPr>
            <a:r>
              <a:rPr lang="en-US" sz="2000" dirty="0">
                <a:latin typeface="Calibri"/>
                <a:cs typeface="Calibri"/>
              </a:rPr>
              <a:t>Remove if </a:t>
            </a:r>
            <a:r>
              <a:rPr lang="en-US" sz="2000" dirty="0" err="1" smtClean="0">
                <a:latin typeface="Calibri"/>
                <a:cs typeface="Calibri"/>
              </a:rPr>
              <a:t>Δnear</a:t>
            </a:r>
            <a:r>
              <a:rPr lang="en-US" sz="2000" dirty="0" smtClean="0">
                <a:latin typeface="Calibri"/>
                <a:cs typeface="Calibri"/>
              </a:rPr>
              <a:t> </a:t>
            </a:r>
            <a:r>
              <a:rPr lang="en-US" sz="2000" dirty="0">
                <a:latin typeface="Calibri"/>
                <a:cs typeface="Calibri"/>
              </a:rPr>
              <a:t>IR albedo &gt; 0.15% within 3km x 3km </a:t>
            </a:r>
            <a:r>
              <a:rPr lang="en-US" sz="2000" dirty="0" smtClean="0">
                <a:latin typeface="Calibri"/>
                <a:cs typeface="Calibri"/>
              </a:rPr>
              <a:t>box</a:t>
            </a:r>
          </a:p>
          <a:p>
            <a:pPr marL="800100" lvl="1" indent="-342900">
              <a:buFont typeface="+mj-lt"/>
              <a:buAutoNum type="romanLcPeriod"/>
            </a:pPr>
            <a:r>
              <a:rPr lang="en-US" sz="2000" dirty="0" smtClean="0">
                <a:latin typeface="Calibri"/>
                <a:cs typeface="Calibri"/>
              </a:rPr>
              <a:t>   AVHRR </a:t>
            </a:r>
            <a:r>
              <a:rPr lang="en-US" sz="2000" i="1" dirty="0" smtClean="0">
                <a:latin typeface="Calibri"/>
                <a:cs typeface="Calibri"/>
              </a:rPr>
              <a:t>Channel 4 </a:t>
            </a:r>
            <a:r>
              <a:rPr lang="en-US" sz="2000" dirty="0" smtClean="0">
                <a:latin typeface="Calibri"/>
                <a:cs typeface="Calibri"/>
              </a:rPr>
              <a:t>(10.3-11.3 </a:t>
            </a:r>
            <a:r>
              <a:rPr lang="el-GR" sz="2000" dirty="0">
                <a:latin typeface="Calibri"/>
                <a:cs typeface="Calibri"/>
              </a:rPr>
              <a:t>μ</a:t>
            </a:r>
            <a:r>
              <a:rPr lang="en-US" sz="2000" dirty="0" smtClean="0">
                <a:latin typeface="Calibri"/>
                <a:cs typeface="Calibri"/>
              </a:rPr>
              <a:t>m) tests:</a:t>
            </a:r>
          </a:p>
          <a:p>
            <a:pPr marL="1257300" lvl="2" indent="-342900">
              <a:buFont typeface="Arial"/>
              <a:buChar char="•"/>
            </a:pPr>
            <a:r>
              <a:rPr lang="en-US" sz="2000" dirty="0" smtClean="0">
                <a:latin typeface="Calibri"/>
                <a:cs typeface="Calibri"/>
              </a:rPr>
              <a:t>Remove if T &lt; 5</a:t>
            </a:r>
            <a:r>
              <a:rPr lang="en-US" sz="2000" dirty="0">
                <a:latin typeface="Calibri"/>
                <a:cs typeface="Calibri"/>
              </a:rPr>
              <a:t>°</a:t>
            </a:r>
            <a:r>
              <a:rPr lang="en-US" sz="2000" dirty="0" smtClean="0">
                <a:latin typeface="Calibri"/>
                <a:cs typeface="Calibri"/>
              </a:rPr>
              <a:t>C (summer), 3.5</a:t>
            </a:r>
            <a:r>
              <a:rPr lang="en-US" sz="2000" dirty="0">
                <a:latin typeface="Calibri"/>
                <a:cs typeface="Calibri"/>
              </a:rPr>
              <a:t>°</a:t>
            </a:r>
            <a:r>
              <a:rPr lang="en-US" sz="2000" dirty="0" smtClean="0">
                <a:latin typeface="Calibri"/>
                <a:cs typeface="Calibri"/>
              </a:rPr>
              <a:t>C (winter)</a:t>
            </a:r>
          </a:p>
          <a:p>
            <a:pPr marL="1257300" lvl="2" indent="-342900">
              <a:buFont typeface="Arial"/>
              <a:buChar char="•"/>
            </a:pPr>
            <a:r>
              <a:rPr lang="en-US" sz="2000" dirty="0">
                <a:latin typeface="Calibri"/>
                <a:cs typeface="Calibri"/>
              </a:rPr>
              <a:t>Remove if ΔT &gt; </a:t>
            </a:r>
            <a:r>
              <a:rPr lang="en-US" sz="2000" dirty="0" smtClean="0">
                <a:latin typeface="Calibri"/>
                <a:cs typeface="Calibri"/>
              </a:rPr>
              <a:t>1</a:t>
            </a:r>
            <a:r>
              <a:rPr lang="en-US" sz="2000" dirty="0">
                <a:latin typeface="Calibri"/>
                <a:cs typeface="Calibri"/>
              </a:rPr>
              <a:t>°</a:t>
            </a:r>
            <a:r>
              <a:rPr lang="en-US" sz="2000" dirty="0" smtClean="0">
                <a:latin typeface="Calibri"/>
                <a:cs typeface="Calibri"/>
              </a:rPr>
              <a:t>C </a:t>
            </a:r>
            <a:r>
              <a:rPr lang="en-US" sz="2000" dirty="0">
                <a:latin typeface="Calibri"/>
                <a:cs typeface="Calibri"/>
              </a:rPr>
              <a:t>within </a:t>
            </a:r>
            <a:r>
              <a:rPr lang="en-US" sz="2000" dirty="0" smtClean="0">
                <a:latin typeface="Calibri"/>
                <a:cs typeface="Calibri"/>
              </a:rPr>
              <a:t>~3km x 3km </a:t>
            </a:r>
            <a:r>
              <a:rPr lang="en-US" sz="2000" dirty="0">
                <a:latin typeface="Calibri"/>
                <a:cs typeface="Calibri"/>
              </a:rPr>
              <a:t>box</a:t>
            </a:r>
            <a:endParaRPr lang="en-US" sz="2000" dirty="0" smtClean="0">
              <a:latin typeface="Calibri"/>
              <a:cs typeface="Calibri"/>
            </a:endParaRPr>
          </a:p>
          <a:p>
            <a:pPr marL="342900" indent="-342900">
              <a:buFont typeface="Arial"/>
              <a:buChar char="•"/>
            </a:pPr>
            <a:r>
              <a:rPr lang="en-US" sz="2400" b="1" dirty="0" smtClean="0">
                <a:latin typeface="Calibri"/>
                <a:cs typeface="Calibri"/>
              </a:rPr>
              <a:t>3-day coldest pixel composite with NASA </a:t>
            </a:r>
            <a:r>
              <a:rPr lang="en-US" sz="2400" b="1" dirty="0" err="1" smtClean="0">
                <a:latin typeface="Calibri"/>
                <a:cs typeface="Calibri"/>
              </a:rPr>
              <a:t>SPoRT</a:t>
            </a:r>
            <a:r>
              <a:rPr lang="en-US" sz="2400" b="1" dirty="0" smtClean="0">
                <a:latin typeface="Calibri"/>
                <a:cs typeface="Calibri"/>
              </a:rPr>
              <a:t> 2km SST</a:t>
            </a:r>
          </a:p>
          <a:p>
            <a:pPr marL="971550" lvl="1" indent="-514350">
              <a:buFont typeface="+mj-lt"/>
              <a:buAutoNum type="romanLcPeriod"/>
            </a:pPr>
            <a:r>
              <a:rPr lang="en-US" sz="2000" dirty="0" smtClean="0">
                <a:latin typeface="Calibri"/>
                <a:cs typeface="Calibri"/>
              </a:rPr>
              <a:t>Keep only coldest pixel between </a:t>
            </a:r>
            <a:r>
              <a:rPr lang="en-US" sz="2000" dirty="0" err="1" smtClean="0">
                <a:latin typeface="Calibri"/>
                <a:cs typeface="Calibri"/>
              </a:rPr>
              <a:t>SPoRT</a:t>
            </a:r>
            <a:r>
              <a:rPr lang="en-US" sz="2000" dirty="0" smtClean="0">
                <a:latin typeface="Calibri"/>
                <a:cs typeface="Calibri"/>
              </a:rPr>
              <a:t> SST and 12-17 UTC AVHRR scans</a:t>
            </a:r>
          </a:p>
          <a:p>
            <a:pPr marL="1257300" lvl="2" indent="-342900">
              <a:buFont typeface="Arial"/>
              <a:buChar char="•"/>
            </a:pPr>
            <a:r>
              <a:rPr lang="en-US" sz="2000" dirty="0" smtClean="0">
                <a:latin typeface="Calibri"/>
                <a:cs typeface="Calibri"/>
              </a:rPr>
              <a:t>AVHRR Channel 2 needs daytime</a:t>
            </a:r>
            <a:endParaRPr lang="en-US" dirty="0" smtClean="0">
              <a:latin typeface="Calibri"/>
              <a:cs typeface="Calibri"/>
            </a:endParaRPr>
          </a:p>
        </p:txBody>
      </p:sp>
      <p:sp>
        <p:nvSpPr>
          <p:cNvPr id="17" name="TextBox 16"/>
          <p:cNvSpPr txBox="1"/>
          <p:nvPr/>
        </p:nvSpPr>
        <p:spPr>
          <a:xfrm>
            <a:off x="7188201" y="5410200"/>
            <a:ext cx="1750942"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Coastal upwelling</a:t>
            </a:r>
          </a:p>
        </p:txBody>
      </p:sp>
      <p:sp>
        <p:nvSpPr>
          <p:cNvPr id="18" name="TextBox 17"/>
          <p:cNvSpPr txBox="1"/>
          <p:nvPr/>
        </p:nvSpPr>
        <p:spPr>
          <a:xfrm>
            <a:off x="7162800" y="2667000"/>
            <a:ext cx="1750942"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Hurricane cooling</a:t>
            </a:r>
          </a:p>
        </p:txBody>
      </p:sp>
    </p:spTree>
    <p:extLst>
      <p:ext uri="{BB962C8B-B14F-4D97-AF65-F5344CB8AC3E}">
        <p14:creationId xmlns:p14="http://schemas.microsoft.com/office/powerpoint/2010/main" val="32515416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b="1" dirty="0" smtClean="0">
                <a:solidFill>
                  <a:srgbClr val="000000"/>
                </a:solidFill>
                <a:latin typeface="Calibri"/>
                <a:cs typeface="Calibri"/>
              </a:rPr>
              <a:t>Motivation</a:t>
            </a:r>
            <a:endParaRPr lang="en-US" b="1" dirty="0">
              <a:solidFill>
                <a:srgbClr val="000000"/>
              </a:solidFill>
              <a:latin typeface="Calibri"/>
              <a:cs typeface="Calibri"/>
            </a:endParaRPr>
          </a:p>
        </p:txBody>
      </p:sp>
      <p:sp>
        <p:nvSpPr>
          <p:cNvPr id="3" name="TextBox 2"/>
          <p:cNvSpPr txBox="1"/>
          <p:nvPr/>
        </p:nvSpPr>
        <p:spPr>
          <a:xfrm>
            <a:off x="0" y="1066800"/>
            <a:ext cx="9144000" cy="4185761"/>
          </a:xfrm>
          <a:prstGeom prst="rect">
            <a:avLst/>
          </a:prstGeom>
          <a:noFill/>
        </p:spPr>
        <p:txBody>
          <a:bodyPr wrap="square" rtlCol="0">
            <a:spAutoFit/>
          </a:bodyPr>
          <a:lstStyle/>
          <a:p>
            <a:pPr marL="457200" indent="-457200">
              <a:spcAft>
                <a:spcPts val="1200"/>
              </a:spcAft>
              <a:buFont typeface="Arial"/>
              <a:buChar char="•"/>
            </a:pPr>
            <a:r>
              <a:rPr lang="en-US" sz="2800" dirty="0" smtClean="0">
                <a:solidFill>
                  <a:srgbClr val="000000"/>
                </a:solidFill>
                <a:latin typeface="Calibri" panose="020F0502020204030204" pitchFamily="34" charset="0"/>
                <a:cs typeface="Franklin Gothic Book"/>
              </a:rPr>
              <a:t>In August 2011</a:t>
            </a:r>
            <a:r>
              <a:rPr lang="en-US" sz="2800" dirty="0">
                <a:solidFill>
                  <a:srgbClr val="000000"/>
                </a:solidFill>
                <a:latin typeface="Calibri" panose="020F0502020204030204" pitchFamily="34" charset="0"/>
                <a:cs typeface="Franklin Gothic Book"/>
              </a:rPr>
              <a:t>, Hurricane Irene’s intensity was over-predicted by several hurricane models </a:t>
            </a:r>
            <a:r>
              <a:rPr lang="en-US" sz="2800" dirty="0" smtClean="0">
                <a:solidFill>
                  <a:srgbClr val="000000"/>
                </a:solidFill>
                <a:latin typeface="Calibri" panose="020F0502020204030204" pitchFamily="34" charset="0"/>
                <a:cs typeface="Franklin Gothic Book"/>
              </a:rPr>
              <a:t>and </a:t>
            </a:r>
            <a:r>
              <a:rPr lang="en-US" sz="2800" dirty="0">
                <a:solidFill>
                  <a:srgbClr val="000000"/>
                </a:solidFill>
                <a:latin typeface="Calibri" panose="020F0502020204030204" pitchFamily="34" charset="0"/>
                <a:cs typeface="Franklin Gothic Book"/>
              </a:rPr>
              <a:t>over-forecast by the National Hurricane </a:t>
            </a:r>
            <a:r>
              <a:rPr lang="en-US" sz="2800" dirty="0" smtClean="0">
                <a:solidFill>
                  <a:srgbClr val="000000"/>
                </a:solidFill>
                <a:latin typeface="Calibri" panose="020F0502020204030204" pitchFamily="34" charset="0"/>
                <a:cs typeface="Franklin Gothic Book"/>
              </a:rPr>
              <a:t>Center (NHC)</a:t>
            </a:r>
          </a:p>
          <a:p>
            <a:pPr marL="914400" lvl="1" indent="-457200">
              <a:spcAft>
                <a:spcPts val="1200"/>
              </a:spcAft>
              <a:buFont typeface="Arial"/>
              <a:buChar char="•"/>
            </a:pPr>
            <a:r>
              <a:rPr lang="en-US" sz="2400" dirty="0" smtClean="0">
                <a:solidFill>
                  <a:srgbClr val="000000"/>
                </a:solidFill>
                <a:latin typeface="Calibri" panose="020F0502020204030204" pitchFamily="34" charset="0"/>
                <a:cs typeface="Franklin Gothic Book"/>
              </a:rPr>
              <a:t>NHC final report on Irene:</a:t>
            </a:r>
          </a:p>
          <a:p>
            <a:pPr marL="1371600" lvl="2" indent="-457200">
              <a:spcAft>
                <a:spcPts val="1200"/>
              </a:spcAft>
              <a:buFont typeface="+mj-lt"/>
              <a:buAutoNum type="arabicPeriod"/>
            </a:pPr>
            <a:r>
              <a:rPr lang="en-US" sz="2400" dirty="0" smtClean="0">
                <a:solidFill>
                  <a:srgbClr val="000000"/>
                </a:solidFill>
                <a:latin typeface="Calibri" panose="020F0502020204030204" pitchFamily="34" charset="0"/>
                <a:cs typeface="Franklin Gothic Book"/>
              </a:rPr>
              <a:t>Consistent high bias in official intensity </a:t>
            </a:r>
            <a:r>
              <a:rPr lang="en-US" sz="2400" b="1" dirty="0" smtClean="0">
                <a:solidFill>
                  <a:srgbClr val="000000"/>
                </a:solidFill>
                <a:latin typeface="Calibri" panose="020F0502020204030204" pitchFamily="34" charset="0"/>
                <a:cs typeface="Franklin Gothic Book"/>
              </a:rPr>
              <a:t>forecasts</a:t>
            </a:r>
          </a:p>
          <a:p>
            <a:pPr marL="1714500" lvl="3" indent="-342900">
              <a:spcAft>
                <a:spcPts val="1200"/>
              </a:spcAft>
              <a:buFont typeface="Arial"/>
              <a:buChar char="•"/>
            </a:pPr>
            <a:r>
              <a:rPr lang="en-US" sz="2000" dirty="0" smtClean="0">
                <a:solidFill>
                  <a:srgbClr val="000000"/>
                </a:solidFill>
                <a:latin typeface="Calibri" panose="020F0502020204030204" pitchFamily="34" charset="0"/>
                <a:cs typeface="Franklin Gothic Book"/>
              </a:rPr>
              <a:t>Incomplete </a:t>
            </a:r>
            <a:r>
              <a:rPr lang="en-US" sz="2000" dirty="0" err="1" smtClean="0">
                <a:solidFill>
                  <a:srgbClr val="000000"/>
                </a:solidFill>
                <a:latin typeface="Calibri" panose="020F0502020204030204" pitchFamily="34" charset="0"/>
                <a:cs typeface="Franklin Gothic Book"/>
              </a:rPr>
              <a:t>eyewall</a:t>
            </a:r>
            <a:r>
              <a:rPr lang="en-US" sz="2000" dirty="0" smtClean="0">
                <a:solidFill>
                  <a:srgbClr val="000000"/>
                </a:solidFill>
                <a:latin typeface="Calibri" panose="020F0502020204030204" pitchFamily="34" charset="0"/>
                <a:cs typeface="Franklin Gothic Book"/>
              </a:rPr>
              <a:t> replacement cycle in light wind shear and over warm South Atlantic Bight waters</a:t>
            </a:r>
          </a:p>
          <a:p>
            <a:pPr marL="1371600" lvl="2" indent="-457200">
              <a:spcAft>
                <a:spcPts val="1200"/>
              </a:spcAft>
              <a:buFont typeface="+mj-lt"/>
              <a:buAutoNum type="arabicPeriod"/>
            </a:pPr>
            <a:r>
              <a:rPr lang="en-US" sz="2400" dirty="0" smtClean="0">
                <a:solidFill>
                  <a:srgbClr val="000000"/>
                </a:solidFill>
                <a:latin typeface="Calibri" panose="020F0502020204030204" pitchFamily="34" charset="0"/>
                <a:cs typeface="Franklin Gothic Book"/>
              </a:rPr>
              <a:t>High bias in operational </a:t>
            </a:r>
            <a:r>
              <a:rPr lang="en-US" sz="2400" b="1" dirty="0" smtClean="0">
                <a:solidFill>
                  <a:srgbClr val="000000"/>
                </a:solidFill>
                <a:latin typeface="Calibri" panose="020F0502020204030204" pitchFamily="34" charset="0"/>
                <a:cs typeface="Franklin Gothic Book"/>
              </a:rPr>
              <a:t>analysis</a:t>
            </a:r>
            <a:r>
              <a:rPr lang="en-US" sz="2400" dirty="0" smtClean="0">
                <a:solidFill>
                  <a:srgbClr val="000000"/>
                </a:solidFill>
                <a:latin typeface="Calibri" panose="020F0502020204030204" pitchFamily="34" charset="0"/>
                <a:cs typeface="Franklin Gothic Book"/>
              </a:rPr>
              <a:t> of intensity</a:t>
            </a:r>
          </a:p>
          <a:p>
            <a:pPr marL="1714500" lvl="3" indent="-342900">
              <a:spcAft>
                <a:spcPts val="1200"/>
              </a:spcAft>
              <a:buFont typeface="Arial"/>
              <a:buChar char="•"/>
            </a:pPr>
            <a:r>
              <a:rPr lang="en-US" sz="2000" dirty="0" smtClean="0">
                <a:solidFill>
                  <a:srgbClr val="000000"/>
                </a:solidFill>
                <a:latin typeface="Calibri" panose="020F0502020204030204" pitchFamily="34" charset="0"/>
                <a:cs typeface="Franklin Gothic Book"/>
              </a:rPr>
              <a:t>Deep central pressure, strong flight-level winds but low surface winds</a:t>
            </a:r>
          </a:p>
        </p:txBody>
      </p:sp>
      <p:sp>
        <p:nvSpPr>
          <p:cNvPr id="4" name="TextBox 3"/>
          <p:cNvSpPr txBox="1"/>
          <p:nvPr/>
        </p:nvSpPr>
        <p:spPr>
          <a:xfrm>
            <a:off x="4755852" y="-1852988"/>
            <a:ext cx="184666" cy="369332"/>
          </a:xfrm>
          <a:prstGeom prst="rect">
            <a:avLst/>
          </a:prstGeom>
          <a:noFill/>
        </p:spPr>
        <p:txBody>
          <a:bodyPr wrap="none" rtlCol="0">
            <a:spAutoFit/>
          </a:bodyPr>
          <a:lstStyle/>
          <a:p>
            <a:endParaRPr lang="en-US" dirty="0"/>
          </a:p>
        </p:txBody>
      </p:sp>
      <p:sp>
        <p:nvSpPr>
          <p:cNvPr id="8"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a:t>
            </a:fld>
            <a:endParaRPr lang="en-US" dirty="0">
              <a:solidFill>
                <a:srgbClr val="000000"/>
              </a:solidFill>
              <a:latin typeface="Calibri"/>
              <a:cs typeface="Calibri"/>
            </a:endParaRPr>
          </a:p>
        </p:txBody>
      </p:sp>
    </p:spTree>
    <p:extLst>
      <p:ext uri="{BB962C8B-B14F-4D97-AF65-F5344CB8AC3E}">
        <p14:creationId xmlns:p14="http://schemas.microsoft.com/office/powerpoint/2010/main" val="58807517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ience_Irene_temp_cbar_off.png"/>
          <p:cNvPicPr>
            <a:picLocks noChangeAspect="1"/>
          </p:cNvPicPr>
          <p:nvPr/>
        </p:nvPicPr>
        <p:blipFill rotWithShape="1">
          <a:blip r:embed="rId2" cstate="email">
            <a:extLst>
              <a:ext uri="{28A0092B-C50C-407E-A947-70E740481C1C}">
                <a14:useLocalDpi xmlns:a14="http://schemas.microsoft.com/office/drawing/2010/main" val="0"/>
              </a:ext>
            </a:extLst>
          </a:blip>
          <a:srcRect l="7213" t="6112" r="12065"/>
          <a:stretch/>
        </p:blipFill>
        <p:spPr>
          <a:xfrm>
            <a:off x="6047161" y="1168413"/>
            <a:ext cx="3058259" cy="1776134"/>
          </a:xfrm>
          <a:prstGeom prst="rect">
            <a:avLst/>
          </a:prstGeom>
        </p:spPr>
      </p:pic>
      <p:pic>
        <p:nvPicPr>
          <p:cNvPr id="5" name="Picture 4" descr="science_codar_glider_filt.png"/>
          <p:cNvPicPr>
            <a:picLocks noChangeAspect="1"/>
          </p:cNvPicPr>
          <p:nvPr/>
        </p:nvPicPr>
        <p:blipFill rotWithShape="1">
          <a:blip r:embed="rId3" cstate="email">
            <a:extLst>
              <a:ext uri="{28A0092B-C50C-407E-A947-70E740481C1C}">
                <a14:useLocalDpi xmlns:a14="http://schemas.microsoft.com/office/drawing/2010/main" val="0"/>
              </a:ext>
            </a:extLst>
          </a:blip>
          <a:srcRect t="5557"/>
          <a:stretch/>
        </p:blipFill>
        <p:spPr>
          <a:xfrm>
            <a:off x="5851363" y="2502033"/>
            <a:ext cx="3408404" cy="1589484"/>
          </a:xfrm>
          <a:prstGeom prst="rect">
            <a:avLst/>
          </a:prstGeom>
        </p:spPr>
      </p:pic>
      <p:pic>
        <p:nvPicPr>
          <p:cNvPr id="3" name="Picture 2" descr="Screen Shot 2013-12-18 at 9.13.39 PM.png"/>
          <p:cNvPicPr>
            <a:picLocks noChangeAspect="1"/>
          </p:cNvPicPr>
          <p:nvPr/>
        </p:nvPicPr>
        <p:blipFill rotWithShape="1">
          <a:blip r:embed="rId4" cstate="email">
            <a:extLst>
              <a:ext uri="{28A0092B-C50C-407E-A947-70E740481C1C}">
                <a14:useLocalDpi xmlns:a14="http://schemas.microsoft.com/office/drawing/2010/main" val="0"/>
              </a:ext>
            </a:extLst>
          </a:blip>
          <a:srcRect l="2710"/>
          <a:stretch/>
        </p:blipFill>
        <p:spPr>
          <a:xfrm>
            <a:off x="0" y="1346546"/>
            <a:ext cx="2726604" cy="3634154"/>
          </a:xfrm>
          <a:prstGeom prst="rect">
            <a:avLst/>
          </a:prstGeom>
        </p:spPr>
      </p:pic>
      <p:pic>
        <p:nvPicPr>
          <p:cNvPr id="7" name="Picture 6" descr="Screen Shot 2013-12-18 at 9.13.27 PM.png"/>
          <p:cNvPicPr>
            <a:picLocks noChangeAspect="1"/>
          </p:cNvPicPr>
          <p:nvPr/>
        </p:nvPicPr>
        <p:blipFill rotWithShape="1">
          <a:blip r:embed="rId5" cstate="email">
            <a:extLst>
              <a:ext uri="{28A0092B-C50C-407E-A947-70E740481C1C}">
                <a14:useLocalDpi xmlns:a14="http://schemas.microsoft.com/office/drawing/2010/main" val="0"/>
              </a:ext>
            </a:extLst>
          </a:blip>
          <a:srcRect r="2057"/>
          <a:stretch/>
        </p:blipFill>
        <p:spPr>
          <a:xfrm>
            <a:off x="2701205" y="1157024"/>
            <a:ext cx="3326412" cy="4209346"/>
          </a:xfrm>
          <a:prstGeom prst="rect">
            <a:avLst/>
          </a:prstGeom>
        </p:spPr>
      </p:pic>
      <p:sp>
        <p:nvSpPr>
          <p:cNvPr id="9" name="Left Arrow 8"/>
          <p:cNvSpPr/>
          <p:nvPr/>
        </p:nvSpPr>
        <p:spPr>
          <a:xfrm>
            <a:off x="7267875" y="1389544"/>
            <a:ext cx="527973" cy="187569"/>
          </a:xfrm>
          <a:prstGeom prst="lef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0" name="Right Arrow 9"/>
          <p:cNvSpPr/>
          <p:nvPr/>
        </p:nvSpPr>
        <p:spPr>
          <a:xfrm>
            <a:off x="7307386" y="2036267"/>
            <a:ext cx="508000" cy="195385"/>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1" name="TextBox 10"/>
          <p:cNvSpPr txBox="1"/>
          <p:nvPr/>
        </p:nvSpPr>
        <p:spPr>
          <a:xfrm>
            <a:off x="0" y="9826"/>
            <a:ext cx="9144000" cy="769441"/>
          </a:xfrm>
          <a:prstGeom prst="rect">
            <a:avLst/>
          </a:prstGeom>
          <a:noFill/>
        </p:spPr>
        <p:txBody>
          <a:bodyPr wrap="square" rtlCol="0">
            <a:spAutoFit/>
          </a:bodyPr>
          <a:lstStyle/>
          <a:p>
            <a:pPr algn="ctr"/>
            <a:r>
              <a:rPr lang="en-US" sz="4400" b="1" dirty="0" smtClean="0">
                <a:latin typeface="Calibri"/>
                <a:cs typeface="Calibri"/>
              </a:rPr>
              <a:t>Glider, buoy, and HF radar obs.</a:t>
            </a:r>
            <a:endParaRPr lang="en-US" sz="3200" i="1" dirty="0">
              <a:latin typeface="Calibri"/>
              <a:cs typeface="Calibri"/>
            </a:endParaRPr>
          </a:p>
        </p:txBody>
      </p:sp>
      <p:sp>
        <p:nvSpPr>
          <p:cNvPr id="12" name="TextBox 11"/>
          <p:cNvSpPr txBox="1"/>
          <p:nvPr/>
        </p:nvSpPr>
        <p:spPr>
          <a:xfrm>
            <a:off x="2061308" y="609600"/>
            <a:ext cx="1514231" cy="369332"/>
          </a:xfrm>
          <a:prstGeom prst="rect">
            <a:avLst/>
          </a:prstGeom>
          <a:noFill/>
        </p:spPr>
        <p:txBody>
          <a:bodyPr wrap="square" rtlCol="0">
            <a:spAutoFit/>
          </a:bodyPr>
          <a:lstStyle/>
          <a:p>
            <a:r>
              <a:rPr lang="en-US" b="1" dirty="0" smtClean="0">
                <a:latin typeface="Calibri"/>
                <a:cs typeface="Calibri"/>
              </a:rPr>
              <a:t>At surface</a:t>
            </a:r>
            <a:endParaRPr lang="en-US" b="1" dirty="0">
              <a:latin typeface="Calibri"/>
              <a:cs typeface="Calibri"/>
            </a:endParaRPr>
          </a:p>
        </p:txBody>
      </p:sp>
      <p:sp>
        <p:nvSpPr>
          <p:cNvPr id="13" name="TextBox 12"/>
          <p:cNvSpPr txBox="1"/>
          <p:nvPr/>
        </p:nvSpPr>
        <p:spPr>
          <a:xfrm>
            <a:off x="6893170" y="609600"/>
            <a:ext cx="1717430" cy="369332"/>
          </a:xfrm>
          <a:prstGeom prst="rect">
            <a:avLst/>
          </a:prstGeom>
          <a:noFill/>
        </p:spPr>
        <p:txBody>
          <a:bodyPr wrap="square" rtlCol="0">
            <a:spAutoFit/>
          </a:bodyPr>
          <a:lstStyle/>
          <a:p>
            <a:r>
              <a:rPr lang="en-US" b="1" dirty="0" smtClean="0">
                <a:latin typeface="Calibri"/>
                <a:cs typeface="Calibri"/>
              </a:rPr>
              <a:t>Below surface</a:t>
            </a:r>
            <a:endParaRPr lang="en-US" b="1" dirty="0">
              <a:latin typeface="Calibri"/>
              <a:cs typeface="Calibri"/>
            </a:endParaRPr>
          </a:p>
        </p:txBody>
      </p:sp>
      <p:sp>
        <p:nvSpPr>
          <p:cNvPr id="15" name="Slide Number Placeholder 7"/>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20</a:t>
            </a:fld>
            <a:endParaRPr lang="en-US" dirty="0">
              <a:solidFill>
                <a:srgbClr val="000000"/>
              </a:solidFill>
              <a:latin typeface="Calibri"/>
              <a:cs typeface="Calibri"/>
            </a:endParaRPr>
          </a:p>
        </p:txBody>
      </p:sp>
      <p:sp>
        <p:nvSpPr>
          <p:cNvPr id="16" name="Oval 15"/>
          <p:cNvSpPr/>
          <p:nvPr/>
        </p:nvSpPr>
        <p:spPr>
          <a:xfrm rot="1794474">
            <a:off x="3930462" y="1762110"/>
            <a:ext cx="914400" cy="36296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latin typeface="Calibri"/>
              <a:cs typeface="Calibri"/>
            </a:endParaRPr>
          </a:p>
        </p:txBody>
      </p:sp>
      <p:sp>
        <p:nvSpPr>
          <p:cNvPr id="17" name="Oval 16"/>
          <p:cNvSpPr/>
          <p:nvPr/>
        </p:nvSpPr>
        <p:spPr>
          <a:xfrm rot="1794474">
            <a:off x="3237961" y="2907434"/>
            <a:ext cx="1078714" cy="39879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latin typeface="Calibri"/>
              <a:cs typeface="Calibri"/>
            </a:endParaRPr>
          </a:p>
        </p:txBody>
      </p:sp>
      <p:sp>
        <p:nvSpPr>
          <p:cNvPr id="18" name="Oval 17"/>
          <p:cNvSpPr/>
          <p:nvPr/>
        </p:nvSpPr>
        <p:spPr>
          <a:xfrm rot="1794474">
            <a:off x="3153800" y="3861396"/>
            <a:ext cx="914400" cy="36296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latin typeface="Calibri"/>
              <a:cs typeface="Calibri"/>
            </a:endParaRPr>
          </a:p>
        </p:txBody>
      </p:sp>
      <p:pic>
        <p:nvPicPr>
          <p:cNvPr id="2" name="Picture 1" descr="Screen Shot 2014-03-03 at 6.53.52 PM.png"/>
          <p:cNvPicPr>
            <a:picLocks noChangeAspect="1"/>
          </p:cNvPicPr>
          <p:nvPr/>
        </p:nvPicPr>
        <p:blipFill rotWithShape="1">
          <a:blip r:embed="rId6">
            <a:extLst>
              <a:ext uri="{28A0092B-C50C-407E-A947-70E740481C1C}">
                <a14:useLocalDpi xmlns:a14="http://schemas.microsoft.com/office/drawing/2010/main" val="0"/>
              </a:ext>
            </a:extLst>
          </a:blip>
          <a:srcRect t="1" b="705"/>
          <a:stretch/>
        </p:blipFill>
        <p:spPr>
          <a:xfrm>
            <a:off x="1076569" y="4935414"/>
            <a:ext cx="1533769" cy="1277311"/>
          </a:xfrm>
          <a:prstGeom prst="rect">
            <a:avLst/>
          </a:prstGeom>
        </p:spPr>
      </p:pic>
    </p:spTree>
    <p:extLst>
      <p:ext uri="{BB962C8B-B14F-4D97-AF65-F5344CB8AC3E}">
        <p14:creationId xmlns:p14="http://schemas.microsoft.com/office/powerpoint/2010/main" val="11115692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irene_track_with_glider_with_buoys3.png"/>
          <p:cNvPicPr>
            <a:picLocks noChangeAspect="1"/>
          </p:cNvPicPr>
          <p:nvPr/>
        </p:nvPicPr>
        <p:blipFill rotWithShape="1">
          <a:blip r:embed="rId3" cstate="print">
            <a:extLst>
              <a:ext uri="{28A0092B-C50C-407E-A947-70E740481C1C}">
                <a14:useLocalDpi xmlns:a14="http://schemas.microsoft.com/office/drawing/2010/main" val="0"/>
              </a:ext>
            </a:extLst>
          </a:blip>
          <a:srcRect l="18579" t="5491" r="18580" b="5927"/>
          <a:stretch/>
        </p:blipFill>
        <p:spPr>
          <a:xfrm>
            <a:off x="5410200" y="533400"/>
            <a:ext cx="2862717" cy="4035342"/>
          </a:xfrm>
          <a:prstGeom prst="rect">
            <a:avLst/>
          </a:prstGeom>
        </p:spPr>
      </p:pic>
      <p:sp>
        <p:nvSpPr>
          <p:cNvPr id="2" name="Title 1"/>
          <p:cNvSpPr>
            <a:spLocks noGrp="1"/>
          </p:cNvSpPr>
          <p:nvPr>
            <p:ph type="title"/>
          </p:nvPr>
        </p:nvSpPr>
        <p:spPr>
          <a:xfrm>
            <a:off x="228600" y="-152400"/>
            <a:ext cx="9067800" cy="762000"/>
          </a:xfrm>
        </p:spPr>
        <p:txBody>
          <a:bodyPr/>
          <a:lstStyle/>
          <a:p>
            <a:pPr algn="l"/>
            <a:r>
              <a:rPr lang="en-US" sz="4000" b="1" dirty="0" smtClean="0">
                <a:solidFill>
                  <a:srgbClr val="000000"/>
                </a:solidFill>
                <a:latin typeface="Calibri"/>
                <a:cs typeface="Calibri"/>
              </a:rPr>
              <a:t>SAB </a:t>
            </a:r>
            <a:r>
              <a:rPr lang="en-US" sz="4000" b="1" dirty="0" smtClean="0">
                <a:solidFill>
                  <a:srgbClr val="000000"/>
                </a:solidFill>
                <a:latin typeface="Calibri"/>
                <a:cs typeface="Calibri"/>
              </a:rPr>
              <a:t>and MAB buoy water temperature</a:t>
            </a:r>
            <a:endParaRPr lang="en-US" sz="4000" b="1" dirty="0">
              <a:solidFill>
                <a:srgbClr val="000000"/>
              </a:solidFill>
              <a:latin typeface="Calibri"/>
              <a:cs typeface="Calibri"/>
            </a:endParaRPr>
          </a:p>
        </p:txBody>
      </p:sp>
      <p:sp>
        <p:nvSpPr>
          <p:cNvPr id="25"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21</a:t>
            </a:fld>
            <a:endParaRPr lang="en-US" dirty="0">
              <a:solidFill>
                <a:srgbClr val="000000"/>
              </a:solidFill>
              <a:latin typeface="Calibri"/>
              <a:cs typeface="Calibri"/>
            </a:endParaRPr>
          </a:p>
        </p:txBody>
      </p:sp>
      <p:pic>
        <p:nvPicPr>
          <p:cNvPr id="5" name="Picture 4" descr="41013_wtemp.png"/>
          <p:cNvPicPr>
            <a:picLocks noChangeAspect="1"/>
          </p:cNvPicPr>
          <p:nvPr/>
        </p:nvPicPr>
        <p:blipFill rotWithShape="1">
          <a:blip r:embed="rId4" cstate="print">
            <a:extLst>
              <a:ext uri="{28A0092B-C50C-407E-A947-70E740481C1C}">
                <a14:useLocalDpi xmlns:a14="http://schemas.microsoft.com/office/drawing/2010/main" val="0"/>
              </a:ext>
            </a:extLst>
          </a:blip>
          <a:srcRect l="7322" r="6652"/>
          <a:stretch/>
        </p:blipFill>
        <p:spPr>
          <a:xfrm>
            <a:off x="609600" y="4736060"/>
            <a:ext cx="2452245" cy="1426089"/>
          </a:xfrm>
          <a:prstGeom prst="rect">
            <a:avLst/>
          </a:prstGeom>
        </p:spPr>
      </p:pic>
      <p:pic>
        <p:nvPicPr>
          <p:cNvPr id="6" name="Picture 5" descr="41037_wtemp.png"/>
          <p:cNvPicPr>
            <a:picLocks noChangeAspect="1"/>
          </p:cNvPicPr>
          <p:nvPr/>
        </p:nvPicPr>
        <p:blipFill rotWithShape="1">
          <a:blip r:embed="rId5" cstate="print">
            <a:extLst>
              <a:ext uri="{28A0092B-C50C-407E-A947-70E740481C1C}">
                <a14:useLocalDpi xmlns:a14="http://schemas.microsoft.com/office/drawing/2010/main" val="0"/>
              </a:ext>
            </a:extLst>
          </a:blip>
          <a:srcRect l="7759" r="6541"/>
          <a:stretch/>
        </p:blipFill>
        <p:spPr>
          <a:xfrm>
            <a:off x="3429000" y="4724400"/>
            <a:ext cx="2432409" cy="1419911"/>
          </a:xfrm>
          <a:prstGeom prst="rect">
            <a:avLst/>
          </a:prstGeom>
        </p:spPr>
      </p:pic>
      <p:pic>
        <p:nvPicPr>
          <p:cNvPr id="8" name="Picture 7" descr="44100_wtemp2.png"/>
          <p:cNvPicPr>
            <a:picLocks noChangeAspect="1"/>
          </p:cNvPicPr>
          <p:nvPr/>
        </p:nvPicPr>
        <p:blipFill rotWithShape="1">
          <a:blip r:embed="rId6" cstate="print">
            <a:extLst>
              <a:ext uri="{28A0092B-C50C-407E-A947-70E740481C1C}">
                <a14:useLocalDpi xmlns:a14="http://schemas.microsoft.com/office/drawing/2010/main" val="0"/>
              </a:ext>
            </a:extLst>
          </a:blip>
          <a:srcRect l="6906" r="7933"/>
          <a:stretch/>
        </p:blipFill>
        <p:spPr>
          <a:xfrm>
            <a:off x="1676400" y="3035937"/>
            <a:ext cx="2614773" cy="1536063"/>
          </a:xfrm>
          <a:prstGeom prst="rect">
            <a:avLst/>
          </a:prstGeom>
        </p:spPr>
      </p:pic>
      <p:pic>
        <p:nvPicPr>
          <p:cNvPr id="9" name="Picture 8" descr="44065_wtemp.png"/>
          <p:cNvPicPr>
            <a:picLocks noChangeAspect="1"/>
          </p:cNvPicPr>
          <p:nvPr/>
        </p:nvPicPr>
        <p:blipFill rotWithShape="1">
          <a:blip r:embed="rId7" cstate="print">
            <a:extLst>
              <a:ext uri="{28A0092B-C50C-407E-A947-70E740481C1C}">
                <a14:useLocalDpi xmlns:a14="http://schemas.microsoft.com/office/drawing/2010/main" val="0"/>
              </a:ext>
            </a:extLst>
          </a:blip>
          <a:srcRect l="7156" r="7968" b="11343"/>
          <a:stretch/>
        </p:blipFill>
        <p:spPr>
          <a:xfrm>
            <a:off x="1949249" y="609600"/>
            <a:ext cx="2308466" cy="1206332"/>
          </a:xfrm>
          <a:prstGeom prst="rect">
            <a:avLst/>
          </a:prstGeom>
        </p:spPr>
      </p:pic>
      <p:pic>
        <p:nvPicPr>
          <p:cNvPr id="10" name="Picture 9" descr="44009_wtemp.png"/>
          <p:cNvPicPr>
            <a:picLocks noChangeAspect="1"/>
          </p:cNvPicPr>
          <p:nvPr/>
        </p:nvPicPr>
        <p:blipFill rotWithShape="1">
          <a:blip r:embed="rId8" cstate="print">
            <a:extLst>
              <a:ext uri="{28A0092B-C50C-407E-A947-70E740481C1C}">
                <a14:useLocalDpi xmlns:a14="http://schemas.microsoft.com/office/drawing/2010/main" val="0"/>
              </a:ext>
            </a:extLst>
          </a:blip>
          <a:srcRect l="7399" r="7710" b="11373"/>
          <a:stretch/>
        </p:blipFill>
        <p:spPr>
          <a:xfrm>
            <a:off x="1952926" y="1828800"/>
            <a:ext cx="2329034" cy="1216438"/>
          </a:xfrm>
          <a:prstGeom prst="rect">
            <a:avLst/>
          </a:prstGeom>
        </p:spPr>
      </p:pic>
      <p:pic>
        <p:nvPicPr>
          <p:cNvPr id="11" name="Picture 10" descr="41036_wtemp.png"/>
          <p:cNvPicPr>
            <a:picLocks noChangeAspect="1"/>
          </p:cNvPicPr>
          <p:nvPr/>
        </p:nvPicPr>
        <p:blipFill rotWithShape="1">
          <a:blip r:embed="rId9" cstate="print">
            <a:extLst>
              <a:ext uri="{28A0092B-C50C-407E-A947-70E740481C1C}">
                <a14:useLocalDpi xmlns:a14="http://schemas.microsoft.com/office/drawing/2010/main" val="0"/>
              </a:ext>
            </a:extLst>
          </a:blip>
          <a:srcRect l="7544" r="6733"/>
          <a:stretch/>
        </p:blipFill>
        <p:spPr>
          <a:xfrm>
            <a:off x="6248400" y="4731743"/>
            <a:ext cx="2498873" cy="1458327"/>
          </a:xfrm>
          <a:prstGeom prst="rect">
            <a:avLst/>
          </a:prstGeom>
        </p:spPr>
      </p:pic>
      <p:sp>
        <p:nvSpPr>
          <p:cNvPr id="12" name="Rectangle 11"/>
          <p:cNvSpPr/>
          <p:nvPr/>
        </p:nvSpPr>
        <p:spPr>
          <a:xfrm>
            <a:off x="1371600" y="557362"/>
            <a:ext cx="3200400" cy="403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04800" y="4680493"/>
            <a:ext cx="8534400" cy="149170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914400" y="609600"/>
            <a:ext cx="923674" cy="523220"/>
          </a:xfrm>
          <a:prstGeom prst="rect">
            <a:avLst/>
          </a:prstGeom>
          <a:solidFill>
            <a:schemeClr val="bg1"/>
          </a:solidFill>
          <a:ln>
            <a:solidFill>
              <a:schemeClr val="tx1"/>
            </a:solidFill>
          </a:ln>
        </p:spPr>
        <p:txBody>
          <a:bodyPr wrap="square" rtlCol="0">
            <a:spAutoFit/>
          </a:bodyPr>
          <a:lstStyle/>
          <a:p>
            <a:r>
              <a:rPr lang="en-US" sz="2800" b="1" dirty="0" smtClean="0">
                <a:latin typeface="Calibri"/>
                <a:cs typeface="Calibri"/>
              </a:rPr>
              <a:t>MAB</a:t>
            </a:r>
            <a:endParaRPr lang="en-US" sz="2800" b="1" dirty="0">
              <a:latin typeface="Calibri"/>
              <a:cs typeface="Calibri"/>
            </a:endParaRPr>
          </a:p>
        </p:txBody>
      </p:sp>
      <p:sp>
        <p:nvSpPr>
          <p:cNvPr id="40" name="TextBox 39"/>
          <p:cNvSpPr txBox="1"/>
          <p:nvPr/>
        </p:nvSpPr>
        <p:spPr>
          <a:xfrm>
            <a:off x="172170" y="4324286"/>
            <a:ext cx="786363" cy="523220"/>
          </a:xfrm>
          <a:prstGeom prst="rect">
            <a:avLst/>
          </a:prstGeom>
          <a:solidFill>
            <a:schemeClr val="bg1"/>
          </a:solidFill>
          <a:ln>
            <a:solidFill>
              <a:schemeClr val="tx1"/>
            </a:solidFill>
          </a:ln>
        </p:spPr>
        <p:txBody>
          <a:bodyPr wrap="square" rtlCol="0">
            <a:spAutoFit/>
          </a:bodyPr>
          <a:lstStyle/>
          <a:p>
            <a:r>
              <a:rPr lang="en-US" sz="2800" b="1" dirty="0">
                <a:latin typeface="Calibri"/>
                <a:cs typeface="Calibri"/>
              </a:rPr>
              <a:t>S</a:t>
            </a:r>
            <a:r>
              <a:rPr lang="en-US" sz="2800" b="1" dirty="0" smtClean="0">
                <a:latin typeface="Calibri"/>
                <a:cs typeface="Calibri"/>
              </a:rPr>
              <a:t>AB</a:t>
            </a:r>
            <a:endParaRPr lang="en-US" sz="2800" b="1" dirty="0">
              <a:latin typeface="Calibri"/>
              <a:cs typeface="Calibri"/>
            </a:endParaRPr>
          </a:p>
        </p:txBody>
      </p:sp>
      <p:cxnSp>
        <p:nvCxnSpPr>
          <p:cNvPr id="41" name="Straight Arrow Connector 40"/>
          <p:cNvCxnSpPr/>
          <p:nvPr/>
        </p:nvCxnSpPr>
        <p:spPr>
          <a:xfrm flipH="1">
            <a:off x="3505201" y="1948874"/>
            <a:ext cx="257039" cy="185636"/>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3705528" y="1677498"/>
            <a:ext cx="2439344" cy="307777"/>
          </a:xfrm>
          <a:prstGeom prst="rect">
            <a:avLst/>
          </a:prstGeom>
          <a:noFill/>
        </p:spPr>
        <p:txBody>
          <a:bodyPr wrap="square" rtlCol="0">
            <a:spAutoFit/>
          </a:bodyPr>
          <a:lstStyle/>
          <a:p>
            <a:r>
              <a:rPr lang="en-US" sz="1400" dirty="0">
                <a:solidFill>
                  <a:srgbClr val="FF0000"/>
                </a:solidFill>
                <a:latin typeface="Calibri" panose="020F0502020204030204" pitchFamily="34" charset="0"/>
                <a:cs typeface="Franklin Gothic Book"/>
              </a:rPr>
              <a:t>p</a:t>
            </a:r>
            <a:r>
              <a:rPr lang="en-US" sz="1400" dirty="0" smtClean="0">
                <a:solidFill>
                  <a:srgbClr val="FF0000"/>
                </a:solidFill>
                <a:latin typeface="Calibri" panose="020F0502020204030204" pitchFamily="34" charset="0"/>
                <a:cs typeface="Franklin Gothic Book"/>
              </a:rPr>
              <a:t>assage of eye</a:t>
            </a:r>
          </a:p>
        </p:txBody>
      </p:sp>
      <p:cxnSp>
        <p:nvCxnSpPr>
          <p:cNvPr id="43" name="Straight Arrow Connector 42"/>
          <p:cNvCxnSpPr/>
          <p:nvPr/>
        </p:nvCxnSpPr>
        <p:spPr>
          <a:xfrm>
            <a:off x="2057400" y="2006447"/>
            <a:ext cx="304801" cy="133548"/>
          </a:xfrm>
          <a:prstGeom prst="straightConnector1">
            <a:avLst/>
          </a:prstGeom>
          <a:ln w="28575"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119069" y="1749623"/>
            <a:ext cx="1479719" cy="307777"/>
          </a:xfrm>
          <a:prstGeom prst="rect">
            <a:avLst/>
          </a:prstGeom>
          <a:noFill/>
        </p:spPr>
        <p:txBody>
          <a:bodyPr wrap="square" rtlCol="0">
            <a:spAutoFit/>
          </a:bodyPr>
          <a:lstStyle/>
          <a:p>
            <a:r>
              <a:rPr lang="en-US" sz="1400" dirty="0">
                <a:latin typeface="Calibri" panose="020F0502020204030204" pitchFamily="34" charset="0"/>
                <a:cs typeface="Franklin Gothic Book"/>
              </a:rPr>
              <a:t>m</a:t>
            </a:r>
            <a:r>
              <a:rPr lang="en-US" sz="1400" dirty="0" smtClean="0">
                <a:latin typeface="Calibri" panose="020F0502020204030204" pitchFamily="34" charset="0"/>
                <a:cs typeface="Franklin Gothic Book"/>
              </a:rPr>
              <a:t>odel start</a:t>
            </a:r>
          </a:p>
        </p:txBody>
      </p:sp>
      <p:sp>
        <p:nvSpPr>
          <p:cNvPr id="45" name="TextBox 44"/>
          <p:cNvSpPr txBox="1"/>
          <p:nvPr/>
        </p:nvSpPr>
        <p:spPr>
          <a:xfrm>
            <a:off x="6942188" y="3798877"/>
            <a:ext cx="609600" cy="400110"/>
          </a:xfrm>
          <a:prstGeom prst="rect">
            <a:avLst/>
          </a:prstGeom>
          <a:solidFill>
            <a:schemeClr val="bg1"/>
          </a:solidFill>
          <a:ln>
            <a:noFill/>
          </a:ln>
        </p:spPr>
        <p:txBody>
          <a:bodyPr wrap="square" rtlCol="0">
            <a:spAutoFit/>
          </a:bodyPr>
          <a:lstStyle/>
          <a:p>
            <a:r>
              <a:rPr lang="en-US" sz="2000" b="1" dirty="0" smtClean="0">
                <a:latin typeface="Calibri"/>
                <a:cs typeface="Calibri"/>
              </a:rPr>
              <a:t>SAB</a:t>
            </a:r>
            <a:endParaRPr lang="en-US" sz="2000" b="1" dirty="0">
              <a:latin typeface="Calibri"/>
              <a:cs typeface="Calibri"/>
            </a:endParaRPr>
          </a:p>
        </p:txBody>
      </p:sp>
      <p:sp>
        <p:nvSpPr>
          <p:cNvPr id="46" name="TextBox 45"/>
          <p:cNvSpPr txBox="1"/>
          <p:nvPr/>
        </p:nvSpPr>
        <p:spPr>
          <a:xfrm>
            <a:off x="7809593" y="1733490"/>
            <a:ext cx="724807" cy="400110"/>
          </a:xfrm>
          <a:prstGeom prst="rect">
            <a:avLst/>
          </a:prstGeom>
          <a:solidFill>
            <a:schemeClr val="bg1"/>
          </a:solidFill>
          <a:ln>
            <a:noFill/>
          </a:ln>
        </p:spPr>
        <p:txBody>
          <a:bodyPr wrap="square" rtlCol="0">
            <a:spAutoFit/>
          </a:bodyPr>
          <a:lstStyle/>
          <a:p>
            <a:r>
              <a:rPr lang="en-US" sz="2000" b="1" dirty="0">
                <a:latin typeface="Calibri"/>
                <a:cs typeface="Calibri"/>
              </a:rPr>
              <a:t>M</a:t>
            </a:r>
            <a:r>
              <a:rPr lang="en-US" sz="2000" b="1" dirty="0" smtClean="0">
                <a:latin typeface="Calibri"/>
                <a:cs typeface="Calibri"/>
              </a:rPr>
              <a:t>AB</a:t>
            </a:r>
            <a:endParaRPr lang="en-US" sz="2000" b="1" dirty="0">
              <a:latin typeface="Calibri"/>
              <a:cs typeface="Calibri"/>
            </a:endParaRPr>
          </a:p>
        </p:txBody>
      </p:sp>
      <p:cxnSp>
        <p:nvCxnSpPr>
          <p:cNvPr id="47" name="Straight Arrow Connector 46"/>
          <p:cNvCxnSpPr/>
          <p:nvPr/>
        </p:nvCxnSpPr>
        <p:spPr>
          <a:xfrm flipH="1" flipV="1">
            <a:off x="7524480" y="1605426"/>
            <a:ext cx="367437" cy="239615"/>
          </a:xfrm>
          <a:prstGeom prst="straightConnector1">
            <a:avLst/>
          </a:prstGeom>
          <a:ln w="28575"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flipV="1">
            <a:off x="6553202" y="3657602"/>
            <a:ext cx="460060" cy="248133"/>
          </a:xfrm>
          <a:prstGeom prst="straightConnector1">
            <a:avLst/>
          </a:prstGeom>
          <a:ln w="28575"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15311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omposite_20110829T070000_flat_zoomout2_wtrack.png"/>
          <p:cNvPicPr>
            <a:picLocks noChangeAspect="1"/>
          </p:cNvPicPr>
          <p:nvPr/>
        </p:nvPicPr>
        <p:blipFill rotWithShape="1">
          <a:blip r:embed="rId3" cstate="print">
            <a:extLst>
              <a:ext uri="{28A0092B-C50C-407E-A947-70E740481C1C}">
                <a14:useLocalDpi xmlns:a14="http://schemas.microsoft.com/office/drawing/2010/main" val="0"/>
              </a:ext>
            </a:extLst>
          </a:blip>
          <a:srcRect l="20821" t="3347" r="28338" b="7756"/>
          <a:stretch/>
        </p:blipFill>
        <p:spPr>
          <a:xfrm>
            <a:off x="2182156" y="518901"/>
            <a:ext cx="2248205" cy="2947540"/>
          </a:xfrm>
          <a:prstGeom prst="rect">
            <a:avLst/>
          </a:prstGeom>
        </p:spPr>
      </p:pic>
      <p:pic>
        <p:nvPicPr>
          <p:cNvPr id="15" name="Picture 14" descr="composite_20110830T070000_flat_zoomout2_wtrack.png"/>
          <p:cNvPicPr>
            <a:picLocks noChangeAspect="1"/>
          </p:cNvPicPr>
          <p:nvPr/>
        </p:nvPicPr>
        <p:blipFill rotWithShape="1">
          <a:blip r:embed="rId4" cstate="print">
            <a:extLst>
              <a:ext uri="{28A0092B-C50C-407E-A947-70E740481C1C}">
                <a14:useLocalDpi xmlns:a14="http://schemas.microsoft.com/office/drawing/2010/main" val="0"/>
              </a:ext>
            </a:extLst>
          </a:blip>
          <a:srcRect l="21040" t="3638" r="28666" b="7610"/>
          <a:stretch/>
        </p:blipFill>
        <p:spPr>
          <a:xfrm>
            <a:off x="4403624" y="533401"/>
            <a:ext cx="2224759" cy="2943610"/>
          </a:xfrm>
          <a:prstGeom prst="rect">
            <a:avLst/>
          </a:prstGeom>
        </p:spPr>
      </p:pic>
      <p:pic>
        <p:nvPicPr>
          <p:cNvPr id="13" name="Picture 12" descr="composite_20110828T070000_flat_zoomout2_wtrack.png"/>
          <p:cNvPicPr>
            <a:picLocks noChangeAspect="1"/>
          </p:cNvPicPr>
          <p:nvPr/>
        </p:nvPicPr>
        <p:blipFill rotWithShape="1">
          <a:blip r:embed="rId5" cstate="print">
            <a:extLst>
              <a:ext uri="{28A0092B-C50C-407E-A947-70E740481C1C}">
                <a14:useLocalDpi xmlns:a14="http://schemas.microsoft.com/office/drawing/2010/main" val="0"/>
              </a:ext>
            </a:extLst>
          </a:blip>
          <a:srcRect l="20838" t="3492" r="28630" b="7464"/>
          <a:stretch/>
        </p:blipFill>
        <p:spPr>
          <a:xfrm>
            <a:off x="1" y="559102"/>
            <a:ext cx="2209800" cy="2919639"/>
          </a:xfrm>
          <a:prstGeom prst="rect">
            <a:avLst/>
          </a:prstGeom>
        </p:spPr>
      </p:pic>
      <p:sp>
        <p:nvSpPr>
          <p:cNvPr id="2" name="Title 1"/>
          <p:cNvSpPr>
            <a:spLocks noGrp="1"/>
          </p:cNvSpPr>
          <p:nvPr>
            <p:ph type="title"/>
          </p:nvPr>
        </p:nvSpPr>
        <p:spPr>
          <a:xfrm>
            <a:off x="0" y="-381000"/>
            <a:ext cx="9144000" cy="1143000"/>
          </a:xfrm>
        </p:spPr>
        <p:txBody>
          <a:bodyPr>
            <a:normAutofit/>
          </a:bodyPr>
          <a:lstStyle/>
          <a:p>
            <a:r>
              <a:rPr lang="en-US" sz="4000" b="1" dirty="0" smtClean="0">
                <a:solidFill>
                  <a:srgbClr val="000000"/>
                </a:solidFill>
                <a:latin typeface="Calibri"/>
                <a:cs typeface="Calibri"/>
              </a:rPr>
              <a:t>Post-storm SST</a:t>
            </a:r>
            <a:endParaRPr lang="en-US" sz="3800" b="1" i="1" dirty="0">
              <a:solidFill>
                <a:srgbClr val="000000"/>
              </a:solidFill>
              <a:latin typeface="Calibri"/>
              <a:cs typeface="Calibri"/>
            </a:endParaRPr>
          </a:p>
        </p:txBody>
      </p:sp>
      <p:sp>
        <p:nvSpPr>
          <p:cNvPr id="11"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22</a:t>
            </a:fld>
            <a:endParaRPr lang="en-US" dirty="0">
              <a:solidFill>
                <a:srgbClr val="000000"/>
              </a:solidFill>
              <a:latin typeface="Calibri"/>
              <a:cs typeface="Calibri"/>
            </a:endParaRPr>
          </a:p>
        </p:txBody>
      </p:sp>
      <p:pic>
        <p:nvPicPr>
          <p:cNvPr id="8" name="Picture 7" descr="composite_20110831T070000_flat_zoomout2_wtrack.png"/>
          <p:cNvPicPr>
            <a:picLocks noChangeAspect="1"/>
          </p:cNvPicPr>
          <p:nvPr/>
        </p:nvPicPr>
        <p:blipFill rotWithShape="1">
          <a:blip r:embed="rId6" cstate="print">
            <a:extLst>
              <a:ext uri="{28A0092B-C50C-407E-A947-70E740481C1C}">
                <a14:useLocalDpi xmlns:a14="http://schemas.microsoft.com/office/drawing/2010/main" val="0"/>
              </a:ext>
            </a:extLst>
          </a:blip>
          <a:srcRect l="21251" t="3251" r="20375" b="7767"/>
          <a:stretch/>
        </p:blipFill>
        <p:spPr>
          <a:xfrm>
            <a:off x="6617103" y="533399"/>
            <a:ext cx="2541313" cy="2904575"/>
          </a:xfrm>
          <a:prstGeom prst="rect">
            <a:avLst/>
          </a:prstGeom>
        </p:spPr>
      </p:pic>
      <p:pic>
        <p:nvPicPr>
          <p:cNvPr id="10" name="Picture 9" descr="composite_20110831-29T070000_flat_zoomout2_wtrack.png"/>
          <p:cNvPicPr>
            <a:picLocks noChangeAspect="1"/>
          </p:cNvPicPr>
          <p:nvPr/>
        </p:nvPicPr>
        <p:blipFill rotWithShape="1">
          <a:blip r:embed="rId7" cstate="print">
            <a:extLst>
              <a:ext uri="{28A0092B-C50C-407E-A947-70E740481C1C}">
                <a14:useLocalDpi xmlns:a14="http://schemas.microsoft.com/office/drawing/2010/main" val="0"/>
              </a:ext>
            </a:extLst>
          </a:blip>
          <a:srcRect l="21307" t="3300" r="20216" b="7657"/>
          <a:stretch/>
        </p:blipFill>
        <p:spPr>
          <a:xfrm>
            <a:off x="4503788" y="3460948"/>
            <a:ext cx="2407298" cy="2748431"/>
          </a:xfrm>
          <a:prstGeom prst="rect">
            <a:avLst/>
          </a:prstGeom>
        </p:spPr>
      </p:pic>
      <p:sp>
        <p:nvSpPr>
          <p:cNvPr id="22" name="TextBox 21"/>
          <p:cNvSpPr txBox="1"/>
          <p:nvPr/>
        </p:nvSpPr>
        <p:spPr>
          <a:xfrm>
            <a:off x="4030612" y="653852"/>
            <a:ext cx="1888069"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AUG 30</a:t>
            </a:r>
          </a:p>
        </p:txBody>
      </p:sp>
      <p:sp>
        <p:nvSpPr>
          <p:cNvPr id="23" name="TextBox 22"/>
          <p:cNvSpPr txBox="1"/>
          <p:nvPr/>
        </p:nvSpPr>
        <p:spPr>
          <a:xfrm>
            <a:off x="5952546" y="669826"/>
            <a:ext cx="2421466"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AUG 31</a:t>
            </a:r>
          </a:p>
        </p:txBody>
      </p:sp>
      <p:sp>
        <p:nvSpPr>
          <p:cNvPr id="33" name="TextBox 32"/>
          <p:cNvSpPr txBox="1"/>
          <p:nvPr/>
        </p:nvSpPr>
        <p:spPr>
          <a:xfrm>
            <a:off x="-381000" y="669826"/>
            <a:ext cx="1888069"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AUG 28</a:t>
            </a:r>
          </a:p>
        </p:txBody>
      </p:sp>
      <p:sp>
        <p:nvSpPr>
          <p:cNvPr id="36" name="TextBox 35"/>
          <p:cNvSpPr txBox="1"/>
          <p:nvPr/>
        </p:nvSpPr>
        <p:spPr>
          <a:xfrm>
            <a:off x="3649612" y="3589387"/>
            <a:ext cx="2421466"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AUG 31-29</a:t>
            </a:r>
          </a:p>
        </p:txBody>
      </p:sp>
      <p:sp>
        <p:nvSpPr>
          <p:cNvPr id="24" name="TextBox 23"/>
          <p:cNvSpPr txBox="1"/>
          <p:nvPr/>
        </p:nvSpPr>
        <p:spPr>
          <a:xfrm>
            <a:off x="1906658" y="669826"/>
            <a:ext cx="1750942"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AUG 29</a:t>
            </a:r>
          </a:p>
        </p:txBody>
      </p:sp>
      <p:sp>
        <p:nvSpPr>
          <p:cNvPr id="14" name="TextBox 13"/>
          <p:cNvSpPr txBox="1"/>
          <p:nvPr/>
        </p:nvSpPr>
        <p:spPr>
          <a:xfrm>
            <a:off x="6858000" y="3962400"/>
            <a:ext cx="2059730" cy="830997"/>
          </a:xfrm>
          <a:prstGeom prst="rect">
            <a:avLst/>
          </a:prstGeom>
          <a:noFill/>
          <a:ln>
            <a:noFill/>
          </a:ln>
        </p:spPr>
        <p:txBody>
          <a:bodyPr wrap="square" rtlCol="0">
            <a:spAutoFit/>
          </a:bodyPr>
          <a:lstStyle/>
          <a:p>
            <a:r>
              <a:rPr lang="en-US" sz="1600" dirty="0" smtClean="0">
                <a:latin typeface="Calibri"/>
                <a:cs typeface="Calibri"/>
              </a:rPr>
              <a:t>Under clear skis, </a:t>
            </a:r>
            <a:br>
              <a:rPr lang="en-US" sz="1600" dirty="0" smtClean="0">
                <a:latin typeface="Calibri"/>
                <a:cs typeface="Calibri"/>
              </a:rPr>
            </a:br>
            <a:r>
              <a:rPr lang="en-US" sz="1600" b="1" dirty="0" smtClean="0">
                <a:latin typeface="Calibri"/>
                <a:cs typeface="Calibri"/>
              </a:rPr>
              <a:t>no additional cooling </a:t>
            </a:r>
            <a:r>
              <a:rPr lang="en-US" sz="1600" dirty="0" smtClean="0">
                <a:latin typeface="Calibri"/>
                <a:cs typeface="Calibri"/>
              </a:rPr>
              <a:t>after AUG 29</a:t>
            </a:r>
            <a:endParaRPr lang="en-US" sz="1600" dirty="0">
              <a:latin typeface="Calibri"/>
              <a:cs typeface="Calibri"/>
            </a:endParaRPr>
          </a:p>
        </p:txBody>
      </p:sp>
      <p:cxnSp>
        <p:nvCxnSpPr>
          <p:cNvPr id="16" name="Straight Arrow Connector 15"/>
          <p:cNvCxnSpPr/>
          <p:nvPr/>
        </p:nvCxnSpPr>
        <p:spPr>
          <a:xfrm flipH="1" flipV="1">
            <a:off x="5847050" y="4121392"/>
            <a:ext cx="1010950" cy="222008"/>
          </a:xfrm>
          <a:prstGeom prst="straightConnector1">
            <a:avLst/>
          </a:prstGeom>
          <a:ln w="28575"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562600" y="4724400"/>
            <a:ext cx="840529" cy="338554"/>
          </a:xfrm>
          <a:prstGeom prst="rect">
            <a:avLst/>
          </a:prstGeom>
          <a:noFill/>
          <a:ln>
            <a:noFill/>
          </a:ln>
        </p:spPr>
        <p:txBody>
          <a:bodyPr wrap="square" rtlCol="0">
            <a:spAutoFit/>
          </a:bodyPr>
          <a:lstStyle/>
          <a:p>
            <a:r>
              <a:rPr lang="en-US" sz="1600" dirty="0" smtClean="0">
                <a:latin typeface="Calibri"/>
                <a:cs typeface="Calibri"/>
              </a:rPr>
              <a:t>Clouds</a:t>
            </a:r>
            <a:endParaRPr lang="en-US" sz="1600" dirty="0">
              <a:latin typeface="Calibri"/>
              <a:cs typeface="Calibri"/>
            </a:endParaRPr>
          </a:p>
        </p:txBody>
      </p:sp>
      <p:cxnSp>
        <p:nvCxnSpPr>
          <p:cNvPr id="18" name="Straight Arrow Connector 17"/>
          <p:cNvCxnSpPr/>
          <p:nvPr/>
        </p:nvCxnSpPr>
        <p:spPr>
          <a:xfrm flipH="1" flipV="1">
            <a:off x="5638800" y="4419600"/>
            <a:ext cx="76200" cy="381000"/>
          </a:xfrm>
          <a:prstGeom prst="straightConnector1">
            <a:avLst/>
          </a:prstGeom>
          <a:ln w="28575"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786026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HYCOM_T_xslice_cyc000_11083100_romsslice_30C.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05399" y="2057399"/>
            <a:ext cx="2057401" cy="2057401"/>
          </a:xfrm>
          <a:prstGeom prst="rect">
            <a:avLst/>
          </a:prstGeom>
        </p:spPr>
      </p:pic>
      <p:pic>
        <p:nvPicPr>
          <p:cNvPr id="26" name="Picture 25" descr="POM_T_xslice_cyc000_11083100_romsslice_30C_zoomoutfull.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48000" y="2057400"/>
            <a:ext cx="2057400" cy="2057400"/>
          </a:xfrm>
          <a:prstGeom prst="rect">
            <a:avLst/>
          </a:prstGeom>
        </p:spPr>
      </p:pic>
      <p:pic>
        <p:nvPicPr>
          <p:cNvPr id="4" name="Picture 3" descr="POM_Tsrf_cyc000_11082700_2.png"/>
          <p:cNvPicPr>
            <a:picLocks noChangeAspect="1"/>
          </p:cNvPicPr>
          <p:nvPr/>
        </p:nvPicPr>
        <p:blipFill rotWithShape="1">
          <a:blip r:embed="rId5" cstate="email">
            <a:extLst>
              <a:ext uri="{28A0092B-C50C-407E-A947-70E740481C1C}">
                <a14:useLocalDpi xmlns:a14="http://schemas.microsoft.com/office/drawing/2010/main" val="0"/>
              </a:ext>
            </a:extLst>
          </a:blip>
          <a:srcRect l="11897" r="6800" b="5666"/>
          <a:stretch/>
        </p:blipFill>
        <p:spPr>
          <a:xfrm>
            <a:off x="228600" y="1483828"/>
            <a:ext cx="2530230" cy="2935772"/>
          </a:xfrm>
          <a:prstGeom prst="rect">
            <a:avLst/>
          </a:prstGeom>
        </p:spPr>
      </p:pic>
      <p:cxnSp>
        <p:nvCxnSpPr>
          <p:cNvPr id="8" name="Straight Connector 7"/>
          <p:cNvCxnSpPr/>
          <p:nvPr/>
        </p:nvCxnSpPr>
        <p:spPr>
          <a:xfrm>
            <a:off x="717057" y="2616499"/>
            <a:ext cx="810597" cy="82673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0" y="0"/>
            <a:ext cx="2870202" cy="1261884"/>
          </a:xfrm>
          <a:prstGeom prst="rect">
            <a:avLst/>
          </a:prstGeom>
          <a:noFill/>
        </p:spPr>
        <p:txBody>
          <a:bodyPr wrap="square" rtlCol="0">
            <a:spAutoFit/>
          </a:bodyPr>
          <a:lstStyle/>
          <a:p>
            <a:r>
              <a:rPr lang="en-US" sz="3800" b="1" dirty="0" smtClean="0">
                <a:latin typeface="Calibri"/>
                <a:cs typeface="Calibri"/>
              </a:rPr>
              <a:t>Cross-shelf Transects</a:t>
            </a:r>
            <a:endParaRPr lang="en-US" sz="3800" b="1" dirty="0">
              <a:latin typeface="Calibri"/>
              <a:cs typeface="Calibri"/>
            </a:endParaRPr>
          </a:p>
        </p:txBody>
      </p:sp>
      <p:sp>
        <p:nvSpPr>
          <p:cNvPr id="2" name="Rectangle 1"/>
          <p:cNvSpPr/>
          <p:nvPr/>
        </p:nvSpPr>
        <p:spPr>
          <a:xfrm>
            <a:off x="39733" y="6019800"/>
            <a:ext cx="9202606" cy="246221"/>
          </a:xfrm>
          <a:prstGeom prst="rect">
            <a:avLst/>
          </a:prstGeom>
        </p:spPr>
        <p:txBody>
          <a:bodyPr wrap="square">
            <a:spAutoFit/>
          </a:bodyPr>
          <a:lstStyle/>
          <a:p>
            <a:r>
              <a:rPr lang="en-US" sz="1000" dirty="0" smtClean="0">
                <a:latin typeface="Calibri"/>
                <a:cs typeface="Calibri"/>
              </a:rPr>
              <a:t>Observed bathymetry from NOAA </a:t>
            </a:r>
            <a:r>
              <a:rPr lang="en-US" sz="1000" dirty="0">
                <a:latin typeface="Calibri"/>
                <a:cs typeface="Calibri"/>
              </a:rPr>
              <a:t>National Geophysical Data Center, U.S. Coastal Relief Model, Retrieved date goes here, http://</a:t>
            </a:r>
            <a:r>
              <a:rPr lang="en-US" sz="1000" dirty="0" err="1">
                <a:latin typeface="Calibri"/>
                <a:cs typeface="Calibri"/>
              </a:rPr>
              <a:t>www.ngdc.noaa.gov</a:t>
            </a:r>
            <a:r>
              <a:rPr lang="en-US" sz="1000" dirty="0">
                <a:latin typeface="Calibri"/>
                <a:cs typeface="Calibri"/>
              </a:rPr>
              <a:t>/</a:t>
            </a:r>
            <a:r>
              <a:rPr lang="en-US" sz="1000" dirty="0" err="1">
                <a:latin typeface="Calibri"/>
                <a:cs typeface="Calibri"/>
              </a:rPr>
              <a:t>mgg</a:t>
            </a:r>
            <a:r>
              <a:rPr lang="en-US" sz="1000" dirty="0">
                <a:latin typeface="Calibri"/>
                <a:cs typeface="Calibri"/>
              </a:rPr>
              <a:t>/coastal/</a:t>
            </a:r>
            <a:r>
              <a:rPr lang="en-US" sz="1000" dirty="0" err="1">
                <a:latin typeface="Calibri"/>
                <a:cs typeface="Calibri"/>
              </a:rPr>
              <a:t>crm.html</a:t>
            </a:r>
            <a:endParaRPr lang="en-US" sz="1000" dirty="0">
              <a:latin typeface="Calibri"/>
              <a:cs typeface="Calibri"/>
            </a:endParaRPr>
          </a:p>
        </p:txBody>
      </p:sp>
      <p:pic>
        <p:nvPicPr>
          <p:cNvPr id="16" name="Picture 15" descr="POM_T_xslice_cyc000_11082700_romsslice_30C.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048000" y="0"/>
            <a:ext cx="2057400" cy="2057400"/>
          </a:xfrm>
          <a:prstGeom prst="rect">
            <a:avLst/>
          </a:prstGeom>
        </p:spPr>
      </p:pic>
      <p:pic>
        <p:nvPicPr>
          <p:cNvPr id="20" name="Picture 19" descr="ROMS_T_xslice_cyc000_11082700_30C.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095067" y="0"/>
            <a:ext cx="2048933" cy="2048933"/>
          </a:xfrm>
          <a:prstGeom prst="rect">
            <a:avLst/>
          </a:prstGeom>
        </p:spPr>
      </p:pic>
      <p:pic>
        <p:nvPicPr>
          <p:cNvPr id="10" name="Picture 9" descr="HYCOM_T_xslice_cyc000_11082700_romsslice_30C.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05400" y="0"/>
            <a:ext cx="2057400" cy="2057400"/>
          </a:xfrm>
          <a:prstGeom prst="rect">
            <a:avLst/>
          </a:prstGeom>
        </p:spPr>
      </p:pic>
      <p:sp>
        <p:nvSpPr>
          <p:cNvPr id="28" name="TextBox 27"/>
          <p:cNvSpPr txBox="1"/>
          <p:nvPr/>
        </p:nvSpPr>
        <p:spPr>
          <a:xfrm>
            <a:off x="5292971" y="1168401"/>
            <a:ext cx="1488829" cy="615553"/>
          </a:xfrm>
          <a:prstGeom prst="rect">
            <a:avLst/>
          </a:prstGeom>
          <a:noFill/>
        </p:spPr>
        <p:txBody>
          <a:bodyPr wrap="square" rtlCol="0">
            <a:spAutoFit/>
          </a:bodyPr>
          <a:lstStyle/>
          <a:p>
            <a:r>
              <a:rPr lang="en-US" sz="1700" dirty="0" smtClean="0">
                <a:latin typeface="Calibri"/>
                <a:cs typeface="Calibri"/>
              </a:rPr>
              <a:t>HWRF-HYCOM</a:t>
            </a:r>
          </a:p>
          <a:p>
            <a:r>
              <a:rPr lang="en-US" sz="1700" dirty="0" smtClean="0">
                <a:latin typeface="Calibri"/>
                <a:cs typeface="Calibri"/>
              </a:rPr>
              <a:t>Before</a:t>
            </a:r>
            <a:endParaRPr lang="en-US" sz="1700" dirty="0">
              <a:latin typeface="Calibri"/>
              <a:cs typeface="Calibri"/>
            </a:endParaRPr>
          </a:p>
        </p:txBody>
      </p:sp>
      <p:sp>
        <p:nvSpPr>
          <p:cNvPr id="29" name="TextBox 28"/>
          <p:cNvSpPr txBox="1"/>
          <p:nvPr/>
        </p:nvSpPr>
        <p:spPr>
          <a:xfrm>
            <a:off x="7289799" y="1168401"/>
            <a:ext cx="1659469" cy="615553"/>
          </a:xfrm>
          <a:prstGeom prst="rect">
            <a:avLst/>
          </a:prstGeom>
          <a:noFill/>
        </p:spPr>
        <p:txBody>
          <a:bodyPr wrap="square" rtlCol="0">
            <a:spAutoFit/>
          </a:bodyPr>
          <a:lstStyle/>
          <a:p>
            <a:r>
              <a:rPr lang="en-US" sz="1700" dirty="0" smtClean="0">
                <a:latin typeface="Calibri"/>
                <a:cs typeface="Calibri"/>
              </a:rPr>
              <a:t>ROMS </a:t>
            </a:r>
            <a:r>
              <a:rPr lang="en-US" sz="1700" dirty="0" err="1" smtClean="0">
                <a:latin typeface="Calibri"/>
                <a:cs typeface="Calibri"/>
              </a:rPr>
              <a:t>ESPreSSO</a:t>
            </a:r>
            <a:endParaRPr lang="en-US" sz="1700" dirty="0" smtClean="0">
              <a:latin typeface="Calibri"/>
              <a:cs typeface="Calibri"/>
            </a:endParaRPr>
          </a:p>
          <a:p>
            <a:r>
              <a:rPr lang="en-US" sz="1700" dirty="0" smtClean="0">
                <a:latin typeface="Calibri"/>
                <a:cs typeface="Calibri"/>
              </a:rPr>
              <a:t>Before</a:t>
            </a:r>
            <a:endParaRPr lang="en-US" sz="1700" dirty="0">
              <a:latin typeface="Calibri"/>
              <a:cs typeface="Calibri"/>
            </a:endParaRPr>
          </a:p>
        </p:txBody>
      </p:sp>
      <p:sp>
        <p:nvSpPr>
          <p:cNvPr id="30" name="TextBox 29"/>
          <p:cNvSpPr txBox="1"/>
          <p:nvPr/>
        </p:nvSpPr>
        <p:spPr>
          <a:xfrm>
            <a:off x="3260972" y="1168401"/>
            <a:ext cx="1488829" cy="615553"/>
          </a:xfrm>
          <a:prstGeom prst="rect">
            <a:avLst/>
          </a:prstGeom>
          <a:noFill/>
        </p:spPr>
        <p:txBody>
          <a:bodyPr wrap="square" rtlCol="0">
            <a:spAutoFit/>
          </a:bodyPr>
          <a:lstStyle/>
          <a:p>
            <a:r>
              <a:rPr lang="en-US" sz="1700" dirty="0" smtClean="0">
                <a:latin typeface="Calibri"/>
                <a:cs typeface="Calibri"/>
              </a:rPr>
              <a:t>HWRF-POM</a:t>
            </a:r>
          </a:p>
          <a:p>
            <a:r>
              <a:rPr lang="en-US" sz="1700" dirty="0" smtClean="0">
                <a:latin typeface="Calibri"/>
                <a:cs typeface="Calibri"/>
              </a:rPr>
              <a:t>Before</a:t>
            </a:r>
            <a:endParaRPr lang="en-US" sz="1700" dirty="0">
              <a:latin typeface="Calibri"/>
              <a:cs typeface="Calibri"/>
            </a:endParaRPr>
          </a:p>
        </p:txBody>
      </p:sp>
      <p:sp>
        <p:nvSpPr>
          <p:cNvPr id="31" name="TextBox 30"/>
          <p:cNvSpPr txBox="1"/>
          <p:nvPr/>
        </p:nvSpPr>
        <p:spPr>
          <a:xfrm>
            <a:off x="5290371" y="3185983"/>
            <a:ext cx="1488829" cy="615553"/>
          </a:xfrm>
          <a:prstGeom prst="rect">
            <a:avLst/>
          </a:prstGeom>
          <a:noFill/>
        </p:spPr>
        <p:txBody>
          <a:bodyPr wrap="square" rtlCol="0">
            <a:spAutoFit/>
          </a:bodyPr>
          <a:lstStyle/>
          <a:p>
            <a:r>
              <a:rPr lang="en-US" sz="1700" dirty="0" smtClean="0">
                <a:latin typeface="Calibri"/>
                <a:cs typeface="Calibri"/>
              </a:rPr>
              <a:t>HWRF-HYCOM</a:t>
            </a:r>
          </a:p>
          <a:p>
            <a:r>
              <a:rPr lang="en-US" sz="1700" dirty="0" smtClean="0">
                <a:latin typeface="Calibri"/>
                <a:cs typeface="Calibri"/>
              </a:rPr>
              <a:t>After</a:t>
            </a:r>
            <a:endParaRPr lang="en-US" sz="1700" dirty="0">
              <a:latin typeface="Calibri"/>
              <a:cs typeface="Calibri"/>
            </a:endParaRPr>
          </a:p>
        </p:txBody>
      </p:sp>
      <p:sp>
        <p:nvSpPr>
          <p:cNvPr id="32" name="TextBox 31"/>
          <p:cNvSpPr txBox="1"/>
          <p:nvPr/>
        </p:nvSpPr>
        <p:spPr>
          <a:xfrm>
            <a:off x="3242732" y="3185980"/>
            <a:ext cx="1488829" cy="615553"/>
          </a:xfrm>
          <a:prstGeom prst="rect">
            <a:avLst/>
          </a:prstGeom>
          <a:noFill/>
        </p:spPr>
        <p:txBody>
          <a:bodyPr wrap="square" rtlCol="0">
            <a:spAutoFit/>
          </a:bodyPr>
          <a:lstStyle/>
          <a:p>
            <a:r>
              <a:rPr lang="en-US" sz="1700" dirty="0" smtClean="0">
                <a:latin typeface="Calibri"/>
                <a:cs typeface="Calibri"/>
              </a:rPr>
              <a:t>HWRF-POM</a:t>
            </a:r>
          </a:p>
          <a:p>
            <a:r>
              <a:rPr lang="en-US" sz="1700" dirty="0" smtClean="0">
                <a:latin typeface="Calibri"/>
                <a:cs typeface="Calibri"/>
              </a:rPr>
              <a:t>After</a:t>
            </a:r>
            <a:endParaRPr lang="en-US" sz="1700" dirty="0">
              <a:latin typeface="Calibri"/>
              <a:cs typeface="Calibri"/>
            </a:endParaRPr>
          </a:p>
        </p:txBody>
      </p:sp>
      <p:pic>
        <p:nvPicPr>
          <p:cNvPr id="12" name="Picture 11" descr="science_Irene_temp_cbar_off.png"/>
          <p:cNvPicPr>
            <a:picLocks noChangeAspect="1"/>
          </p:cNvPicPr>
          <p:nvPr/>
        </p:nvPicPr>
        <p:blipFill rotWithShape="1">
          <a:blip r:embed="rId9" cstate="email">
            <a:extLst>
              <a:ext uri="{28A0092B-C50C-407E-A947-70E740481C1C}">
                <a14:useLocalDpi xmlns:a14="http://schemas.microsoft.com/office/drawing/2010/main" val="0"/>
              </a:ext>
            </a:extLst>
          </a:blip>
          <a:srcRect l="6952" t="7940" r="12066" b="2742"/>
          <a:stretch/>
        </p:blipFill>
        <p:spPr>
          <a:xfrm>
            <a:off x="3208867" y="4030133"/>
            <a:ext cx="3657600" cy="2014330"/>
          </a:xfrm>
          <a:prstGeom prst="rect">
            <a:avLst/>
          </a:prstGeom>
          <a:ln w="19050" cmpd="sng">
            <a:solidFill>
              <a:srgbClr val="000000"/>
            </a:solidFill>
          </a:ln>
        </p:spPr>
      </p:pic>
      <p:sp>
        <p:nvSpPr>
          <p:cNvPr id="5" name="5-Point Star 4"/>
          <p:cNvSpPr/>
          <p:nvPr/>
        </p:nvSpPr>
        <p:spPr>
          <a:xfrm>
            <a:off x="1032935" y="2760134"/>
            <a:ext cx="152400" cy="15240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23</a:t>
            </a:fld>
            <a:endParaRPr lang="en-US" dirty="0">
              <a:solidFill>
                <a:srgbClr val="000000"/>
              </a:solidFill>
              <a:latin typeface="Calibri"/>
              <a:cs typeface="Calibri"/>
            </a:endParaRPr>
          </a:p>
        </p:txBody>
      </p:sp>
    </p:spTree>
    <p:extLst>
      <p:ext uri="{BB962C8B-B14F-4D97-AF65-F5344CB8AC3E}">
        <p14:creationId xmlns:p14="http://schemas.microsoft.com/office/powerpoint/2010/main" val="51529158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866" y="381000"/>
            <a:ext cx="8390467" cy="3785652"/>
          </a:xfrm>
          <a:prstGeom prst="rect">
            <a:avLst/>
          </a:prstGeom>
          <a:noFill/>
        </p:spPr>
        <p:txBody>
          <a:bodyPr wrap="square" rtlCol="0">
            <a:spAutoFit/>
          </a:bodyPr>
          <a:lstStyle/>
          <a:p>
            <a:pPr marL="285750" indent="-285750">
              <a:buFont typeface="Arial"/>
              <a:buChar char="•"/>
            </a:pPr>
            <a:r>
              <a:rPr lang="en-US" b="1" dirty="0" err="1" smtClean="0">
                <a:latin typeface="Calibri"/>
                <a:cs typeface="Calibri"/>
              </a:rPr>
              <a:t>τ</a:t>
            </a:r>
            <a:r>
              <a:rPr lang="en-US" dirty="0" smtClean="0">
                <a:latin typeface="Calibri"/>
                <a:cs typeface="Calibri"/>
              </a:rPr>
              <a:t>  = </a:t>
            </a:r>
            <a:r>
              <a:rPr lang="en-US" dirty="0">
                <a:latin typeface="Calibri"/>
                <a:cs typeface="Calibri"/>
              </a:rPr>
              <a:t>-</a:t>
            </a:r>
            <a:r>
              <a:rPr lang="en-US" dirty="0" err="1" smtClean="0">
                <a:latin typeface="Calibri"/>
                <a:cs typeface="Calibri"/>
              </a:rPr>
              <a:t>ρu</a:t>
            </a:r>
            <a:r>
              <a:rPr lang="en-US" baseline="-25000" dirty="0" smtClean="0">
                <a:latin typeface="Calibri"/>
                <a:cs typeface="Calibri"/>
              </a:rPr>
              <a:t>*</a:t>
            </a:r>
            <a:r>
              <a:rPr lang="en-US" baseline="30000" dirty="0" smtClean="0">
                <a:latin typeface="Calibri"/>
                <a:cs typeface="Calibri"/>
              </a:rPr>
              <a:t>2          </a:t>
            </a:r>
            <a:r>
              <a:rPr lang="en-US" dirty="0" smtClean="0">
                <a:latin typeface="Calibri"/>
                <a:cs typeface="Calibri"/>
              </a:rPr>
              <a:t>= </a:t>
            </a:r>
            <a:r>
              <a:rPr lang="en-US" b="1" dirty="0" smtClean="0">
                <a:latin typeface="Calibri"/>
                <a:cs typeface="Calibri"/>
              </a:rPr>
              <a:t>-ρC</a:t>
            </a:r>
            <a:r>
              <a:rPr lang="en-US" b="1" baseline="-25000" dirty="0" smtClean="0">
                <a:latin typeface="Calibri"/>
                <a:cs typeface="Calibri"/>
              </a:rPr>
              <a:t>D</a:t>
            </a:r>
            <a:r>
              <a:rPr lang="en-US" b="1" dirty="0" smtClean="0">
                <a:latin typeface="Calibri"/>
                <a:cs typeface="Calibri"/>
              </a:rPr>
              <a:t>U</a:t>
            </a:r>
            <a:r>
              <a:rPr lang="en-US" b="1" baseline="30000" dirty="0" smtClean="0">
                <a:latin typeface="Calibri"/>
                <a:cs typeface="Calibri"/>
              </a:rPr>
              <a:t>2</a:t>
            </a:r>
            <a:r>
              <a:rPr lang="en-US" dirty="0" smtClean="0">
                <a:latin typeface="Calibri"/>
                <a:cs typeface="Calibri"/>
              </a:rPr>
              <a:t>	      momentum flux (</a:t>
            </a:r>
            <a:r>
              <a:rPr lang="en-US" dirty="0" err="1" smtClean="0">
                <a:latin typeface="Calibri"/>
                <a:cs typeface="Calibri"/>
              </a:rPr>
              <a:t>τ</a:t>
            </a:r>
            <a:r>
              <a:rPr lang="en-US" dirty="0" smtClean="0">
                <a:latin typeface="Calibri"/>
                <a:cs typeface="Calibri"/>
              </a:rPr>
              <a:t>)</a:t>
            </a:r>
            <a:endParaRPr lang="en-US" baseline="30000" dirty="0" smtClean="0">
              <a:latin typeface="Calibri"/>
              <a:cs typeface="Calibri"/>
            </a:endParaRPr>
          </a:p>
          <a:p>
            <a:pPr marL="285750" indent="-285750">
              <a:buFont typeface="Arial"/>
              <a:buChar char="•"/>
            </a:pPr>
            <a:r>
              <a:rPr lang="en-US" b="1" dirty="0" smtClean="0">
                <a:latin typeface="Calibri"/>
                <a:cs typeface="Calibri"/>
              </a:rPr>
              <a:t>H</a:t>
            </a:r>
            <a:r>
              <a:rPr lang="en-US" dirty="0" smtClean="0">
                <a:latin typeface="Calibri"/>
                <a:cs typeface="Calibri"/>
              </a:rPr>
              <a:t> = -</a:t>
            </a:r>
            <a:r>
              <a:rPr lang="en-US" dirty="0" err="1" smtClean="0">
                <a:latin typeface="Calibri"/>
                <a:cs typeface="Calibri"/>
              </a:rPr>
              <a:t>ρc</a:t>
            </a:r>
            <a:r>
              <a:rPr lang="en-US" baseline="-25000" dirty="0" err="1" smtClean="0">
                <a:latin typeface="Calibri"/>
                <a:cs typeface="Calibri"/>
              </a:rPr>
              <a:t>p</a:t>
            </a:r>
            <a:r>
              <a:rPr lang="en-US" dirty="0" err="1">
                <a:latin typeface="Calibri"/>
                <a:cs typeface="Calibri"/>
              </a:rPr>
              <a:t>u</a:t>
            </a:r>
            <a:r>
              <a:rPr lang="en-US" baseline="-25000" dirty="0" smtClean="0">
                <a:latin typeface="Calibri"/>
                <a:cs typeface="Calibri"/>
              </a:rPr>
              <a:t>*</a:t>
            </a:r>
            <a:r>
              <a:rPr lang="en-US" dirty="0" err="1" smtClean="0">
                <a:latin typeface="Calibri"/>
                <a:cs typeface="Calibri"/>
              </a:rPr>
              <a:t>θ</a:t>
            </a:r>
            <a:r>
              <a:rPr lang="en-US" baseline="-25000" dirty="0" smtClean="0">
                <a:latin typeface="Calibri"/>
                <a:cs typeface="Calibri"/>
              </a:rPr>
              <a:t>*</a:t>
            </a:r>
            <a:r>
              <a:rPr lang="en-US" dirty="0" smtClean="0">
                <a:latin typeface="Calibri"/>
                <a:cs typeface="Calibri"/>
              </a:rPr>
              <a:t> = </a:t>
            </a:r>
            <a:r>
              <a:rPr lang="en-US" b="1" dirty="0" smtClean="0">
                <a:latin typeface="Calibri"/>
                <a:cs typeface="Calibri"/>
              </a:rPr>
              <a:t>-(</a:t>
            </a:r>
            <a:r>
              <a:rPr lang="en-US" b="1" dirty="0" err="1" smtClean="0">
                <a:latin typeface="Calibri"/>
                <a:cs typeface="Calibri"/>
              </a:rPr>
              <a:t>ρc</a:t>
            </a:r>
            <a:r>
              <a:rPr lang="en-US" b="1" baseline="-25000" dirty="0" err="1" smtClean="0">
                <a:latin typeface="Calibri"/>
                <a:cs typeface="Calibri"/>
              </a:rPr>
              <a:t>p</a:t>
            </a:r>
            <a:r>
              <a:rPr lang="en-US" b="1" dirty="0" smtClean="0">
                <a:latin typeface="Calibri"/>
                <a:cs typeface="Calibri"/>
              </a:rPr>
              <a:t>)</a:t>
            </a:r>
            <a:r>
              <a:rPr lang="en-US" b="1" dirty="0" err="1" smtClean="0">
                <a:latin typeface="Calibri"/>
                <a:cs typeface="Calibri"/>
              </a:rPr>
              <a:t>C</a:t>
            </a:r>
            <a:r>
              <a:rPr lang="en-US" b="1" baseline="-25000" dirty="0" err="1" smtClean="0">
                <a:latin typeface="Calibri"/>
                <a:cs typeface="Calibri"/>
              </a:rPr>
              <a:t>H</a:t>
            </a:r>
            <a:r>
              <a:rPr lang="en-US" b="1" dirty="0" err="1" smtClean="0">
                <a:latin typeface="Calibri"/>
                <a:cs typeface="Calibri"/>
              </a:rPr>
              <a:t>UΔθ</a:t>
            </a:r>
            <a:r>
              <a:rPr lang="en-US" dirty="0">
                <a:latin typeface="Calibri"/>
                <a:cs typeface="Calibri"/>
              </a:rPr>
              <a:t> </a:t>
            </a:r>
            <a:r>
              <a:rPr lang="en-US" dirty="0" smtClean="0">
                <a:latin typeface="Calibri"/>
                <a:cs typeface="Calibri"/>
              </a:rPr>
              <a:t>     sensible heat flux (H)</a:t>
            </a:r>
          </a:p>
          <a:p>
            <a:pPr marL="285750" indent="-285750">
              <a:buFont typeface="Arial"/>
              <a:buChar char="•"/>
            </a:pPr>
            <a:r>
              <a:rPr lang="en-US" b="1" dirty="0" smtClean="0">
                <a:latin typeface="Calibri"/>
                <a:cs typeface="Calibri"/>
              </a:rPr>
              <a:t>E</a:t>
            </a:r>
            <a:r>
              <a:rPr lang="en-US" dirty="0" smtClean="0">
                <a:latin typeface="Calibri"/>
                <a:cs typeface="Calibri"/>
              </a:rPr>
              <a:t> = -</a:t>
            </a:r>
            <a:r>
              <a:rPr lang="en-US" dirty="0" err="1" smtClean="0">
                <a:latin typeface="Calibri"/>
                <a:cs typeface="Calibri"/>
              </a:rPr>
              <a:t>ρL</a:t>
            </a:r>
            <a:r>
              <a:rPr lang="en-US" baseline="-25000" dirty="0" err="1" smtClean="0">
                <a:latin typeface="Calibri"/>
                <a:cs typeface="Calibri"/>
              </a:rPr>
              <a:t>ν</a:t>
            </a:r>
            <a:r>
              <a:rPr lang="en-US" dirty="0" err="1">
                <a:latin typeface="Calibri"/>
                <a:cs typeface="Calibri"/>
              </a:rPr>
              <a:t>u</a:t>
            </a:r>
            <a:r>
              <a:rPr lang="en-US" baseline="-25000" dirty="0" smtClean="0">
                <a:latin typeface="Calibri"/>
                <a:cs typeface="Calibri"/>
              </a:rPr>
              <a:t>*</a:t>
            </a:r>
            <a:r>
              <a:rPr lang="en-US" dirty="0" smtClean="0">
                <a:latin typeface="Calibri"/>
                <a:cs typeface="Calibri"/>
              </a:rPr>
              <a:t>q</a:t>
            </a:r>
            <a:r>
              <a:rPr lang="en-US" baseline="-25000" dirty="0" smtClean="0">
                <a:latin typeface="Calibri"/>
                <a:cs typeface="Calibri"/>
              </a:rPr>
              <a:t>*</a:t>
            </a:r>
            <a:r>
              <a:rPr lang="en-US" dirty="0" smtClean="0">
                <a:latin typeface="Calibri"/>
                <a:cs typeface="Calibri"/>
              </a:rPr>
              <a:t>  = </a:t>
            </a:r>
            <a:r>
              <a:rPr lang="en-US" b="1" dirty="0" smtClean="0">
                <a:latin typeface="Calibri"/>
                <a:cs typeface="Calibri"/>
              </a:rPr>
              <a:t>-(</a:t>
            </a:r>
            <a:r>
              <a:rPr lang="en-US" b="1" dirty="0" err="1" smtClean="0">
                <a:latin typeface="Calibri"/>
                <a:cs typeface="Calibri"/>
              </a:rPr>
              <a:t>ρ</a:t>
            </a:r>
            <a:r>
              <a:rPr lang="en-US" b="1" dirty="0" err="1">
                <a:latin typeface="Calibri"/>
                <a:cs typeface="Calibri"/>
              </a:rPr>
              <a:t>L</a:t>
            </a:r>
            <a:r>
              <a:rPr lang="en-US" b="1" baseline="-25000" dirty="0" err="1">
                <a:latin typeface="Calibri"/>
                <a:cs typeface="Calibri"/>
              </a:rPr>
              <a:t>ν</a:t>
            </a:r>
            <a:r>
              <a:rPr lang="en-US" b="1" dirty="0" smtClean="0">
                <a:latin typeface="Calibri"/>
                <a:cs typeface="Calibri"/>
              </a:rPr>
              <a:t>)</a:t>
            </a:r>
            <a:r>
              <a:rPr lang="en-US" b="1" dirty="0" err="1" smtClean="0">
                <a:latin typeface="Calibri"/>
                <a:cs typeface="Calibri"/>
              </a:rPr>
              <a:t>C</a:t>
            </a:r>
            <a:r>
              <a:rPr lang="en-US" b="1" baseline="-25000" dirty="0" err="1" smtClean="0">
                <a:latin typeface="Calibri"/>
                <a:cs typeface="Calibri"/>
              </a:rPr>
              <a:t>Q</a:t>
            </a:r>
            <a:r>
              <a:rPr lang="en-US" b="1" dirty="0" err="1" smtClean="0">
                <a:latin typeface="Calibri"/>
                <a:cs typeface="Calibri"/>
              </a:rPr>
              <a:t>UΔq</a:t>
            </a:r>
            <a:r>
              <a:rPr lang="en-US" dirty="0">
                <a:latin typeface="Calibri"/>
                <a:cs typeface="Calibri"/>
              </a:rPr>
              <a:t> </a:t>
            </a:r>
            <a:r>
              <a:rPr lang="en-US" dirty="0" smtClean="0">
                <a:latin typeface="Calibri"/>
                <a:cs typeface="Calibri"/>
              </a:rPr>
              <a:t>     latent heat flux (E)</a:t>
            </a:r>
            <a:endParaRPr lang="en-US" sz="1200" dirty="0" smtClean="0">
              <a:latin typeface="Calibri"/>
              <a:cs typeface="Calibri"/>
            </a:endParaRPr>
          </a:p>
          <a:p>
            <a:r>
              <a:rPr lang="en-US" sz="1200" dirty="0" err="1" smtClean="0">
                <a:latin typeface="Calibri"/>
                <a:cs typeface="Calibri"/>
              </a:rPr>
              <a:t>ρ</a:t>
            </a:r>
            <a:r>
              <a:rPr lang="en-US" sz="1200" dirty="0">
                <a:latin typeface="Calibri"/>
                <a:cs typeface="Calibri"/>
              </a:rPr>
              <a:t>: density of </a:t>
            </a:r>
            <a:r>
              <a:rPr lang="en-US" sz="1200" dirty="0" smtClean="0">
                <a:latin typeface="Calibri"/>
                <a:cs typeface="Calibri"/>
              </a:rPr>
              <a:t>air</a:t>
            </a:r>
          </a:p>
          <a:p>
            <a:r>
              <a:rPr lang="en-US" sz="1200" dirty="0" smtClean="0">
                <a:latin typeface="Calibri"/>
                <a:cs typeface="Calibri"/>
              </a:rPr>
              <a:t>(u</a:t>
            </a:r>
            <a:r>
              <a:rPr lang="en-US" sz="1200" baseline="-25000" dirty="0" smtClean="0">
                <a:latin typeface="Calibri"/>
                <a:cs typeface="Calibri"/>
              </a:rPr>
              <a:t>*</a:t>
            </a:r>
            <a:r>
              <a:rPr lang="en-US" sz="1200" dirty="0" smtClean="0">
                <a:latin typeface="Calibri"/>
                <a:cs typeface="Calibri"/>
              </a:rPr>
              <a:t>,</a:t>
            </a:r>
            <a:r>
              <a:rPr lang="en-US" sz="1200" dirty="0" err="1" smtClean="0">
                <a:latin typeface="Calibri"/>
                <a:cs typeface="Calibri"/>
              </a:rPr>
              <a:t>θ</a:t>
            </a:r>
            <a:r>
              <a:rPr lang="en-US" sz="1200" baseline="-25000" dirty="0">
                <a:latin typeface="Calibri"/>
                <a:cs typeface="Calibri"/>
              </a:rPr>
              <a:t>*</a:t>
            </a:r>
            <a:r>
              <a:rPr lang="en-US" sz="1200" dirty="0" smtClean="0">
                <a:latin typeface="Calibri"/>
                <a:cs typeface="Calibri"/>
              </a:rPr>
              <a:t>,q</a:t>
            </a:r>
            <a:r>
              <a:rPr lang="en-US" sz="1200" baseline="-25000" dirty="0" smtClean="0">
                <a:latin typeface="Calibri"/>
                <a:cs typeface="Calibri"/>
              </a:rPr>
              <a:t>*</a:t>
            </a:r>
            <a:r>
              <a:rPr lang="en-US" sz="1200" dirty="0" smtClean="0">
                <a:latin typeface="Calibri"/>
                <a:cs typeface="Calibri"/>
              </a:rPr>
              <a:t>): friction velocity, surface layer temperature and moisture scales </a:t>
            </a:r>
          </a:p>
          <a:p>
            <a:r>
              <a:rPr lang="en-US" sz="1200" dirty="0" smtClean="0">
                <a:latin typeface="Calibri"/>
                <a:cs typeface="Calibri"/>
              </a:rPr>
              <a:t>U: 10m wind speed</a:t>
            </a:r>
          </a:p>
          <a:p>
            <a:r>
              <a:rPr lang="en-US" sz="1200" dirty="0" err="1" smtClean="0">
                <a:latin typeface="Calibri"/>
                <a:cs typeface="Calibri"/>
              </a:rPr>
              <a:t>c</a:t>
            </a:r>
            <a:r>
              <a:rPr lang="en-US" sz="1200" baseline="-25000" dirty="0" err="1" smtClean="0">
                <a:latin typeface="Calibri"/>
                <a:cs typeface="Calibri"/>
              </a:rPr>
              <a:t>p</a:t>
            </a:r>
            <a:r>
              <a:rPr lang="en-US" sz="1200" dirty="0" smtClean="0">
                <a:latin typeface="Calibri"/>
                <a:cs typeface="Calibri"/>
              </a:rPr>
              <a:t>: specific heat capacity of air, </a:t>
            </a:r>
            <a:r>
              <a:rPr lang="en-US" sz="1200" dirty="0" err="1" smtClean="0">
                <a:latin typeface="Calibri"/>
                <a:cs typeface="Calibri"/>
              </a:rPr>
              <a:t>L</a:t>
            </a:r>
            <a:r>
              <a:rPr lang="en-US" sz="1200" baseline="-25000" dirty="0" err="1" smtClean="0">
                <a:latin typeface="Calibri"/>
                <a:cs typeface="Calibri"/>
              </a:rPr>
              <a:t>ν</a:t>
            </a:r>
            <a:r>
              <a:rPr lang="en-US" sz="1200" dirty="0">
                <a:latin typeface="Calibri"/>
                <a:cs typeface="Calibri"/>
              </a:rPr>
              <a:t>:</a:t>
            </a:r>
            <a:r>
              <a:rPr lang="en-US" sz="1200" dirty="0" smtClean="0">
                <a:latin typeface="Calibri"/>
                <a:cs typeface="Calibri"/>
              </a:rPr>
              <a:t> enthalpy of vaporization</a:t>
            </a:r>
          </a:p>
          <a:p>
            <a:r>
              <a:rPr lang="en-US" sz="1200" dirty="0" err="1" smtClean="0">
                <a:latin typeface="Calibri"/>
                <a:cs typeface="Calibri"/>
              </a:rPr>
              <a:t>Δ</a:t>
            </a:r>
            <a:r>
              <a:rPr lang="en-US" sz="1200" dirty="0" smtClean="0">
                <a:latin typeface="Calibri"/>
                <a:cs typeface="Calibri"/>
              </a:rPr>
              <a:t>(</a:t>
            </a:r>
            <a:r>
              <a:rPr lang="en-US" sz="1200" dirty="0" err="1" smtClean="0">
                <a:latin typeface="Calibri"/>
                <a:cs typeface="Calibri"/>
              </a:rPr>
              <a:t>θ,q</a:t>
            </a:r>
            <a:r>
              <a:rPr lang="en-US" sz="1200" dirty="0" smtClean="0">
                <a:latin typeface="Calibri"/>
                <a:cs typeface="Calibri"/>
              </a:rPr>
              <a:t>): temperature, water vapor difference between </a:t>
            </a:r>
            <a:r>
              <a:rPr lang="en-US" sz="1200" dirty="0" err="1" smtClean="0">
                <a:latin typeface="Calibri"/>
                <a:cs typeface="Calibri"/>
              </a:rPr>
              <a:t>z</a:t>
            </a:r>
            <a:r>
              <a:rPr lang="en-US" sz="1200" baseline="-25000" dirty="0" err="1">
                <a:latin typeface="Calibri"/>
                <a:cs typeface="Calibri"/>
              </a:rPr>
              <a:t>ref</a:t>
            </a:r>
            <a:r>
              <a:rPr lang="en-US" sz="1200" dirty="0" smtClean="0">
                <a:latin typeface="Calibri"/>
                <a:cs typeface="Calibri"/>
              </a:rPr>
              <a:t>=10m and z=</a:t>
            </a:r>
            <a:r>
              <a:rPr lang="en-US" sz="1200" dirty="0" err="1" smtClean="0">
                <a:latin typeface="Calibri"/>
                <a:cs typeface="Calibri"/>
              </a:rPr>
              <a:t>sfc</a:t>
            </a:r>
            <a:r>
              <a:rPr lang="en-US" sz="1200" dirty="0" smtClean="0">
                <a:latin typeface="Calibri"/>
                <a:cs typeface="Calibri"/>
              </a:rPr>
              <a:t/>
            </a:r>
            <a:br>
              <a:rPr lang="en-US" sz="1200" dirty="0" smtClean="0">
                <a:latin typeface="Calibri"/>
                <a:cs typeface="Calibri"/>
              </a:rPr>
            </a:br>
            <a:r>
              <a:rPr lang="en-US" sz="1200" dirty="0" smtClean="0">
                <a:latin typeface="Calibri"/>
                <a:cs typeface="Calibri"/>
              </a:rPr>
              <a:t/>
            </a:r>
            <a:br>
              <a:rPr lang="en-US" sz="1200" dirty="0" smtClean="0">
                <a:latin typeface="Calibri"/>
                <a:cs typeface="Calibri"/>
              </a:rPr>
            </a:br>
            <a:r>
              <a:rPr lang="en-US" dirty="0" smtClean="0">
                <a:latin typeface="Calibri"/>
                <a:cs typeface="Calibri"/>
              </a:rPr>
              <a:t>In </a:t>
            </a:r>
            <a:r>
              <a:rPr lang="en-US" i="1" dirty="0" smtClean="0">
                <a:latin typeface="Calibri"/>
                <a:cs typeface="Calibri"/>
              </a:rPr>
              <a:t>neutrally stable</a:t>
            </a:r>
            <a:r>
              <a:rPr lang="en-US" dirty="0" smtClean="0">
                <a:latin typeface="Calibri"/>
                <a:cs typeface="Calibri"/>
              </a:rPr>
              <a:t> surface layer within TC </a:t>
            </a:r>
            <a:r>
              <a:rPr lang="en-US" dirty="0" err="1" smtClean="0">
                <a:latin typeface="Calibri"/>
                <a:cs typeface="Calibri"/>
              </a:rPr>
              <a:t>eyewall</a:t>
            </a:r>
            <a:r>
              <a:rPr lang="en-US" dirty="0" smtClean="0">
                <a:latin typeface="Calibri"/>
                <a:cs typeface="Calibri"/>
              </a:rPr>
              <a:t> (e.g. Powell et al. 2003): </a:t>
            </a:r>
            <a:endParaRPr lang="en-US" dirty="0">
              <a:latin typeface="Calibri"/>
              <a:cs typeface="Calibri"/>
            </a:endParaRPr>
          </a:p>
          <a:p>
            <a:pPr marL="285750" indent="-285750">
              <a:buFont typeface="Arial"/>
              <a:buChar char="•"/>
            </a:pPr>
            <a:r>
              <a:rPr lang="en-US" b="1" dirty="0" smtClean="0">
                <a:latin typeface="Calibri"/>
                <a:cs typeface="Calibri"/>
              </a:rPr>
              <a:t>C</a:t>
            </a:r>
            <a:r>
              <a:rPr lang="en-US" b="1" baseline="-25000" dirty="0" smtClean="0">
                <a:latin typeface="Calibri"/>
                <a:cs typeface="Calibri"/>
              </a:rPr>
              <a:t>D</a:t>
            </a:r>
            <a:r>
              <a:rPr lang="en-US" b="1" dirty="0" smtClean="0">
                <a:latin typeface="Calibri"/>
                <a:cs typeface="Calibri"/>
              </a:rPr>
              <a:t> = k</a:t>
            </a:r>
            <a:r>
              <a:rPr lang="en-US" b="1" baseline="30000" dirty="0" smtClean="0">
                <a:latin typeface="Calibri"/>
                <a:cs typeface="Calibri"/>
              </a:rPr>
              <a:t>2</a:t>
            </a:r>
            <a:r>
              <a:rPr lang="en-US" b="1" dirty="0" smtClean="0">
                <a:latin typeface="Calibri"/>
                <a:cs typeface="Calibri"/>
              </a:rPr>
              <a:t>/[</a:t>
            </a:r>
            <a:r>
              <a:rPr lang="en-US" b="1" dirty="0" err="1" smtClean="0">
                <a:latin typeface="Calibri"/>
                <a:cs typeface="Calibri"/>
              </a:rPr>
              <a:t>ln</a:t>
            </a:r>
            <a:r>
              <a:rPr lang="en-US" b="1" dirty="0" smtClean="0">
                <a:latin typeface="Calibri"/>
                <a:cs typeface="Calibri"/>
              </a:rPr>
              <a:t>(</a:t>
            </a:r>
            <a:r>
              <a:rPr lang="en-US" b="1" dirty="0" err="1" smtClean="0">
                <a:latin typeface="Calibri"/>
                <a:cs typeface="Calibri"/>
              </a:rPr>
              <a:t>z</a:t>
            </a:r>
            <a:r>
              <a:rPr lang="en-US" b="1" baseline="-25000" dirty="0" err="1" smtClean="0">
                <a:latin typeface="Calibri"/>
                <a:cs typeface="Calibri"/>
              </a:rPr>
              <a:t>ref</a:t>
            </a:r>
            <a:r>
              <a:rPr lang="en-US" b="1" baseline="-25000" dirty="0" smtClean="0">
                <a:latin typeface="Calibri"/>
                <a:cs typeface="Calibri"/>
              </a:rPr>
              <a:t> </a:t>
            </a:r>
            <a:r>
              <a:rPr lang="en-US" b="1" dirty="0" smtClean="0">
                <a:latin typeface="Calibri"/>
                <a:cs typeface="Calibri"/>
              </a:rPr>
              <a:t>⁄ z</a:t>
            </a:r>
            <a:r>
              <a:rPr lang="en-US" b="1" baseline="-25000" dirty="0" smtClean="0">
                <a:latin typeface="Calibri"/>
                <a:cs typeface="Calibri"/>
              </a:rPr>
              <a:t>0</a:t>
            </a:r>
            <a:r>
              <a:rPr lang="en-US" b="1" dirty="0" smtClean="0">
                <a:latin typeface="Calibri"/>
                <a:cs typeface="Calibri"/>
              </a:rPr>
              <a:t>)]</a:t>
            </a:r>
            <a:r>
              <a:rPr lang="en-US" b="1" baseline="30000" dirty="0" smtClean="0">
                <a:latin typeface="Calibri"/>
                <a:cs typeface="Calibri"/>
              </a:rPr>
              <a:t>2</a:t>
            </a:r>
            <a:r>
              <a:rPr lang="en-US" dirty="0" smtClean="0">
                <a:latin typeface="Calibri"/>
                <a:cs typeface="Calibri"/>
              </a:rPr>
              <a:t>	        drag coefficient</a:t>
            </a:r>
          </a:p>
          <a:p>
            <a:pPr marL="285750" indent="-285750">
              <a:buFont typeface="Arial"/>
              <a:buChar char="•"/>
            </a:pPr>
            <a:r>
              <a:rPr lang="en-US" b="1" dirty="0" smtClean="0">
                <a:latin typeface="Calibri"/>
                <a:cs typeface="Calibri"/>
              </a:rPr>
              <a:t>C</a:t>
            </a:r>
            <a:r>
              <a:rPr lang="en-US" b="1" baseline="-25000" dirty="0" smtClean="0">
                <a:latin typeface="Calibri"/>
                <a:cs typeface="Calibri"/>
              </a:rPr>
              <a:t>H</a:t>
            </a:r>
            <a:r>
              <a:rPr lang="en-US" b="1" dirty="0" smtClean="0">
                <a:latin typeface="Calibri"/>
                <a:cs typeface="Calibri"/>
              </a:rPr>
              <a:t> </a:t>
            </a:r>
            <a:r>
              <a:rPr lang="en-US" b="1" dirty="0">
                <a:latin typeface="Calibri"/>
                <a:cs typeface="Calibri"/>
              </a:rPr>
              <a:t>= </a:t>
            </a:r>
            <a:r>
              <a:rPr lang="en-US" b="1" dirty="0" smtClean="0">
                <a:latin typeface="Calibri"/>
                <a:cs typeface="Calibri"/>
              </a:rPr>
              <a:t>(C</a:t>
            </a:r>
            <a:r>
              <a:rPr lang="en-US" b="1" baseline="-25000" dirty="0" smtClean="0">
                <a:latin typeface="Calibri"/>
                <a:cs typeface="Calibri"/>
              </a:rPr>
              <a:t>D</a:t>
            </a:r>
            <a:r>
              <a:rPr lang="en-US" b="1" baseline="30000" dirty="0" smtClean="0">
                <a:latin typeface="Calibri"/>
                <a:cs typeface="Calibri"/>
              </a:rPr>
              <a:t>½ </a:t>
            </a:r>
            <a:r>
              <a:rPr lang="en-US" b="1" dirty="0" smtClean="0">
                <a:latin typeface="Calibri"/>
                <a:cs typeface="Calibri"/>
              </a:rPr>
              <a:t>) X [k/</a:t>
            </a:r>
            <a:r>
              <a:rPr lang="en-US" b="1" dirty="0" err="1" smtClean="0">
                <a:latin typeface="Calibri"/>
                <a:cs typeface="Calibri"/>
              </a:rPr>
              <a:t>ln</a:t>
            </a:r>
            <a:r>
              <a:rPr lang="en-US" b="1" dirty="0">
                <a:latin typeface="Calibri"/>
                <a:cs typeface="Calibri"/>
              </a:rPr>
              <a:t>(</a:t>
            </a:r>
            <a:r>
              <a:rPr lang="en-US" b="1" dirty="0" err="1" smtClean="0">
                <a:latin typeface="Calibri"/>
                <a:cs typeface="Calibri"/>
              </a:rPr>
              <a:t>z</a:t>
            </a:r>
            <a:r>
              <a:rPr lang="en-US" b="1" baseline="-25000" dirty="0" err="1" smtClean="0">
                <a:latin typeface="Calibri"/>
                <a:cs typeface="Calibri"/>
              </a:rPr>
              <a:t>ref</a:t>
            </a:r>
            <a:r>
              <a:rPr lang="en-US" b="1" baseline="-25000" dirty="0" smtClean="0">
                <a:latin typeface="Calibri"/>
                <a:cs typeface="Calibri"/>
              </a:rPr>
              <a:t> </a:t>
            </a:r>
            <a:r>
              <a:rPr lang="en-US" b="1" dirty="0" smtClean="0">
                <a:latin typeface="Calibri"/>
                <a:cs typeface="Calibri"/>
              </a:rPr>
              <a:t>⁄ </a:t>
            </a:r>
            <a:r>
              <a:rPr lang="en-US" b="1" dirty="0" err="1" smtClean="0">
                <a:latin typeface="Calibri"/>
                <a:cs typeface="Calibri"/>
              </a:rPr>
              <a:t>z</a:t>
            </a:r>
            <a:r>
              <a:rPr lang="en-US" b="1" baseline="-25000" dirty="0" err="1" smtClean="0">
                <a:latin typeface="Calibri"/>
                <a:cs typeface="Calibri"/>
              </a:rPr>
              <a:t>T</a:t>
            </a:r>
            <a:r>
              <a:rPr lang="en-US" b="1" dirty="0" smtClean="0">
                <a:latin typeface="Calibri"/>
                <a:cs typeface="Calibri"/>
              </a:rPr>
              <a:t>)]</a:t>
            </a:r>
            <a:r>
              <a:rPr lang="en-US" b="1" dirty="0">
                <a:latin typeface="Calibri"/>
                <a:cs typeface="Calibri"/>
              </a:rPr>
              <a:t>	</a:t>
            </a:r>
            <a:r>
              <a:rPr lang="en-US" dirty="0">
                <a:latin typeface="Calibri"/>
                <a:cs typeface="Calibri"/>
              </a:rPr>
              <a:t> </a:t>
            </a:r>
            <a:r>
              <a:rPr lang="en-US" dirty="0" smtClean="0">
                <a:latin typeface="Calibri"/>
                <a:cs typeface="Calibri"/>
              </a:rPr>
              <a:t>       sensible heat coefficient</a:t>
            </a:r>
            <a:endParaRPr lang="en-US" dirty="0">
              <a:latin typeface="Calibri"/>
              <a:cs typeface="Calibri"/>
            </a:endParaRPr>
          </a:p>
          <a:p>
            <a:pPr marL="285750" indent="-285750">
              <a:buFont typeface="Arial"/>
              <a:buChar char="•"/>
            </a:pPr>
            <a:r>
              <a:rPr lang="en-US" b="1" dirty="0" smtClean="0">
                <a:latin typeface="Calibri"/>
                <a:cs typeface="Calibri"/>
              </a:rPr>
              <a:t>C</a:t>
            </a:r>
            <a:r>
              <a:rPr lang="en-US" b="1" baseline="-25000" dirty="0" smtClean="0">
                <a:latin typeface="Calibri"/>
                <a:cs typeface="Calibri"/>
              </a:rPr>
              <a:t>Q</a:t>
            </a:r>
            <a:r>
              <a:rPr lang="en-US" b="1" dirty="0" smtClean="0">
                <a:latin typeface="Calibri"/>
                <a:cs typeface="Calibri"/>
              </a:rPr>
              <a:t> </a:t>
            </a:r>
            <a:r>
              <a:rPr lang="en-US" b="1" dirty="0">
                <a:latin typeface="Calibri"/>
                <a:cs typeface="Calibri"/>
              </a:rPr>
              <a:t>= (</a:t>
            </a:r>
            <a:r>
              <a:rPr lang="en-US" b="1" dirty="0" smtClean="0">
                <a:latin typeface="Calibri"/>
                <a:cs typeface="Calibri"/>
              </a:rPr>
              <a:t>C</a:t>
            </a:r>
            <a:r>
              <a:rPr lang="en-US" b="1" baseline="-25000" dirty="0" smtClean="0">
                <a:latin typeface="Calibri"/>
                <a:cs typeface="Calibri"/>
              </a:rPr>
              <a:t>D</a:t>
            </a:r>
            <a:r>
              <a:rPr lang="en-US" b="1" baseline="30000" dirty="0" smtClean="0">
                <a:latin typeface="Calibri"/>
                <a:cs typeface="Calibri"/>
              </a:rPr>
              <a:t>½ </a:t>
            </a:r>
            <a:r>
              <a:rPr lang="en-US" b="1" dirty="0">
                <a:latin typeface="Calibri"/>
                <a:cs typeface="Calibri"/>
              </a:rPr>
              <a:t>) X [k/</a:t>
            </a:r>
            <a:r>
              <a:rPr lang="en-US" b="1" dirty="0" err="1">
                <a:latin typeface="Calibri"/>
                <a:cs typeface="Calibri"/>
              </a:rPr>
              <a:t>ln</a:t>
            </a:r>
            <a:r>
              <a:rPr lang="en-US" b="1" dirty="0">
                <a:latin typeface="Calibri"/>
                <a:cs typeface="Calibri"/>
              </a:rPr>
              <a:t>(</a:t>
            </a:r>
            <a:r>
              <a:rPr lang="en-US" b="1" dirty="0" err="1" smtClean="0">
                <a:latin typeface="Calibri"/>
                <a:cs typeface="Calibri"/>
              </a:rPr>
              <a:t>z</a:t>
            </a:r>
            <a:r>
              <a:rPr lang="en-US" b="1" baseline="-25000" dirty="0" err="1" smtClean="0">
                <a:latin typeface="Calibri"/>
                <a:cs typeface="Calibri"/>
              </a:rPr>
              <a:t>ref</a:t>
            </a:r>
            <a:r>
              <a:rPr lang="en-US" b="1" dirty="0">
                <a:latin typeface="Calibri"/>
                <a:cs typeface="Calibri"/>
              </a:rPr>
              <a:t> </a:t>
            </a:r>
            <a:r>
              <a:rPr lang="en-US" b="1" dirty="0" smtClean="0">
                <a:latin typeface="Calibri"/>
                <a:cs typeface="Calibri"/>
              </a:rPr>
              <a:t>⁄ </a:t>
            </a:r>
            <a:r>
              <a:rPr lang="en-US" b="1" dirty="0" err="1" smtClean="0">
                <a:latin typeface="Calibri"/>
                <a:cs typeface="Calibri"/>
              </a:rPr>
              <a:t>z</a:t>
            </a:r>
            <a:r>
              <a:rPr lang="en-US" b="1" baseline="-25000" dirty="0" err="1" smtClean="0">
                <a:latin typeface="Calibri"/>
                <a:cs typeface="Calibri"/>
              </a:rPr>
              <a:t>Q</a:t>
            </a:r>
            <a:r>
              <a:rPr lang="en-US" b="1" dirty="0" smtClean="0">
                <a:latin typeface="Calibri"/>
                <a:cs typeface="Calibri"/>
              </a:rPr>
              <a:t>)]</a:t>
            </a:r>
            <a:r>
              <a:rPr lang="en-US" b="1" dirty="0">
                <a:latin typeface="Calibri"/>
                <a:cs typeface="Calibri"/>
              </a:rPr>
              <a:t> </a:t>
            </a:r>
            <a:r>
              <a:rPr lang="en-US" b="1" dirty="0" smtClean="0">
                <a:latin typeface="Calibri"/>
                <a:cs typeface="Calibri"/>
              </a:rPr>
              <a:t>      </a:t>
            </a:r>
            <a:r>
              <a:rPr lang="en-US" dirty="0" smtClean="0">
                <a:latin typeface="Calibri"/>
                <a:cs typeface="Calibri"/>
              </a:rPr>
              <a:t>latent heat coefficient</a:t>
            </a:r>
          </a:p>
          <a:p>
            <a:pPr marL="285750" indent="-285750">
              <a:buFont typeface="Arial"/>
              <a:buChar char="•"/>
            </a:pPr>
            <a:r>
              <a:rPr lang="en-US" b="1" dirty="0" err="1" smtClean="0">
                <a:latin typeface="Calibri"/>
                <a:cs typeface="Calibri"/>
              </a:rPr>
              <a:t>C</a:t>
            </a:r>
            <a:r>
              <a:rPr lang="en-US" b="1" baseline="-25000" dirty="0" err="1" smtClean="0">
                <a:latin typeface="Calibri"/>
                <a:cs typeface="Calibri"/>
              </a:rPr>
              <a:t>k</a:t>
            </a:r>
            <a:r>
              <a:rPr lang="en-US" b="1" dirty="0">
                <a:latin typeface="Calibri"/>
                <a:cs typeface="Calibri"/>
              </a:rPr>
              <a:t> </a:t>
            </a:r>
            <a:r>
              <a:rPr lang="en-US" b="1" dirty="0" smtClean="0">
                <a:latin typeface="Calibri"/>
                <a:cs typeface="Calibri"/>
              </a:rPr>
              <a:t>= C</a:t>
            </a:r>
            <a:r>
              <a:rPr lang="en-US" b="1" baseline="-25000" dirty="0" smtClean="0">
                <a:latin typeface="Calibri"/>
                <a:cs typeface="Calibri"/>
              </a:rPr>
              <a:t>H</a:t>
            </a:r>
            <a:r>
              <a:rPr lang="en-US" b="1" dirty="0" smtClean="0">
                <a:latin typeface="Calibri"/>
                <a:cs typeface="Calibri"/>
              </a:rPr>
              <a:t> + C</a:t>
            </a:r>
            <a:r>
              <a:rPr lang="en-US" b="1" baseline="-25000" dirty="0" smtClean="0">
                <a:latin typeface="Calibri"/>
                <a:cs typeface="Calibri"/>
              </a:rPr>
              <a:t>Q</a:t>
            </a:r>
            <a:r>
              <a:rPr lang="en-US" b="1" dirty="0" smtClean="0">
                <a:latin typeface="Calibri"/>
                <a:cs typeface="Calibri"/>
              </a:rPr>
              <a:t> </a:t>
            </a:r>
            <a:r>
              <a:rPr lang="en-US" dirty="0" smtClean="0">
                <a:latin typeface="Calibri"/>
                <a:cs typeface="Calibri"/>
              </a:rPr>
              <a:t>		</a:t>
            </a:r>
            <a:r>
              <a:rPr lang="en-US" dirty="0">
                <a:latin typeface="Calibri"/>
                <a:cs typeface="Calibri"/>
              </a:rPr>
              <a:t> </a:t>
            </a:r>
            <a:r>
              <a:rPr lang="en-US" dirty="0" smtClean="0">
                <a:latin typeface="Calibri"/>
                <a:cs typeface="Calibri"/>
              </a:rPr>
              <a:t>       moist enthalpy coefficient</a:t>
            </a:r>
            <a:endParaRPr lang="en-US" dirty="0">
              <a:latin typeface="Calibri"/>
              <a:cs typeface="Calibri"/>
            </a:endParaRPr>
          </a:p>
          <a:p>
            <a:r>
              <a:rPr lang="en-US" sz="1200" dirty="0">
                <a:latin typeface="Calibri"/>
                <a:cs typeface="Calibri"/>
              </a:rPr>
              <a:t>k</a:t>
            </a:r>
            <a:r>
              <a:rPr lang="en-US" sz="1200" dirty="0" smtClean="0">
                <a:latin typeface="Calibri"/>
                <a:cs typeface="Calibri"/>
              </a:rPr>
              <a:t>: von </a:t>
            </a:r>
            <a:r>
              <a:rPr lang="en-US" sz="1200" dirty="0" err="1" smtClean="0">
                <a:latin typeface="Calibri"/>
                <a:cs typeface="Calibri"/>
              </a:rPr>
              <a:t>Kárm</a:t>
            </a:r>
            <a:r>
              <a:rPr lang="en-US" sz="1200" dirty="0" err="1">
                <a:latin typeface="Calibri"/>
                <a:cs typeface="Calibri"/>
              </a:rPr>
              <a:t>á</a:t>
            </a:r>
            <a:r>
              <a:rPr lang="en-US" sz="1200" dirty="0" err="1" smtClean="0">
                <a:latin typeface="Calibri"/>
                <a:cs typeface="Calibri"/>
              </a:rPr>
              <a:t>n</a:t>
            </a:r>
            <a:r>
              <a:rPr lang="en-US" sz="1200" dirty="0" smtClean="0">
                <a:latin typeface="Calibri"/>
                <a:cs typeface="Calibri"/>
              </a:rPr>
              <a:t> constant</a:t>
            </a:r>
            <a:endParaRPr lang="en-US" sz="1200" dirty="0">
              <a:latin typeface="Calibri"/>
              <a:cs typeface="Calibri"/>
            </a:endParaRPr>
          </a:p>
          <a:p>
            <a:r>
              <a:rPr lang="en-US" sz="1200" dirty="0" err="1" smtClean="0">
                <a:latin typeface="Calibri"/>
                <a:cs typeface="Calibri"/>
              </a:rPr>
              <a:t>z</a:t>
            </a:r>
            <a:r>
              <a:rPr lang="en-US" sz="1200" baseline="-25000" dirty="0" err="1" smtClean="0">
                <a:latin typeface="Calibri"/>
                <a:cs typeface="Calibri"/>
              </a:rPr>
              <a:t>ref</a:t>
            </a:r>
            <a:r>
              <a:rPr lang="en-US" sz="1200" dirty="0">
                <a:latin typeface="Calibri"/>
                <a:cs typeface="Calibri"/>
              </a:rPr>
              <a:t>:</a:t>
            </a:r>
            <a:r>
              <a:rPr lang="en-US" sz="1200" dirty="0" smtClean="0">
                <a:latin typeface="Calibri"/>
                <a:cs typeface="Calibri"/>
              </a:rPr>
              <a:t> (usually 10m) reference height</a:t>
            </a:r>
            <a:endParaRPr lang="en-US" baseline="30000" dirty="0">
              <a:latin typeface="Calibri"/>
              <a:cs typeface="Calibri"/>
            </a:endParaRPr>
          </a:p>
        </p:txBody>
      </p:sp>
      <p:graphicFrame>
        <p:nvGraphicFramePr>
          <p:cNvPr id="5" name="Table 4"/>
          <p:cNvGraphicFramePr>
            <a:graphicFrameLocks noGrp="1"/>
          </p:cNvGraphicFramePr>
          <p:nvPr>
            <p:extLst>
              <p:ext uri="{D42A27DB-BD31-4B8C-83A1-F6EECF244321}">
                <p14:modId xmlns:p14="http://schemas.microsoft.com/office/powerpoint/2010/main" val="154327708"/>
              </p:ext>
            </p:extLst>
          </p:nvPr>
        </p:nvGraphicFramePr>
        <p:xfrm>
          <a:off x="0" y="4322700"/>
          <a:ext cx="9144000" cy="2072639"/>
        </p:xfrm>
        <a:graphic>
          <a:graphicData uri="http://schemas.openxmlformats.org/drawingml/2006/table">
            <a:tbl>
              <a:tblPr firstRow="1" bandRow="1">
                <a:tableStyleId>{5C22544A-7EE6-4342-B048-85BDC9FD1C3A}</a:tableStyleId>
              </a:tblPr>
              <a:tblGrid>
                <a:gridCol w="735401"/>
                <a:gridCol w="2621054"/>
                <a:gridCol w="2324171"/>
                <a:gridCol w="2326735"/>
                <a:gridCol w="1136639"/>
              </a:tblGrid>
              <a:tr h="0">
                <a:tc>
                  <a:txBody>
                    <a:bodyPr/>
                    <a:lstStyle/>
                    <a:p>
                      <a:pPr algn="ctr"/>
                      <a:r>
                        <a:rPr lang="en-US" sz="1400" dirty="0" smtClean="0">
                          <a:solidFill>
                            <a:srgbClr val="000000"/>
                          </a:solidFill>
                          <a:latin typeface="Calibri"/>
                          <a:cs typeface="Calibri"/>
                        </a:rPr>
                        <a:t>WRF</a:t>
                      </a:r>
                      <a:r>
                        <a:rPr lang="en-US" sz="1400" baseline="0" dirty="0" smtClean="0">
                          <a:solidFill>
                            <a:srgbClr val="000000"/>
                          </a:solidFill>
                          <a:latin typeface="Calibri"/>
                          <a:cs typeface="Calibri"/>
                        </a:rPr>
                        <a:t> </a:t>
                      </a:r>
                      <a:br>
                        <a:rPr lang="en-US" sz="1400" baseline="0" dirty="0" smtClean="0">
                          <a:solidFill>
                            <a:srgbClr val="000000"/>
                          </a:solidFill>
                          <a:latin typeface="Calibri"/>
                          <a:cs typeface="Calibri"/>
                        </a:rPr>
                      </a:br>
                      <a:r>
                        <a:rPr lang="en-US" sz="1400" baseline="0" dirty="0" err="1" smtClean="0">
                          <a:solidFill>
                            <a:srgbClr val="000000"/>
                          </a:solidFill>
                          <a:latin typeface="Calibri"/>
                          <a:cs typeface="Calibri"/>
                        </a:rPr>
                        <a:t>isftcflx</a:t>
                      </a:r>
                      <a:endParaRPr lang="en-US" sz="1400" dirty="0">
                        <a:solidFill>
                          <a:srgbClr val="000000"/>
                        </a:solidFill>
                        <a:latin typeface="Calibri"/>
                        <a:cs typeface="Calibri"/>
                      </a:endParaRPr>
                    </a:p>
                  </a:txBody>
                  <a:tcPr/>
                </a:tc>
                <a:tc>
                  <a:txBody>
                    <a:bodyPr/>
                    <a:lstStyle/>
                    <a:p>
                      <a:pPr algn="ctr"/>
                      <a:r>
                        <a:rPr lang="en-US" sz="1400" dirty="0" smtClean="0">
                          <a:solidFill>
                            <a:srgbClr val="000000"/>
                          </a:solidFill>
                          <a:latin typeface="Calibri"/>
                          <a:cs typeface="Calibri"/>
                        </a:rPr>
                        <a:t>z</a:t>
                      </a:r>
                      <a:r>
                        <a:rPr lang="en-US" sz="1400" baseline="-25000" dirty="0" smtClean="0">
                          <a:solidFill>
                            <a:srgbClr val="000000"/>
                          </a:solidFill>
                          <a:latin typeface="Calibri"/>
                          <a:cs typeface="Calibri"/>
                        </a:rPr>
                        <a:t>0</a:t>
                      </a:r>
                      <a:r>
                        <a:rPr lang="en-US" sz="1400" baseline="0" dirty="0" smtClean="0">
                          <a:solidFill>
                            <a:srgbClr val="000000"/>
                          </a:solidFill>
                          <a:latin typeface="Calibri"/>
                          <a:cs typeface="Calibri"/>
                        </a:rPr>
                        <a:t>: momentum </a:t>
                      </a:r>
                      <a:br>
                        <a:rPr lang="en-US" sz="1400" baseline="0" dirty="0" smtClean="0">
                          <a:solidFill>
                            <a:srgbClr val="000000"/>
                          </a:solidFill>
                          <a:latin typeface="Calibri"/>
                          <a:cs typeface="Calibri"/>
                        </a:rPr>
                      </a:br>
                      <a:r>
                        <a:rPr lang="en-US" sz="1400" baseline="0" dirty="0" smtClean="0">
                          <a:solidFill>
                            <a:srgbClr val="000000"/>
                          </a:solidFill>
                          <a:latin typeface="Calibri"/>
                          <a:cs typeface="Calibri"/>
                        </a:rPr>
                        <a:t>roughness length</a:t>
                      </a:r>
                      <a:endParaRPr lang="en-US" sz="1400" baseline="-25000" dirty="0">
                        <a:solidFill>
                          <a:srgbClr val="000000"/>
                        </a:solidFill>
                        <a:latin typeface="Calibri"/>
                        <a:cs typeface="Calibri"/>
                      </a:endParaRPr>
                    </a:p>
                  </a:txBody>
                  <a:tcPr/>
                </a:tc>
                <a:tc>
                  <a:txBody>
                    <a:bodyPr/>
                    <a:lstStyle/>
                    <a:p>
                      <a:pPr algn="ctr"/>
                      <a:r>
                        <a:rPr lang="en-US" sz="1400" dirty="0" err="1" smtClean="0">
                          <a:solidFill>
                            <a:srgbClr val="000000"/>
                          </a:solidFill>
                          <a:latin typeface="Calibri"/>
                          <a:cs typeface="Calibri"/>
                        </a:rPr>
                        <a:t>z</a:t>
                      </a:r>
                      <a:r>
                        <a:rPr lang="en-US" sz="1400" baseline="-25000" dirty="0" err="1" smtClean="0">
                          <a:solidFill>
                            <a:srgbClr val="000000"/>
                          </a:solidFill>
                          <a:latin typeface="Calibri"/>
                          <a:cs typeface="Calibri"/>
                        </a:rPr>
                        <a:t>T</a:t>
                      </a:r>
                      <a:r>
                        <a:rPr lang="en-US" sz="1400" baseline="0" dirty="0" smtClean="0">
                          <a:solidFill>
                            <a:srgbClr val="000000"/>
                          </a:solidFill>
                          <a:latin typeface="Calibri"/>
                          <a:cs typeface="Calibri"/>
                        </a:rPr>
                        <a:t>: sensible heat roughness length</a:t>
                      </a:r>
                      <a:endParaRPr lang="en-US" sz="1400" baseline="-25000" dirty="0">
                        <a:solidFill>
                          <a:srgbClr val="000000"/>
                        </a:solidFill>
                        <a:latin typeface="Calibri"/>
                        <a:cs typeface="Calibri"/>
                      </a:endParaRPr>
                    </a:p>
                  </a:txBody>
                  <a:tcPr/>
                </a:tc>
                <a:tc>
                  <a:txBody>
                    <a:bodyPr/>
                    <a:lstStyle/>
                    <a:p>
                      <a:pPr algn="ctr"/>
                      <a:r>
                        <a:rPr lang="en-US" sz="1400" dirty="0" err="1" smtClean="0">
                          <a:solidFill>
                            <a:srgbClr val="000000"/>
                          </a:solidFill>
                          <a:latin typeface="Calibri"/>
                          <a:cs typeface="Calibri"/>
                        </a:rPr>
                        <a:t>z</a:t>
                      </a:r>
                      <a:r>
                        <a:rPr lang="en-US" sz="1400" baseline="-25000" dirty="0" err="1" smtClean="0">
                          <a:solidFill>
                            <a:srgbClr val="000000"/>
                          </a:solidFill>
                          <a:latin typeface="Calibri"/>
                          <a:cs typeface="Calibri"/>
                        </a:rPr>
                        <a:t>Q</a:t>
                      </a:r>
                      <a:r>
                        <a:rPr lang="en-US" sz="1400" baseline="0" dirty="0" smtClean="0">
                          <a:solidFill>
                            <a:srgbClr val="000000"/>
                          </a:solidFill>
                          <a:latin typeface="Calibri"/>
                          <a:cs typeface="Calibri"/>
                        </a:rPr>
                        <a:t>: latent heat roughness length</a:t>
                      </a:r>
                      <a:endParaRPr lang="en-US" sz="1400" baseline="0" dirty="0">
                        <a:solidFill>
                          <a:srgbClr val="000000"/>
                        </a:solidFill>
                        <a:latin typeface="Calibri"/>
                        <a:cs typeface="Calibri"/>
                      </a:endParaRPr>
                    </a:p>
                  </a:txBody>
                  <a:tcPr/>
                </a:tc>
                <a:tc>
                  <a:txBody>
                    <a:bodyPr/>
                    <a:lstStyle/>
                    <a:p>
                      <a:pPr algn="ctr"/>
                      <a:r>
                        <a:rPr lang="en-US" sz="1400" baseline="0" dirty="0" smtClean="0">
                          <a:solidFill>
                            <a:srgbClr val="000000"/>
                          </a:solidFill>
                          <a:latin typeface="Calibri"/>
                          <a:cs typeface="Calibri"/>
                        </a:rPr>
                        <a:t>Dissipative heating?</a:t>
                      </a:r>
                      <a:endParaRPr lang="en-US" sz="1400" baseline="0" dirty="0">
                        <a:solidFill>
                          <a:srgbClr val="000000"/>
                        </a:solidFill>
                        <a:latin typeface="Calibri"/>
                        <a:cs typeface="Calibri"/>
                      </a:endParaRPr>
                    </a:p>
                  </a:txBody>
                  <a:tcPr/>
                </a:tc>
              </a:tr>
              <a:tr h="370840">
                <a:tc>
                  <a:txBody>
                    <a:bodyPr/>
                    <a:lstStyle/>
                    <a:p>
                      <a:pPr algn="ctr"/>
                      <a:r>
                        <a:rPr lang="en-US" sz="1400" dirty="0" smtClean="0">
                          <a:latin typeface="Calibri"/>
                          <a:cs typeface="Calibri"/>
                        </a:rPr>
                        <a:t>0</a:t>
                      </a:r>
                      <a:endParaRPr lang="en-US" sz="1400" dirty="0">
                        <a:latin typeface="Calibri"/>
                        <a:cs typeface="Calibri"/>
                      </a:endParaRPr>
                    </a:p>
                  </a:txBody>
                  <a:tcPr/>
                </a:tc>
                <a:tc>
                  <a:txBody>
                    <a:bodyPr/>
                    <a:lstStyle/>
                    <a:p>
                      <a:pPr algn="ctr"/>
                      <a:r>
                        <a:rPr lang="en-US" sz="1400" dirty="0" smtClean="0">
                          <a:latin typeface="Calibri"/>
                          <a:cs typeface="Calibri"/>
                        </a:rPr>
                        <a:t>z</a:t>
                      </a:r>
                      <a:r>
                        <a:rPr lang="en-US" sz="1400" baseline="-25000" dirty="0" smtClean="0">
                          <a:latin typeface="Calibri"/>
                          <a:cs typeface="Calibri"/>
                        </a:rPr>
                        <a:t>0</a:t>
                      </a:r>
                      <a:r>
                        <a:rPr lang="en-US" sz="1400" baseline="0" dirty="0" smtClean="0">
                          <a:latin typeface="Calibri"/>
                          <a:cs typeface="Calibri"/>
                        </a:rPr>
                        <a:t> = 0.0185</a:t>
                      </a:r>
                      <a:r>
                        <a:rPr lang="en-US" sz="1400" dirty="0" smtClean="0">
                          <a:latin typeface="Calibri"/>
                          <a:cs typeface="Calibri"/>
                        </a:rPr>
                        <a:t>u</a:t>
                      </a:r>
                      <a:r>
                        <a:rPr lang="en-US" sz="1400" baseline="-25000" dirty="0" smtClean="0">
                          <a:latin typeface="Calibri"/>
                          <a:cs typeface="Calibri"/>
                        </a:rPr>
                        <a:t>*</a:t>
                      </a:r>
                      <a:r>
                        <a:rPr lang="en-US" sz="1400" baseline="30000" dirty="0" smtClean="0">
                          <a:latin typeface="Calibri"/>
                          <a:cs typeface="Calibri"/>
                        </a:rPr>
                        <a:t>2</a:t>
                      </a:r>
                      <a:r>
                        <a:rPr lang="en-US" sz="1400" baseline="0" dirty="0" smtClean="0">
                          <a:latin typeface="Calibri"/>
                          <a:cs typeface="Calibri"/>
                        </a:rPr>
                        <a:t>⁄g + 1.59E-5</a:t>
                      </a:r>
                      <a:br>
                        <a:rPr lang="en-US" sz="1400" baseline="0" dirty="0" smtClean="0">
                          <a:latin typeface="Calibri"/>
                          <a:cs typeface="Calibri"/>
                        </a:rPr>
                      </a:br>
                      <a:r>
                        <a:rPr lang="en-US" sz="1400" baseline="0" dirty="0" err="1" smtClean="0">
                          <a:solidFill>
                            <a:srgbClr val="FF0000"/>
                          </a:solidFill>
                          <a:latin typeface="Calibri"/>
                          <a:cs typeface="Calibri"/>
                        </a:rPr>
                        <a:t>Charnock</a:t>
                      </a:r>
                      <a:r>
                        <a:rPr lang="en-US" sz="1400" baseline="0" dirty="0" smtClean="0">
                          <a:solidFill>
                            <a:srgbClr val="FF0000"/>
                          </a:solidFill>
                          <a:latin typeface="Calibri"/>
                          <a:cs typeface="Calibri"/>
                        </a:rPr>
                        <a:t> (1955)</a:t>
                      </a:r>
                      <a:endParaRPr lang="en-US" sz="1400" baseline="-25000" dirty="0">
                        <a:solidFill>
                          <a:srgbClr val="FF0000"/>
                        </a:solidFill>
                        <a:latin typeface="Calibri"/>
                        <a:cs typeface="Calibri"/>
                      </a:endParaRPr>
                    </a:p>
                  </a:txBody>
                  <a:tcPr/>
                </a:tc>
                <a:tc>
                  <a:txBody>
                    <a:bodyPr/>
                    <a:lstStyle/>
                    <a:p>
                      <a:pPr algn="ctr"/>
                      <a:r>
                        <a:rPr lang="en-US" sz="1400" dirty="0" smtClean="0">
                          <a:latin typeface="Calibri"/>
                          <a:cs typeface="Calibri"/>
                        </a:rPr>
                        <a:t>z</a:t>
                      </a:r>
                      <a:r>
                        <a:rPr lang="en-US" sz="1400" baseline="-25000" dirty="0" smtClean="0">
                          <a:latin typeface="Calibri"/>
                          <a:cs typeface="Calibri"/>
                        </a:rPr>
                        <a:t>0</a:t>
                      </a:r>
                      <a:endParaRPr lang="en-US" sz="1400" baseline="-25000" dirty="0">
                        <a:latin typeface="Calibri"/>
                        <a:cs typeface="Calibri"/>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err="1" smtClean="0">
                          <a:latin typeface="Calibri"/>
                          <a:cs typeface="Calibri"/>
                        </a:rPr>
                        <a:t>z</a:t>
                      </a:r>
                      <a:r>
                        <a:rPr lang="en-US" sz="1400" baseline="-25000" dirty="0" err="1" smtClean="0">
                          <a:latin typeface="Calibri"/>
                          <a:cs typeface="Calibri"/>
                        </a:rPr>
                        <a:t>Q</a:t>
                      </a:r>
                      <a:r>
                        <a:rPr lang="en-US" sz="1400" baseline="0" dirty="0" smtClean="0">
                          <a:latin typeface="Calibri"/>
                          <a:cs typeface="Calibri"/>
                        </a:rPr>
                        <a:t> = (z</a:t>
                      </a:r>
                      <a:r>
                        <a:rPr lang="en-US" sz="1400" baseline="-25000" dirty="0" smtClean="0">
                          <a:latin typeface="Calibri"/>
                          <a:cs typeface="Calibri"/>
                        </a:rPr>
                        <a:t>0</a:t>
                      </a:r>
                      <a:r>
                        <a:rPr lang="en-US" sz="1400" baseline="30000" dirty="0" smtClean="0">
                          <a:latin typeface="Calibri"/>
                          <a:cs typeface="Calibri"/>
                        </a:rPr>
                        <a:t>-1</a:t>
                      </a:r>
                      <a:r>
                        <a:rPr lang="en-US" sz="1400" baseline="0" dirty="0" smtClean="0">
                          <a:latin typeface="Calibri"/>
                          <a:cs typeface="Calibri"/>
                        </a:rPr>
                        <a:t> + </a:t>
                      </a:r>
                      <a:r>
                        <a:rPr lang="en-US" sz="1400" baseline="0" dirty="0" err="1" smtClean="0">
                          <a:latin typeface="Calibri"/>
                          <a:cs typeface="Calibri"/>
                        </a:rPr>
                        <a:t>k</a:t>
                      </a:r>
                      <a:r>
                        <a:rPr lang="en-US" sz="1400" dirty="0" err="1" smtClean="0">
                          <a:latin typeface="Calibri"/>
                          <a:cs typeface="Calibri"/>
                        </a:rPr>
                        <a:t>u</a:t>
                      </a:r>
                      <a:r>
                        <a:rPr lang="en-US" sz="1400" baseline="-25000" dirty="0" smtClean="0">
                          <a:latin typeface="Calibri"/>
                          <a:cs typeface="Calibri"/>
                        </a:rPr>
                        <a:t>*</a:t>
                      </a:r>
                      <a:r>
                        <a:rPr lang="en-US" sz="1400" baseline="0" dirty="0" smtClean="0">
                          <a:latin typeface="Calibri"/>
                          <a:cs typeface="Calibri"/>
                        </a:rPr>
                        <a:t>K</a:t>
                      </a:r>
                      <a:r>
                        <a:rPr lang="en-US" sz="1400" baseline="-25000" dirty="0" smtClean="0">
                          <a:latin typeface="Calibri"/>
                          <a:cs typeface="Calibri"/>
                        </a:rPr>
                        <a:t>a</a:t>
                      </a:r>
                      <a:r>
                        <a:rPr lang="en-US" sz="1400" baseline="30000" dirty="0" smtClean="0">
                          <a:latin typeface="Calibri"/>
                          <a:cs typeface="Calibri"/>
                        </a:rPr>
                        <a:t>-1</a:t>
                      </a:r>
                      <a:r>
                        <a:rPr lang="en-US" sz="1400" baseline="0" dirty="0" smtClean="0">
                          <a:latin typeface="Calibri"/>
                          <a:cs typeface="Calibri"/>
                        </a:rPr>
                        <a:t>)</a:t>
                      </a:r>
                      <a:r>
                        <a:rPr lang="en-US" sz="1400" baseline="30000" dirty="0" smtClean="0">
                          <a:latin typeface="Calibri"/>
                          <a:cs typeface="Calibri"/>
                        </a:rPr>
                        <a:t>-1</a:t>
                      </a:r>
                      <a:br>
                        <a:rPr lang="en-US" sz="1400" baseline="30000" dirty="0" smtClean="0">
                          <a:latin typeface="Calibri"/>
                          <a:cs typeface="Calibri"/>
                        </a:rPr>
                      </a:br>
                      <a:r>
                        <a:rPr lang="en-US" sz="1400" baseline="0" dirty="0" smtClean="0">
                          <a:solidFill>
                            <a:srgbClr val="FF0000"/>
                          </a:solidFill>
                          <a:latin typeface="Calibri"/>
                          <a:cs typeface="Calibri"/>
                        </a:rPr>
                        <a:t>Carlson &amp; Boland (1978)</a:t>
                      </a:r>
                      <a:endParaRPr lang="en-US" sz="1400" baseline="30000" dirty="0">
                        <a:solidFill>
                          <a:srgbClr val="FF0000"/>
                        </a:solidFill>
                        <a:latin typeface="Calibri"/>
                        <a:cs typeface="Calibri"/>
                      </a:endParaRPr>
                    </a:p>
                  </a:txBody>
                  <a:tcPr/>
                </a:tc>
                <a:tc>
                  <a:txBody>
                    <a:bodyPr/>
                    <a:lstStyle/>
                    <a:p>
                      <a:pPr algn="ctr"/>
                      <a:r>
                        <a:rPr lang="en-US" sz="1400" dirty="0" smtClean="0">
                          <a:latin typeface="Calibri"/>
                          <a:cs typeface="Calibri"/>
                        </a:rPr>
                        <a:t>No</a:t>
                      </a:r>
                      <a:endParaRPr lang="en-US" sz="1400" dirty="0">
                        <a:latin typeface="Calibri"/>
                        <a:cs typeface="Calibri"/>
                      </a:endParaRPr>
                    </a:p>
                  </a:txBody>
                  <a:tcPr/>
                </a:tc>
              </a:tr>
              <a:tr h="370840">
                <a:tc>
                  <a:txBody>
                    <a:bodyPr/>
                    <a:lstStyle/>
                    <a:p>
                      <a:pPr algn="ctr"/>
                      <a:r>
                        <a:rPr lang="en-US" sz="1400" dirty="0" smtClean="0">
                          <a:latin typeface="Calibri"/>
                          <a:cs typeface="Calibri"/>
                        </a:rPr>
                        <a:t>1</a:t>
                      </a:r>
                      <a:endParaRPr lang="en-US" sz="1400" dirty="0">
                        <a:latin typeface="Calibri"/>
                        <a:cs typeface="Calibri"/>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aseline="0" dirty="0" smtClean="0">
                          <a:latin typeface="Calibri"/>
                          <a:cs typeface="Calibri"/>
                        </a:rPr>
                        <a:t>See Green &amp; Zhang (2013) for eq.</a:t>
                      </a:r>
                      <a:br>
                        <a:rPr lang="en-US" sz="1400" baseline="0" dirty="0" smtClean="0">
                          <a:latin typeface="Calibri"/>
                          <a:cs typeface="Calibri"/>
                        </a:rPr>
                      </a:br>
                      <a:r>
                        <a:rPr lang="en-US" sz="1400" baseline="0" dirty="0" smtClean="0">
                          <a:solidFill>
                            <a:srgbClr val="FF0000"/>
                          </a:solidFill>
                          <a:latin typeface="Calibri"/>
                          <a:cs typeface="Calibri"/>
                        </a:rPr>
                        <a:t>Powell (2003), </a:t>
                      </a:r>
                      <a:r>
                        <a:rPr lang="en-US" sz="1400" baseline="0" dirty="0" err="1" smtClean="0">
                          <a:solidFill>
                            <a:srgbClr val="FF0000"/>
                          </a:solidFill>
                          <a:latin typeface="Calibri"/>
                          <a:cs typeface="Calibri"/>
                        </a:rPr>
                        <a:t>Donelan</a:t>
                      </a:r>
                      <a:r>
                        <a:rPr lang="en-US" sz="1400" baseline="0" dirty="0" smtClean="0">
                          <a:solidFill>
                            <a:srgbClr val="FF0000"/>
                          </a:solidFill>
                          <a:latin typeface="Calibri"/>
                          <a:cs typeface="Calibri"/>
                        </a:rPr>
                        <a:t> (2004)</a:t>
                      </a:r>
                    </a:p>
                  </a:txBody>
                  <a:tcPr/>
                </a:tc>
                <a:tc>
                  <a:txBody>
                    <a:bodyPr/>
                    <a:lstStyle/>
                    <a:p>
                      <a:pPr algn="ctr"/>
                      <a:r>
                        <a:rPr lang="en-US" sz="1400" dirty="0" smtClean="0">
                          <a:latin typeface="Calibri"/>
                          <a:cs typeface="Calibri"/>
                        </a:rPr>
                        <a:t>10</a:t>
                      </a:r>
                      <a:r>
                        <a:rPr lang="en-US" sz="1400" baseline="30000" dirty="0" smtClean="0">
                          <a:latin typeface="Calibri"/>
                          <a:cs typeface="Calibri"/>
                        </a:rPr>
                        <a:t>-4</a:t>
                      </a:r>
                      <a:r>
                        <a:rPr lang="en-US" sz="1400" dirty="0" smtClean="0">
                          <a:latin typeface="Calibri"/>
                          <a:cs typeface="Calibri"/>
                        </a:rPr>
                        <a:t> m</a:t>
                      </a:r>
                      <a:endParaRPr lang="en-US" sz="1400" dirty="0">
                        <a:latin typeface="Calibri"/>
                        <a:cs typeface="Calibri"/>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latin typeface="Calibri"/>
                          <a:cs typeface="Calibri"/>
                        </a:rPr>
                        <a:t>10</a:t>
                      </a:r>
                      <a:r>
                        <a:rPr lang="en-US" sz="1400" baseline="30000" dirty="0" smtClean="0">
                          <a:latin typeface="Calibri"/>
                          <a:cs typeface="Calibri"/>
                        </a:rPr>
                        <a:t>-4</a:t>
                      </a:r>
                      <a:r>
                        <a:rPr lang="en-US" sz="1400" dirty="0" smtClean="0">
                          <a:latin typeface="Calibri"/>
                          <a:cs typeface="Calibri"/>
                        </a:rPr>
                        <a:t> m</a:t>
                      </a:r>
                      <a:br>
                        <a:rPr lang="en-US" sz="1400" dirty="0" smtClean="0">
                          <a:latin typeface="Calibri"/>
                          <a:cs typeface="Calibri"/>
                        </a:rPr>
                      </a:br>
                      <a:r>
                        <a:rPr lang="en-US" sz="1400" baseline="0" dirty="0" smtClean="0">
                          <a:solidFill>
                            <a:srgbClr val="FF0000"/>
                          </a:solidFill>
                          <a:latin typeface="Calibri"/>
                          <a:cs typeface="Calibri"/>
                        </a:rPr>
                        <a:t>Large &amp; Pond (1982)</a:t>
                      </a:r>
                      <a:endParaRPr lang="en-US" sz="1400" dirty="0" smtClean="0">
                        <a:latin typeface="Calibri"/>
                        <a:cs typeface="Calibri"/>
                      </a:endParaRPr>
                    </a:p>
                  </a:txBody>
                  <a:tcPr/>
                </a:tc>
                <a:tc>
                  <a:txBody>
                    <a:bodyPr/>
                    <a:lstStyle/>
                    <a:p>
                      <a:pPr algn="ctr"/>
                      <a:r>
                        <a:rPr lang="en-US" sz="1400" dirty="0" smtClean="0">
                          <a:latin typeface="Calibri"/>
                          <a:cs typeface="Calibri"/>
                        </a:rPr>
                        <a:t>Yes</a:t>
                      </a:r>
                      <a:endParaRPr lang="en-US" sz="1400" dirty="0">
                        <a:latin typeface="Calibri"/>
                        <a:cs typeface="Calibri"/>
                      </a:endParaRPr>
                    </a:p>
                  </a:txBody>
                  <a:tcPr/>
                </a:tc>
              </a:tr>
              <a:tr h="370840">
                <a:tc>
                  <a:txBody>
                    <a:bodyPr/>
                    <a:lstStyle/>
                    <a:p>
                      <a:pPr algn="ctr"/>
                      <a:r>
                        <a:rPr lang="en-US" sz="1400" dirty="0" smtClean="0">
                          <a:latin typeface="Calibri"/>
                          <a:cs typeface="Calibri"/>
                        </a:rPr>
                        <a:t>2</a:t>
                      </a:r>
                      <a:endParaRPr lang="en-US" sz="1400" dirty="0">
                        <a:latin typeface="Calibri"/>
                        <a:cs typeface="Calibri"/>
                      </a:endParaRPr>
                    </a:p>
                  </a:txBody>
                  <a:tcPr/>
                </a:tc>
                <a:tc>
                  <a:txBody>
                    <a:bodyPr/>
                    <a:lstStyle/>
                    <a:p>
                      <a:pPr algn="ctr"/>
                      <a:r>
                        <a:rPr lang="en-US" sz="1400" dirty="0" smtClean="0">
                          <a:latin typeface="Calibri"/>
                          <a:cs typeface="Calibri"/>
                        </a:rPr>
                        <a:t>Same as z</a:t>
                      </a:r>
                      <a:r>
                        <a:rPr lang="en-US" sz="1400" baseline="-25000" dirty="0" smtClean="0">
                          <a:latin typeface="Calibri"/>
                          <a:cs typeface="Calibri"/>
                        </a:rPr>
                        <a:t>0</a:t>
                      </a:r>
                      <a:r>
                        <a:rPr lang="en-US" sz="1400" baseline="0" dirty="0" smtClean="0">
                          <a:latin typeface="Calibri"/>
                          <a:cs typeface="Calibri"/>
                        </a:rPr>
                        <a:t> for Option 1</a:t>
                      </a:r>
                      <a:br>
                        <a:rPr lang="en-US" sz="1400" baseline="0" dirty="0" smtClean="0">
                          <a:latin typeface="Calibri"/>
                          <a:cs typeface="Calibri"/>
                        </a:rPr>
                      </a:br>
                      <a:r>
                        <a:rPr lang="en-US" sz="1400" baseline="0" dirty="0" smtClean="0">
                          <a:solidFill>
                            <a:srgbClr val="FF0000"/>
                          </a:solidFill>
                          <a:latin typeface="Calibri"/>
                          <a:cs typeface="Calibri"/>
                        </a:rPr>
                        <a:t>Powell (2003), </a:t>
                      </a:r>
                      <a:r>
                        <a:rPr lang="en-US" sz="1400" baseline="0" dirty="0" err="1" smtClean="0">
                          <a:solidFill>
                            <a:srgbClr val="FF0000"/>
                          </a:solidFill>
                          <a:latin typeface="Calibri"/>
                          <a:cs typeface="Calibri"/>
                        </a:rPr>
                        <a:t>Donelan</a:t>
                      </a:r>
                      <a:r>
                        <a:rPr lang="en-US" sz="1400" baseline="0" dirty="0" smtClean="0">
                          <a:solidFill>
                            <a:srgbClr val="FF0000"/>
                          </a:solidFill>
                          <a:latin typeface="Calibri"/>
                          <a:cs typeface="Calibri"/>
                        </a:rPr>
                        <a:t> (2004)</a:t>
                      </a:r>
                      <a:endParaRPr lang="en-US" sz="1400" dirty="0">
                        <a:latin typeface="Calibri"/>
                        <a:cs typeface="Calibri"/>
                      </a:endParaRPr>
                    </a:p>
                  </a:txBody>
                  <a:tcPr/>
                </a:tc>
                <a:tc>
                  <a:txBody>
                    <a:bodyPr/>
                    <a:lstStyle/>
                    <a:p>
                      <a:pPr algn="ctr"/>
                      <a:r>
                        <a:rPr lang="en-US" sz="1400" dirty="0" err="1" smtClean="0">
                          <a:latin typeface="Calibri"/>
                          <a:cs typeface="Calibri"/>
                        </a:rPr>
                        <a:t>z</a:t>
                      </a:r>
                      <a:r>
                        <a:rPr lang="en-US" sz="1400" baseline="-25000" dirty="0" err="1" smtClean="0">
                          <a:latin typeface="Calibri"/>
                          <a:cs typeface="Calibri"/>
                        </a:rPr>
                        <a:t>T</a:t>
                      </a:r>
                      <a:r>
                        <a:rPr lang="en-US" sz="1400" baseline="0" dirty="0" smtClean="0">
                          <a:latin typeface="Calibri"/>
                          <a:cs typeface="Calibri"/>
                        </a:rPr>
                        <a:t> = z</a:t>
                      </a:r>
                      <a:r>
                        <a:rPr lang="en-US" sz="1400" baseline="-25000" dirty="0" smtClean="0">
                          <a:latin typeface="Calibri"/>
                          <a:cs typeface="Calibri"/>
                        </a:rPr>
                        <a:t>0</a:t>
                      </a:r>
                      <a:r>
                        <a:rPr lang="en-US" sz="1400" baseline="0" dirty="0" smtClean="0">
                          <a:latin typeface="Calibri"/>
                          <a:cs typeface="Calibri"/>
                        </a:rPr>
                        <a:t>exp[k(7.3Re</a:t>
                      </a:r>
                      <a:r>
                        <a:rPr lang="en-US" sz="1400" baseline="-25000" dirty="0" smtClean="0">
                          <a:latin typeface="Calibri"/>
                          <a:cs typeface="Calibri"/>
                        </a:rPr>
                        <a:t>*</a:t>
                      </a:r>
                      <a:r>
                        <a:rPr lang="en-US" sz="1400" baseline="30000" dirty="0" smtClean="0">
                          <a:latin typeface="Calibri"/>
                          <a:cs typeface="Calibri"/>
                        </a:rPr>
                        <a:t>¼</a:t>
                      </a:r>
                      <a:r>
                        <a:rPr lang="en-US" sz="1400" baseline="0" dirty="0" smtClean="0">
                          <a:latin typeface="Calibri"/>
                          <a:cs typeface="Calibri"/>
                        </a:rPr>
                        <a:t>Pr</a:t>
                      </a:r>
                      <a:r>
                        <a:rPr lang="en-US" sz="1400" baseline="30000" dirty="0" smtClean="0">
                          <a:latin typeface="Calibri"/>
                          <a:cs typeface="Calibri"/>
                        </a:rPr>
                        <a:t>½</a:t>
                      </a:r>
                      <a:r>
                        <a:rPr lang="en-US" sz="1400" baseline="0" dirty="0" smtClean="0">
                          <a:latin typeface="Calibri"/>
                          <a:cs typeface="Calibri"/>
                        </a:rPr>
                        <a:t>-5)]</a:t>
                      </a:r>
                      <a:br>
                        <a:rPr lang="en-US" sz="1400" baseline="0" dirty="0" smtClean="0">
                          <a:latin typeface="Calibri"/>
                          <a:cs typeface="Calibri"/>
                        </a:rPr>
                      </a:br>
                      <a:r>
                        <a:rPr lang="en-US" sz="1400" baseline="0" dirty="0" err="1" smtClean="0">
                          <a:solidFill>
                            <a:srgbClr val="FF0000"/>
                          </a:solidFill>
                          <a:latin typeface="Calibri"/>
                          <a:cs typeface="Calibri"/>
                        </a:rPr>
                        <a:t>Brutsaert</a:t>
                      </a:r>
                      <a:r>
                        <a:rPr lang="en-US" sz="1400" baseline="0" dirty="0" smtClean="0">
                          <a:solidFill>
                            <a:srgbClr val="FF0000"/>
                          </a:solidFill>
                          <a:latin typeface="Calibri"/>
                          <a:cs typeface="Calibri"/>
                        </a:rPr>
                        <a:t> (1975)</a:t>
                      </a:r>
                      <a:endParaRPr lang="en-US" sz="1400" dirty="0">
                        <a:solidFill>
                          <a:srgbClr val="FF0000"/>
                        </a:solidFill>
                        <a:latin typeface="Calibri"/>
                        <a:cs typeface="Calibri"/>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err="1" smtClean="0">
                          <a:latin typeface="Calibri"/>
                          <a:cs typeface="Calibri"/>
                        </a:rPr>
                        <a:t>z</a:t>
                      </a:r>
                      <a:r>
                        <a:rPr lang="en-US" sz="1400" baseline="-25000" dirty="0" err="1" smtClean="0">
                          <a:latin typeface="Calibri"/>
                          <a:cs typeface="Calibri"/>
                        </a:rPr>
                        <a:t>Q</a:t>
                      </a:r>
                      <a:r>
                        <a:rPr lang="en-US" sz="1400" baseline="0" dirty="0" smtClean="0">
                          <a:latin typeface="Calibri"/>
                          <a:cs typeface="Calibri"/>
                        </a:rPr>
                        <a:t> = z</a:t>
                      </a:r>
                      <a:r>
                        <a:rPr lang="en-US" sz="1400" baseline="-25000" dirty="0" smtClean="0">
                          <a:latin typeface="Calibri"/>
                          <a:cs typeface="Calibri"/>
                        </a:rPr>
                        <a:t>0</a:t>
                      </a:r>
                      <a:r>
                        <a:rPr lang="en-US" sz="1400" baseline="0" dirty="0" smtClean="0">
                          <a:latin typeface="Calibri"/>
                          <a:cs typeface="Calibri"/>
                        </a:rPr>
                        <a:t>exp[-k(7.3Re</a:t>
                      </a:r>
                      <a:r>
                        <a:rPr lang="en-US" sz="1400" baseline="-25000" dirty="0" smtClean="0">
                          <a:latin typeface="Calibri"/>
                          <a:cs typeface="Calibri"/>
                        </a:rPr>
                        <a:t>*</a:t>
                      </a:r>
                      <a:r>
                        <a:rPr lang="en-US" sz="1400" baseline="30000" dirty="0" smtClean="0">
                          <a:latin typeface="Calibri"/>
                          <a:cs typeface="Calibri"/>
                        </a:rPr>
                        <a:t>¼</a:t>
                      </a:r>
                      <a:r>
                        <a:rPr lang="en-US" sz="1400" baseline="0" dirty="0" smtClean="0">
                          <a:latin typeface="Calibri"/>
                          <a:cs typeface="Calibri"/>
                        </a:rPr>
                        <a:t>Sc</a:t>
                      </a:r>
                      <a:r>
                        <a:rPr lang="en-US" sz="1400" baseline="30000" dirty="0" smtClean="0">
                          <a:latin typeface="Calibri"/>
                          <a:cs typeface="Calibri"/>
                        </a:rPr>
                        <a:t>½</a:t>
                      </a:r>
                      <a:r>
                        <a:rPr lang="en-US" sz="1400" baseline="0" dirty="0" smtClean="0">
                          <a:latin typeface="Calibri"/>
                          <a:cs typeface="Calibri"/>
                        </a:rPr>
                        <a:t>-5)]</a:t>
                      </a:r>
                      <a:br>
                        <a:rPr lang="en-US" sz="1400" baseline="0" dirty="0" smtClean="0">
                          <a:latin typeface="Calibri"/>
                          <a:cs typeface="Calibri"/>
                        </a:rPr>
                      </a:br>
                      <a:r>
                        <a:rPr lang="en-US" sz="1400" baseline="0" dirty="0" err="1" smtClean="0">
                          <a:solidFill>
                            <a:srgbClr val="FF0000"/>
                          </a:solidFill>
                          <a:latin typeface="Calibri"/>
                          <a:cs typeface="Calibri"/>
                        </a:rPr>
                        <a:t>Brutsaert</a:t>
                      </a:r>
                      <a:r>
                        <a:rPr lang="en-US" sz="1400" baseline="0" dirty="0" smtClean="0">
                          <a:solidFill>
                            <a:srgbClr val="FF0000"/>
                          </a:solidFill>
                          <a:latin typeface="Calibri"/>
                          <a:cs typeface="Calibri"/>
                        </a:rPr>
                        <a:t> (1975)</a:t>
                      </a:r>
                      <a:endParaRPr lang="en-US" sz="1400" dirty="0" smtClean="0">
                        <a:solidFill>
                          <a:srgbClr val="FF0000"/>
                        </a:solidFill>
                        <a:latin typeface="Calibri"/>
                        <a:cs typeface="Calibri"/>
                      </a:endParaRPr>
                    </a:p>
                  </a:txBody>
                  <a:tcPr/>
                </a:tc>
                <a:tc>
                  <a:txBody>
                    <a:bodyPr/>
                    <a:lstStyle/>
                    <a:p>
                      <a:pPr algn="ctr"/>
                      <a:r>
                        <a:rPr lang="en-US" sz="1400" dirty="0" smtClean="0">
                          <a:latin typeface="Calibri"/>
                          <a:cs typeface="Calibri"/>
                        </a:rPr>
                        <a:t>Yes</a:t>
                      </a:r>
                      <a:endParaRPr lang="en-US" sz="1400" dirty="0">
                        <a:latin typeface="Calibri"/>
                        <a:cs typeface="Calibri"/>
                      </a:endParaRPr>
                    </a:p>
                  </a:txBody>
                  <a:tcPr/>
                </a:tc>
              </a:tr>
            </a:tbl>
          </a:graphicData>
        </a:graphic>
      </p:graphicFrame>
      <p:sp>
        <p:nvSpPr>
          <p:cNvPr id="6" name="TextBox 5"/>
          <p:cNvSpPr txBox="1"/>
          <p:nvPr/>
        </p:nvSpPr>
        <p:spPr>
          <a:xfrm>
            <a:off x="0" y="6400800"/>
            <a:ext cx="9144000" cy="461665"/>
          </a:xfrm>
          <a:prstGeom prst="rect">
            <a:avLst/>
          </a:prstGeom>
          <a:solidFill>
            <a:schemeClr val="bg1"/>
          </a:solidFill>
        </p:spPr>
        <p:txBody>
          <a:bodyPr wrap="square" rtlCol="0">
            <a:spAutoFit/>
          </a:bodyPr>
          <a:lstStyle/>
          <a:p>
            <a:r>
              <a:rPr lang="en-US" sz="1200" dirty="0" err="1" smtClean="0">
                <a:latin typeface="Calibri"/>
                <a:cs typeface="Calibri"/>
              </a:rPr>
              <a:t>K</a:t>
            </a:r>
            <a:r>
              <a:rPr lang="en-US" sz="1200" baseline="-25000" dirty="0" err="1" smtClean="0">
                <a:latin typeface="Calibri"/>
                <a:cs typeface="Calibri"/>
              </a:rPr>
              <a:t>a</a:t>
            </a:r>
            <a:r>
              <a:rPr lang="en-US" sz="1200" dirty="0" smtClean="0">
                <a:latin typeface="Calibri"/>
                <a:cs typeface="Calibri"/>
              </a:rPr>
              <a:t>= 2.4E-5 m</a:t>
            </a:r>
            <a:r>
              <a:rPr lang="en-US" sz="1200" baseline="30000" dirty="0" smtClean="0">
                <a:latin typeface="Calibri"/>
                <a:cs typeface="Calibri"/>
              </a:rPr>
              <a:t>2</a:t>
            </a:r>
            <a:r>
              <a:rPr lang="en-US" sz="1200" dirty="0" smtClean="0">
                <a:latin typeface="Calibri"/>
                <a:cs typeface="Calibri"/>
              </a:rPr>
              <a:t>s</a:t>
            </a:r>
            <a:r>
              <a:rPr lang="en-US" sz="1200" baseline="30000" dirty="0" smtClean="0">
                <a:latin typeface="Calibri"/>
                <a:cs typeface="Calibri"/>
              </a:rPr>
              <a:t>-1</a:t>
            </a:r>
            <a:r>
              <a:rPr lang="en-US" sz="1200" dirty="0" smtClean="0">
                <a:latin typeface="Calibri"/>
                <a:cs typeface="Calibri"/>
              </a:rPr>
              <a:t> (background molecular viscosity)</a:t>
            </a:r>
            <a:endParaRPr lang="en-US" sz="1200" dirty="0">
              <a:latin typeface="Calibri"/>
              <a:cs typeface="Calibri"/>
            </a:endParaRPr>
          </a:p>
          <a:p>
            <a:r>
              <a:rPr lang="en-US" sz="1200" dirty="0" smtClean="0">
                <a:latin typeface="Calibri"/>
                <a:cs typeface="Calibri"/>
              </a:rPr>
              <a:t>Re</a:t>
            </a:r>
            <a:r>
              <a:rPr lang="en-US" sz="1200" baseline="-25000" dirty="0" smtClean="0">
                <a:latin typeface="Calibri"/>
                <a:cs typeface="Calibri"/>
              </a:rPr>
              <a:t>*</a:t>
            </a:r>
            <a:r>
              <a:rPr lang="en-US" sz="1200" dirty="0" smtClean="0">
                <a:latin typeface="Calibri"/>
                <a:cs typeface="Calibri"/>
              </a:rPr>
              <a:t> = u</a:t>
            </a:r>
            <a:r>
              <a:rPr lang="en-US" sz="1200" baseline="-25000" dirty="0" smtClean="0">
                <a:latin typeface="Calibri"/>
                <a:cs typeface="Calibri"/>
              </a:rPr>
              <a:t>*</a:t>
            </a:r>
            <a:r>
              <a:rPr lang="en-US" sz="1200" dirty="0" smtClean="0">
                <a:latin typeface="Calibri"/>
                <a:cs typeface="Calibri"/>
              </a:rPr>
              <a:t>Z</a:t>
            </a:r>
            <a:r>
              <a:rPr lang="en-US" sz="1200" baseline="-25000" dirty="0" smtClean="0">
                <a:latin typeface="Calibri"/>
                <a:cs typeface="Calibri"/>
              </a:rPr>
              <a:t>0 </a:t>
            </a:r>
            <a:r>
              <a:rPr lang="en-US" sz="1200" dirty="0" smtClean="0">
                <a:latin typeface="Calibri"/>
                <a:cs typeface="Calibri"/>
              </a:rPr>
              <a:t>⁄</a:t>
            </a:r>
            <a:r>
              <a:rPr lang="en-US" sz="1200" dirty="0" err="1" smtClean="0">
                <a:latin typeface="Calibri"/>
                <a:cs typeface="Calibri"/>
              </a:rPr>
              <a:t>ν</a:t>
            </a:r>
            <a:r>
              <a:rPr lang="en-US" sz="1200" dirty="0" smtClean="0">
                <a:latin typeface="Calibri"/>
                <a:cs typeface="Calibri"/>
              </a:rPr>
              <a:t> (Roughness Reynolds number), </a:t>
            </a:r>
            <a:r>
              <a:rPr lang="en-US" sz="1200" dirty="0" err="1" smtClean="0">
                <a:latin typeface="Calibri"/>
                <a:cs typeface="Calibri"/>
              </a:rPr>
              <a:t>Pr</a:t>
            </a:r>
            <a:r>
              <a:rPr lang="en-US" sz="1200" dirty="0" smtClean="0">
                <a:latin typeface="Calibri"/>
                <a:cs typeface="Calibri"/>
              </a:rPr>
              <a:t> = 0.71 (</a:t>
            </a:r>
            <a:r>
              <a:rPr lang="en-US" sz="1200" dirty="0" err="1" smtClean="0">
                <a:latin typeface="Calibri"/>
                <a:cs typeface="Calibri"/>
              </a:rPr>
              <a:t>Prandtl</a:t>
            </a:r>
            <a:r>
              <a:rPr lang="en-US" sz="1200" dirty="0" smtClean="0">
                <a:latin typeface="Calibri"/>
                <a:cs typeface="Calibri"/>
              </a:rPr>
              <a:t> number), </a:t>
            </a:r>
            <a:r>
              <a:rPr lang="en-US" sz="1200" dirty="0" err="1" smtClean="0">
                <a:latin typeface="Calibri"/>
                <a:cs typeface="Calibri"/>
              </a:rPr>
              <a:t>Sc</a:t>
            </a:r>
            <a:r>
              <a:rPr lang="en-US" sz="1200" dirty="0" smtClean="0">
                <a:latin typeface="Calibri"/>
                <a:cs typeface="Calibri"/>
              </a:rPr>
              <a:t> = 0.6 (Schmidt number)</a:t>
            </a:r>
            <a:endParaRPr lang="en-US" sz="1200" dirty="0">
              <a:latin typeface="Calibri"/>
              <a:cs typeface="Calibri"/>
            </a:endParaRPr>
          </a:p>
        </p:txBody>
      </p:sp>
      <p:sp>
        <p:nvSpPr>
          <p:cNvPr id="12" name="TextBox 11"/>
          <p:cNvSpPr txBox="1"/>
          <p:nvPr/>
        </p:nvSpPr>
        <p:spPr>
          <a:xfrm>
            <a:off x="8467" y="-101604"/>
            <a:ext cx="9127067" cy="646331"/>
          </a:xfrm>
          <a:prstGeom prst="rect">
            <a:avLst/>
          </a:prstGeom>
          <a:noFill/>
        </p:spPr>
        <p:txBody>
          <a:bodyPr wrap="square" rtlCol="0">
            <a:spAutoFit/>
          </a:bodyPr>
          <a:lstStyle/>
          <a:p>
            <a:pPr algn="ctr"/>
            <a:r>
              <a:rPr lang="en-US" sz="3600" b="1" dirty="0" smtClean="0">
                <a:latin typeface="Calibri"/>
                <a:cs typeface="Calibri"/>
              </a:rPr>
              <a:t>Explanation of Air-Sea Flux Changes in WRF</a:t>
            </a:r>
            <a:endParaRPr lang="en-US" sz="3600" b="1" dirty="0">
              <a:latin typeface="Calibri"/>
              <a:cs typeface="Calibri"/>
            </a:endParaRPr>
          </a:p>
        </p:txBody>
      </p:sp>
      <p:sp>
        <p:nvSpPr>
          <p:cNvPr id="15" name="Rectangle 14"/>
          <p:cNvSpPr/>
          <p:nvPr/>
        </p:nvSpPr>
        <p:spPr>
          <a:xfrm>
            <a:off x="330200" y="440266"/>
            <a:ext cx="5367867" cy="84666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6" name="Rectangle 15"/>
          <p:cNvSpPr/>
          <p:nvPr/>
        </p:nvSpPr>
        <p:spPr>
          <a:xfrm>
            <a:off x="330200" y="2633132"/>
            <a:ext cx="5833533" cy="1109134"/>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1" name="TextBox 10"/>
          <p:cNvSpPr txBox="1"/>
          <p:nvPr/>
        </p:nvSpPr>
        <p:spPr>
          <a:xfrm>
            <a:off x="7027330" y="6546457"/>
            <a:ext cx="2243667" cy="307777"/>
          </a:xfrm>
          <a:prstGeom prst="rect">
            <a:avLst/>
          </a:prstGeom>
          <a:noFill/>
        </p:spPr>
        <p:txBody>
          <a:bodyPr wrap="square" rtlCol="0">
            <a:spAutoFit/>
          </a:bodyPr>
          <a:lstStyle/>
          <a:p>
            <a:r>
              <a:rPr lang="en-US" sz="1400" dirty="0" smtClean="0">
                <a:latin typeface="Calibri"/>
                <a:cs typeface="Calibri"/>
              </a:rPr>
              <a:t>After Green &amp; Zhang (2013)</a:t>
            </a:r>
            <a:endParaRPr lang="en-US" sz="1400" dirty="0">
              <a:latin typeface="Calibri"/>
              <a:cs typeface="Calibri"/>
            </a:endParaRPr>
          </a:p>
        </p:txBody>
      </p:sp>
      <p:sp>
        <p:nvSpPr>
          <p:cNvPr id="18"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24</a:t>
            </a:fld>
            <a:endParaRPr lang="en-US" dirty="0">
              <a:solidFill>
                <a:srgbClr val="000000"/>
              </a:solidFill>
              <a:latin typeface="Calibri"/>
              <a:cs typeface="Calibri"/>
            </a:endParaRPr>
          </a:p>
        </p:txBody>
      </p:sp>
      <p:cxnSp>
        <p:nvCxnSpPr>
          <p:cNvPr id="14" name="Straight Arrow Connector 13"/>
          <p:cNvCxnSpPr>
            <a:stCxn id="19" idx="1"/>
          </p:cNvCxnSpPr>
          <p:nvPr/>
        </p:nvCxnSpPr>
        <p:spPr>
          <a:xfrm flipH="1" flipV="1">
            <a:off x="3285065" y="1244609"/>
            <a:ext cx="2531534" cy="2960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816599" y="694262"/>
            <a:ext cx="3276600" cy="1692771"/>
          </a:xfrm>
          <a:prstGeom prst="rect">
            <a:avLst/>
          </a:prstGeom>
          <a:solidFill>
            <a:srgbClr val="FFFCC0"/>
          </a:solidFill>
          <a:ln>
            <a:solidFill>
              <a:schemeClr val="tx1"/>
            </a:solidFill>
          </a:ln>
        </p:spPr>
        <p:txBody>
          <a:bodyPr wrap="square" rtlCol="0">
            <a:spAutoFit/>
          </a:bodyPr>
          <a:lstStyle/>
          <a:p>
            <a:r>
              <a:rPr lang="en-US" dirty="0" err="1" smtClean="0">
                <a:latin typeface="Calibri"/>
                <a:cs typeface="Calibri"/>
              </a:rPr>
              <a:t>Δθ</a:t>
            </a:r>
            <a:r>
              <a:rPr lang="en-US" dirty="0" smtClean="0">
                <a:latin typeface="Calibri"/>
                <a:cs typeface="Calibri"/>
              </a:rPr>
              <a:t> = </a:t>
            </a:r>
            <a:r>
              <a:rPr lang="en-US" dirty="0" err="1" smtClean="0">
                <a:latin typeface="Calibri"/>
                <a:cs typeface="Calibri"/>
              </a:rPr>
              <a:t>θ</a:t>
            </a:r>
            <a:r>
              <a:rPr lang="en-US" baseline="-25000" dirty="0">
                <a:latin typeface="Calibri"/>
                <a:cs typeface="Calibri"/>
              </a:rPr>
              <a:t>(</a:t>
            </a:r>
            <a:r>
              <a:rPr lang="en-US" baseline="-25000" dirty="0" smtClean="0">
                <a:latin typeface="Calibri"/>
                <a:cs typeface="Calibri"/>
              </a:rPr>
              <a:t>2 or 10m)</a:t>
            </a:r>
            <a:r>
              <a:rPr lang="en-US" dirty="0" smtClean="0">
                <a:latin typeface="Calibri"/>
                <a:cs typeface="Calibri"/>
              </a:rPr>
              <a:t> – </a:t>
            </a:r>
            <a:r>
              <a:rPr lang="en-US" dirty="0" err="1" smtClean="0">
                <a:latin typeface="Calibri"/>
                <a:cs typeface="Calibri"/>
              </a:rPr>
              <a:t>θ</a:t>
            </a:r>
            <a:r>
              <a:rPr lang="en-US" baseline="-25000" dirty="0" err="1" smtClean="0">
                <a:latin typeface="Calibri"/>
                <a:cs typeface="Calibri"/>
              </a:rPr>
              <a:t>sfc</a:t>
            </a:r>
            <a:r>
              <a:rPr lang="en-US" dirty="0" smtClean="0">
                <a:latin typeface="Calibri"/>
                <a:cs typeface="Calibri"/>
              </a:rPr>
              <a:t> (</a:t>
            </a:r>
            <a:r>
              <a:rPr lang="en-US" dirty="0" err="1" smtClean="0">
                <a:latin typeface="Calibri"/>
                <a:cs typeface="Calibri"/>
              </a:rPr>
              <a:t>θ∝T</a:t>
            </a:r>
            <a:r>
              <a:rPr lang="en-US" dirty="0" smtClean="0">
                <a:latin typeface="Calibri"/>
                <a:cs typeface="Calibri"/>
              </a:rPr>
              <a:t>)</a:t>
            </a:r>
            <a:endParaRPr lang="en-US" dirty="0">
              <a:latin typeface="Calibri"/>
              <a:cs typeface="Calibri"/>
            </a:endParaRPr>
          </a:p>
          <a:p>
            <a:r>
              <a:rPr lang="en-US" dirty="0" err="1" smtClean="0">
                <a:latin typeface="Calibri"/>
                <a:cs typeface="Calibri"/>
              </a:rPr>
              <a:t>Δq</a:t>
            </a:r>
            <a:r>
              <a:rPr lang="en-US" dirty="0" smtClean="0">
                <a:latin typeface="Calibri"/>
                <a:cs typeface="Calibri"/>
              </a:rPr>
              <a:t> = q</a:t>
            </a:r>
            <a:r>
              <a:rPr lang="en-US" baseline="-25000" dirty="0" smtClean="0">
                <a:latin typeface="Calibri"/>
                <a:cs typeface="Calibri"/>
              </a:rPr>
              <a:t>(2 or 10m)</a:t>
            </a:r>
            <a:r>
              <a:rPr lang="en-US" dirty="0" smtClean="0">
                <a:latin typeface="Calibri"/>
                <a:cs typeface="Calibri"/>
              </a:rPr>
              <a:t> – </a:t>
            </a:r>
            <a:r>
              <a:rPr lang="en-US" dirty="0" err="1" smtClean="0">
                <a:latin typeface="Calibri"/>
                <a:cs typeface="Calibri"/>
              </a:rPr>
              <a:t>q</a:t>
            </a:r>
            <a:r>
              <a:rPr lang="en-US" baseline="-25000" dirty="0" err="1" smtClean="0">
                <a:latin typeface="Calibri"/>
                <a:cs typeface="Calibri"/>
              </a:rPr>
              <a:t>sfc</a:t>
            </a:r>
            <a:endParaRPr lang="en-US" baseline="-25000" dirty="0" smtClean="0">
              <a:latin typeface="Calibri"/>
              <a:cs typeface="Calibri"/>
            </a:endParaRPr>
          </a:p>
          <a:p>
            <a:r>
              <a:rPr lang="en-US" dirty="0" smtClean="0">
                <a:latin typeface="Calibri"/>
                <a:cs typeface="Calibri"/>
              </a:rPr>
              <a:t>∴</a:t>
            </a:r>
            <a:r>
              <a:rPr lang="en-US" dirty="0" err="1" smtClean="0">
                <a:solidFill>
                  <a:srgbClr val="FF0000"/>
                </a:solidFill>
                <a:latin typeface="Calibri"/>
                <a:cs typeface="Calibri"/>
              </a:rPr>
              <a:t>Δ</a:t>
            </a:r>
            <a:r>
              <a:rPr lang="en-US" dirty="0" smtClean="0">
                <a:solidFill>
                  <a:srgbClr val="FF0000"/>
                </a:solidFill>
                <a:latin typeface="Calibri"/>
                <a:cs typeface="Calibri"/>
              </a:rPr>
              <a:t>(SST)</a:t>
            </a:r>
            <a:r>
              <a:rPr lang="en-US" dirty="0" smtClean="0">
                <a:latin typeface="Calibri"/>
                <a:cs typeface="Calibri"/>
                <a:sym typeface="Wingdings"/>
              </a:rPr>
              <a:t></a:t>
            </a:r>
            <a:r>
              <a:rPr lang="en-US" dirty="0" err="1" smtClean="0">
                <a:latin typeface="Calibri"/>
                <a:cs typeface="Calibri"/>
              </a:rPr>
              <a:t>Δθ</a:t>
            </a:r>
            <a:r>
              <a:rPr lang="en-US" baseline="-25000" dirty="0" err="1" smtClean="0">
                <a:latin typeface="Calibri"/>
                <a:cs typeface="Calibri"/>
              </a:rPr>
              <a:t>sfc</a:t>
            </a:r>
            <a:r>
              <a:rPr lang="en-US" dirty="0" err="1" smtClean="0">
                <a:latin typeface="Calibri"/>
                <a:cs typeface="Calibri"/>
                <a:sym typeface="Wingdings"/>
              </a:rPr>
              <a:t></a:t>
            </a:r>
            <a:r>
              <a:rPr lang="en-US" dirty="0" err="1" smtClean="0">
                <a:latin typeface="Calibri"/>
                <a:cs typeface="Calibri"/>
              </a:rPr>
              <a:t>Δ</a:t>
            </a:r>
            <a:r>
              <a:rPr lang="en-US" dirty="0" err="1">
                <a:latin typeface="Calibri"/>
                <a:cs typeface="Calibri"/>
              </a:rPr>
              <a:t>Δ</a:t>
            </a:r>
            <a:r>
              <a:rPr lang="en-US" dirty="0" err="1" smtClean="0">
                <a:latin typeface="Calibri"/>
                <a:cs typeface="Calibri"/>
              </a:rPr>
              <a:t>θ</a:t>
            </a:r>
            <a:r>
              <a:rPr lang="en-US" dirty="0" err="1" smtClean="0">
                <a:latin typeface="Calibri"/>
                <a:cs typeface="Calibri"/>
                <a:sym typeface="Wingdings"/>
              </a:rPr>
              <a:t></a:t>
            </a:r>
            <a:r>
              <a:rPr lang="en-US" dirty="0" err="1" smtClean="0">
                <a:solidFill>
                  <a:srgbClr val="FF0000"/>
                </a:solidFill>
                <a:latin typeface="Calibri"/>
                <a:cs typeface="Calibri"/>
              </a:rPr>
              <a:t>Δ</a:t>
            </a:r>
            <a:r>
              <a:rPr lang="en-US" dirty="0" err="1" smtClean="0">
                <a:solidFill>
                  <a:srgbClr val="FF0000"/>
                </a:solidFill>
                <a:latin typeface="Calibri"/>
                <a:cs typeface="Calibri"/>
                <a:sym typeface="Wingdings"/>
              </a:rPr>
              <a:t>H</a:t>
            </a:r>
            <a:r>
              <a:rPr lang="en-US" dirty="0" smtClean="0">
                <a:latin typeface="Calibri"/>
                <a:cs typeface="Calibri"/>
                <a:sym typeface="Wingdings"/>
              </a:rPr>
              <a:t> </a:t>
            </a:r>
            <a:r>
              <a:rPr lang="en-US" sz="1600" dirty="0" smtClean="0">
                <a:latin typeface="Calibri"/>
                <a:cs typeface="Calibri"/>
                <a:sym typeface="Wingdings"/>
              </a:rPr>
              <a:t>(sensible heat flux)</a:t>
            </a:r>
          </a:p>
          <a:p>
            <a:r>
              <a:rPr lang="en-US" dirty="0" err="1">
                <a:solidFill>
                  <a:srgbClr val="FF0000"/>
                </a:solidFill>
                <a:latin typeface="Calibri"/>
                <a:cs typeface="Calibri"/>
              </a:rPr>
              <a:t>Δ</a:t>
            </a:r>
            <a:r>
              <a:rPr lang="en-US" dirty="0">
                <a:solidFill>
                  <a:srgbClr val="FF0000"/>
                </a:solidFill>
                <a:latin typeface="Calibri"/>
                <a:cs typeface="Calibri"/>
              </a:rPr>
              <a:t>(SST)</a:t>
            </a:r>
            <a:r>
              <a:rPr lang="en-US" dirty="0" smtClean="0">
                <a:latin typeface="Calibri"/>
                <a:cs typeface="Calibri"/>
                <a:sym typeface="Wingdings"/>
              </a:rPr>
              <a:t></a:t>
            </a:r>
            <a:r>
              <a:rPr lang="en-US" sz="1400" dirty="0" smtClean="0">
                <a:latin typeface="Calibri"/>
                <a:cs typeface="Calibri"/>
                <a:sym typeface="Wingdings"/>
              </a:rPr>
              <a:t>(indirectly)</a:t>
            </a:r>
            <a:r>
              <a:rPr lang="en-US" dirty="0" err="1" smtClean="0">
                <a:latin typeface="Calibri"/>
                <a:cs typeface="Calibri"/>
              </a:rPr>
              <a:t>Δq</a:t>
            </a:r>
            <a:r>
              <a:rPr lang="en-US" baseline="-25000" dirty="0" err="1" smtClean="0">
                <a:latin typeface="Calibri"/>
                <a:cs typeface="Calibri"/>
              </a:rPr>
              <a:t>sfc</a:t>
            </a:r>
            <a:r>
              <a:rPr lang="en-US" dirty="0" err="1" smtClean="0">
                <a:latin typeface="Calibri"/>
                <a:cs typeface="Calibri"/>
                <a:sym typeface="Wingdings"/>
              </a:rPr>
              <a:t></a:t>
            </a:r>
            <a:r>
              <a:rPr lang="en-US" dirty="0" err="1">
                <a:latin typeface="Calibri"/>
                <a:cs typeface="Calibri"/>
              </a:rPr>
              <a:t>ΔΔq</a:t>
            </a:r>
            <a:r>
              <a:rPr lang="en-US" dirty="0" err="1" smtClean="0">
                <a:latin typeface="Calibri"/>
                <a:cs typeface="Calibri"/>
                <a:sym typeface="Wingdings"/>
              </a:rPr>
              <a:t></a:t>
            </a:r>
            <a:r>
              <a:rPr lang="en-US" dirty="0" err="1" smtClean="0">
                <a:solidFill>
                  <a:srgbClr val="FF0000"/>
                </a:solidFill>
                <a:latin typeface="Calibri"/>
                <a:cs typeface="Calibri"/>
              </a:rPr>
              <a:t>Δ</a:t>
            </a:r>
            <a:r>
              <a:rPr lang="en-US" dirty="0" err="1">
                <a:solidFill>
                  <a:srgbClr val="FF0000"/>
                </a:solidFill>
                <a:latin typeface="Calibri"/>
                <a:cs typeface="Calibri"/>
                <a:sym typeface="Wingdings"/>
              </a:rPr>
              <a:t>E</a:t>
            </a:r>
            <a:r>
              <a:rPr lang="en-US" dirty="0" smtClean="0">
                <a:latin typeface="Calibri"/>
                <a:cs typeface="Calibri"/>
                <a:sym typeface="Wingdings"/>
              </a:rPr>
              <a:t> </a:t>
            </a:r>
            <a:br>
              <a:rPr lang="en-US" dirty="0" smtClean="0">
                <a:latin typeface="Calibri"/>
                <a:cs typeface="Calibri"/>
                <a:sym typeface="Wingdings"/>
              </a:rPr>
            </a:br>
            <a:r>
              <a:rPr lang="en-US" sz="1600" dirty="0" smtClean="0">
                <a:latin typeface="Calibri"/>
                <a:cs typeface="Calibri"/>
                <a:sym typeface="Wingdings"/>
              </a:rPr>
              <a:t>(latent heat flux)</a:t>
            </a:r>
            <a:endParaRPr lang="en-US" sz="1600" dirty="0">
              <a:latin typeface="Calibri"/>
              <a:cs typeface="Calibri"/>
            </a:endParaRPr>
          </a:p>
        </p:txBody>
      </p:sp>
      <p:sp>
        <p:nvSpPr>
          <p:cNvPr id="17" name="TextBox 16"/>
          <p:cNvSpPr txBox="1"/>
          <p:nvPr/>
        </p:nvSpPr>
        <p:spPr>
          <a:xfrm>
            <a:off x="5833533" y="397931"/>
            <a:ext cx="3293534" cy="369332"/>
          </a:xfrm>
          <a:prstGeom prst="rect">
            <a:avLst/>
          </a:prstGeom>
          <a:noFill/>
        </p:spPr>
        <p:txBody>
          <a:bodyPr wrap="square" rtlCol="0">
            <a:spAutoFit/>
          </a:bodyPr>
          <a:lstStyle/>
          <a:p>
            <a:pPr algn="ctr"/>
            <a:r>
              <a:rPr lang="en-US" b="1" dirty="0" smtClean="0">
                <a:latin typeface="Calibri"/>
                <a:cs typeface="Calibri"/>
              </a:rPr>
              <a:t>Our Changes in SST:</a:t>
            </a:r>
            <a:endParaRPr lang="en-US" b="1" dirty="0">
              <a:latin typeface="Calibri"/>
              <a:cs typeface="Calibri"/>
            </a:endParaRPr>
          </a:p>
        </p:txBody>
      </p:sp>
    </p:spTree>
    <p:extLst>
      <p:ext uri="{BB962C8B-B14F-4D97-AF65-F5344CB8AC3E}">
        <p14:creationId xmlns:p14="http://schemas.microsoft.com/office/powerpoint/2010/main" val="5179523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rf_fluxe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137" y="602957"/>
            <a:ext cx="8978372" cy="6255043"/>
          </a:xfrm>
          <a:prstGeom prst="rect">
            <a:avLst/>
          </a:prstGeom>
        </p:spPr>
      </p:pic>
      <p:sp>
        <p:nvSpPr>
          <p:cNvPr id="4" name="TextBox 3"/>
          <p:cNvSpPr txBox="1"/>
          <p:nvPr/>
        </p:nvSpPr>
        <p:spPr>
          <a:xfrm>
            <a:off x="7535364" y="6436386"/>
            <a:ext cx="1947320" cy="461665"/>
          </a:xfrm>
          <a:prstGeom prst="rect">
            <a:avLst/>
          </a:prstGeom>
          <a:noFill/>
        </p:spPr>
        <p:txBody>
          <a:bodyPr wrap="square" rtlCol="0">
            <a:spAutoFit/>
          </a:bodyPr>
          <a:lstStyle/>
          <a:p>
            <a:r>
              <a:rPr lang="en-US" sz="1200" dirty="0" smtClean="0">
                <a:latin typeface="Calibri"/>
                <a:cs typeface="Calibri"/>
              </a:rPr>
              <a:t>After Zhang et al. (2012) Presentation for HFIP</a:t>
            </a:r>
            <a:endParaRPr lang="en-US" sz="1200" dirty="0">
              <a:latin typeface="Calibri"/>
              <a:cs typeface="Calibri"/>
            </a:endParaRPr>
          </a:p>
        </p:txBody>
      </p:sp>
      <p:sp>
        <p:nvSpPr>
          <p:cNvPr id="5" name="TextBox 4"/>
          <p:cNvSpPr txBox="1"/>
          <p:nvPr/>
        </p:nvSpPr>
        <p:spPr>
          <a:xfrm>
            <a:off x="8467" y="-101604"/>
            <a:ext cx="9127067" cy="646331"/>
          </a:xfrm>
          <a:prstGeom prst="rect">
            <a:avLst/>
          </a:prstGeom>
          <a:noFill/>
        </p:spPr>
        <p:txBody>
          <a:bodyPr wrap="square" rtlCol="0">
            <a:spAutoFit/>
          </a:bodyPr>
          <a:lstStyle/>
          <a:p>
            <a:pPr algn="ctr"/>
            <a:r>
              <a:rPr lang="en-US" sz="3600" b="1" dirty="0" smtClean="0">
                <a:latin typeface="Calibri"/>
                <a:cs typeface="Calibri"/>
              </a:rPr>
              <a:t>Plot of Resulting Exchange Coefficients</a:t>
            </a:r>
            <a:endParaRPr lang="en-US" sz="3600" b="1" dirty="0">
              <a:latin typeface="Calibri"/>
              <a:cs typeface="Calibri"/>
            </a:endParaRPr>
          </a:p>
        </p:txBody>
      </p:sp>
      <p:sp>
        <p:nvSpPr>
          <p:cNvPr id="9"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25</a:t>
            </a:fld>
            <a:endParaRPr lang="en-US" dirty="0">
              <a:solidFill>
                <a:srgbClr val="000000"/>
              </a:solidFill>
              <a:latin typeface="Calibri"/>
              <a:cs typeface="Calibri"/>
            </a:endParaRPr>
          </a:p>
        </p:txBody>
      </p:sp>
    </p:spTree>
    <p:extLst>
      <p:ext uri="{BB962C8B-B14F-4D97-AF65-F5344CB8AC3E}">
        <p14:creationId xmlns:p14="http://schemas.microsoft.com/office/powerpoint/2010/main" val="255989571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WRFwarm52_TSK_201208281800.png"/>
          <p:cNvPicPr>
            <a:picLocks noChangeAspect="1"/>
          </p:cNvPicPr>
          <p:nvPr/>
        </p:nvPicPr>
        <p:blipFill rotWithShape="1">
          <a:blip r:embed="rId2" cstate="email">
            <a:extLst>
              <a:ext uri="{28A0092B-C50C-407E-A947-70E740481C1C}">
                <a14:useLocalDpi xmlns:a14="http://schemas.microsoft.com/office/drawing/2010/main" val="0"/>
              </a:ext>
            </a:extLst>
          </a:blip>
          <a:srcRect l="9607" r="6065" b="8413"/>
          <a:stretch/>
        </p:blipFill>
        <p:spPr>
          <a:xfrm>
            <a:off x="5851775" y="0"/>
            <a:ext cx="3087076" cy="3352800"/>
          </a:xfrm>
          <a:prstGeom prst="rect">
            <a:avLst/>
          </a:prstGeom>
        </p:spPr>
      </p:pic>
      <p:pic>
        <p:nvPicPr>
          <p:cNvPr id="4" name="Picture 3" descr="RUWRFwarm52_HML_201208281800_10to25.png"/>
          <p:cNvPicPr>
            <a:picLocks noChangeAspect="1"/>
          </p:cNvPicPr>
          <p:nvPr/>
        </p:nvPicPr>
        <p:blipFill rotWithShape="1">
          <a:blip r:embed="rId3" cstate="email">
            <a:extLst>
              <a:ext uri="{28A0092B-C50C-407E-A947-70E740481C1C}">
                <a14:useLocalDpi xmlns:a14="http://schemas.microsoft.com/office/drawing/2010/main" val="0"/>
              </a:ext>
            </a:extLst>
          </a:blip>
          <a:srcRect l="15938" r="6406" b="8412"/>
          <a:stretch/>
        </p:blipFill>
        <p:spPr>
          <a:xfrm>
            <a:off x="2842846" y="0"/>
            <a:ext cx="2842847" cy="3352800"/>
          </a:xfrm>
          <a:prstGeom prst="rect">
            <a:avLst/>
          </a:prstGeom>
        </p:spPr>
      </p:pic>
      <p:pic>
        <p:nvPicPr>
          <p:cNvPr id="5" name="Picture 4" descr="RUWRFwarm52_H0ML_201208281800.png"/>
          <p:cNvPicPr>
            <a:picLocks noChangeAspect="1"/>
          </p:cNvPicPr>
          <p:nvPr/>
        </p:nvPicPr>
        <p:blipFill rotWithShape="1">
          <a:blip r:embed="rId4" cstate="email">
            <a:extLst>
              <a:ext uri="{28A0092B-C50C-407E-A947-70E740481C1C}">
                <a14:useLocalDpi xmlns:a14="http://schemas.microsoft.com/office/drawing/2010/main" val="0"/>
              </a:ext>
            </a:extLst>
          </a:blip>
          <a:srcRect l="10505" r="21712" b="10067"/>
          <a:stretch/>
        </p:blipFill>
        <p:spPr>
          <a:xfrm>
            <a:off x="361463" y="0"/>
            <a:ext cx="2481383" cy="3292231"/>
          </a:xfrm>
          <a:prstGeom prst="rect">
            <a:avLst/>
          </a:prstGeom>
        </p:spPr>
      </p:pic>
      <p:pic>
        <p:nvPicPr>
          <p:cNvPr id="28" name="Picture 27" descr="RUWRFwarm53_TSK_201208281800.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502768" y="3352800"/>
            <a:ext cx="3660770" cy="3660770"/>
          </a:xfrm>
          <a:prstGeom prst="rect">
            <a:avLst/>
          </a:prstGeom>
        </p:spPr>
      </p:pic>
      <p:pic>
        <p:nvPicPr>
          <p:cNvPr id="6" name="Picture 5" descr="RUWRFwarm53_HML_201208281800.png"/>
          <p:cNvPicPr>
            <a:picLocks noChangeAspect="1"/>
          </p:cNvPicPr>
          <p:nvPr/>
        </p:nvPicPr>
        <p:blipFill rotWithShape="1">
          <a:blip r:embed="rId6" cstate="email">
            <a:extLst>
              <a:ext uri="{28A0092B-C50C-407E-A947-70E740481C1C}">
                <a14:useLocalDpi xmlns:a14="http://schemas.microsoft.com/office/drawing/2010/main" val="0"/>
              </a:ext>
            </a:extLst>
          </a:blip>
          <a:srcRect l="15842" r="6161"/>
          <a:stretch/>
        </p:blipFill>
        <p:spPr>
          <a:xfrm>
            <a:off x="2842846" y="3347303"/>
            <a:ext cx="2855306" cy="3660770"/>
          </a:xfrm>
          <a:prstGeom prst="rect">
            <a:avLst/>
          </a:prstGeom>
        </p:spPr>
      </p:pic>
      <p:pic>
        <p:nvPicPr>
          <p:cNvPr id="7" name="Picture 6" descr="RUWRFwarm53_H0ML_201208281800.png"/>
          <p:cNvPicPr>
            <a:picLocks noChangeAspect="1"/>
          </p:cNvPicPr>
          <p:nvPr/>
        </p:nvPicPr>
        <p:blipFill rotWithShape="1">
          <a:blip r:embed="rId7" cstate="email">
            <a:extLst>
              <a:ext uri="{28A0092B-C50C-407E-A947-70E740481C1C}">
                <a14:useLocalDpi xmlns:a14="http://schemas.microsoft.com/office/drawing/2010/main" val="0"/>
              </a:ext>
            </a:extLst>
          </a:blip>
          <a:srcRect l="10237" r="21712"/>
          <a:stretch/>
        </p:blipFill>
        <p:spPr>
          <a:xfrm>
            <a:off x="351692" y="3347303"/>
            <a:ext cx="2491154" cy="3660770"/>
          </a:xfrm>
          <a:prstGeom prst="rect">
            <a:avLst/>
          </a:prstGeom>
        </p:spPr>
      </p:pic>
      <p:sp>
        <p:nvSpPr>
          <p:cNvPr id="29" name="TextBox 28"/>
          <p:cNvSpPr txBox="1"/>
          <p:nvPr/>
        </p:nvSpPr>
        <p:spPr>
          <a:xfrm>
            <a:off x="570524" y="244237"/>
            <a:ext cx="2426675" cy="1046440"/>
          </a:xfrm>
          <a:prstGeom prst="rect">
            <a:avLst/>
          </a:prstGeom>
          <a:noFill/>
        </p:spPr>
        <p:txBody>
          <a:bodyPr wrap="square" rtlCol="0">
            <a:spAutoFit/>
          </a:bodyPr>
          <a:lstStyle/>
          <a:p>
            <a:r>
              <a:rPr lang="en-US" sz="2400" b="1" dirty="0" smtClean="0">
                <a:solidFill>
                  <a:schemeClr val="bg1"/>
                </a:solidFill>
                <a:latin typeface="Calibri"/>
                <a:cs typeface="Calibri"/>
              </a:rPr>
              <a:t>1D ocean model</a:t>
            </a:r>
          </a:p>
          <a:p>
            <a:r>
              <a:rPr lang="en-US" dirty="0" smtClean="0">
                <a:solidFill>
                  <a:schemeClr val="bg1"/>
                </a:solidFill>
                <a:latin typeface="Calibri"/>
                <a:cs typeface="Calibri"/>
              </a:rPr>
              <a:t>H0ML = 10m</a:t>
            </a:r>
          </a:p>
          <a:p>
            <a:r>
              <a:rPr lang="en-US" dirty="0" smtClean="0">
                <a:solidFill>
                  <a:schemeClr val="bg1"/>
                </a:solidFill>
                <a:latin typeface="Calibri"/>
                <a:cs typeface="Calibri"/>
              </a:rPr>
              <a:t>Gamma = 1.6C/m</a:t>
            </a:r>
            <a:endParaRPr lang="en-US" dirty="0">
              <a:solidFill>
                <a:schemeClr val="bg1"/>
              </a:solidFill>
              <a:latin typeface="Calibri"/>
              <a:cs typeface="Calibri"/>
            </a:endParaRPr>
          </a:p>
        </p:txBody>
      </p:sp>
      <p:sp>
        <p:nvSpPr>
          <p:cNvPr id="30" name="TextBox 29"/>
          <p:cNvSpPr txBox="1"/>
          <p:nvPr/>
        </p:nvSpPr>
        <p:spPr>
          <a:xfrm>
            <a:off x="562711" y="3566106"/>
            <a:ext cx="2293813" cy="1015663"/>
          </a:xfrm>
          <a:prstGeom prst="rect">
            <a:avLst/>
          </a:prstGeom>
          <a:noFill/>
        </p:spPr>
        <p:txBody>
          <a:bodyPr wrap="square" rtlCol="0">
            <a:spAutoFit/>
          </a:bodyPr>
          <a:lstStyle/>
          <a:p>
            <a:r>
              <a:rPr lang="en-US" sz="2400" b="1" dirty="0">
                <a:solidFill>
                  <a:schemeClr val="bg1"/>
                </a:solidFill>
                <a:latin typeface="Calibri"/>
                <a:cs typeface="Calibri"/>
              </a:rPr>
              <a:t>1D ocean </a:t>
            </a:r>
            <a:r>
              <a:rPr lang="en-US" sz="2400" b="1" dirty="0" smtClean="0">
                <a:solidFill>
                  <a:schemeClr val="bg1"/>
                </a:solidFill>
                <a:latin typeface="Calibri"/>
                <a:cs typeface="Calibri"/>
              </a:rPr>
              <a:t>model</a:t>
            </a:r>
            <a:endParaRPr lang="en-US" sz="2400" dirty="0" smtClean="0">
              <a:solidFill>
                <a:srgbClr val="FFFFFF"/>
              </a:solidFill>
              <a:latin typeface="Calibri"/>
              <a:cs typeface="Calibri"/>
            </a:endParaRPr>
          </a:p>
          <a:p>
            <a:r>
              <a:rPr lang="en-US" dirty="0" smtClean="0">
                <a:solidFill>
                  <a:srgbClr val="FFFFFF"/>
                </a:solidFill>
                <a:latin typeface="Calibri"/>
                <a:cs typeface="Calibri"/>
              </a:rPr>
              <a:t>H0ML from HYCOM</a:t>
            </a:r>
          </a:p>
          <a:p>
            <a:r>
              <a:rPr lang="en-US" dirty="0" smtClean="0">
                <a:solidFill>
                  <a:srgbClr val="FFFFFF"/>
                </a:solidFill>
                <a:latin typeface="Calibri"/>
                <a:cs typeface="Calibri"/>
              </a:rPr>
              <a:t>Gamma = 1.6C/m</a:t>
            </a:r>
            <a:endParaRPr lang="en-US" dirty="0">
              <a:solidFill>
                <a:srgbClr val="FFFFFF"/>
              </a:solidFill>
              <a:latin typeface="Calibri"/>
              <a:cs typeface="Calibri"/>
            </a:endParaRPr>
          </a:p>
        </p:txBody>
      </p:sp>
      <p:sp>
        <p:nvSpPr>
          <p:cNvPr id="31" name="Oval 30"/>
          <p:cNvSpPr/>
          <p:nvPr/>
        </p:nvSpPr>
        <p:spPr>
          <a:xfrm rot="1501059">
            <a:off x="6901771" y="4134689"/>
            <a:ext cx="596082" cy="1165392"/>
          </a:xfrm>
          <a:prstGeom prst="ellipse">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2" name="Oval 31"/>
          <p:cNvSpPr/>
          <p:nvPr/>
        </p:nvSpPr>
        <p:spPr>
          <a:xfrm rot="1501059">
            <a:off x="6643864" y="1668934"/>
            <a:ext cx="596082" cy="1165392"/>
          </a:xfrm>
          <a:prstGeom prst="ellipse">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6"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26</a:t>
            </a:fld>
            <a:endParaRPr lang="en-US" dirty="0">
              <a:solidFill>
                <a:srgbClr val="000000"/>
              </a:solidFill>
              <a:latin typeface="Calibri"/>
              <a:cs typeface="Calibri"/>
            </a:endParaRPr>
          </a:p>
        </p:txBody>
      </p:sp>
    </p:spTree>
    <p:extLst>
      <p:ext uri="{BB962C8B-B14F-4D97-AF65-F5344CB8AC3E}">
        <p14:creationId xmlns:p14="http://schemas.microsoft.com/office/powerpoint/2010/main" val="1183504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RUWRFcold36_winds10m_201208281000_zoom.png"/>
          <p:cNvPicPr>
            <a:picLocks noChangeAspect="1"/>
          </p:cNvPicPr>
          <p:nvPr/>
        </p:nvPicPr>
        <p:blipFill rotWithShape="1">
          <a:blip r:embed="rId3" cstate="email">
            <a:extLst>
              <a:ext uri="{28A0092B-C50C-407E-A947-70E740481C1C}">
                <a14:useLocalDpi xmlns:a14="http://schemas.microsoft.com/office/drawing/2010/main" val="0"/>
              </a:ext>
            </a:extLst>
          </a:blip>
          <a:srcRect l="83040" t="1823" r="7006" b="6436"/>
          <a:stretch/>
        </p:blipFill>
        <p:spPr>
          <a:xfrm>
            <a:off x="4783426" y="5116"/>
            <a:ext cx="236614" cy="2180813"/>
          </a:xfrm>
          <a:prstGeom prst="rect">
            <a:avLst/>
          </a:prstGeom>
          <a:ln w="28575" cmpd="sng">
            <a:noFill/>
          </a:ln>
        </p:spPr>
      </p:pic>
      <p:pic>
        <p:nvPicPr>
          <p:cNvPr id="4" name="Picture 3" descr="RUWRFhot49_winds10m_201208281000_2.png"/>
          <p:cNvPicPr>
            <a:picLocks noChangeAspect="1"/>
          </p:cNvPicPr>
          <p:nvPr/>
        </p:nvPicPr>
        <p:blipFill rotWithShape="1">
          <a:blip r:embed="rId4" cstate="email">
            <a:extLst>
              <a:ext uri="{28A0092B-C50C-407E-A947-70E740481C1C}">
                <a14:useLocalDpi xmlns:a14="http://schemas.microsoft.com/office/drawing/2010/main" val="0"/>
              </a:ext>
            </a:extLst>
          </a:blip>
          <a:srcRect l="10913" r="14382" b="5132"/>
          <a:stretch/>
        </p:blipFill>
        <p:spPr>
          <a:xfrm>
            <a:off x="1147998" y="20839"/>
            <a:ext cx="1767717" cy="2244875"/>
          </a:xfrm>
          <a:prstGeom prst="rect">
            <a:avLst/>
          </a:prstGeom>
          <a:ln w="28575" cmpd="sng">
            <a:solidFill>
              <a:srgbClr val="FF0000"/>
            </a:solidFill>
          </a:ln>
        </p:spPr>
      </p:pic>
      <p:pic>
        <p:nvPicPr>
          <p:cNvPr id="5" name="Picture 4" descr="RUWRFcold39_winds10m_201208281000_2.png"/>
          <p:cNvPicPr>
            <a:picLocks noChangeAspect="1"/>
          </p:cNvPicPr>
          <p:nvPr/>
        </p:nvPicPr>
        <p:blipFill rotWithShape="1">
          <a:blip r:embed="rId5" cstate="email">
            <a:extLst>
              <a:ext uri="{28A0092B-C50C-407E-A947-70E740481C1C}">
                <a14:useLocalDpi xmlns:a14="http://schemas.microsoft.com/office/drawing/2010/main" val="0"/>
              </a:ext>
            </a:extLst>
          </a:blip>
          <a:srcRect l="10913" r="14152" b="5175"/>
          <a:stretch/>
        </p:blipFill>
        <p:spPr>
          <a:xfrm>
            <a:off x="2953679" y="29307"/>
            <a:ext cx="1767308" cy="2236407"/>
          </a:xfrm>
          <a:prstGeom prst="rect">
            <a:avLst/>
          </a:prstGeom>
          <a:ln w="28575" cmpd="sng">
            <a:solidFill>
              <a:srgbClr val="0000FF"/>
            </a:solidFill>
          </a:ln>
        </p:spPr>
      </p:pic>
      <p:pic>
        <p:nvPicPr>
          <p:cNvPr id="2" name="Picture 1" descr="wind_timeseries_correct_all1_ms.png"/>
          <p:cNvPicPr>
            <a:picLocks noChangeAspect="1"/>
          </p:cNvPicPr>
          <p:nvPr/>
        </p:nvPicPr>
        <p:blipFill rotWithShape="1">
          <a:blip r:embed="rId6" cstate="email">
            <a:extLst>
              <a:ext uri="{28A0092B-C50C-407E-A947-70E740481C1C}">
                <a14:useLocalDpi xmlns:a14="http://schemas.microsoft.com/office/drawing/2010/main" val="0"/>
              </a:ext>
            </a:extLst>
          </a:blip>
          <a:srcRect t="1629" b="12573"/>
          <a:stretch/>
        </p:blipFill>
        <p:spPr>
          <a:xfrm>
            <a:off x="868796" y="2333451"/>
            <a:ext cx="4367128" cy="1405467"/>
          </a:xfrm>
          <a:prstGeom prst="rect">
            <a:avLst/>
          </a:prstGeom>
        </p:spPr>
      </p:pic>
      <p:pic>
        <p:nvPicPr>
          <p:cNvPr id="6" name="Picture 5" descr="wind_diff_timeseries_smooth_correct_ms.png"/>
          <p:cNvPicPr>
            <a:picLocks noChangeAspect="1"/>
          </p:cNvPicPr>
          <p:nvPr/>
        </p:nvPicPr>
        <p:blipFill rotWithShape="1">
          <a:blip r:embed="rId7" cstate="email">
            <a:extLst>
              <a:ext uri="{28A0092B-C50C-407E-A947-70E740481C1C}">
                <a14:useLocalDpi xmlns:a14="http://schemas.microsoft.com/office/drawing/2010/main" val="0"/>
              </a:ext>
            </a:extLst>
          </a:blip>
          <a:srcRect t="673" b="2216"/>
          <a:stretch/>
        </p:blipFill>
        <p:spPr>
          <a:xfrm>
            <a:off x="868795" y="3755736"/>
            <a:ext cx="4350195" cy="1584635"/>
          </a:xfrm>
          <a:prstGeom prst="rect">
            <a:avLst/>
          </a:prstGeom>
        </p:spPr>
      </p:pic>
      <p:pic>
        <p:nvPicPr>
          <p:cNvPr id="9" name="Picture 8" descr="wind_bias_correct_box_ms.png"/>
          <p:cNvPicPr>
            <a:picLocks noChangeAspect="1"/>
          </p:cNvPicPr>
          <p:nvPr/>
        </p:nvPicPr>
        <p:blipFill rotWithShape="1">
          <a:blip r:embed="rId8" cstate="email">
            <a:extLst>
              <a:ext uri="{28A0092B-C50C-407E-A947-70E740481C1C}">
                <a14:useLocalDpi xmlns:a14="http://schemas.microsoft.com/office/drawing/2010/main" val="0"/>
              </a:ext>
            </a:extLst>
          </a:blip>
          <a:srcRect b="8151"/>
          <a:stretch/>
        </p:blipFill>
        <p:spPr>
          <a:xfrm>
            <a:off x="869063" y="5350136"/>
            <a:ext cx="4366861" cy="1504514"/>
          </a:xfrm>
          <a:prstGeom prst="rect">
            <a:avLst/>
          </a:prstGeom>
        </p:spPr>
      </p:pic>
      <p:pic>
        <p:nvPicPr>
          <p:cNvPr id="8" name="Picture 7" descr="RUWRFcold39_SLP_201208281000.png"/>
          <p:cNvPicPr>
            <a:picLocks noChangeAspect="1"/>
          </p:cNvPicPr>
          <p:nvPr/>
        </p:nvPicPr>
        <p:blipFill rotWithShape="1">
          <a:blip r:embed="rId9" cstate="email">
            <a:extLst>
              <a:ext uri="{28A0092B-C50C-407E-A947-70E740481C1C}">
                <a14:useLocalDpi xmlns:a14="http://schemas.microsoft.com/office/drawing/2010/main" val="0"/>
              </a:ext>
            </a:extLst>
          </a:blip>
          <a:srcRect l="75301" t="3300" r="6345" b="8370"/>
          <a:stretch/>
        </p:blipFill>
        <p:spPr>
          <a:xfrm>
            <a:off x="8702978" y="23555"/>
            <a:ext cx="465015" cy="2237980"/>
          </a:xfrm>
          <a:prstGeom prst="rect">
            <a:avLst/>
          </a:prstGeom>
          <a:ln w="28575" cmpd="sng">
            <a:noFill/>
          </a:ln>
        </p:spPr>
      </p:pic>
      <p:pic>
        <p:nvPicPr>
          <p:cNvPr id="10" name="Picture 9" descr="slp_timeseries_correct_all1.png"/>
          <p:cNvPicPr>
            <a:picLocks noChangeAspect="1"/>
          </p:cNvPicPr>
          <p:nvPr/>
        </p:nvPicPr>
        <p:blipFill rotWithShape="1">
          <a:blip r:embed="rId10" cstate="email">
            <a:extLst>
              <a:ext uri="{28A0092B-C50C-407E-A947-70E740481C1C}">
                <a14:useLocalDpi xmlns:a14="http://schemas.microsoft.com/office/drawing/2010/main" val="0"/>
              </a:ext>
            </a:extLst>
          </a:blip>
          <a:srcRect b="10515"/>
          <a:stretch/>
        </p:blipFill>
        <p:spPr>
          <a:xfrm>
            <a:off x="4879016" y="2331050"/>
            <a:ext cx="4288977" cy="1439642"/>
          </a:xfrm>
          <a:prstGeom prst="rect">
            <a:avLst/>
          </a:prstGeom>
        </p:spPr>
      </p:pic>
      <p:pic>
        <p:nvPicPr>
          <p:cNvPr id="11" name="Picture 10" descr="slp_diff_timeseries_correct.png"/>
          <p:cNvPicPr>
            <a:picLocks noChangeAspect="1"/>
          </p:cNvPicPr>
          <p:nvPr/>
        </p:nvPicPr>
        <p:blipFill rotWithShape="1">
          <a:blip r:embed="rId11" cstate="email">
            <a:extLst>
              <a:ext uri="{28A0092B-C50C-407E-A947-70E740481C1C}">
                <a14:useLocalDpi xmlns:a14="http://schemas.microsoft.com/office/drawing/2010/main" val="0"/>
              </a:ext>
            </a:extLst>
          </a:blip>
          <a:srcRect r="559"/>
          <a:stretch/>
        </p:blipFill>
        <p:spPr>
          <a:xfrm>
            <a:off x="4879017" y="3738603"/>
            <a:ext cx="4264984" cy="1608812"/>
          </a:xfrm>
          <a:prstGeom prst="rect">
            <a:avLst/>
          </a:prstGeom>
        </p:spPr>
      </p:pic>
      <p:pic>
        <p:nvPicPr>
          <p:cNvPr id="12" name="Picture 11" descr="slp_bias_correct_box.png"/>
          <p:cNvPicPr>
            <a:picLocks noChangeAspect="1"/>
          </p:cNvPicPr>
          <p:nvPr/>
        </p:nvPicPr>
        <p:blipFill rotWithShape="1">
          <a:blip r:embed="rId12" cstate="email">
            <a:extLst>
              <a:ext uri="{28A0092B-C50C-407E-A947-70E740481C1C}">
                <a14:useLocalDpi xmlns:a14="http://schemas.microsoft.com/office/drawing/2010/main" val="0"/>
              </a:ext>
            </a:extLst>
          </a:blip>
          <a:srcRect r="2333" b="10515"/>
          <a:stretch/>
        </p:blipFill>
        <p:spPr>
          <a:xfrm>
            <a:off x="4879016" y="5326493"/>
            <a:ext cx="4264984" cy="1465784"/>
          </a:xfrm>
          <a:prstGeom prst="rect">
            <a:avLst/>
          </a:prstGeom>
        </p:spPr>
      </p:pic>
      <p:pic>
        <p:nvPicPr>
          <p:cNvPr id="13" name="Picture 12" descr="RUWRFwarm49_SLP_201208281000.png"/>
          <p:cNvPicPr>
            <a:picLocks noChangeAspect="1"/>
          </p:cNvPicPr>
          <p:nvPr/>
        </p:nvPicPr>
        <p:blipFill rotWithShape="1">
          <a:blip r:embed="rId13" cstate="email">
            <a:extLst>
              <a:ext uri="{28A0092B-C50C-407E-A947-70E740481C1C}">
                <a14:useLocalDpi xmlns:a14="http://schemas.microsoft.com/office/drawing/2010/main" val="0"/>
              </a:ext>
            </a:extLst>
          </a:blip>
          <a:srcRect l="6502" t="3469" r="25181" b="7933"/>
          <a:stretch/>
        </p:blipFill>
        <p:spPr>
          <a:xfrm>
            <a:off x="5177310" y="23555"/>
            <a:ext cx="1722686" cy="2234108"/>
          </a:xfrm>
          <a:prstGeom prst="rect">
            <a:avLst/>
          </a:prstGeom>
          <a:ln w="28575" cmpd="sng">
            <a:solidFill>
              <a:srgbClr val="FF0000"/>
            </a:solidFill>
          </a:ln>
        </p:spPr>
      </p:pic>
      <p:pic>
        <p:nvPicPr>
          <p:cNvPr id="14" name="Picture 13" descr="RUWRFcold39_SLP_201208281000.png"/>
          <p:cNvPicPr>
            <a:picLocks noChangeAspect="1"/>
          </p:cNvPicPr>
          <p:nvPr/>
        </p:nvPicPr>
        <p:blipFill rotWithShape="1">
          <a:blip r:embed="rId14" cstate="email">
            <a:extLst>
              <a:ext uri="{28A0092B-C50C-407E-A947-70E740481C1C}">
                <a14:useLocalDpi xmlns:a14="http://schemas.microsoft.com/office/drawing/2010/main" val="0"/>
              </a:ext>
            </a:extLst>
          </a:blip>
          <a:srcRect l="5966" t="3032" r="25804" b="7302"/>
          <a:stretch/>
        </p:blipFill>
        <p:spPr>
          <a:xfrm>
            <a:off x="6963948" y="23555"/>
            <a:ext cx="1699954" cy="2234108"/>
          </a:xfrm>
          <a:prstGeom prst="rect">
            <a:avLst/>
          </a:prstGeom>
          <a:ln w="28575" cmpd="sng">
            <a:solidFill>
              <a:srgbClr val="0000FF"/>
            </a:solidFill>
          </a:ln>
        </p:spPr>
      </p:pic>
      <p:cxnSp>
        <p:nvCxnSpPr>
          <p:cNvPr id="7" name="Straight Connector 6"/>
          <p:cNvCxnSpPr/>
          <p:nvPr/>
        </p:nvCxnSpPr>
        <p:spPr>
          <a:xfrm>
            <a:off x="5029809" y="11070"/>
            <a:ext cx="0" cy="683381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8883" y="30666"/>
            <a:ext cx="1344250" cy="523220"/>
          </a:xfrm>
          <a:prstGeom prst="rect">
            <a:avLst/>
          </a:prstGeom>
          <a:solidFill>
            <a:schemeClr val="bg1"/>
          </a:solidFill>
          <a:ln>
            <a:solidFill>
              <a:schemeClr val="tx1"/>
            </a:solidFill>
          </a:ln>
        </p:spPr>
        <p:txBody>
          <a:bodyPr wrap="square" rtlCol="0">
            <a:spAutoFit/>
          </a:bodyPr>
          <a:lstStyle/>
          <a:p>
            <a:r>
              <a:rPr lang="en-US" sz="2800" b="1" dirty="0" smtClean="0">
                <a:latin typeface="Calibri"/>
                <a:cs typeface="Calibri"/>
              </a:rPr>
              <a:t>Results:</a:t>
            </a:r>
            <a:endParaRPr lang="en-US" sz="2800" b="1" dirty="0">
              <a:latin typeface="Calibri"/>
              <a:cs typeface="Calibri"/>
            </a:endParaRPr>
          </a:p>
        </p:txBody>
      </p:sp>
      <p:sp>
        <p:nvSpPr>
          <p:cNvPr id="3" name="Rectangle 2"/>
          <p:cNvSpPr/>
          <p:nvPr/>
        </p:nvSpPr>
        <p:spPr>
          <a:xfrm>
            <a:off x="5071532" y="6781799"/>
            <a:ext cx="4072468" cy="7831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flipH="1">
            <a:off x="5105400" y="-67733"/>
            <a:ext cx="381000" cy="276999"/>
          </a:xfrm>
          <a:prstGeom prst="rect">
            <a:avLst/>
          </a:prstGeom>
          <a:noFill/>
        </p:spPr>
        <p:txBody>
          <a:bodyPr wrap="square" rtlCol="0">
            <a:spAutoFit/>
          </a:bodyPr>
          <a:lstStyle/>
          <a:p>
            <a:r>
              <a:rPr lang="en-US" sz="1200" b="1" dirty="0" smtClean="0"/>
              <a:t>F</a:t>
            </a:r>
            <a:endParaRPr lang="en-US" sz="1200" b="1" dirty="0"/>
          </a:p>
        </p:txBody>
      </p:sp>
      <p:sp>
        <p:nvSpPr>
          <p:cNvPr id="19" name="TextBox 18"/>
          <p:cNvSpPr txBox="1"/>
          <p:nvPr/>
        </p:nvSpPr>
        <p:spPr>
          <a:xfrm flipH="1">
            <a:off x="6883398" y="-67733"/>
            <a:ext cx="381000" cy="276999"/>
          </a:xfrm>
          <a:prstGeom prst="rect">
            <a:avLst/>
          </a:prstGeom>
          <a:noFill/>
        </p:spPr>
        <p:txBody>
          <a:bodyPr wrap="square" rtlCol="0">
            <a:spAutoFit/>
          </a:bodyPr>
          <a:lstStyle/>
          <a:p>
            <a:r>
              <a:rPr lang="en-US" sz="1200" b="1" dirty="0"/>
              <a:t>G</a:t>
            </a:r>
          </a:p>
        </p:txBody>
      </p:sp>
      <p:sp>
        <p:nvSpPr>
          <p:cNvPr id="20" name="TextBox 19"/>
          <p:cNvSpPr txBox="1"/>
          <p:nvPr/>
        </p:nvSpPr>
        <p:spPr>
          <a:xfrm flipH="1">
            <a:off x="5334000" y="2286000"/>
            <a:ext cx="381000" cy="276999"/>
          </a:xfrm>
          <a:prstGeom prst="rect">
            <a:avLst/>
          </a:prstGeom>
          <a:noFill/>
        </p:spPr>
        <p:txBody>
          <a:bodyPr wrap="square" rtlCol="0">
            <a:spAutoFit/>
          </a:bodyPr>
          <a:lstStyle/>
          <a:p>
            <a:r>
              <a:rPr lang="en-US" sz="1200" b="1" dirty="0" smtClean="0"/>
              <a:t>H</a:t>
            </a:r>
            <a:endParaRPr lang="en-US" sz="1200" b="1" dirty="0"/>
          </a:p>
        </p:txBody>
      </p:sp>
      <p:sp>
        <p:nvSpPr>
          <p:cNvPr id="22" name="TextBox 21"/>
          <p:cNvSpPr txBox="1"/>
          <p:nvPr/>
        </p:nvSpPr>
        <p:spPr>
          <a:xfrm flipH="1">
            <a:off x="5384799" y="3716866"/>
            <a:ext cx="381000" cy="276999"/>
          </a:xfrm>
          <a:prstGeom prst="rect">
            <a:avLst/>
          </a:prstGeom>
          <a:noFill/>
        </p:spPr>
        <p:txBody>
          <a:bodyPr wrap="square" rtlCol="0">
            <a:spAutoFit/>
          </a:bodyPr>
          <a:lstStyle/>
          <a:p>
            <a:r>
              <a:rPr lang="en-US" sz="1200" b="1" dirty="0"/>
              <a:t>I</a:t>
            </a:r>
          </a:p>
        </p:txBody>
      </p:sp>
      <p:sp>
        <p:nvSpPr>
          <p:cNvPr id="23" name="TextBox 22"/>
          <p:cNvSpPr txBox="1"/>
          <p:nvPr/>
        </p:nvSpPr>
        <p:spPr>
          <a:xfrm flipH="1">
            <a:off x="5367865" y="5291668"/>
            <a:ext cx="381000" cy="276999"/>
          </a:xfrm>
          <a:prstGeom prst="rect">
            <a:avLst/>
          </a:prstGeom>
          <a:noFill/>
        </p:spPr>
        <p:txBody>
          <a:bodyPr wrap="square" rtlCol="0">
            <a:spAutoFit/>
          </a:bodyPr>
          <a:lstStyle/>
          <a:p>
            <a:r>
              <a:rPr lang="en-US" sz="1200" b="1" dirty="0" smtClean="0"/>
              <a:t>J</a:t>
            </a:r>
            <a:endParaRPr lang="en-US" sz="1200" b="1" dirty="0"/>
          </a:p>
        </p:txBody>
      </p:sp>
    </p:spTree>
    <p:extLst>
      <p:ext uri="{BB962C8B-B14F-4D97-AF65-F5344CB8AC3E}">
        <p14:creationId xmlns:p14="http://schemas.microsoft.com/office/powerpoint/2010/main" val="98041051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16 at 2.32.43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48154" y="0"/>
            <a:ext cx="7795846" cy="3492785"/>
          </a:xfrm>
          <a:prstGeom prst="rect">
            <a:avLst/>
          </a:prstGeom>
        </p:spPr>
      </p:pic>
      <p:pic>
        <p:nvPicPr>
          <p:cNvPr id="3" name="Picture 2" descr="Screen Shot 2013-12-16 at 2.00.47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48154" y="3431291"/>
            <a:ext cx="7795846" cy="3496170"/>
          </a:xfrm>
          <a:prstGeom prst="rect">
            <a:avLst/>
          </a:prstGeom>
        </p:spPr>
      </p:pic>
      <p:sp>
        <p:nvSpPr>
          <p:cNvPr id="27" name="TextBox 26"/>
          <p:cNvSpPr txBox="1"/>
          <p:nvPr/>
        </p:nvSpPr>
        <p:spPr>
          <a:xfrm>
            <a:off x="27350" y="39133"/>
            <a:ext cx="1731112" cy="1384995"/>
          </a:xfrm>
          <a:prstGeom prst="rect">
            <a:avLst/>
          </a:prstGeom>
          <a:solidFill>
            <a:schemeClr val="bg1"/>
          </a:solidFill>
          <a:ln>
            <a:solidFill>
              <a:schemeClr val="tx1"/>
            </a:solidFill>
          </a:ln>
        </p:spPr>
        <p:txBody>
          <a:bodyPr wrap="square" rtlCol="0">
            <a:spAutoFit/>
          </a:bodyPr>
          <a:lstStyle/>
          <a:p>
            <a:r>
              <a:rPr lang="en-US" sz="2800" b="1" dirty="0" smtClean="0">
                <a:latin typeface="Calibri"/>
                <a:cs typeface="Calibri"/>
              </a:rPr>
              <a:t>Sensitivity tables:</a:t>
            </a:r>
          </a:p>
          <a:p>
            <a:r>
              <a:rPr lang="en-US" sz="2800" b="1" dirty="0" smtClean="0">
                <a:latin typeface="Calibri"/>
                <a:cs typeface="Calibri"/>
              </a:rPr>
              <a:t>110 runs</a:t>
            </a:r>
            <a:endParaRPr lang="en-US" sz="2800" b="1" dirty="0">
              <a:latin typeface="Calibri"/>
              <a:cs typeface="Calibri"/>
            </a:endParaRPr>
          </a:p>
        </p:txBody>
      </p:sp>
      <p:sp>
        <p:nvSpPr>
          <p:cNvPr id="28" name="Oval 27"/>
          <p:cNvSpPr/>
          <p:nvPr/>
        </p:nvSpPr>
        <p:spPr>
          <a:xfrm>
            <a:off x="8294077" y="465701"/>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29" name="Oval 28"/>
          <p:cNvSpPr/>
          <p:nvPr/>
        </p:nvSpPr>
        <p:spPr>
          <a:xfrm>
            <a:off x="8499231" y="3841948"/>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0" name="TextBox 29"/>
          <p:cNvSpPr txBox="1"/>
          <p:nvPr/>
        </p:nvSpPr>
        <p:spPr>
          <a:xfrm>
            <a:off x="8093812" y="926846"/>
            <a:ext cx="1475155" cy="338554"/>
          </a:xfrm>
          <a:prstGeom prst="rect">
            <a:avLst/>
          </a:prstGeom>
          <a:noFill/>
        </p:spPr>
        <p:txBody>
          <a:bodyPr wrap="square" rtlCol="0">
            <a:spAutoFit/>
          </a:bodyPr>
          <a:lstStyle/>
          <a:p>
            <a:r>
              <a:rPr lang="en-US" sz="1600" dirty="0" smtClean="0">
                <a:solidFill>
                  <a:srgbClr val="7F7F7F"/>
                </a:solidFill>
                <a:latin typeface="Calibri"/>
                <a:cs typeface="Calibri"/>
              </a:rPr>
              <a:t>Bad B.C.</a:t>
            </a:r>
            <a:endParaRPr lang="en-US" sz="1600" dirty="0">
              <a:solidFill>
                <a:srgbClr val="7F7F7F"/>
              </a:solidFill>
              <a:latin typeface="Calibri"/>
              <a:cs typeface="Calibri"/>
            </a:endParaRPr>
          </a:p>
        </p:txBody>
      </p:sp>
      <p:sp>
        <p:nvSpPr>
          <p:cNvPr id="31" name="TextBox 30"/>
          <p:cNvSpPr txBox="1"/>
          <p:nvPr/>
        </p:nvSpPr>
        <p:spPr>
          <a:xfrm>
            <a:off x="7996119" y="4368909"/>
            <a:ext cx="1475155" cy="338554"/>
          </a:xfrm>
          <a:prstGeom prst="rect">
            <a:avLst/>
          </a:prstGeom>
          <a:noFill/>
        </p:spPr>
        <p:txBody>
          <a:bodyPr wrap="square" rtlCol="0">
            <a:spAutoFit/>
          </a:bodyPr>
          <a:lstStyle/>
          <a:p>
            <a:r>
              <a:rPr lang="en-US" sz="1600" dirty="0" smtClean="0">
                <a:solidFill>
                  <a:schemeClr val="bg1">
                    <a:lumMod val="50000"/>
                  </a:schemeClr>
                </a:solidFill>
                <a:latin typeface="Calibri"/>
                <a:cs typeface="Calibri"/>
              </a:rPr>
              <a:t>Bad B.C.</a:t>
            </a:r>
            <a:endParaRPr lang="en-US" sz="1600" dirty="0">
              <a:solidFill>
                <a:schemeClr val="bg1">
                  <a:lumMod val="50000"/>
                </a:schemeClr>
              </a:solidFill>
              <a:latin typeface="Calibri"/>
              <a:cs typeface="Calibri"/>
            </a:endParaRPr>
          </a:p>
        </p:txBody>
      </p:sp>
      <p:sp>
        <p:nvSpPr>
          <p:cNvPr id="32" name="Oval 31"/>
          <p:cNvSpPr/>
          <p:nvPr/>
        </p:nvSpPr>
        <p:spPr>
          <a:xfrm>
            <a:off x="6307015" y="4859863"/>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3" name="TextBox 32"/>
          <p:cNvSpPr txBox="1"/>
          <p:nvPr/>
        </p:nvSpPr>
        <p:spPr>
          <a:xfrm>
            <a:off x="6644055" y="4937440"/>
            <a:ext cx="2265483" cy="338554"/>
          </a:xfrm>
          <a:prstGeom prst="rect">
            <a:avLst/>
          </a:prstGeom>
          <a:noFill/>
        </p:spPr>
        <p:txBody>
          <a:bodyPr wrap="square" rtlCol="0">
            <a:spAutoFit/>
          </a:bodyPr>
          <a:lstStyle/>
          <a:p>
            <a:r>
              <a:rPr lang="en-US" sz="1600" dirty="0" smtClean="0">
                <a:solidFill>
                  <a:schemeClr val="bg1">
                    <a:lumMod val="50000"/>
                  </a:schemeClr>
                </a:solidFill>
                <a:latin typeface="Calibri"/>
                <a:cs typeface="Calibri"/>
              </a:rPr>
              <a:t>Bad forecast of pressure</a:t>
            </a:r>
            <a:endParaRPr lang="en-US" sz="1600" dirty="0">
              <a:solidFill>
                <a:schemeClr val="bg1">
                  <a:lumMod val="50000"/>
                </a:schemeClr>
              </a:solidFill>
              <a:latin typeface="Calibri"/>
              <a:cs typeface="Calibri"/>
            </a:endParaRPr>
          </a:p>
        </p:txBody>
      </p:sp>
      <p:sp>
        <p:nvSpPr>
          <p:cNvPr id="34" name="Oval 33"/>
          <p:cNvSpPr/>
          <p:nvPr/>
        </p:nvSpPr>
        <p:spPr>
          <a:xfrm>
            <a:off x="5629030" y="4179924"/>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5" name="TextBox 34"/>
          <p:cNvSpPr txBox="1"/>
          <p:nvPr/>
        </p:nvSpPr>
        <p:spPr>
          <a:xfrm>
            <a:off x="6039338" y="4298532"/>
            <a:ext cx="1475155" cy="338554"/>
          </a:xfrm>
          <a:prstGeom prst="rect">
            <a:avLst/>
          </a:prstGeom>
          <a:noFill/>
        </p:spPr>
        <p:txBody>
          <a:bodyPr wrap="square" rtlCol="0">
            <a:spAutoFit/>
          </a:bodyPr>
          <a:lstStyle/>
          <a:p>
            <a:r>
              <a:rPr lang="en-US" sz="1600" dirty="0" smtClean="0">
                <a:solidFill>
                  <a:schemeClr val="bg1">
                    <a:lumMod val="50000"/>
                  </a:schemeClr>
                </a:solidFill>
                <a:latin typeface="Calibri"/>
                <a:cs typeface="Calibri"/>
              </a:rPr>
              <a:t>Diff. </a:t>
            </a:r>
            <a:r>
              <a:rPr lang="en-US" sz="1600" dirty="0" err="1" smtClean="0">
                <a:solidFill>
                  <a:schemeClr val="bg1">
                    <a:lumMod val="50000"/>
                  </a:schemeClr>
                </a:solidFill>
                <a:latin typeface="Calibri"/>
                <a:cs typeface="Calibri"/>
              </a:rPr>
              <a:t>init.</a:t>
            </a:r>
            <a:r>
              <a:rPr lang="en-US" sz="1600" dirty="0" smtClean="0">
                <a:solidFill>
                  <a:schemeClr val="bg1">
                    <a:lumMod val="50000"/>
                  </a:schemeClr>
                </a:solidFill>
                <a:latin typeface="Calibri"/>
                <a:cs typeface="Calibri"/>
              </a:rPr>
              <a:t> time</a:t>
            </a:r>
            <a:endParaRPr lang="en-US" sz="1600" dirty="0">
              <a:solidFill>
                <a:schemeClr val="bg1">
                  <a:lumMod val="50000"/>
                </a:schemeClr>
              </a:solidFill>
              <a:latin typeface="Calibri"/>
              <a:cs typeface="Calibri"/>
            </a:endParaRPr>
          </a:p>
        </p:txBody>
      </p:sp>
      <p:sp>
        <p:nvSpPr>
          <p:cNvPr id="36" name="Oval 35"/>
          <p:cNvSpPr/>
          <p:nvPr/>
        </p:nvSpPr>
        <p:spPr>
          <a:xfrm>
            <a:off x="5371122" y="6172200"/>
            <a:ext cx="410308" cy="403789"/>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7" name="TextBox 36"/>
          <p:cNvSpPr txBox="1"/>
          <p:nvPr/>
        </p:nvSpPr>
        <p:spPr>
          <a:xfrm>
            <a:off x="5781429" y="6111040"/>
            <a:ext cx="2922955" cy="338554"/>
          </a:xfrm>
          <a:prstGeom prst="rect">
            <a:avLst/>
          </a:prstGeom>
          <a:noFill/>
        </p:spPr>
        <p:txBody>
          <a:bodyPr wrap="square" rtlCol="0">
            <a:spAutoFit/>
          </a:bodyPr>
          <a:lstStyle/>
          <a:p>
            <a:r>
              <a:rPr lang="en-US" sz="1600" dirty="0" smtClean="0">
                <a:latin typeface="Calibri"/>
                <a:cs typeface="Calibri"/>
              </a:rPr>
              <a:t>Min SLP large sensitivity to </a:t>
            </a:r>
            <a:r>
              <a:rPr lang="en-US" sz="1600" b="1" dirty="0" smtClean="0">
                <a:latin typeface="Calibri"/>
                <a:cs typeface="Calibri"/>
              </a:rPr>
              <a:t>SST</a:t>
            </a:r>
            <a:endParaRPr lang="en-US" sz="1600" b="1" dirty="0">
              <a:latin typeface="Calibri"/>
              <a:cs typeface="Calibri"/>
            </a:endParaRPr>
          </a:p>
        </p:txBody>
      </p:sp>
      <p:sp>
        <p:nvSpPr>
          <p:cNvPr id="38" name="Oval 37"/>
          <p:cNvSpPr/>
          <p:nvPr/>
        </p:nvSpPr>
        <p:spPr>
          <a:xfrm>
            <a:off x="7790965" y="1160358"/>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9" name="TextBox 38"/>
          <p:cNvSpPr txBox="1"/>
          <p:nvPr/>
        </p:nvSpPr>
        <p:spPr>
          <a:xfrm>
            <a:off x="7296148" y="1613112"/>
            <a:ext cx="1956781" cy="338554"/>
          </a:xfrm>
          <a:prstGeom prst="rect">
            <a:avLst/>
          </a:prstGeom>
          <a:noFill/>
        </p:spPr>
        <p:txBody>
          <a:bodyPr wrap="square" rtlCol="0">
            <a:spAutoFit/>
          </a:bodyPr>
          <a:lstStyle/>
          <a:p>
            <a:r>
              <a:rPr lang="en-US" sz="1600" dirty="0" smtClean="0">
                <a:solidFill>
                  <a:srgbClr val="7F7F7F"/>
                </a:solidFill>
                <a:latin typeface="Calibri"/>
                <a:cs typeface="Calibri"/>
              </a:rPr>
              <a:t>Bad forecast of wind</a:t>
            </a:r>
            <a:endParaRPr lang="en-US" sz="1600" dirty="0">
              <a:solidFill>
                <a:srgbClr val="7F7F7F"/>
              </a:solidFill>
              <a:latin typeface="Calibri"/>
              <a:cs typeface="Calibri"/>
            </a:endParaRPr>
          </a:p>
        </p:txBody>
      </p:sp>
      <p:sp>
        <p:nvSpPr>
          <p:cNvPr id="40" name="Oval 39"/>
          <p:cNvSpPr/>
          <p:nvPr/>
        </p:nvSpPr>
        <p:spPr>
          <a:xfrm>
            <a:off x="7992533" y="2743200"/>
            <a:ext cx="808893" cy="40965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42" name="TextBox 41"/>
          <p:cNvSpPr txBox="1"/>
          <p:nvPr/>
        </p:nvSpPr>
        <p:spPr>
          <a:xfrm>
            <a:off x="5024319" y="2775825"/>
            <a:ext cx="3046047" cy="338554"/>
          </a:xfrm>
          <a:prstGeom prst="rect">
            <a:avLst/>
          </a:prstGeom>
          <a:solidFill>
            <a:schemeClr val="bg1">
              <a:alpha val="50000"/>
            </a:schemeClr>
          </a:solidFill>
          <a:ln>
            <a:solidFill>
              <a:schemeClr val="tx1"/>
            </a:solidFill>
          </a:ln>
        </p:spPr>
        <p:txBody>
          <a:bodyPr wrap="square" rtlCol="0">
            <a:spAutoFit/>
          </a:bodyPr>
          <a:lstStyle/>
          <a:p>
            <a:r>
              <a:rPr lang="en-US" sz="1600" dirty="0" smtClean="0">
                <a:latin typeface="Calibri"/>
                <a:cs typeface="Calibri"/>
              </a:rPr>
              <a:t>Max wind largest sensitivity to </a:t>
            </a:r>
            <a:r>
              <a:rPr lang="en-US" sz="1600" b="1" dirty="0" smtClean="0">
                <a:latin typeface="Calibri"/>
                <a:cs typeface="Calibri"/>
              </a:rPr>
              <a:t>SST</a:t>
            </a:r>
            <a:endParaRPr lang="en-US" sz="1600" b="1" dirty="0">
              <a:latin typeface="Calibri"/>
              <a:cs typeface="Calibri"/>
            </a:endParaRPr>
          </a:p>
        </p:txBody>
      </p:sp>
      <p:sp>
        <p:nvSpPr>
          <p:cNvPr id="5" name="TextBox 4"/>
          <p:cNvSpPr txBox="1"/>
          <p:nvPr/>
        </p:nvSpPr>
        <p:spPr>
          <a:xfrm>
            <a:off x="0" y="3994206"/>
            <a:ext cx="1676400" cy="738664"/>
          </a:xfrm>
          <a:prstGeom prst="rect">
            <a:avLst/>
          </a:prstGeom>
          <a:noFill/>
        </p:spPr>
        <p:txBody>
          <a:bodyPr wrap="square" rtlCol="0">
            <a:spAutoFit/>
          </a:bodyPr>
          <a:lstStyle/>
          <a:p>
            <a:r>
              <a:rPr lang="en-US" sz="1400" dirty="0" smtClean="0">
                <a:solidFill>
                  <a:srgbClr val="000000"/>
                </a:solidFill>
                <a:latin typeface="Calibri"/>
                <a:cs typeface="Calibri"/>
              </a:rPr>
              <a:t>Parameterized </a:t>
            </a:r>
            <a:br>
              <a:rPr lang="en-US" sz="1400" dirty="0" smtClean="0">
                <a:solidFill>
                  <a:srgbClr val="000000"/>
                </a:solidFill>
                <a:latin typeface="Calibri"/>
                <a:cs typeface="Calibri"/>
              </a:rPr>
            </a:br>
            <a:r>
              <a:rPr lang="en-US" sz="1400" dirty="0" smtClean="0">
                <a:latin typeface="Calibri"/>
                <a:cs typeface="Calibri"/>
              </a:rPr>
              <a:t>Upper Ocean </a:t>
            </a:r>
            <a:br>
              <a:rPr lang="en-US" sz="1400" dirty="0" smtClean="0">
                <a:latin typeface="Calibri"/>
                <a:cs typeface="Calibri"/>
              </a:rPr>
            </a:br>
            <a:r>
              <a:rPr lang="en-US" sz="1400" dirty="0" smtClean="0">
                <a:latin typeface="Calibri"/>
                <a:cs typeface="Calibri"/>
              </a:rPr>
              <a:t>Heat Content </a:t>
            </a:r>
            <a:endParaRPr lang="en-US" sz="1400" dirty="0">
              <a:latin typeface="Calibri"/>
              <a:cs typeface="Calibri"/>
            </a:endParaRPr>
          </a:p>
        </p:txBody>
      </p:sp>
      <p:sp>
        <p:nvSpPr>
          <p:cNvPr id="21" name="Right Brace 20"/>
          <p:cNvSpPr/>
          <p:nvPr/>
        </p:nvSpPr>
        <p:spPr>
          <a:xfrm rot="10800000">
            <a:off x="1126064" y="2514600"/>
            <a:ext cx="228602" cy="564418"/>
          </a:xfrm>
          <a:prstGeom prst="rightBrace">
            <a:avLst>
              <a:gd name="adj1" fmla="val 8333"/>
              <a:gd name="adj2" fmla="val 49667"/>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0000"/>
                </a:solidFill>
              </a:ln>
              <a:latin typeface="Calibri"/>
              <a:cs typeface="Calibri"/>
            </a:endParaRPr>
          </a:p>
        </p:txBody>
      </p:sp>
      <p:sp>
        <p:nvSpPr>
          <p:cNvPr id="23" name="Right Brace 22"/>
          <p:cNvSpPr/>
          <p:nvPr/>
        </p:nvSpPr>
        <p:spPr>
          <a:xfrm rot="10800000">
            <a:off x="1143000" y="5943600"/>
            <a:ext cx="228602" cy="564418"/>
          </a:xfrm>
          <a:prstGeom prst="rightBrace">
            <a:avLst>
              <a:gd name="adj1" fmla="val 8333"/>
              <a:gd name="adj2" fmla="val 49667"/>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0000"/>
                </a:solidFill>
              </a:ln>
              <a:latin typeface="Calibri"/>
              <a:cs typeface="Calibri"/>
            </a:endParaRPr>
          </a:p>
        </p:txBody>
      </p:sp>
      <p:cxnSp>
        <p:nvCxnSpPr>
          <p:cNvPr id="25" name="Straight Arrow Connector 24"/>
          <p:cNvCxnSpPr/>
          <p:nvPr/>
        </p:nvCxnSpPr>
        <p:spPr>
          <a:xfrm>
            <a:off x="838200" y="4800600"/>
            <a:ext cx="304800" cy="1295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5" idx="0"/>
          </p:cNvCxnSpPr>
          <p:nvPr/>
        </p:nvCxnSpPr>
        <p:spPr>
          <a:xfrm flipV="1">
            <a:off x="838200" y="2836334"/>
            <a:ext cx="228600" cy="11578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3"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28</a:t>
            </a:fld>
            <a:endParaRPr lang="en-US" dirty="0">
              <a:solidFill>
                <a:srgbClr val="000000"/>
              </a:solidFill>
              <a:latin typeface="Calibri"/>
              <a:cs typeface="Calibri"/>
            </a:endParaRPr>
          </a:p>
        </p:txBody>
      </p:sp>
    </p:spTree>
    <p:extLst>
      <p:ext uri="{BB962C8B-B14F-4D97-AF65-F5344CB8AC3E}">
        <p14:creationId xmlns:p14="http://schemas.microsoft.com/office/powerpoint/2010/main" val="177630624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4298377" y="690020"/>
            <a:ext cx="3429000" cy="1907540"/>
          </a:xfrm>
          <a:prstGeom prst="rect">
            <a:avLst/>
          </a:prstGeom>
        </p:spPr>
      </p:pic>
      <p:pic>
        <p:nvPicPr>
          <p:cNvPr id="10" name="Picture 9"/>
          <p:cNvPicPr>
            <a:picLocks noChangeAspect="1"/>
          </p:cNvPicPr>
          <p:nvPr/>
        </p:nvPicPr>
        <p:blipFill>
          <a:blip r:embed="rId3"/>
          <a:stretch>
            <a:fillRect/>
          </a:stretch>
        </p:blipFill>
        <p:spPr>
          <a:xfrm>
            <a:off x="955763" y="2111350"/>
            <a:ext cx="3429000" cy="1907540"/>
          </a:xfrm>
          <a:prstGeom prst="rect">
            <a:avLst/>
          </a:prstGeom>
        </p:spPr>
      </p:pic>
      <p:pic>
        <p:nvPicPr>
          <p:cNvPr id="11" name="Picture 10"/>
          <p:cNvPicPr>
            <a:picLocks noChangeAspect="1"/>
          </p:cNvPicPr>
          <p:nvPr/>
        </p:nvPicPr>
        <p:blipFill>
          <a:blip r:embed="rId4"/>
          <a:stretch>
            <a:fillRect/>
          </a:stretch>
        </p:blipFill>
        <p:spPr>
          <a:xfrm>
            <a:off x="946626" y="3532371"/>
            <a:ext cx="3429000" cy="1907540"/>
          </a:xfrm>
          <a:prstGeom prst="rect">
            <a:avLst/>
          </a:prstGeom>
        </p:spPr>
      </p:pic>
      <p:pic>
        <p:nvPicPr>
          <p:cNvPr id="13" name="Picture 12"/>
          <p:cNvPicPr>
            <a:picLocks noChangeAspect="1"/>
          </p:cNvPicPr>
          <p:nvPr/>
        </p:nvPicPr>
        <p:blipFill>
          <a:blip r:embed="rId5"/>
          <a:stretch>
            <a:fillRect/>
          </a:stretch>
        </p:blipFill>
        <p:spPr>
          <a:xfrm>
            <a:off x="4313435" y="2111350"/>
            <a:ext cx="3429000" cy="1907540"/>
          </a:xfrm>
          <a:prstGeom prst="rect">
            <a:avLst/>
          </a:prstGeom>
        </p:spPr>
      </p:pic>
      <p:pic>
        <p:nvPicPr>
          <p:cNvPr id="14" name="Picture 13"/>
          <p:cNvPicPr>
            <a:picLocks noChangeAspect="1"/>
          </p:cNvPicPr>
          <p:nvPr/>
        </p:nvPicPr>
        <p:blipFill>
          <a:blip r:embed="rId6"/>
          <a:stretch>
            <a:fillRect/>
          </a:stretch>
        </p:blipFill>
        <p:spPr>
          <a:xfrm>
            <a:off x="4313435" y="3525204"/>
            <a:ext cx="3429000" cy="1907540"/>
          </a:xfrm>
          <a:prstGeom prst="rect">
            <a:avLst/>
          </a:prstGeom>
        </p:spPr>
      </p:pic>
      <p:pic>
        <p:nvPicPr>
          <p:cNvPr id="16" name="Picture 15"/>
          <p:cNvPicPr>
            <a:picLocks noChangeAspect="1"/>
          </p:cNvPicPr>
          <p:nvPr/>
        </p:nvPicPr>
        <p:blipFill>
          <a:blip r:embed="rId7"/>
          <a:stretch>
            <a:fillRect/>
          </a:stretch>
        </p:blipFill>
        <p:spPr>
          <a:xfrm>
            <a:off x="937489" y="4950460"/>
            <a:ext cx="3429000" cy="1907540"/>
          </a:xfrm>
          <a:prstGeom prst="rect">
            <a:avLst/>
          </a:prstGeom>
        </p:spPr>
      </p:pic>
      <p:pic>
        <p:nvPicPr>
          <p:cNvPr id="17" name="Picture 16"/>
          <p:cNvPicPr>
            <a:picLocks noChangeAspect="1"/>
          </p:cNvPicPr>
          <p:nvPr/>
        </p:nvPicPr>
        <p:blipFill>
          <a:blip r:embed="rId8"/>
          <a:stretch>
            <a:fillRect/>
          </a:stretch>
        </p:blipFill>
        <p:spPr>
          <a:xfrm>
            <a:off x="4328530" y="4941327"/>
            <a:ext cx="3429000" cy="1907540"/>
          </a:xfrm>
          <a:prstGeom prst="rect">
            <a:avLst/>
          </a:prstGeom>
        </p:spPr>
      </p:pic>
      <p:pic>
        <p:nvPicPr>
          <p:cNvPr id="18" name="Picture 17"/>
          <p:cNvPicPr>
            <a:picLocks noChangeAspect="1"/>
          </p:cNvPicPr>
          <p:nvPr/>
        </p:nvPicPr>
        <p:blipFill rotWithShape="1">
          <a:blip r:embed="rId9"/>
          <a:srcRect l="69644"/>
          <a:stretch/>
        </p:blipFill>
        <p:spPr>
          <a:xfrm>
            <a:off x="3832128" y="5121885"/>
            <a:ext cx="728625" cy="1335278"/>
          </a:xfrm>
          <a:prstGeom prst="rect">
            <a:avLst/>
          </a:prstGeom>
        </p:spPr>
      </p:pic>
      <p:pic>
        <p:nvPicPr>
          <p:cNvPr id="19" name="Picture 18"/>
          <p:cNvPicPr>
            <a:picLocks noChangeAspect="1"/>
          </p:cNvPicPr>
          <p:nvPr/>
        </p:nvPicPr>
        <p:blipFill rotWithShape="1">
          <a:blip r:embed="rId9"/>
          <a:srcRect l="69644"/>
          <a:stretch/>
        </p:blipFill>
        <p:spPr>
          <a:xfrm>
            <a:off x="7232634" y="5102445"/>
            <a:ext cx="728625" cy="1335278"/>
          </a:xfrm>
          <a:prstGeom prst="rect">
            <a:avLst/>
          </a:prstGeom>
        </p:spPr>
      </p:pic>
      <p:pic>
        <p:nvPicPr>
          <p:cNvPr id="20" name="Picture 19"/>
          <p:cNvPicPr>
            <a:picLocks noChangeAspect="1"/>
          </p:cNvPicPr>
          <p:nvPr/>
        </p:nvPicPr>
        <p:blipFill rotWithShape="1">
          <a:blip r:embed="rId10"/>
          <a:srcRect l="79906" t="5819"/>
          <a:stretch/>
        </p:blipFill>
        <p:spPr>
          <a:xfrm>
            <a:off x="3895251" y="2357849"/>
            <a:ext cx="482327" cy="1257573"/>
          </a:xfrm>
          <a:prstGeom prst="rect">
            <a:avLst/>
          </a:prstGeom>
        </p:spPr>
      </p:pic>
      <p:pic>
        <p:nvPicPr>
          <p:cNvPr id="21" name="Picture 20"/>
          <p:cNvPicPr>
            <a:picLocks noChangeAspect="1"/>
          </p:cNvPicPr>
          <p:nvPr/>
        </p:nvPicPr>
        <p:blipFill rotWithShape="1">
          <a:blip r:embed="rId11"/>
          <a:srcRect l="74508" t="6218"/>
          <a:stretch/>
        </p:blipFill>
        <p:spPr>
          <a:xfrm>
            <a:off x="3876977" y="3782910"/>
            <a:ext cx="611895" cy="1252258"/>
          </a:xfrm>
          <a:prstGeom prst="rect">
            <a:avLst/>
          </a:prstGeom>
        </p:spPr>
      </p:pic>
      <p:pic>
        <p:nvPicPr>
          <p:cNvPr id="22" name="Picture 21"/>
          <p:cNvPicPr>
            <a:picLocks noChangeAspect="1"/>
          </p:cNvPicPr>
          <p:nvPr/>
        </p:nvPicPr>
        <p:blipFill rotWithShape="1">
          <a:blip r:embed="rId12"/>
          <a:srcRect l="79368"/>
          <a:stretch/>
        </p:blipFill>
        <p:spPr>
          <a:xfrm>
            <a:off x="7259354" y="2282348"/>
            <a:ext cx="495238" cy="1335278"/>
          </a:xfrm>
          <a:prstGeom prst="rect">
            <a:avLst/>
          </a:prstGeom>
        </p:spPr>
      </p:pic>
      <p:pic>
        <p:nvPicPr>
          <p:cNvPr id="23" name="Picture 22"/>
          <p:cNvPicPr>
            <a:picLocks noChangeAspect="1"/>
          </p:cNvPicPr>
          <p:nvPr/>
        </p:nvPicPr>
        <p:blipFill rotWithShape="1">
          <a:blip r:embed="rId13"/>
          <a:srcRect l="74724" t="3705"/>
          <a:stretch/>
        </p:blipFill>
        <p:spPr>
          <a:xfrm>
            <a:off x="7270823" y="3738025"/>
            <a:ext cx="606701" cy="1285803"/>
          </a:xfrm>
          <a:prstGeom prst="rect">
            <a:avLst/>
          </a:prstGeom>
        </p:spPr>
      </p:pic>
      <p:pic>
        <p:nvPicPr>
          <p:cNvPr id="25" name="Content Placeholder 5"/>
          <p:cNvPicPr>
            <a:picLocks noChangeAspect="1"/>
          </p:cNvPicPr>
          <p:nvPr/>
        </p:nvPicPr>
        <p:blipFill rotWithShape="1">
          <a:blip r:embed="rId14"/>
          <a:srcRect l="29195" t="12036" r="24510" b="24771"/>
          <a:stretch/>
        </p:blipFill>
        <p:spPr>
          <a:xfrm>
            <a:off x="3151938" y="902814"/>
            <a:ext cx="1587453" cy="1205447"/>
          </a:xfrm>
          <a:prstGeom prst="rect">
            <a:avLst/>
          </a:prstGeom>
        </p:spPr>
      </p:pic>
      <p:sp>
        <p:nvSpPr>
          <p:cNvPr id="26" name="TextBox 25"/>
          <p:cNvSpPr txBox="1"/>
          <p:nvPr/>
        </p:nvSpPr>
        <p:spPr>
          <a:xfrm>
            <a:off x="0" y="-9712"/>
            <a:ext cx="9144000" cy="600164"/>
          </a:xfrm>
          <a:prstGeom prst="rect">
            <a:avLst/>
          </a:prstGeom>
          <a:noFill/>
        </p:spPr>
        <p:txBody>
          <a:bodyPr wrap="square" rtlCol="0">
            <a:spAutoFit/>
          </a:bodyPr>
          <a:lstStyle/>
          <a:p>
            <a:pPr algn="ctr">
              <a:lnSpc>
                <a:spcPct val="70000"/>
              </a:lnSpc>
            </a:pPr>
            <a:r>
              <a:rPr lang="en-US" sz="4400" b="1" dirty="0" smtClean="0">
                <a:latin typeface="Calibri"/>
                <a:cs typeface="Calibri"/>
              </a:rPr>
              <a:t>ROMS simulation results</a:t>
            </a:r>
            <a:endParaRPr lang="en-US" sz="3200" i="1" dirty="0">
              <a:latin typeface="Calibri"/>
              <a:cs typeface="Calibri"/>
            </a:endParaRPr>
          </a:p>
        </p:txBody>
      </p:sp>
      <p:sp>
        <p:nvSpPr>
          <p:cNvPr id="27"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29</a:t>
            </a:fld>
            <a:endParaRPr lang="en-US" dirty="0">
              <a:solidFill>
                <a:srgbClr val="000000"/>
              </a:solidFill>
              <a:latin typeface="Calibri"/>
              <a:cs typeface="Calibri"/>
            </a:endParaRPr>
          </a:p>
        </p:txBody>
      </p:sp>
    </p:spTree>
    <p:extLst>
      <p:ext uri="{BB962C8B-B14F-4D97-AF65-F5344CB8AC3E}">
        <p14:creationId xmlns:p14="http://schemas.microsoft.com/office/powerpoint/2010/main" val="3099971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88" y="152400"/>
            <a:ext cx="8763000" cy="762000"/>
          </a:xfrm>
        </p:spPr>
        <p:txBody>
          <a:bodyPr/>
          <a:lstStyle/>
          <a:p>
            <a:pPr algn="l"/>
            <a:r>
              <a:rPr lang="en-US" sz="4000" b="1" dirty="0" smtClean="0">
                <a:solidFill>
                  <a:srgbClr val="000000"/>
                </a:solidFill>
                <a:latin typeface="Calibri"/>
                <a:cs typeface="Calibri"/>
              </a:rPr>
              <a:t>Governing factors of hurricane intensity</a:t>
            </a:r>
            <a:endParaRPr lang="en-US" sz="4000" b="1" dirty="0">
              <a:solidFill>
                <a:srgbClr val="000000"/>
              </a:solidFill>
              <a:latin typeface="Calibri"/>
              <a:cs typeface="Calibri"/>
            </a:endParaRPr>
          </a:p>
        </p:txBody>
      </p:sp>
      <p:sp>
        <p:nvSpPr>
          <p:cNvPr id="4" name="Rectangle 3"/>
          <p:cNvSpPr/>
          <p:nvPr/>
        </p:nvSpPr>
        <p:spPr>
          <a:xfrm>
            <a:off x="457200" y="874014"/>
            <a:ext cx="5136454" cy="5136454"/>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pic>
        <p:nvPicPr>
          <p:cNvPr id="5" name="Picture 4"/>
          <p:cNvPicPr>
            <a:picLocks/>
          </p:cNvPicPr>
          <p:nvPr/>
        </p:nvPicPr>
        <p:blipFill rotWithShape="1">
          <a:blip r:embed="rId2"/>
          <a:srcRect l="9791" t="56816" r="17875" b="32884"/>
          <a:stretch/>
        </p:blipFill>
        <p:spPr>
          <a:xfrm>
            <a:off x="2296989" y="2755032"/>
            <a:ext cx="1628597" cy="156152"/>
          </a:xfrm>
          <a:prstGeom prst="rect">
            <a:avLst/>
          </a:prstGeom>
        </p:spPr>
      </p:pic>
      <p:pic>
        <p:nvPicPr>
          <p:cNvPr id="6" name="Picture 5"/>
          <p:cNvPicPr>
            <a:picLocks noChangeAspect="1"/>
          </p:cNvPicPr>
          <p:nvPr/>
        </p:nvPicPr>
        <p:blipFill rotWithShape="1">
          <a:blip r:embed="rId3"/>
          <a:srcRect l="73527" t="36265"/>
          <a:stretch/>
        </p:blipFill>
        <p:spPr>
          <a:xfrm>
            <a:off x="457200" y="874014"/>
            <a:ext cx="3259527" cy="4878465"/>
          </a:xfrm>
          <a:prstGeom prst="rect">
            <a:avLst/>
          </a:prstGeom>
        </p:spPr>
      </p:pic>
      <p:sp>
        <p:nvSpPr>
          <p:cNvPr id="7" name="Freeform 6"/>
          <p:cNvSpPr/>
          <p:nvPr/>
        </p:nvSpPr>
        <p:spPr>
          <a:xfrm>
            <a:off x="1901328" y="1265228"/>
            <a:ext cx="1999462" cy="4392218"/>
          </a:xfrm>
          <a:custGeom>
            <a:avLst/>
            <a:gdLst>
              <a:gd name="connsiteX0" fmla="*/ 1395244 w 1395244"/>
              <a:gd name="connsiteY0" fmla="*/ 3064933 h 3064933"/>
              <a:gd name="connsiteX1" fmla="*/ 6711 w 1395244"/>
              <a:gd name="connsiteY1" fmla="*/ 1896533 h 3064933"/>
              <a:gd name="connsiteX2" fmla="*/ 853377 w 1395244"/>
              <a:gd name="connsiteY2" fmla="*/ 660400 h 3064933"/>
              <a:gd name="connsiteX3" fmla="*/ 531644 w 1395244"/>
              <a:gd name="connsiteY3" fmla="*/ 0 h 3064933"/>
              <a:gd name="connsiteX4" fmla="*/ 531644 w 1395244"/>
              <a:gd name="connsiteY4" fmla="*/ 0 h 306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244" h="3064933">
                <a:moveTo>
                  <a:pt x="1395244" y="3064933"/>
                </a:moveTo>
                <a:cubicBezTo>
                  <a:pt x="746133" y="2681110"/>
                  <a:pt x="97022" y="2297288"/>
                  <a:pt x="6711" y="1896533"/>
                </a:cubicBezTo>
                <a:cubicBezTo>
                  <a:pt x="-83600" y="1495778"/>
                  <a:pt x="765888" y="976489"/>
                  <a:pt x="853377" y="660400"/>
                </a:cubicBezTo>
                <a:cubicBezTo>
                  <a:pt x="940866" y="344311"/>
                  <a:pt x="531644" y="0"/>
                  <a:pt x="531644" y="0"/>
                </a:cubicBezTo>
                <a:lnTo>
                  <a:pt x="531644" y="0"/>
                </a:lnTo>
              </a:path>
            </a:pathLst>
          </a:custGeom>
          <a:ln w="76200" cmpd="sng">
            <a:solidFill>
              <a:srgbClr val="00800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8000"/>
              </a:solidFill>
              <a:latin typeface="Calibri"/>
              <a:cs typeface="Calibri"/>
            </a:endParaRPr>
          </a:p>
        </p:txBody>
      </p:sp>
      <p:pic>
        <p:nvPicPr>
          <p:cNvPr id="8" name="Picture 7"/>
          <p:cNvPicPr>
            <a:picLocks noChangeAspect="1"/>
          </p:cNvPicPr>
          <p:nvPr/>
        </p:nvPicPr>
        <p:blipFill>
          <a:blip r:embed="rId4">
            <a:alphaModFix amt="51000"/>
          </a:blip>
          <a:stretch>
            <a:fillRect/>
          </a:stretch>
        </p:blipFill>
        <p:spPr>
          <a:xfrm>
            <a:off x="1901329" y="2913640"/>
            <a:ext cx="687849" cy="553718"/>
          </a:xfrm>
          <a:prstGeom prst="rect">
            <a:avLst/>
          </a:prstGeom>
        </p:spPr>
      </p:pic>
      <p:pic>
        <p:nvPicPr>
          <p:cNvPr id="9" name="Picture 8"/>
          <p:cNvPicPr>
            <a:picLocks noChangeAspect="1"/>
          </p:cNvPicPr>
          <p:nvPr/>
        </p:nvPicPr>
        <p:blipFill>
          <a:blip r:embed="rId4">
            <a:alphaModFix amt="51000"/>
          </a:blip>
          <a:stretch>
            <a:fillRect/>
          </a:stretch>
        </p:blipFill>
        <p:spPr>
          <a:xfrm>
            <a:off x="2878471" y="5018399"/>
            <a:ext cx="687849" cy="553718"/>
          </a:xfrm>
          <a:prstGeom prst="rect">
            <a:avLst/>
          </a:prstGeom>
        </p:spPr>
      </p:pic>
      <p:pic>
        <p:nvPicPr>
          <p:cNvPr id="10" name="Picture 9"/>
          <p:cNvPicPr>
            <a:picLocks noChangeAspect="1"/>
          </p:cNvPicPr>
          <p:nvPr/>
        </p:nvPicPr>
        <p:blipFill>
          <a:blip r:embed="rId4">
            <a:alphaModFix amt="51000"/>
          </a:blip>
          <a:stretch>
            <a:fillRect/>
          </a:stretch>
        </p:blipFill>
        <p:spPr>
          <a:xfrm>
            <a:off x="2101440" y="4464681"/>
            <a:ext cx="687849" cy="553718"/>
          </a:xfrm>
          <a:prstGeom prst="rect">
            <a:avLst/>
          </a:prstGeom>
        </p:spPr>
      </p:pic>
      <p:pic>
        <p:nvPicPr>
          <p:cNvPr id="11" name="Picture 10"/>
          <p:cNvPicPr>
            <a:picLocks noChangeAspect="1"/>
          </p:cNvPicPr>
          <p:nvPr/>
        </p:nvPicPr>
        <p:blipFill>
          <a:blip r:embed="rId4">
            <a:alphaModFix amt="51000"/>
          </a:blip>
          <a:stretch>
            <a:fillRect/>
          </a:stretch>
        </p:blipFill>
        <p:spPr>
          <a:xfrm>
            <a:off x="1557405" y="3726806"/>
            <a:ext cx="687849" cy="553718"/>
          </a:xfrm>
          <a:prstGeom prst="rect">
            <a:avLst/>
          </a:prstGeom>
        </p:spPr>
      </p:pic>
      <p:pic>
        <p:nvPicPr>
          <p:cNvPr id="12" name="Picture 11"/>
          <p:cNvPicPr>
            <a:picLocks noChangeAspect="1"/>
          </p:cNvPicPr>
          <p:nvPr/>
        </p:nvPicPr>
        <p:blipFill>
          <a:blip r:embed="rId4"/>
          <a:stretch>
            <a:fillRect/>
          </a:stretch>
        </p:blipFill>
        <p:spPr>
          <a:xfrm>
            <a:off x="1886833" y="1841620"/>
            <a:ext cx="2489156" cy="735622"/>
          </a:xfrm>
          <a:prstGeom prst="rect">
            <a:avLst/>
          </a:prstGeom>
        </p:spPr>
      </p:pic>
      <p:sp>
        <p:nvSpPr>
          <p:cNvPr id="13" name="TextBox 12"/>
          <p:cNvSpPr txBox="1"/>
          <p:nvPr/>
        </p:nvSpPr>
        <p:spPr>
          <a:xfrm>
            <a:off x="3983567" y="5195984"/>
            <a:ext cx="1578890" cy="707886"/>
          </a:xfrm>
          <a:prstGeom prst="rect">
            <a:avLst/>
          </a:prstGeom>
          <a:noFill/>
        </p:spPr>
        <p:txBody>
          <a:bodyPr wrap="square" rtlCol="0">
            <a:spAutoFit/>
          </a:bodyPr>
          <a:lstStyle/>
          <a:p>
            <a:r>
              <a:rPr lang="en-US" sz="2000" dirty="0" smtClean="0">
                <a:solidFill>
                  <a:srgbClr val="008000"/>
                </a:solidFill>
                <a:latin typeface="Calibri"/>
                <a:cs typeface="Calibri"/>
              </a:rPr>
              <a:t>hurricane track</a:t>
            </a:r>
            <a:endParaRPr lang="en-US" sz="2000" dirty="0">
              <a:solidFill>
                <a:srgbClr val="008000"/>
              </a:solidFill>
              <a:latin typeface="Calibri"/>
              <a:cs typeface="Calibri"/>
            </a:endParaRPr>
          </a:p>
        </p:txBody>
      </p:sp>
      <p:sp>
        <p:nvSpPr>
          <p:cNvPr id="14" name="Freeform 13"/>
          <p:cNvSpPr/>
          <p:nvPr/>
        </p:nvSpPr>
        <p:spPr>
          <a:xfrm flipH="1">
            <a:off x="3195654" y="1320273"/>
            <a:ext cx="1364285" cy="737127"/>
          </a:xfrm>
          <a:custGeom>
            <a:avLst/>
            <a:gdLst>
              <a:gd name="connsiteX0" fmla="*/ 657322 w 1199189"/>
              <a:gd name="connsiteY0" fmla="*/ 0 h 694267"/>
              <a:gd name="connsiteX1" fmla="*/ 13856 w 1199189"/>
              <a:gd name="connsiteY1" fmla="*/ 558800 h 694267"/>
              <a:gd name="connsiteX2" fmla="*/ 1199189 w 1199189"/>
              <a:gd name="connsiteY2" fmla="*/ 694267 h 694267"/>
              <a:gd name="connsiteX3" fmla="*/ 1199189 w 1199189"/>
              <a:gd name="connsiteY3" fmla="*/ 694267 h 694267"/>
            </a:gdLst>
            <a:ahLst/>
            <a:cxnLst>
              <a:cxn ang="0">
                <a:pos x="connsiteX0" y="connsiteY0"/>
              </a:cxn>
              <a:cxn ang="0">
                <a:pos x="connsiteX1" y="connsiteY1"/>
              </a:cxn>
              <a:cxn ang="0">
                <a:pos x="connsiteX2" y="connsiteY2"/>
              </a:cxn>
              <a:cxn ang="0">
                <a:pos x="connsiteX3" y="connsiteY3"/>
              </a:cxn>
            </a:cxnLst>
            <a:rect l="l" t="t" r="r" b="b"/>
            <a:pathLst>
              <a:path w="1199189" h="694267">
                <a:moveTo>
                  <a:pt x="657322" y="0"/>
                </a:moveTo>
                <a:cubicBezTo>
                  <a:pt x="290433" y="221544"/>
                  <a:pt x="-76455" y="443089"/>
                  <a:pt x="13856" y="558800"/>
                </a:cubicBezTo>
                <a:cubicBezTo>
                  <a:pt x="104167" y="674511"/>
                  <a:pt x="1199189" y="694267"/>
                  <a:pt x="1199189" y="694267"/>
                </a:cubicBezTo>
                <a:lnTo>
                  <a:pt x="1199189" y="694267"/>
                </a:lnTo>
              </a:path>
            </a:pathLst>
          </a:custGeom>
          <a:ln w="76200" cmpd="sng">
            <a:solidFill>
              <a:srgbClr val="00009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Calibri"/>
              <a:cs typeface="Calibri"/>
            </a:endParaRPr>
          </a:p>
        </p:txBody>
      </p:sp>
      <p:cxnSp>
        <p:nvCxnSpPr>
          <p:cNvPr id="15" name="Straight Arrow Connector 14"/>
          <p:cNvCxnSpPr/>
          <p:nvPr/>
        </p:nvCxnSpPr>
        <p:spPr>
          <a:xfrm>
            <a:off x="3057696" y="2960620"/>
            <a:ext cx="0" cy="797984"/>
          </a:xfrm>
          <a:prstGeom prst="straightConnector1">
            <a:avLst/>
          </a:prstGeom>
          <a:ln w="76200" cmpd="sng">
            <a:solidFill>
              <a:srgbClr val="8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265872" y="3683418"/>
            <a:ext cx="3372928" cy="707886"/>
          </a:xfrm>
          <a:prstGeom prst="rect">
            <a:avLst/>
          </a:prstGeom>
          <a:noFill/>
        </p:spPr>
        <p:txBody>
          <a:bodyPr wrap="square" rtlCol="0">
            <a:spAutoFit/>
          </a:bodyPr>
          <a:lstStyle/>
          <a:p>
            <a:r>
              <a:rPr lang="en-US" sz="2000" dirty="0">
                <a:solidFill>
                  <a:srgbClr val="800000"/>
                </a:solidFill>
                <a:latin typeface="Calibri"/>
                <a:cs typeface="Calibri"/>
              </a:rPr>
              <a:t>u</a:t>
            </a:r>
            <a:r>
              <a:rPr lang="en-US" sz="2000" dirty="0" smtClean="0">
                <a:solidFill>
                  <a:srgbClr val="800000"/>
                </a:solidFill>
                <a:latin typeface="Calibri"/>
                <a:cs typeface="Calibri"/>
              </a:rPr>
              <a:t>pper ocean thermal structure and evolution</a:t>
            </a:r>
            <a:endParaRPr lang="en-US" sz="2000" dirty="0">
              <a:solidFill>
                <a:srgbClr val="800000"/>
              </a:solidFill>
              <a:latin typeface="Calibri"/>
              <a:cs typeface="Calibri"/>
            </a:endParaRPr>
          </a:p>
        </p:txBody>
      </p:sp>
      <p:sp>
        <p:nvSpPr>
          <p:cNvPr id="17" name="TextBox 16"/>
          <p:cNvSpPr txBox="1"/>
          <p:nvPr/>
        </p:nvSpPr>
        <p:spPr>
          <a:xfrm>
            <a:off x="3174209" y="917676"/>
            <a:ext cx="2262552" cy="400110"/>
          </a:xfrm>
          <a:prstGeom prst="rect">
            <a:avLst/>
          </a:prstGeom>
          <a:noFill/>
        </p:spPr>
        <p:txBody>
          <a:bodyPr wrap="square" rtlCol="0">
            <a:spAutoFit/>
          </a:bodyPr>
          <a:lstStyle/>
          <a:p>
            <a:r>
              <a:rPr lang="en-US" sz="2000" dirty="0">
                <a:solidFill>
                  <a:srgbClr val="000090"/>
                </a:solidFill>
                <a:latin typeface="Calibri"/>
                <a:cs typeface="Calibri"/>
              </a:rPr>
              <a:t>d</a:t>
            </a:r>
            <a:r>
              <a:rPr lang="en-US" sz="2000" dirty="0" smtClean="0">
                <a:solidFill>
                  <a:srgbClr val="000090"/>
                </a:solidFill>
                <a:latin typeface="Calibri"/>
                <a:cs typeface="Calibri"/>
              </a:rPr>
              <a:t>ry air intrusion</a:t>
            </a:r>
            <a:endParaRPr lang="en-US" sz="2000" dirty="0">
              <a:solidFill>
                <a:srgbClr val="000090"/>
              </a:solidFill>
              <a:latin typeface="Calibri"/>
              <a:cs typeface="Calibri"/>
            </a:endParaRPr>
          </a:p>
        </p:txBody>
      </p:sp>
      <p:cxnSp>
        <p:nvCxnSpPr>
          <p:cNvPr id="18" name="Straight Arrow Connector 17"/>
          <p:cNvCxnSpPr/>
          <p:nvPr/>
        </p:nvCxnSpPr>
        <p:spPr>
          <a:xfrm>
            <a:off x="2512534" y="1734319"/>
            <a:ext cx="977142" cy="0"/>
          </a:xfrm>
          <a:prstGeom prst="straightConnector1">
            <a:avLst/>
          </a:prstGeom>
          <a:ln w="76200" cmpd="sng">
            <a:solidFill>
              <a:srgbClr val="66006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2941741" y="2669374"/>
            <a:ext cx="977142" cy="0"/>
          </a:xfrm>
          <a:prstGeom prst="straightConnector1">
            <a:avLst/>
          </a:prstGeom>
          <a:ln w="76200" cmpd="sng">
            <a:solidFill>
              <a:srgbClr val="660066"/>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983568" y="2431199"/>
            <a:ext cx="1453194" cy="707886"/>
          </a:xfrm>
          <a:prstGeom prst="rect">
            <a:avLst/>
          </a:prstGeom>
          <a:noFill/>
        </p:spPr>
        <p:txBody>
          <a:bodyPr wrap="square" rtlCol="0">
            <a:spAutoFit/>
          </a:bodyPr>
          <a:lstStyle/>
          <a:p>
            <a:r>
              <a:rPr lang="en-US" sz="2000" dirty="0" smtClean="0">
                <a:solidFill>
                  <a:srgbClr val="660066"/>
                </a:solidFill>
                <a:latin typeface="Calibri"/>
                <a:cs typeface="Calibri"/>
              </a:rPr>
              <a:t>vertical wind shear</a:t>
            </a:r>
            <a:endParaRPr lang="en-US" sz="2000" dirty="0">
              <a:solidFill>
                <a:srgbClr val="660066"/>
              </a:solidFill>
              <a:latin typeface="Calibri"/>
              <a:cs typeface="Calibri"/>
            </a:endParaRPr>
          </a:p>
        </p:txBody>
      </p:sp>
      <p:sp>
        <p:nvSpPr>
          <p:cNvPr id="21" name="TextBox 20"/>
          <p:cNvSpPr txBox="1"/>
          <p:nvPr/>
        </p:nvSpPr>
        <p:spPr>
          <a:xfrm>
            <a:off x="-36636" y="5926666"/>
            <a:ext cx="2779836" cy="369332"/>
          </a:xfrm>
          <a:prstGeom prst="rect">
            <a:avLst/>
          </a:prstGeom>
          <a:noFill/>
        </p:spPr>
        <p:txBody>
          <a:bodyPr wrap="square" rtlCol="0">
            <a:spAutoFit/>
          </a:bodyPr>
          <a:lstStyle/>
          <a:p>
            <a:r>
              <a:rPr lang="en-US" dirty="0" smtClean="0">
                <a:latin typeface="Calibri"/>
                <a:cs typeface="Calibri"/>
              </a:rPr>
              <a:t>After Emanuel et al. (2004)</a:t>
            </a:r>
            <a:endParaRPr lang="en-US" dirty="0">
              <a:latin typeface="Calibri"/>
              <a:cs typeface="Calibri"/>
            </a:endParaRPr>
          </a:p>
        </p:txBody>
      </p:sp>
      <p:sp>
        <p:nvSpPr>
          <p:cNvPr id="22" name="TextBox 21"/>
          <p:cNvSpPr txBox="1"/>
          <p:nvPr/>
        </p:nvSpPr>
        <p:spPr>
          <a:xfrm>
            <a:off x="5715000" y="1846626"/>
            <a:ext cx="3352801" cy="3046988"/>
          </a:xfrm>
          <a:prstGeom prst="rect">
            <a:avLst/>
          </a:prstGeom>
          <a:noFill/>
        </p:spPr>
        <p:txBody>
          <a:bodyPr wrap="square" rtlCol="0">
            <a:spAutoFit/>
          </a:bodyPr>
          <a:lstStyle/>
          <a:p>
            <a:pPr>
              <a:spcAft>
                <a:spcPts val="2400"/>
              </a:spcAft>
            </a:pPr>
            <a:r>
              <a:rPr lang="en-US" sz="2400" dirty="0" smtClean="0">
                <a:solidFill>
                  <a:srgbClr val="000000"/>
                </a:solidFill>
                <a:latin typeface="Calibri"/>
                <a:cs typeface="Calibri"/>
              </a:rPr>
              <a:t>Did the </a:t>
            </a:r>
            <a:r>
              <a:rPr lang="en-US" sz="2400" dirty="0" smtClean="0">
                <a:solidFill>
                  <a:srgbClr val="C00000"/>
                </a:solidFill>
                <a:latin typeface="Calibri"/>
                <a:cs typeface="Calibri"/>
              </a:rPr>
              <a:t>upper ocean thermal structure and evolution </a:t>
            </a:r>
            <a:r>
              <a:rPr lang="en-US" sz="2400" dirty="0" smtClean="0">
                <a:latin typeface="Calibri"/>
                <a:cs typeface="Calibri"/>
              </a:rPr>
              <a:t>(i.e. evolution of sea surface temperature, SST) </a:t>
            </a:r>
            <a:r>
              <a:rPr lang="en-US" sz="2400" dirty="0" smtClean="0">
                <a:solidFill>
                  <a:srgbClr val="000000"/>
                </a:solidFill>
                <a:latin typeface="Calibri"/>
                <a:cs typeface="Calibri"/>
              </a:rPr>
              <a:t>contribute to Irene’s intensity over-prediction?</a:t>
            </a:r>
            <a:endParaRPr lang="en-US" sz="2400" dirty="0">
              <a:solidFill>
                <a:srgbClr val="000000"/>
              </a:solidFill>
              <a:latin typeface="Calibri"/>
              <a:cs typeface="Calibri"/>
            </a:endParaRPr>
          </a:p>
        </p:txBody>
      </p:sp>
      <p:sp>
        <p:nvSpPr>
          <p:cNvPr id="23" name="Title 1"/>
          <p:cNvSpPr txBox="1">
            <a:spLocks/>
          </p:cNvSpPr>
          <p:nvPr/>
        </p:nvSpPr>
        <p:spPr bwMode="auto">
          <a:xfrm>
            <a:off x="5614376" y="1167422"/>
            <a:ext cx="2590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algn="l"/>
            <a:r>
              <a:rPr lang="en-US" sz="3200" b="1" dirty="0" smtClean="0">
                <a:solidFill>
                  <a:srgbClr val="000000"/>
                </a:solidFill>
                <a:latin typeface="Calibri"/>
                <a:cs typeface="Calibri"/>
              </a:rPr>
              <a:t>Question:</a:t>
            </a:r>
            <a:endParaRPr lang="en-US" sz="3200" b="1" dirty="0">
              <a:solidFill>
                <a:srgbClr val="000000"/>
              </a:solidFill>
              <a:latin typeface="Calibri"/>
              <a:cs typeface="Calibri"/>
            </a:endParaRPr>
          </a:p>
        </p:txBody>
      </p:sp>
      <p:sp>
        <p:nvSpPr>
          <p:cNvPr id="29"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3</a:t>
            </a:fld>
            <a:endParaRPr lang="en-US" dirty="0">
              <a:solidFill>
                <a:srgbClr val="000000"/>
              </a:solidFill>
              <a:latin typeface="Calibri"/>
              <a:cs typeface="Calibri"/>
            </a:endParaRPr>
          </a:p>
        </p:txBody>
      </p:sp>
    </p:spTree>
    <p:extLst>
      <p:ext uri="{BB962C8B-B14F-4D97-AF65-F5344CB8AC3E}">
        <p14:creationId xmlns:p14="http://schemas.microsoft.com/office/powerpoint/2010/main" val="13882174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403"/>
            <a:ext cx="8229600" cy="1143000"/>
          </a:xfrm>
        </p:spPr>
        <p:txBody>
          <a:bodyPr>
            <a:normAutofit/>
          </a:bodyPr>
          <a:lstStyle/>
          <a:p>
            <a:r>
              <a:rPr lang="en-US" b="1" dirty="0" smtClean="0">
                <a:solidFill>
                  <a:schemeClr val="tx1"/>
                </a:solidFill>
                <a:latin typeface="Calibri"/>
                <a:cs typeface="Calibri"/>
              </a:rPr>
              <a:t>Model Validation</a:t>
            </a:r>
            <a:endParaRPr lang="en-US" b="1" dirty="0">
              <a:solidFill>
                <a:schemeClr val="tx1"/>
              </a:solidFill>
              <a:latin typeface="Calibri"/>
              <a:cs typeface="Calibri"/>
            </a:endParaRPr>
          </a:p>
        </p:txBody>
      </p:sp>
      <p:pic>
        <p:nvPicPr>
          <p:cNvPr id="6" name="Picture 5" descr="sites.png"/>
          <p:cNvPicPr>
            <a:picLocks noChangeAspect="1"/>
          </p:cNvPicPr>
          <p:nvPr/>
        </p:nvPicPr>
        <p:blipFill rotWithShape="1">
          <a:blip r:embed="rId3" cstate="email">
            <a:extLst>
              <a:ext uri="{28A0092B-C50C-407E-A947-70E740481C1C}">
                <a14:useLocalDpi xmlns:a14="http://schemas.microsoft.com/office/drawing/2010/main" val="0"/>
              </a:ext>
            </a:extLst>
          </a:blip>
          <a:srcRect l="13974" r="11038" b="5264"/>
          <a:stretch/>
        </p:blipFill>
        <p:spPr>
          <a:xfrm>
            <a:off x="29312" y="918315"/>
            <a:ext cx="3526692" cy="4455431"/>
          </a:xfrm>
          <a:prstGeom prst="rect">
            <a:avLst/>
          </a:prstGeom>
        </p:spPr>
      </p:pic>
      <p:cxnSp>
        <p:nvCxnSpPr>
          <p:cNvPr id="18" name="Straight Arrow Connector 17"/>
          <p:cNvCxnSpPr/>
          <p:nvPr/>
        </p:nvCxnSpPr>
        <p:spPr>
          <a:xfrm flipV="1">
            <a:off x="2129692" y="3194538"/>
            <a:ext cx="1504462" cy="125047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5657038"/>
            <a:ext cx="9144000" cy="1200329"/>
          </a:xfrm>
          <a:prstGeom prst="rect">
            <a:avLst/>
          </a:prstGeom>
          <a:solidFill>
            <a:srgbClr val="FFFFFF"/>
          </a:solidFill>
        </p:spPr>
        <p:txBody>
          <a:bodyPr wrap="square" rtlCol="0">
            <a:spAutoFit/>
          </a:bodyPr>
          <a:lstStyle/>
          <a:p>
            <a:pPr marL="285750" indent="-285750">
              <a:buFont typeface="Arial"/>
              <a:buChar char="•"/>
            </a:pPr>
            <a:r>
              <a:rPr lang="en-US" dirty="0" smtClean="0">
                <a:latin typeface="Calibri"/>
                <a:cs typeface="Calibri"/>
              </a:rPr>
              <a:t>Height 9.08m (</a:t>
            </a:r>
            <a:r>
              <a:rPr lang="en-US" dirty="0" err="1" smtClean="0">
                <a:latin typeface="Calibri"/>
                <a:cs typeface="Calibri"/>
              </a:rPr>
              <a:t>obs</a:t>
            </a:r>
            <a:r>
              <a:rPr lang="en-US" dirty="0" smtClean="0">
                <a:latin typeface="Calibri"/>
                <a:cs typeface="Calibri"/>
              </a:rPr>
              <a:t>) vs. 10m (WRF) [log law]</a:t>
            </a:r>
          </a:p>
          <a:p>
            <a:pPr marL="285750" indent="-285750">
              <a:buFont typeface="Arial"/>
              <a:buChar char="•"/>
            </a:pPr>
            <a:r>
              <a:rPr lang="en-US" dirty="0" smtClean="0">
                <a:latin typeface="Calibri"/>
                <a:cs typeface="Calibri"/>
              </a:rPr>
              <a:t>Averaging time 2-min (land stations)*, 8-min (buoys) vs. instantaneous (WRF) [</a:t>
            </a:r>
            <a:r>
              <a:rPr lang="en-US" dirty="0" err="1" smtClean="0">
                <a:latin typeface="Calibri"/>
                <a:cs typeface="Calibri"/>
              </a:rPr>
              <a:t>obs</a:t>
            </a:r>
            <a:r>
              <a:rPr lang="en-US" dirty="0" smtClean="0">
                <a:latin typeface="Calibri"/>
                <a:cs typeface="Calibri"/>
              </a:rPr>
              <a:t> gusts]</a:t>
            </a:r>
          </a:p>
          <a:p>
            <a:pPr marL="285750" indent="-285750">
              <a:buFont typeface="Arial"/>
              <a:buChar char="•"/>
            </a:pPr>
            <a:r>
              <a:rPr lang="en-US" dirty="0" smtClean="0">
                <a:latin typeface="Calibri"/>
                <a:cs typeface="Calibri"/>
              </a:rPr>
              <a:t>Validate at 44014, 44009, 44065, and tall met towers (for boundary layer shear profile- NHC indicated it as large during Irene)</a:t>
            </a:r>
          </a:p>
        </p:txBody>
      </p:sp>
      <p:pic>
        <p:nvPicPr>
          <p:cNvPr id="22" name="Picture 21" descr="HCGN7_wind_w49c39lowhigh.png"/>
          <p:cNvPicPr>
            <a:picLocks noChangeAspect="1"/>
          </p:cNvPicPr>
          <p:nvPr/>
        </p:nvPicPr>
        <p:blipFill rotWithShape="1">
          <a:blip r:embed="rId4" cstate="email">
            <a:extLst>
              <a:ext uri="{28A0092B-C50C-407E-A947-70E740481C1C}">
                <a14:useLocalDpi xmlns:a14="http://schemas.microsoft.com/office/drawing/2010/main" val="0"/>
              </a:ext>
            </a:extLst>
          </a:blip>
          <a:srcRect l="3841" r="8849"/>
          <a:stretch/>
        </p:blipFill>
        <p:spPr>
          <a:xfrm>
            <a:off x="3858846" y="904751"/>
            <a:ext cx="5207000" cy="4471643"/>
          </a:xfrm>
          <a:prstGeom prst="rect">
            <a:avLst/>
          </a:prstGeom>
        </p:spPr>
      </p:pic>
      <p:pic>
        <p:nvPicPr>
          <p:cNvPr id="23" name="Picture 22" descr="Screen Shot 2013-12-18 at 10.53.03 PM.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89767" y="5063882"/>
            <a:ext cx="1119286" cy="891931"/>
          </a:xfrm>
          <a:prstGeom prst="rect">
            <a:avLst/>
          </a:prstGeom>
        </p:spPr>
      </p:pic>
      <p:sp>
        <p:nvSpPr>
          <p:cNvPr id="24" name="TextBox 23"/>
          <p:cNvSpPr txBox="1"/>
          <p:nvPr/>
        </p:nvSpPr>
        <p:spPr>
          <a:xfrm>
            <a:off x="5666153" y="5568462"/>
            <a:ext cx="1826847" cy="307777"/>
          </a:xfrm>
          <a:prstGeom prst="rect">
            <a:avLst/>
          </a:prstGeom>
          <a:noFill/>
        </p:spPr>
        <p:txBody>
          <a:bodyPr wrap="square" rtlCol="0">
            <a:spAutoFit/>
          </a:bodyPr>
          <a:lstStyle/>
          <a:p>
            <a:r>
              <a:rPr lang="en-US" sz="1400" dirty="0" smtClean="0">
                <a:latin typeface="Calibri"/>
                <a:cs typeface="Calibri"/>
              </a:rPr>
              <a:t>Ray et al. (2006)</a:t>
            </a:r>
            <a:endParaRPr lang="en-US" sz="1400" dirty="0">
              <a:latin typeface="Calibri"/>
              <a:cs typeface="Calibri"/>
            </a:endParaRPr>
          </a:p>
        </p:txBody>
      </p:sp>
      <p:sp>
        <p:nvSpPr>
          <p:cNvPr id="3" name="Left Brace 2"/>
          <p:cNvSpPr/>
          <p:nvPr/>
        </p:nvSpPr>
        <p:spPr>
          <a:xfrm>
            <a:off x="3707425" y="1270000"/>
            <a:ext cx="302842" cy="3793882"/>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4" name="TextBox 3"/>
          <p:cNvSpPr txBox="1"/>
          <p:nvPr/>
        </p:nvSpPr>
        <p:spPr>
          <a:xfrm>
            <a:off x="6242533" y="6592668"/>
            <a:ext cx="4366846" cy="276999"/>
          </a:xfrm>
          <a:prstGeom prst="rect">
            <a:avLst/>
          </a:prstGeom>
          <a:noFill/>
        </p:spPr>
        <p:txBody>
          <a:bodyPr wrap="square" rtlCol="0">
            <a:spAutoFit/>
          </a:bodyPr>
          <a:lstStyle/>
          <a:p>
            <a:r>
              <a:rPr lang="en-US" sz="1200" dirty="0" smtClean="0">
                <a:latin typeface="Calibri"/>
                <a:cs typeface="Calibri"/>
              </a:rPr>
              <a:t>*OYC: 15-min, Stafford Park: 10- and 60-min</a:t>
            </a:r>
            <a:endParaRPr lang="en-US" sz="1200" dirty="0">
              <a:latin typeface="Calibri"/>
              <a:cs typeface="Calibri"/>
            </a:endParaRPr>
          </a:p>
        </p:txBody>
      </p:sp>
      <p:sp>
        <p:nvSpPr>
          <p:cNvPr id="15"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30</a:t>
            </a:fld>
            <a:endParaRPr lang="en-US" dirty="0">
              <a:solidFill>
                <a:srgbClr val="000000"/>
              </a:solidFill>
              <a:latin typeface="Calibri"/>
              <a:cs typeface="Calibri"/>
            </a:endParaRPr>
          </a:p>
        </p:txBody>
      </p:sp>
    </p:spTree>
    <p:extLst>
      <p:ext uri="{BB962C8B-B14F-4D97-AF65-F5344CB8AC3E}">
        <p14:creationId xmlns:p14="http://schemas.microsoft.com/office/powerpoint/2010/main" val="295903726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403"/>
            <a:ext cx="8229600" cy="1143000"/>
          </a:xfrm>
        </p:spPr>
        <p:txBody>
          <a:bodyPr>
            <a:normAutofit/>
          </a:bodyPr>
          <a:lstStyle/>
          <a:p>
            <a:r>
              <a:rPr lang="en-US" b="1" dirty="0" smtClean="0">
                <a:solidFill>
                  <a:srgbClr val="000000"/>
                </a:solidFill>
                <a:latin typeface="Calibri"/>
                <a:cs typeface="Calibri"/>
              </a:rPr>
              <a:t>Model Validation</a:t>
            </a:r>
            <a:endParaRPr lang="en-US" b="1" dirty="0">
              <a:solidFill>
                <a:srgbClr val="000000"/>
              </a:solidFill>
              <a:latin typeface="Calibri"/>
              <a:cs typeface="Calibri"/>
            </a:endParaRPr>
          </a:p>
        </p:txBody>
      </p:sp>
      <p:pic>
        <p:nvPicPr>
          <p:cNvPr id="6" name="Picture 5" descr="sites.png"/>
          <p:cNvPicPr>
            <a:picLocks noChangeAspect="1"/>
          </p:cNvPicPr>
          <p:nvPr/>
        </p:nvPicPr>
        <p:blipFill rotWithShape="1">
          <a:blip r:embed="rId2" cstate="email">
            <a:extLst>
              <a:ext uri="{28A0092B-C50C-407E-A947-70E740481C1C}">
                <a14:useLocalDpi xmlns:a14="http://schemas.microsoft.com/office/drawing/2010/main" val="0"/>
              </a:ext>
            </a:extLst>
          </a:blip>
          <a:srcRect l="13974" r="11038" b="5264"/>
          <a:stretch/>
        </p:blipFill>
        <p:spPr>
          <a:xfrm>
            <a:off x="0" y="726160"/>
            <a:ext cx="1953842" cy="2468378"/>
          </a:xfrm>
          <a:prstGeom prst="rect">
            <a:avLst/>
          </a:prstGeom>
        </p:spPr>
      </p:pic>
      <p:pic>
        <p:nvPicPr>
          <p:cNvPr id="4" name="Picture 3" descr="HCGN7_atemp_w49c39.png"/>
          <p:cNvPicPr>
            <a:picLocks noChangeAspect="1"/>
          </p:cNvPicPr>
          <p:nvPr/>
        </p:nvPicPr>
        <p:blipFill rotWithShape="1">
          <a:blip r:embed="rId3" cstate="email">
            <a:extLst>
              <a:ext uri="{28A0092B-C50C-407E-A947-70E740481C1C}">
                <a14:useLocalDpi xmlns:a14="http://schemas.microsoft.com/office/drawing/2010/main" val="0"/>
              </a:ext>
            </a:extLst>
          </a:blip>
          <a:srcRect l="8641" r="8185"/>
          <a:stretch/>
        </p:blipFill>
        <p:spPr>
          <a:xfrm>
            <a:off x="5939691" y="726160"/>
            <a:ext cx="3196103" cy="2881203"/>
          </a:xfrm>
          <a:prstGeom prst="rect">
            <a:avLst/>
          </a:prstGeom>
        </p:spPr>
      </p:pic>
      <p:pic>
        <p:nvPicPr>
          <p:cNvPr id="5" name="Picture 4" descr="HCGN7_pres_w49c39.png"/>
          <p:cNvPicPr>
            <a:picLocks noChangeAspect="1"/>
          </p:cNvPicPr>
          <p:nvPr/>
        </p:nvPicPr>
        <p:blipFill rotWithShape="1">
          <a:blip r:embed="rId4" cstate="email">
            <a:extLst>
              <a:ext uri="{28A0092B-C50C-407E-A947-70E740481C1C}">
                <a14:useLocalDpi xmlns:a14="http://schemas.microsoft.com/office/drawing/2010/main" val="0"/>
              </a:ext>
            </a:extLst>
          </a:blip>
          <a:srcRect l="6313" r="8184"/>
          <a:stretch/>
        </p:blipFill>
        <p:spPr>
          <a:xfrm>
            <a:off x="2323633" y="726160"/>
            <a:ext cx="3283905" cy="2879746"/>
          </a:xfrm>
          <a:prstGeom prst="rect">
            <a:avLst/>
          </a:prstGeom>
        </p:spPr>
      </p:pic>
      <p:pic>
        <p:nvPicPr>
          <p:cNvPr id="7" name="Picture 6" descr="HCGN7_windwuv_w49c39.png"/>
          <p:cNvPicPr>
            <a:picLocks noChangeAspect="1"/>
          </p:cNvPicPr>
          <p:nvPr/>
        </p:nvPicPr>
        <p:blipFill rotWithShape="1">
          <a:blip r:embed="rId5" cstate="email">
            <a:extLst>
              <a:ext uri="{28A0092B-C50C-407E-A947-70E740481C1C}">
                <a14:useLocalDpi xmlns:a14="http://schemas.microsoft.com/office/drawing/2010/main" val="0"/>
              </a:ext>
            </a:extLst>
          </a:blip>
          <a:srcRect l="3101" t="3410" r="7713"/>
          <a:stretch/>
        </p:blipFill>
        <p:spPr>
          <a:xfrm>
            <a:off x="3686117" y="3585309"/>
            <a:ext cx="4070652" cy="3305559"/>
          </a:xfrm>
          <a:prstGeom prst="rect">
            <a:avLst/>
          </a:prstGeom>
        </p:spPr>
      </p:pic>
      <p:sp>
        <p:nvSpPr>
          <p:cNvPr id="13" name="Left Brace 12"/>
          <p:cNvSpPr/>
          <p:nvPr/>
        </p:nvSpPr>
        <p:spPr>
          <a:xfrm>
            <a:off x="2020791" y="810845"/>
            <a:ext cx="302842" cy="5910385"/>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cxnSp>
        <p:nvCxnSpPr>
          <p:cNvPr id="14" name="Straight Arrow Connector 13"/>
          <p:cNvCxnSpPr/>
          <p:nvPr/>
        </p:nvCxnSpPr>
        <p:spPr>
          <a:xfrm>
            <a:off x="1201611" y="2706086"/>
            <a:ext cx="752231" cy="10452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31</a:t>
            </a:fld>
            <a:endParaRPr lang="en-US" dirty="0">
              <a:solidFill>
                <a:srgbClr val="000000"/>
              </a:solidFill>
              <a:latin typeface="Calibri"/>
              <a:cs typeface="Calibri"/>
            </a:endParaRPr>
          </a:p>
        </p:txBody>
      </p:sp>
    </p:spTree>
    <p:extLst>
      <p:ext uri="{BB962C8B-B14F-4D97-AF65-F5344CB8AC3E}">
        <p14:creationId xmlns:p14="http://schemas.microsoft.com/office/powerpoint/2010/main" val="36443198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sz="3600" b="1" dirty="0" smtClean="0">
                <a:solidFill>
                  <a:srgbClr val="000000"/>
                </a:solidFill>
                <a:latin typeface="Calibri"/>
                <a:cs typeface="Calibri"/>
              </a:rPr>
              <a:t>Hypothesis</a:t>
            </a:r>
            <a:endParaRPr lang="en-US" sz="3600" b="1" dirty="0">
              <a:solidFill>
                <a:srgbClr val="000000"/>
              </a:solidFill>
              <a:latin typeface="Calibri"/>
              <a:cs typeface="Calibri"/>
            </a:endParaRPr>
          </a:p>
        </p:txBody>
      </p:sp>
      <p:sp>
        <p:nvSpPr>
          <p:cNvPr id="21" name="TextBox 20"/>
          <p:cNvSpPr txBox="1"/>
          <p:nvPr/>
        </p:nvSpPr>
        <p:spPr>
          <a:xfrm>
            <a:off x="304800" y="838200"/>
            <a:ext cx="8763000" cy="907941"/>
          </a:xfrm>
          <a:prstGeom prst="rect">
            <a:avLst/>
          </a:prstGeom>
          <a:noFill/>
        </p:spPr>
        <p:txBody>
          <a:bodyPr wrap="square" rtlCol="0">
            <a:spAutoFit/>
          </a:bodyPr>
          <a:lstStyle/>
          <a:p>
            <a:pPr>
              <a:spcAft>
                <a:spcPts val="600"/>
              </a:spcAft>
            </a:pPr>
            <a:r>
              <a:rPr lang="en-US" sz="2400" dirty="0" smtClean="0">
                <a:solidFill>
                  <a:srgbClr val="000000"/>
                </a:solidFill>
                <a:latin typeface="Calibri" panose="020F0502020204030204" pitchFamily="34" charset="0"/>
                <a:cs typeface="Franklin Gothic Book"/>
              </a:rPr>
              <a:t>We </a:t>
            </a:r>
            <a:r>
              <a:rPr lang="en-US" sz="2400" i="1" dirty="0" smtClean="0">
                <a:solidFill>
                  <a:srgbClr val="000000"/>
                </a:solidFill>
                <a:latin typeface="Calibri" panose="020F0502020204030204" pitchFamily="34" charset="0"/>
                <a:cs typeface="Franklin Gothic Book"/>
              </a:rPr>
              <a:t>hypothesize</a:t>
            </a:r>
            <a:r>
              <a:rPr lang="en-US" sz="2400" dirty="0" smtClean="0">
                <a:solidFill>
                  <a:srgbClr val="000000"/>
                </a:solidFill>
                <a:latin typeface="Calibri" panose="020F0502020204030204" pitchFamily="34" charset="0"/>
                <a:cs typeface="Franklin Gothic Book"/>
              </a:rPr>
              <a:t> that the models handled well: </a:t>
            </a:r>
          </a:p>
          <a:p>
            <a:pPr marL="342900" indent="-342900">
              <a:buFont typeface="Arial"/>
              <a:buChar char="•"/>
            </a:pPr>
            <a:r>
              <a:rPr lang="en-US" sz="2400" dirty="0" smtClean="0">
                <a:solidFill>
                  <a:srgbClr val="008000"/>
                </a:solidFill>
                <a:latin typeface="Calibri" panose="020F0502020204030204" pitchFamily="34" charset="0"/>
                <a:cs typeface="Franklin Gothic Book"/>
              </a:rPr>
              <a:t>hurricane track </a:t>
            </a:r>
            <a:r>
              <a:rPr lang="en-US" sz="2400" dirty="0" smtClean="0">
                <a:latin typeface="Calibri" panose="020F0502020204030204" pitchFamily="34" charset="0"/>
                <a:cs typeface="Franklin Gothic Book"/>
              </a:rPr>
              <a:t>(use best boundary conditions)</a:t>
            </a:r>
            <a:r>
              <a:rPr lang="en-US" sz="2400" dirty="0" smtClean="0">
                <a:solidFill>
                  <a:srgbClr val="2F3B18"/>
                </a:solidFill>
                <a:latin typeface="Calibri" panose="020F0502020204030204" pitchFamily="34" charset="0"/>
                <a:cs typeface="Franklin Gothic Book"/>
              </a:rPr>
              <a:t>;</a:t>
            </a:r>
            <a:endParaRPr lang="en-US" sz="2400" dirty="0">
              <a:solidFill>
                <a:srgbClr val="000000"/>
              </a:solidFill>
              <a:latin typeface="Calibri" panose="020F0502020204030204" pitchFamily="34" charset="0"/>
              <a:cs typeface="Franklin Gothic Book"/>
            </a:endParaRPr>
          </a:p>
        </p:txBody>
      </p:sp>
      <p:pic>
        <p:nvPicPr>
          <p:cNvPr id="3" name="Picture 2" descr="Screen Shot 2014-02-27 at 10.30.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6400"/>
            <a:ext cx="4428231" cy="5181600"/>
          </a:xfrm>
          <a:prstGeom prst="rect">
            <a:avLst/>
          </a:prstGeom>
        </p:spPr>
      </p:pic>
      <p:pic>
        <p:nvPicPr>
          <p:cNvPr id="4" name="Picture 3" descr="Screen Shot 2014-02-27 at 10.33.37 AM.png"/>
          <p:cNvPicPr>
            <a:picLocks noChangeAspect="1"/>
          </p:cNvPicPr>
          <p:nvPr/>
        </p:nvPicPr>
        <p:blipFill rotWithShape="1">
          <a:blip r:embed="rId3">
            <a:extLst>
              <a:ext uri="{28A0092B-C50C-407E-A947-70E740481C1C}">
                <a14:useLocalDpi xmlns:a14="http://schemas.microsoft.com/office/drawing/2010/main" val="0"/>
              </a:ext>
            </a:extLst>
          </a:blip>
          <a:srcRect l="1180"/>
          <a:stretch/>
        </p:blipFill>
        <p:spPr>
          <a:xfrm>
            <a:off x="4648200" y="1676399"/>
            <a:ext cx="4495800" cy="5204963"/>
          </a:xfrm>
          <a:prstGeom prst="rect">
            <a:avLst/>
          </a:prstGeom>
        </p:spPr>
      </p:pic>
      <p:sp>
        <p:nvSpPr>
          <p:cNvPr id="5" name="TextBox 4"/>
          <p:cNvSpPr txBox="1"/>
          <p:nvPr/>
        </p:nvSpPr>
        <p:spPr>
          <a:xfrm>
            <a:off x="-38100" y="1536700"/>
            <a:ext cx="838200" cy="523220"/>
          </a:xfrm>
          <a:prstGeom prst="rect">
            <a:avLst/>
          </a:prstGeom>
          <a:noFill/>
        </p:spPr>
        <p:txBody>
          <a:bodyPr wrap="square" rtlCol="0">
            <a:spAutoFit/>
          </a:bodyPr>
          <a:lstStyle/>
          <a:p>
            <a:r>
              <a:rPr lang="en-US" sz="2800" b="1" dirty="0" smtClean="0">
                <a:latin typeface="Calibri"/>
                <a:cs typeface="Calibri"/>
              </a:rPr>
              <a:t>06Z</a:t>
            </a:r>
            <a:endParaRPr lang="en-US" sz="2800" b="1" dirty="0">
              <a:latin typeface="Calibri"/>
              <a:cs typeface="Calibri"/>
            </a:endParaRPr>
          </a:p>
        </p:txBody>
      </p:sp>
      <p:sp>
        <p:nvSpPr>
          <p:cNvPr id="7" name="TextBox 6"/>
          <p:cNvSpPr txBox="1"/>
          <p:nvPr/>
        </p:nvSpPr>
        <p:spPr>
          <a:xfrm>
            <a:off x="4292600" y="1584979"/>
            <a:ext cx="838200" cy="523221"/>
          </a:xfrm>
          <a:prstGeom prst="rect">
            <a:avLst/>
          </a:prstGeom>
          <a:noFill/>
        </p:spPr>
        <p:txBody>
          <a:bodyPr wrap="square" rtlCol="0">
            <a:spAutoFit/>
          </a:bodyPr>
          <a:lstStyle/>
          <a:p>
            <a:r>
              <a:rPr lang="en-US" sz="2800" b="1" dirty="0" smtClean="0">
                <a:latin typeface="Calibri"/>
                <a:cs typeface="Calibri"/>
              </a:rPr>
              <a:t>10Z</a:t>
            </a:r>
            <a:endParaRPr lang="en-US" sz="2800" b="1" dirty="0">
              <a:latin typeface="Calibri"/>
              <a:cs typeface="Calibri"/>
            </a:endParaRPr>
          </a:p>
        </p:txBody>
      </p:sp>
      <p:sp>
        <p:nvSpPr>
          <p:cNvPr id="10"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4</a:t>
            </a:fld>
            <a:endParaRPr lang="en-US" dirty="0">
              <a:solidFill>
                <a:srgbClr val="000000"/>
              </a:solidFill>
              <a:latin typeface="Calibri"/>
              <a:cs typeface="Calibri"/>
            </a:endParaRPr>
          </a:p>
        </p:txBody>
      </p:sp>
    </p:spTree>
    <p:extLst>
      <p:ext uri="{BB962C8B-B14F-4D97-AF65-F5344CB8AC3E}">
        <p14:creationId xmlns:p14="http://schemas.microsoft.com/office/powerpoint/2010/main" val="748470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Screen Shot 2014-02-27 at 10.41.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8400"/>
            <a:ext cx="4197030" cy="4419600"/>
          </a:xfrm>
          <a:prstGeom prst="rect">
            <a:avLst/>
          </a:prstGeom>
        </p:spPr>
      </p:pic>
      <p:sp>
        <p:nvSpPr>
          <p:cNvPr id="2" name="Title 1"/>
          <p:cNvSpPr>
            <a:spLocks noGrp="1"/>
          </p:cNvSpPr>
          <p:nvPr>
            <p:ph type="title"/>
          </p:nvPr>
        </p:nvSpPr>
        <p:spPr>
          <a:xfrm>
            <a:off x="228600" y="152400"/>
            <a:ext cx="8229600" cy="762000"/>
          </a:xfrm>
        </p:spPr>
        <p:txBody>
          <a:bodyPr/>
          <a:lstStyle/>
          <a:p>
            <a:pPr algn="l"/>
            <a:r>
              <a:rPr lang="en-US" sz="3600" b="1" dirty="0" smtClean="0">
                <a:solidFill>
                  <a:srgbClr val="000000"/>
                </a:solidFill>
                <a:latin typeface="Calibri"/>
                <a:cs typeface="Calibri"/>
              </a:rPr>
              <a:t>Hypothesis</a:t>
            </a:r>
            <a:endParaRPr lang="en-US" sz="3600" b="1" dirty="0">
              <a:solidFill>
                <a:srgbClr val="000000"/>
              </a:solidFill>
              <a:latin typeface="Calibri"/>
              <a:cs typeface="Calibri"/>
            </a:endParaRPr>
          </a:p>
        </p:txBody>
      </p:sp>
      <p:sp>
        <p:nvSpPr>
          <p:cNvPr id="21" name="TextBox 20"/>
          <p:cNvSpPr txBox="1"/>
          <p:nvPr/>
        </p:nvSpPr>
        <p:spPr>
          <a:xfrm>
            <a:off x="304800" y="838200"/>
            <a:ext cx="8763000" cy="1646605"/>
          </a:xfrm>
          <a:prstGeom prst="rect">
            <a:avLst/>
          </a:prstGeom>
          <a:noFill/>
        </p:spPr>
        <p:txBody>
          <a:bodyPr wrap="square" rtlCol="0">
            <a:spAutoFit/>
          </a:bodyPr>
          <a:lstStyle/>
          <a:p>
            <a:pPr>
              <a:spcAft>
                <a:spcPts val="600"/>
              </a:spcAft>
            </a:pPr>
            <a:r>
              <a:rPr lang="en-US" sz="2400" dirty="0" smtClean="0">
                <a:solidFill>
                  <a:srgbClr val="000000"/>
                </a:solidFill>
                <a:latin typeface="Calibri" panose="020F0502020204030204" pitchFamily="34" charset="0"/>
                <a:cs typeface="Franklin Gothic Book"/>
              </a:rPr>
              <a:t>We </a:t>
            </a:r>
            <a:r>
              <a:rPr lang="en-US" sz="2400" i="1" dirty="0" smtClean="0">
                <a:solidFill>
                  <a:srgbClr val="000000"/>
                </a:solidFill>
                <a:latin typeface="Calibri" panose="020F0502020204030204" pitchFamily="34" charset="0"/>
                <a:cs typeface="Franklin Gothic Book"/>
              </a:rPr>
              <a:t>hypothesize</a:t>
            </a:r>
            <a:r>
              <a:rPr lang="en-US" sz="2400" dirty="0" smtClean="0">
                <a:solidFill>
                  <a:srgbClr val="000000"/>
                </a:solidFill>
                <a:latin typeface="Calibri" panose="020F0502020204030204" pitchFamily="34" charset="0"/>
                <a:cs typeface="Franklin Gothic Book"/>
              </a:rPr>
              <a:t> that the models handled well: </a:t>
            </a:r>
          </a:p>
          <a:p>
            <a:pPr marL="342900" indent="-342900">
              <a:buFont typeface="Arial"/>
              <a:buChar char="•"/>
            </a:pPr>
            <a:r>
              <a:rPr lang="en-US" sz="2400" dirty="0" smtClean="0">
                <a:solidFill>
                  <a:srgbClr val="008000"/>
                </a:solidFill>
                <a:latin typeface="Calibri" panose="020F0502020204030204" pitchFamily="34" charset="0"/>
                <a:cs typeface="Franklin Gothic Book"/>
              </a:rPr>
              <a:t>hurricane track </a:t>
            </a:r>
            <a:r>
              <a:rPr lang="en-US" sz="2400" dirty="0" smtClean="0">
                <a:latin typeface="Calibri" panose="020F0502020204030204" pitchFamily="34" charset="0"/>
                <a:cs typeface="Franklin Gothic Book"/>
              </a:rPr>
              <a:t>(use best boundary conditions)</a:t>
            </a:r>
            <a:r>
              <a:rPr lang="en-US" sz="2400" dirty="0" smtClean="0">
                <a:solidFill>
                  <a:srgbClr val="2F3B18"/>
                </a:solidFill>
                <a:latin typeface="Calibri" panose="020F0502020204030204" pitchFamily="34" charset="0"/>
                <a:cs typeface="Franklin Gothic Book"/>
              </a:rPr>
              <a:t>;</a:t>
            </a:r>
            <a:endParaRPr lang="en-US" sz="2400" dirty="0">
              <a:solidFill>
                <a:srgbClr val="000000"/>
              </a:solidFill>
              <a:latin typeface="Calibri" panose="020F0502020204030204" pitchFamily="34" charset="0"/>
              <a:cs typeface="Franklin Gothic Book"/>
            </a:endParaRPr>
          </a:p>
          <a:p>
            <a:pPr marL="342900" indent="-342900">
              <a:buFont typeface="Arial"/>
              <a:buChar char="•"/>
            </a:pPr>
            <a:r>
              <a:rPr lang="en-US" sz="2400" dirty="0" smtClean="0">
                <a:solidFill>
                  <a:srgbClr val="660066"/>
                </a:solidFill>
                <a:latin typeface="Calibri" panose="020F0502020204030204" pitchFamily="34" charset="0"/>
                <a:cs typeface="Franklin Gothic Book"/>
              </a:rPr>
              <a:t>vertical wind shear </a:t>
            </a:r>
            <a:r>
              <a:rPr lang="en-US" sz="2400" dirty="0" smtClean="0">
                <a:latin typeface="Calibri" panose="020F0502020204030204" pitchFamily="34" charset="0"/>
                <a:cs typeface="Franklin Gothic Book"/>
              </a:rPr>
              <a:t>(TBD)</a:t>
            </a:r>
            <a:r>
              <a:rPr lang="en-US" sz="2400" dirty="0" smtClean="0">
                <a:solidFill>
                  <a:srgbClr val="000000"/>
                </a:solidFill>
                <a:latin typeface="Calibri" panose="020F0502020204030204" pitchFamily="34" charset="0"/>
                <a:cs typeface="Franklin Gothic Book"/>
              </a:rPr>
              <a:t>; </a:t>
            </a:r>
          </a:p>
          <a:p>
            <a:pPr marL="342900" indent="-342900">
              <a:spcAft>
                <a:spcPts val="1200"/>
              </a:spcAft>
              <a:buFont typeface="Arial"/>
              <a:buChar char="•"/>
            </a:pPr>
            <a:r>
              <a:rPr lang="en-US" sz="2400" dirty="0" smtClean="0">
                <a:solidFill>
                  <a:srgbClr val="000090"/>
                </a:solidFill>
                <a:latin typeface="Calibri" panose="020F0502020204030204" pitchFamily="34" charset="0"/>
                <a:cs typeface="Franklin Gothic Book"/>
              </a:rPr>
              <a:t>dry air intrusion </a:t>
            </a:r>
            <a:r>
              <a:rPr lang="en-US" sz="2400" dirty="0" smtClean="0">
                <a:latin typeface="Calibri" panose="020F0502020204030204" pitchFamily="34" charset="0"/>
                <a:cs typeface="Franklin Gothic Book"/>
              </a:rPr>
              <a:t>(TBD)</a:t>
            </a:r>
            <a:r>
              <a:rPr lang="en-US" sz="2400" dirty="0" smtClean="0">
                <a:solidFill>
                  <a:srgbClr val="000090"/>
                </a:solidFill>
                <a:latin typeface="Calibri" panose="020F0502020204030204" pitchFamily="34" charset="0"/>
                <a:cs typeface="Franklin Gothic Book"/>
              </a:rPr>
              <a:t>; </a:t>
            </a:r>
          </a:p>
        </p:txBody>
      </p:sp>
      <p:sp>
        <p:nvSpPr>
          <p:cNvPr id="23" name="Title 1"/>
          <p:cNvSpPr txBox="1">
            <a:spLocks/>
          </p:cNvSpPr>
          <p:nvPr/>
        </p:nvSpPr>
        <p:spPr bwMode="auto">
          <a:xfrm>
            <a:off x="6756400" y="1905000"/>
            <a:ext cx="2463800" cy="57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fontScale="67500" lnSpcReduction="20000"/>
          </a:bodyPr>
          <a:lstStyle/>
          <a:p>
            <a:r>
              <a:rPr lang="en-US" sz="3200" b="1" kern="1200" dirty="0" smtClean="0">
                <a:solidFill>
                  <a:srgbClr val="000000"/>
                </a:solidFill>
                <a:latin typeface="Calibri"/>
                <a:cs typeface="Calibri"/>
              </a:rPr>
              <a:t>GOES 13 Channel 3</a:t>
            </a:r>
            <a:endParaRPr lang="en-US" sz="3200" b="1" kern="1200" dirty="0">
              <a:solidFill>
                <a:srgbClr val="000000"/>
              </a:solidFill>
              <a:latin typeface="Calibri"/>
              <a:cs typeface="Calibri"/>
            </a:endParaRPr>
          </a:p>
        </p:txBody>
      </p:sp>
      <p:pic>
        <p:nvPicPr>
          <p:cNvPr id="3" name="Picture 2" descr="Screen Shot 2014-02-27 at 10.39.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774" y="2438400"/>
            <a:ext cx="4196226" cy="4419600"/>
          </a:xfrm>
          <a:prstGeom prst="rect">
            <a:avLst/>
          </a:prstGeom>
        </p:spPr>
      </p:pic>
      <p:sp>
        <p:nvSpPr>
          <p:cNvPr id="24" name="TextBox 23"/>
          <p:cNvSpPr txBox="1"/>
          <p:nvPr/>
        </p:nvSpPr>
        <p:spPr>
          <a:xfrm>
            <a:off x="-38100" y="2197100"/>
            <a:ext cx="838200" cy="523220"/>
          </a:xfrm>
          <a:prstGeom prst="rect">
            <a:avLst/>
          </a:prstGeom>
          <a:noFill/>
        </p:spPr>
        <p:txBody>
          <a:bodyPr wrap="square" rtlCol="0">
            <a:spAutoFit/>
          </a:bodyPr>
          <a:lstStyle/>
          <a:p>
            <a:r>
              <a:rPr lang="en-US" sz="2800" b="1" dirty="0" smtClean="0">
                <a:latin typeface="Calibri"/>
                <a:cs typeface="Calibri"/>
              </a:rPr>
              <a:t>00Z</a:t>
            </a:r>
            <a:endParaRPr lang="en-US" sz="2800" b="1" dirty="0">
              <a:latin typeface="Calibri"/>
              <a:cs typeface="Calibri"/>
            </a:endParaRPr>
          </a:p>
        </p:txBody>
      </p:sp>
      <p:sp>
        <p:nvSpPr>
          <p:cNvPr id="25" name="TextBox 24"/>
          <p:cNvSpPr txBox="1"/>
          <p:nvPr/>
        </p:nvSpPr>
        <p:spPr>
          <a:xfrm>
            <a:off x="4724400" y="2197100"/>
            <a:ext cx="838200" cy="523220"/>
          </a:xfrm>
          <a:prstGeom prst="rect">
            <a:avLst/>
          </a:prstGeom>
          <a:noFill/>
        </p:spPr>
        <p:txBody>
          <a:bodyPr wrap="square" rtlCol="0">
            <a:spAutoFit/>
          </a:bodyPr>
          <a:lstStyle/>
          <a:p>
            <a:r>
              <a:rPr lang="en-US" sz="2800" b="1" dirty="0" smtClean="0">
                <a:latin typeface="Calibri"/>
                <a:cs typeface="Calibri"/>
              </a:rPr>
              <a:t>09Z</a:t>
            </a:r>
            <a:endParaRPr lang="en-US" sz="2800" b="1" dirty="0">
              <a:latin typeface="Calibri"/>
              <a:cs typeface="Calibri"/>
            </a:endParaRPr>
          </a:p>
        </p:txBody>
      </p:sp>
      <p:sp>
        <p:nvSpPr>
          <p:cNvPr id="32" name="Slide Number Placeholder 9"/>
          <p:cNvSpPr txBox="1">
            <a:spLocks/>
          </p:cNvSpPr>
          <p:nvPr/>
        </p:nvSpPr>
        <p:spPr bwMode="auto">
          <a:xfrm>
            <a:off x="6934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bg1"/>
                </a:solidFill>
                <a:latin typeface="Arial" charset="0"/>
                <a:ea typeface="ＭＳ Ｐゴシック" charset="0"/>
                <a:cs typeface="Geneva" charset="0"/>
              </a:defRPr>
            </a:lvl1pPr>
            <a:lvl2pPr marL="457200" algn="l" rtl="0" fontAlgn="base">
              <a:spcBef>
                <a:spcPct val="0"/>
              </a:spcBef>
              <a:spcAft>
                <a:spcPct val="0"/>
              </a:spcAft>
              <a:defRPr kern="1200">
                <a:solidFill>
                  <a:schemeClr val="tx1"/>
                </a:solidFill>
                <a:latin typeface="Arial" charset="0"/>
                <a:ea typeface="ＭＳ Ｐゴシック" charset="0"/>
                <a:cs typeface="Geneva" charset="0"/>
              </a:defRPr>
            </a:lvl2pPr>
            <a:lvl3pPr marL="914400" algn="l" rtl="0" fontAlgn="base">
              <a:spcBef>
                <a:spcPct val="0"/>
              </a:spcBef>
              <a:spcAft>
                <a:spcPct val="0"/>
              </a:spcAft>
              <a:defRPr kern="1200">
                <a:solidFill>
                  <a:schemeClr val="tx1"/>
                </a:solidFill>
                <a:latin typeface="Arial" charset="0"/>
                <a:ea typeface="ＭＳ Ｐゴシック" charset="0"/>
                <a:cs typeface="Geneva" charset="0"/>
              </a:defRPr>
            </a:lvl3pPr>
            <a:lvl4pPr marL="1371600" algn="l" rtl="0" fontAlgn="base">
              <a:spcBef>
                <a:spcPct val="0"/>
              </a:spcBef>
              <a:spcAft>
                <a:spcPct val="0"/>
              </a:spcAft>
              <a:defRPr kern="1200">
                <a:solidFill>
                  <a:schemeClr val="tx1"/>
                </a:solidFill>
                <a:latin typeface="Arial" charset="0"/>
                <a:ea typeface="ＭＳ Ｐゴシック" charset="0"/>
                <a:cs typeface="Geneva" charset="0"/>
              </a:defRPr>
            </a:lvl4pPr>
            <a:lvl5pPr marL="1828800" algn="l" rtl="0" fontAlgn="base">
              <a:spcBef>
                <a:spcPct val="0"/>
              </a:spcBef>
              <a:spcAft>
                <a:spcPct val="0"/>
              </a:spcAft>
              <a:defRPr kern="1200">
                <a:solidFill>
                  <a:schemeClr val="tx1"/>
                </a:solidFill>
                <a:latin typeface="Arial" charset="0"/>
                <a:ea typeface="ＭＳ Ｐゴシック" charset="0"/>
                <a:cs typeface="Geneva" charset="0"/>
              </a:defRPr>
            </a:lvl5pPr>
            <a:lvl6pPr marL="2286000" algn="l" defTabSz="457200" rtl="0" eaLnBrk="1" latinLnBrk="0" hangingPunct="1">
              <a:defRPr kern="1200">
                <a:solidFill>
                  <a:schemeClr val="tx1"/>
                </a:solidFill>
                <a:latin typeface="Arial" charset="0"/>
                <a:ea typeface="ＭＳ Ｐゴシック" charset="0"/>
                <a:cs typeface="Geneva" charset="0"/>
              </a:defRPr>
            </a:lvl6pPr>
            <a:lvl7pPr marL="2743200" algn="l" defTabSz="457200" rtl="0" eaLnBrk="1" latinLnBrk="0" hangingPunct="1">
              <a:defRPr kern="1200">
                <a:solidFill>
                  <a:schemeClr val="tx1"/>
                </a:solidFill>
                <a:latin typeface="Arial" charset="0"/>
                <a:ea typeface="ＭＳ Ｐゴシック" charset="0"/>
                <a:cs typeface="Geneva" charset="0"/>
              </a:defRPr>
            </a:lvl7pPr>
            <a:lvl8pPr marL="3200400" algn="l" defTabSz="457200" rtl="0" eaLnBrk="1" latinLnBrk="0" hangingPunct="1">
              <a:defRPr kern="1200">
                <a:solidFill>
                  <a:schemeClr val="tx1"/>
                </a:solidFill>
                <a:latin typeface="Arial" charset="0"/>
                <a:ea typeface="ＭＳ Ｐゴシック" charset="0"/>
                <a:cs typeface="Geneva" charset="0"/>
              </a:defRPr>
            </a:lvl8pPr>
            <a:lvl9pPr marL="3657600" algn="l" defTabSz="457200" rtl="0" eaLnBrk="1" latinLnBrk="0" hangingPunct="1">
              <a:defRPr kern="1200">
                <a:solidFill>
                  <a:schemeClr val="tx1"/>
                </a:solidFill>
                <a:latin typeface="Arial" charset="0"/>
                <a:ea typeface="ＭＳ Ｐゴシック" charset="0"/>
                <a:cs typeface="Geneva" charset="0"/>
              </a:defRPr>
            </a:lvl9pPr>
          </a:lstStyle>
          <a:p>
            <a:fld id="{F3F3C1FC-8B68-4643-AEBF-3EC77554CDE2}" type="slidenum">
              <a:rPr lang="en-US" smtClean="0">
                <a:solidFill>
                  <a:srgbClr val="000000"/>
                </a:solidFill>
                <a:latin typeface="Calibri"/>
                <a:cs typeface="Calibri"/>
              </a:rPr>
              <a:pPr/>
              <a:t>5</a:t>
            </a:fld>
            <a:endParaRPr lang="en-US" dirty="0">
              <a:solidFill>
                <a:srgbClr val="000000"/>
              </a:solidFill>
              <a:latin typeface="Calibri"/>
              <a:cs typeface="Calibri"/>
            </a:endParaRPr>
          </a:p>
        </p:txBody>
      </p:sp>
    </p:spTree>
    <p:extLst>
      <p:ext uri="{BB962C8B-B14F-4D97-AF65-F5344CB8AC3E}">
        <p14:creationId xmlns:p14="http://schemas.microsoft.com/office/powerpoint/2010/main" val="26300100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sz="3600" b="1" dirty="0" smtClean="0">
                <a:solidFill>
                  <a:srgbClr val="000000"/>
                </a:solidFill>
                <a:latin typeface="Calibri"/>
                <a:cs typeface="Calibri"/>
              </a:rPr>
              <a:t>Hypothesis</a:t>
            </a:r>
            <a:endParaRPr lang="en-US" sz="3600" b="1" dirty="0">
              <a:solidFill>
                <a:srgbClr val="000000"/>
              </a:solidFill>
              <a:latin typeface="Calibri"/>
              <a:cs typeface="Calibri"/>
            </a:endParaRPr>
          </a:p>
        </p:txBody>
      </p:sp>
      <p:sp>
        <p:nvSpPr>
          <p:cNvPr id="21" name="TextBox 20"/>
          <p:cNvSpPr txBox="1"/>
          <p:nvPr/>
        </p:nvSpPr>
        <p:spPr>
          <a:xfrm>
            <a:off x="304800" y="838200"/>
            <a:ext cx="8763000" cy="5493811"/>
          </a:xfrm>
          <a:prstGeom prst="rect">
            <a:avLst/>
          </a:prstGeom>
          <a:noFill/>
        </p:spPr>
        <p:txBody>
          <a:bodyPr wrap="square" rtlCol="0">
            <a:spAutoFit/>
          </a:bodyPr>
          <a:lstStyle/>
          <a:p>
            <a:pPr>
              <a:spcAft>
                <a:spcPts val="600"/>
              </a:spcAft>
            </a:pPr>
            <a:r>
              <a:rPr lang="en-US" sz="2400" dirty="0" smtClean="0">
                <a:solidFill>
                  <a:srgbClr val="000000"/>
                </a:solidFill>
                <a:latin typeface="Calibri" panose="020F0502020204030204" pitchFamily="34" charset="0"/>
                <a:cs typeface="Franklin Gothic Book"/>
              </a:rPr>
              <a:t>We </a:t>
            </a:r>
            <a:r>
              <a:rPr lang="en-US" sz="2400" i="1" dirty="0" smtClean="0">
                <a:solidFill>
                  <a:srgbClr val="000000"/>
                </a:solidFill>
                <a:latin typeface="Calibri" panose="020F0502020204030204" pitchFamily="34" charset="0"/>
                <a:cs typeface="Franklin Gothic Book"/>
              </a:rPr>
              <a:t>hypothesize</a:t>
            </a:r>
            <a:r>
              <a:rPr lang="en-US" sz="2400" dirty="0" smtClean="0">
                <a:solidFill>
                  <a:srgbClr val="000000"/>
                </a:solidFill>
                <a:latin typeface="Calibri" panose="020F0502020204030204" pitchFamily="34" charset="0"/>
                <a:cs typeface="Franklin Gothic Book"/>
              </a:rPr>
              <a:t> that the models handled well: </a:t>
            </a:r>
          </a:p>
          <a:p>
            <a:pPr marL="342900" indent="-342900">
              <a:buFont typeface="Arial"/>
              <a:buChar char="•"/>
            </a:pPr>
            <a:r>
              <a:rPr lang="en-US" sz="2400" dirty="0" smtClean="0">
                <a:solidFill>
                  <a:srgbClr val="008000"/>
                </a:solidFill>
                <a:latin typeface="Calibri" panose="020F0502020204030204" pitchFamily="34" charset="0"/>
                <a:cs typeface="Franklin Gothic Book"/>
              </a:rPr>
              <a:t>hurricane track </a:t>
            </a:r>
            <a:r>
              <a:rPr lang="en-US" sz="2400" dirty="0" smtClean="0">
                <a:latin typeface="Calibri" panose="020F0502020204030204" pitchFamily="34" charset="0"/>
                <a:cs typeface="Franklin Gothic Book"/>
              </a:rPr>
              <a:t>(use best boundary conditions)</a:t>
            </a:r>
            <a:r>
              <a:rPr lang="en-US" sz="2400" dirty="0" smtClean="0">
                <a:solidFill>
                  <a:srgbClr val="2F3B18"/>
                </a:solidFill>
                <a:latin typeface="Calibri" panose="020F0502020204030204" pitchFamily="34" charset="0"/>
                <a:cs typeface="Franklin Gothic Book"/>
              </a:rPr>
              <a:t>;</a:t>
            </a:r>
            <a:endParaRPr lang="en-US" sz="2400" dirty="0">
              <a:solidFill>
                <a:srgbClr val="000000"/>
              </a:solidFill>
              <a:latin typeface="Calibri" panose="020F0502020204030204" pitchFamily="34" charset="0"/>
              <a:cs typeface="Franklin Gothic Book"/>
            </a:endParaRPr>
          </a:p>
          <a:p>
            <a:pPr marL="342900" indent="-342900">
              <a:buFont typeface="Arial"/>
              <a:buChar char="•"/>
            </a:pPr>
            <a:r>
              <a:rPr lang="en-US" sz="2400" dirty="0" smtClean="0">
                <a:solidFill>
                  <a:srgbClr val="660066"/>
                </a:solidFill>
                <a:latin typeface="Calibri" panose="020F0502020204030204" pitchFamily="34" charset="0"/>
                <a:cs typeface="Franklin Gothic Book"/>
              </a:rPr>
              <a:t>vertical wind shear </a:t>
            </a:r>
            <a:r>
              <a:rPr lang="en-US" sz="2400" dirty="0" smtClean="0">
                <a:latin typeface="Calibri" panose="020F0502020204030204" pitchFamily="34" charset="0"/>
                <a:cs typeface="Franklin Gothic Book"/>
              </a:rPr>
              <a:t>(TBD)</a:t>
            </a:r>
            <a:r>
              <a:rPr lang="en-US" sz="2400" dirty="0" smtClean="0">
                <a:solidFill>
                  <a:srgbClr val="000000"/>
                </a:solidFill>
                <a:latin typeface="Calibri" panose="020F0502020204030204" pitchFamily="34" charset="0"/>
                <a:cs typeface="Franklin Gothic Book"/>
              </a:rPr>
              <a:t>; </a:t>
            </a:r>
          </a:p>
          <a:p>
            <a:pPr marL="342900" indent="-342900">
              <a:spcAft>
                <a:spcPts val="1200"/>
              </a:spcAft>
              <a:buFont typeface="Arial"/>
              <a:buChar char="•"/>
            </a:pPr>
            <a:r>
              <a:rPr lang="en-US" sz="2400" dirty="0" smtClean="0">
                <a:solidFill>
                  <a:srgbClr val="000090"/>
                </a:solidFill>
                <a:latin typeface="Calibri" panose="020F0502020204030204" pitchFamily="34" charset="0"/>
                <a:cs typeface="Franklin Gothic Book"/>
              </a:rPr>
              <a:t>dry air intrusion </a:t>
            </a:r>
            <a:r>
              <a:rPr lang="en-US" sz="2400" dirty="0" smtClean="0">
                <a:latin typeface="Calibri" panose="020F0502020204030204" pitchFamily="34" charset="0"/>
                <a:cs typeface="Franklin Gothic Book"/>
              </a:rPr>
              <a:t>(TBD)</a:t>
            </a:r>
            <a:r>
              <a:rPr lang="en-US" sz="2400" dirty="0" smtClean="0">
                <a:solidFill>
                  <a:srgbClr val="000090"/>
                </a:solidFill>
                <a:latin typeface="Calibri" panose="020F0502020204030204" pitchFamily="34" charset="0"/>
                <a:cs typeface="Franklin Gothic Book"/>
              </a:rPr>
              <a:t>; </a:t>
            </a:r>
            <a:endParaRPr lang="en-US" sz="2400" dirty="0">
              <a:solidFill>
                <a:srgbClr val="000000"/>
              </a:solidFill>
              <a:latin typeface="Calibri" panose="020F0502020204030204" pitchFamily="34" charset="0"/>
              <a:cs typeface="Franklin Gothic Book"/>
            </a:endParaRPr>
          </a:p>
          <a:p>
            <a:pPr lvl="1"/>
            <a:r>
              <a:rPr lang="en-US" sz="2400" dirty="0" smtClean="0">
                <a:solidFill>
                  <a:srgbClr val="000000"/>
                </a:solidFill>
                <a:latin typeface="Calibri" panose="020F0502020204030204" pitchFamily="34" charset="0"/>
                <a:cs typeface="Franklin Gothic Book"/>
              </a:rPr>
              <a:t>Some possible reasons:</a:t>
            </a:r>
          </a:p>
          <a:p>
            <a:pPr marL="914400" lvl="1" indent="-457200">
              <a:spcAft>
                <a:spcPts val="0"/>
              </a:spcAft>
              <a:buFont typeface="Arial"/>
              <a:buChar char="•"/>
            </a:pPr>
            <a:r>
              <a:rPr lang="en-US" sz="2400" dirty="0">
                <a:solidFill>
                  <a:srgbClr val="000000"/>
                </a:solidFill>
                <a:latin typeface="Calibri" panose="020F0502020204030204" pitchFamily="34" charset="0"/>
                <a:cs typeface="Franklin Gothic Book"/>
              </a:rPr>
              <a:t>Models have improved considerably on predicting tracks</a:t>
            </a:r>
          </a:p>
          <a:p>
            <a:pPr marL="914400" lvl="1" indent="-457200">
              <a:spcAft>
                <a:spcPts val="0"/>
              </a:spcAft>
              <a:buFont typeface="Arial"/>
              <a:buChar char="•"/>
            </a:pPr>
            <a:r>
              <a:rPr lang="en-US" sz="2400" dirty="0" smtClean="0">
                <a:solidFill>
                  <a:srgbClr val="000000"/>
                </a:solidFill>
                <a:latin typeface="Calibri" panose="020F0502020204030204" pitchFamily="34" charset="0"/>
                <a:cs typeface="Franklin Gothic Book"/>
              </a:rPr>
              <a:t>Atmosphere </a:t>
            </a:r>
            <a:r>
              <a:rPr lang="en-US" sz="2400" dirty="0">
                <a:solidFill>
                  <a:srgbClr val="000000"/>
                </a:solidFill>
                <a:latin typeface="Calibri" panose="020F0502020204030204" pitchFamily="34" charset="0"/>
                <a:cs typeface="Franklin Gothic Book"/>
              </a:rPr>
              <a:t>tends to receive more attention in modeling</a:t>
            </a:r>
          </a:p>
          <a:p>
            <a:pPr marL="914400" lvl="1" indent="-457200">
              <a:spcAft>
                <a:spcPts val="0"/>
              </a:spcAft>
              <a:buFont typeface="Arial"/>
              <a:buChar char="•"/>
            </a:pPr>
            <a:r>
              <a:rPr lang="en-US" sz="2400" dirty="0">
                <a:solidFill>
                  <a:srgbClr val="000000"/>
                </a:solidFill>
                <a:latin typeface="Calibri" panose="020F0502020204030204" pitchFamily="34" charset="0"/>
                <a:cs typeface="Franklin Gothic Book"/>
              </a:rPr>
              <a:t>Models resolve large-scale processes fairly well</a:t>
            </a:r>
          </a:p>
          <a:p>
            <a:pPr lvl="1">
              <a:spcAft>
                <a:spcPts val="0"/>
              </a:spcAft>
            </a:pPr>
            <a:endParaRPr lang="en-US" sz="2400" dirty="0">
              <a:solidFill>
                <a:srgbClr val="000000"/>
              </a:solidFill>
              <a:latin typeface="Calibri" panose="020F0502020204030204" pitchFamily="34" charset="0"/>
              <a:cs typeface="Franklin Gothic Book"/>
            </a:endParaRPr>
          </a:p>
          <a:p>
            <a:r>
              <a:rPr lang="en-US" sz="2400" dirty="0">
                <a:solidFill>
                  <a:srgbClr val="000000"/>
                </a:solidFill>
                <a:latin typeface="Calibri" panose="020F0502020204030204" pitchFamily="34" charset="0"/>
                <a:cs typeface="Franklin Gothic Book"/>
              </a:rPr>
              <a:t>But </a:t>
            </a:r>
            <a:r>
              <a:rPr lang="en-US" sz="2400" dirty="0" smtClean="0">
                <a:solidFill>
                  <a:srgbClr val="000000"/>
                </a:solidFill>
                <a:latin typeface="Calibri" panose="020F0502020204030204" pitchFamily="34" charset="0"/>
                <a:cs typeface="Franklin Gothic Book"/>
              </a:rPr>
              <a:t>models handled </a:t>
            </a:r>
            <a:r>
              <a:rPr lang="en-US" sz="2400" dirty="0">
                <a:solidFill>
                  <a:srgbClr val="000000"/>
                </a:solidFill>
                <a:latin typeface="Calibri" panose="020F0502020204030204" pitchFamily="34" charset="0"/>
                <a:cs typeface="Franklin Gothic Book"/>
              </a:rPr>
              <a:t>poorly:</a:t>
            </a:r>
          </a:p>
          <a:p>
            <a:pPr marL="457200" indent="-457200">
              <a:buFont typeface="Arial" panose="020B0604020202020204" pitchFamily="34" charset="0"/>
              <a:buChar char="•"/>
            </a:pPr>
            <a:r>
              <a:rPr lang="en-US" sz="2400" dirty="0">
                <a:solidFill>
                  <a:srgbClr val="800000"/>
                </a:solidFill>
                <a:latin typeface="Calibri" panose="020F0502020204030204" pitchFamily="34" charset="0"/>
                <a:cs typeface="Franklin Gothic Book"/>
              </a:rPr>
              <a:t>upper ocean thermal structure and </a:t>
            </a:r>
            <a:r>
              <a:rPr lang="en-US" sz="2400" dirty="0" smtClean="0">
                <a:solidFill>
                  <a:srgbClr val="800000"/>
                </a:solidFill>
                <a:latin typeface="Calibri" panose="020F0502020204030204" pitchFamily="34" charset="0"/>
                <a:cs typeface="Franklin Gothic Book"/>
              </a:rPr>
              <a:t>evolution</a:t>
            </a:r>
          </a:p>
          <a:p>
            <a:endParaRPr lang="en-US" sz="2400" dirty="0" smtClean="0">
              <a:solidFill>
                <a:srgbClr val="000000"/>
              </a:solidFill>
              <a:latin typeface="Calibri" panose="020F0502020204030204" pitchFamily="34" charset="0"/>
              <a:cs typeface="Franklin Gothic Book"/>
            </a:endParaRPr>
          </a:p>
          <a:p>
            <a:r>
              <a:rPr lang="en-US" sz="2400" b="1" dirty="0" smtClean="0">
                <a:solidFill>
                  <a:srgbClr val="000000"/>
                </a:solidFill>
                <a:latin typeface="Calibri" panose="020F0502020204030204" pitchFamily="34" charset="0"/>
                <a:cs typeface="Franklin Gothic Book"/>
              </a:rPr>
              <a:t>This talk aims to show the relative importance of ocean prediction for intensity forecasting of Hurricane Irene</a:t>
            </a:r>
            <a:endParaRPr lang="en-US" sz="2400" b="1" dirty="0">
              <a:solidFill>
                <a:srgbClr val="000000"/>
              </a:solidFill>
              <a:latin typeface="Calibri" panose="020F0502020204030204" pitchFamily="34" charset="0"/>
              <a:cs typeface="Franklin Gothic Book"/>
            </a:endParaRPr>
          </a:p>
        </p:txBody>
      </p:sp>
      <p:sp>
        <p:nvSpPr>
          <p:cNvPr id="32" name="Slide Number Placeholder 9"/>
          <p:cNvSpPr txBox="1">
            <a:spLocks/>
          </p:cNvSpPr>
          <p:nvPr/>
        </p:nvSpPr>
        <p:spPr bwMode="auto">
          <a:xfrm>
            <a:off x="6934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bg1"/>
                </a:solidFill>
                <a:latin typeface="Arial" charset="0"/>
                <a:ea typeface="ＭＳ Ｐゴシック" charset="0"/>
                <a:cs typeface="Geneva" charset="0"/>
              </a:defRPr>
            </a:lvl1pPr>
            <a:lvl2pPr marL="457200" algn="l" rtl="0" fontAlgn="base">
              <a:spcBef>
                <a:spcPct val="0"/>
              </a:spcBef>
              <a:spcAft>
                <a:spcPct val="0"/>
              </a:spcAft>
              <a:defRPr kern="1200">
                <a:solidFill>
                  <a:schemeClr val="tx1"/>
                </a:solidFill>
                <a:latin typeface="Arial" charset="0"/>
                <a:ea typeface="ＭＳ Ｐゴシック" charset="0"/>
                <a:cs typeface="Geneva" charset="0"/>
              </a:defRPr>
            </a:lvl2pPr>
            <a:lvl3pPr marL="914400" algn="l" rtl="0" fontAlgn="base">
              <a:spcBef>
                <a:spcPct val="0"/>
              </a:spcBef>
              <a:spcAft>
                <a:spcPct val="0"/>
              </a:spcAft>
              <a:defRPr kern="1200">
                <a:solidFill>
                  <a:schemeClr val="tx1"/>
                </a:solidFill>
                <a:latin typeface="Arial" charset="0"/>
                <a:ea typeface="ＭＳ Ｐゴシック" charset="0"/>
                <a:cs typeface="Geneva" charset="0"/>
              </a:defRPr>
            </a:lvl3pPr>
            <a:lvl4pPr marL="1371600" algn="l" rtl="0" fontAlgn="base">
              <a:spcBef>
                <a:spcPct val="0"/>
              </a:spcBef>
              <a:spcAft>
                <a:spcPct val="0"/>
              </a:spcAft>
              <a:defRPr kern="1200">
                <a:solidFill>
                  <a:schemeClr val="tx1"/>
                </a:solidFill>
                <a:latin typeface="Arial" charset="0"/>
                <a:ea typeface="ＭＳ Ｐゴシック" charset="0"/>
                <a:cs typeface="Geneva" charset="0"/>
              </a:defRPr>
            </a:lvl4pPr>
            <a:lvl5pPr marL="1828800" algn="l" rtl="0" fontAlgn="base">
              <a:spcBef>
                <a:spcPct val="0"/>
              </a:spcBef>
              <a:spcAft>
                <a:spcPct val="0"/>
              </a:spcAft>
              <a:defRPr kern="1200">
                <a:solidFill>
                  <a:schemeClr val="tx1"/>
                </a:solidFill>
                <a:latin typeface="Arial" charset="0"/>
                <a:ea typeface="ＭＳ Ｐゴシック" charset="0"/>
                <a:cs typeface="Geneva" charset="0"/>
              </a:defRPr>
            </a:lvl5pPr>
            <a:lvl6pPr marL="2286000" algn="l" defTabSz="457200" rtl="0" eaLnBrk="1" latinLnBrk="0" hangingPunct="1">
              <a:defRPr kern="1200">
                <a:solidFill>
                  <a:schemeClr val="tx1"/>
                </a:solidFill>
                <a:latin typeface="Arial" charset="0"/>
                <a:ea typeface="ＭＳ Ｐゴシック" charset="0"/>
                <a:cs typeface="Geneva" charset="0"/>
              </a:defRPr>
            </a:lvl6pPr>
            <a:lvl7pPr marL="2743200" algn="l" defTabSz="457200" rtl="0" eaLnBrk="1" latinLnBrk="0" hangingPunct="1">
              <a:defRPr kern="1200">
                <a:solidFill>
                  <a:schemeClr val="tx1"/>
                </a:solidFill>
                <a:latin typeface="Arial" charset="0"/>
                <a:ea typeface="ＭＳ Ｐゴシック" charset="0"/>
                <a:cs typeface="Geneva" charset="0"/>
              </a:defRPr>
            </a:lvl7pPr>
            <a:lvl8pPr marL="3200400" algn="l" defTabSz="457200" rtl="0" eaLnBrk="1" latinLnBrk="0" hangingPunct="1">
              <a:defRPr kern="1200">
                <a:solidFill>
                  <a:schemeClr val="tx1"/>
                </a:solidFill>
                <a:latin typeface="Arial" charset="0"/>
                <a:ea typeface="ＭＳ Ｐゴシック" charset="0"/>
                <a:cs typeface="Geneva" charset="0"/>
              </a:defRPr>
            </a:lvl8pPr>
            <a:lvl9pPr marL="3657600" algn="l" defTabSz="457200" rtl="0" eaLnBrk="1" latinLnBrk="0" hangingPunct="1">
              <a:defRPr kern="1200">
                <a:solidFill>
                  <a:schemeClr val="tx1"/>
                </a:solidFill>
                <a:latin typeface="Arial" charset="0"/>
                <a:ea typeface="ＭＳ Ｐゴシック" charset="0"/>
                <a:cs typeface="Geneva" charset="0"/>
              </a:defRPr>
            </a:lvl9pPr>
          </a:lstStyle>
          <a:p>
            <a:fld id="{F3F3C1FC-8B68-4643-AEBF-3EC77554CDE2}" type="slidenum">
              <a:rPr lang="en-US" smtClean="0">
                <a:solidFill>
                  <a:srgbClr val="000000"/>
                </a:solidFill>
                <a:latin typeface="Calibri"/>
                <a:cs typeface="Calibri"/>
              </a:rPr>
              <a:pPr/>
              <a:t>6</a:t>
            </a:fld>
            <a:endParaRPr lang="en-US" dirty="0">
              <a:solidFill>
                <a:srgbClr val="000000"/>
              </a:solidFill>
              <a:latin typeface="Calibri"/>
              <a:cs typeface="Calibri"/>
            </a:endParaRPr>
          </a:p>
        </p:txBody>
      </p:sp>
    </p:spTree>
    <p:extLst>
      <p:ext uri="{BB962C8B-B14F-4D97-AF65-F5344CB8AC3E}">
        <p14:creationId xmlns:p14="http://schemas.microsoft.com/office/powerpoint/2010/main" val="37880092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sz="4000" b="1" dirty="0" smtClean="0">
                <a:solidFill>
                  <a:srgbClr val="000000"/>
                </a:solidFill>
                <a:latin typeface="Calibri"/>
                <a:cs typeface="Calibri"/>
              </a:rPr>
              <a:t>Methods – Observations and Model</a:t>
            </a:r>
            <a:endParaRPr lang="en-US" sz="4000" b="1" dirty="0">
              <a:solidFill>
                <a:srgbClr val="000000"/>
              </a:solidFill>
              <a:latin typeface="Calibri"/>
              <a:cs typeface="Calibri"/>
            </a:endParaRPr>
          </a:p>
        </p:txBody>
      </p:sp>
      <p:sp>
        <p:nvSpPr>
          <p:cNvPr id="3" name="TextBox 2"/>
          <p:cNvSpPr txBox="1"/>
          <p:nvPr/>
        </p:nvSpPr>
        <p:spPr>
          <a:xfrm>
            <a:off x="1449532" y="1215926"/>
            <a:ext cx="4011431" cy="4985980"/>
          </a:xfrm>
          <a:prstGeom prst="rect">
            <a:avLst/>
          </a:prstGeom>
          <a:noFill/>
        </p:spPr>
        <p:txBody>
          <a:bodyPr wrap="square" rtlCol="0">
            <a:spAutoFit/>
          </a:bodyPr>
          <a:lstStyle/>
          <a:p>
            <a:pPr>
              <a:spcAft>
                <a:spcPts val="1800"/>
              </a:spcAft>
            </a:pPr>
            <a:r>
              <a:rPr lang="en-US" sz="2400" b="1" dirty="0">
                <a:solidFill>
                  <a:srgbClr val="000000"/>
                </a:solidFill>
                <a:latin typeface="Calibri" panose="020F0502020204030204" pitchFamily="34" charset="0"/>
                <a:cs typeface="Franklin Gothic Book"/>
              </a:rPr>
              <a:t>RU16 Glider</a:t>
            </a:r>
            <a:r>
              <a:rPr lang="en-US" sz="2400" dirty="0">
                <a:solidFill>
                  <a:srgbClr val="000000"/>
                </a:solidFill>
                <a:latin typeface="Calibri" panose="020F0502020204030204" pitchFamily="34" charset="0"/>
                <a:cs typeface="Franklin Gothic Book"/>
              </a:rPr>
              <a:t>: at 40m </a:t>
            </a:r>
            <a:r>
              <a:rPr lang="en-US" sz="2400" dirty="0" err="1">
                <a:solidFill>
                  <a:srgbClr val="000000"/>
                </a:solidFill>
                <a:latin typeface="Calibri" panose="020F0502020204030204" pitchFamily="34" charset="0"/>
                <a:cs typeface="Franklin Gothic Book"/>
              </a:rPr>
              <a:t>isobath</a:t>
            </a:r>
            <a:r>
              <a:rPr lang="en-US" sz="2400" dirty="0">
                <a:solidFill>
                  <a:srgbClr val="000000"/>
                </a:solidFill>
                <a:latin typeface="Calibri" panose="020F0502020204030204" pitchFamily="34" charset="0"/>
                <a:cs typeface="Franklin Gothic Book"/>
              </a:rPr>
              <a:t>, right of eye </a:t>
            </a:r>
            <a:r>
              <a:rPr lang="en-US" sz="2400" dirty="0" smtClean="0">
                <a:solidFill>
                  <a:srgbClr val="000000"/>
                </a:solidFill>
                <a:latin typeface="Calibri" panose="020F0502020204030204" pitchFamily="34" charset="0"/>
                <a:cs typeface="Franklin Gothic Book"/>
              </a:rPr>
              <a:t>track</a:t>
            </a:r>
            <a:endParaRPr lang="en-US" sz="2400" dirty="0">
              <a:solidFill>
                <a:srgbClr val="000000"/>
              </a:solidFill>
              <a:latin typeface="Calibri" panose="020F0502020204030204" pitchFamily="34" charset="0"/>
              <a:cs typeface="Franklin Gothic Book"/>
            </a:endParaRPr>
          </a:p>
          <a:p>
            <a:pPr>
              <a:spcAft>
                <a:spcPts val="1800"/>
              </a:spcAft>
            </a:pPr>
            <a:r>
              <a:rPr lang="en-US" sz="2400" b="1" dirty="0" smtClean="0">
                <a:solidFill>
                  <a:srgbClr val="000000"/>
                </a:solidFill>
                <a:latin typeface="Calibri" panose="020F0502020204030204" pitchFamily="34" charset="0"/>
                <a:cs typeface="Franklin Gothic Book"/>
              </a:rPr>
              <a:t>Satellite </a:t>
            </a:r>
            <a:r>
              <a:rPr lang="en-US" sz="2400" dirty="0" smtClean="0">
                <a:solidFill>
                  <a:srgbClr val="000000"/>
                </a:solidFill>
                <a:latin typeface="Calibri" panose="020F0502020204030204" pitchFamily="34" charset="0"/>
                <a:cs typeface="Franklin Gothic Book"/>
              </a:rPr>
              <a:t>(“Rutgers SST”): ~1km </a:t>
            </a:r>
            <a:r>
              <a:rPr lang="en-US" sz="2400" dirty="0">
                <a:solidFill>
                  <a:srgbClr val="000000"/>
                </a:solidFill>
                <a:latin typeface="Calibri" panose="020F0502020204030204" pitchFamily="34" charset="0"/>
                <a:cs typeface="Franklin Gothic Book"/>
              </a:rPr>
              <a:t>AVHRR 3-day </a:t>
            </a:r>
            <a:r>
              <a:rPr lang="en-US" sz="2400" i="1" dirty="0">
                <a:solidFill>
                  <a:srgbClr val="000000"/>
                </a:solidFill>
                <a:latin typeface="Calibri" panose="020F0502020204030204" pitchFamily="34" charset="0"/>
                <a:cs typeface="Franklin Gothic Book"/>
              </a:rPr>
              <a:t>coldest dark pixel </a:t>
            </a:r>
            <a:r>
              <a:rPr lang="en-US" sz="2400" dirty="0">
                <a:solidFill>
                  <a:srgbClr val="000000"/>
                </a:solidFill>
                <a:latin typeface="Calibri" panose="020F0502020204030204" pitchFamily="34" charset="0"/>
                <a:cs typeface="Franklin Gothic Book"/>
              </a:rPr>
              <a:t>SST</a:t>
            </a:r>
            <a:r>
              <a:rPr lang="en-US" sz="2400" i="1" dirty="0">
                <a:solidFill>
                  <a:srgbClr val="000000"/>
                </a:solidFill>
                <a:latin typeface="Calibri" panose="020F0502020204030204" pitchFamily="34" charset="0"/>
                <a:cs typeface="Franklin Gothic Book"/>
              </a:rPr>
              <a:t> </a:t>
            </a:r>
            <a:r>
              <a:rPr lang="en-US" sz="2400" dirty="0">
                <a:solidFill>
                  <a:srgbClr val="000000"/>
                </a:solidFill>
                <a:latin typeface="Calibri" panose="020F0502020204030204" pitchFamily="34" charset="0"/>
                <a:cs typeface="Franklin Gothic Book"/>
              </a:rPr>
              <a:t>composite (preserve cold wake); NASA </a:t>
            </a:r>
            <a:r>
              <a:rPr lang="en-US" sz="2400" dirty="0" err="1">
                <a:solidFill>
                  <a:srgbClr val="000000"/>
                </a:solidFill>
                <a:latin typeface="Calibri" panose="020F0502020204030204" pitchFamily="34" charset="0"/>
                <a:cs typeface="Franklin Gothic Book"/>
              </a:rPr>
              <a:t>SPoRT</a:t>
            </a:r>
            <a:r>
              <a:rPr lang="en-US" sz="2400" dirty="0">
                <a:solidFill>
                  <a:srgbClr val="000000"/>
                </a:solidFill>
                <a:latin typeface="Calibri" panose="020F0502020204030204" pitchFamily="34" charset="0"/>
                <a:cs typeface="Franklin Gothic Book"/>
              </a:rPr>
              <a:t> 2km SST for cloudy </a:t>
            </a:r>
            <a:r>
              <a:rPr lang="en-US" sz="2400" dirty="0" smtClean="0">
                <a:solidFill>
                  <a:srgbClr val="000000"/>
                </a:solidFill>
                <a:latin typeface="Calibri" panose="020F0502020204030204" pitchFamily="34" charset="0"/>
                <a:cs typeface="Franklin Gothic Book"/>
              </a:rPr>
              <a:t>gaps</a:t>
            </a:r>
            <a:endParaRPr lang="en-US" sz="2400" dirty="0">
              <a:solidFill>
                <a:srgbClr val="000000"/>
              </a:solidFill>
              <a:latin typeface="Calibri" panose="020F0502020204030204" pitchFamily="34" charset="0"/>
              <a:cs typeface="Franklin Gothic Book"/>
            </a:endParaRPr>
          </a:p>
          <a:p>
            <a:pPr>
              <a:spcAft>
                <a:spcPts val="1800"/>
              </a:spcAft>
            </a:pPr>
            <a:r>
              <a:rPr lang="en-US" sz="2400" b="1" dirty="0">
                <a:solidFill>
                  <a:srgbClr val="000000"/>
                </a:solidFill>
                <a:latin typeface="Calibri" panose="020F0502020204030204" pitchFamily="34" charset="0"/>
                <a:cs typeface="Franklin Gothic Book"/>
              </a:rPr>
              <a:t>Model</a:t>
            </a:r>
            <a:r>
              <a:rPr lang="en-US" sz="2400" dirty="0">
                <a:solidFill>
                  <a:srgbClr val="000000"/>
                </a:solidFill>
                <a:latin typeface="Calibri" panose="020F0502020204030204" pitchFamily="34" charset="0"/>
                <a:cs typeface="Franklin Gothic Book"/>
              </a:rPr>
              <a:t>: 6km WRF-ARW, </a:t>
            </a:r>
            <a:r>
              <a:rPr lang="en-US" sz="2400" dirty="0" smtClean="0">
                <a:solidFill>
                  <a:srgbClr val="000000"/>
                </a:solidFill>
                <a:latin typeface="Calibri" panose="020F0502020204030204" pitchFamily="34" charset="0"/>
                <a:cs typeface="Franklin Gothic Book"/>
              </a:rPr>
              <a:t>boundary </a:t>
            </a:r>
            <a:r>
              <a:rPr lang="en-US" sz="2400" dirty="0">
                <a:solidFill>
                  <a:srgbClr val="000000"/>
                </a:solidFill>
                <a:latin typeface="Calibri" panose="020F0502020204030204" pitchFamily="34" charset="0"/>
                <a:cs typeface="Franklin Gothic Book"/>
              </a:rPr>
              <a:t>conditions to get track correct (important because close to coast</a:t>
            </a:r>
            <a:r>
              <a:rPr lang="en-US" sz="2400" dirty="0" smtClean="0">
                <a:solidFill>
                  <a:srgbClr val="000000"/>
                </a:solidFill>
                <a:latin typeface="Calibri" panose="020F0502020204030204" pitchFamily="34" charset="0"/>
                <a:cs typeface="Franklin Gothic Book"/>
              </a:rPr>
              <a:t>); no data assimilation</a:t>
            </a:r>
            <a:endParaRPr lang="en-US" sz="2400" dirty="0">
              <a:solidFill>
                <a:srgbClr val="000000"/>
              </a:solidFill>
              <a:latin typeface="Calibri" panose="020F0502020204030204" pitchFamily="34" charset="0"/>
              <a:cs typeface="Franklin Gothic Book"/>
            </a:endParaRPr>
          </a:p>
        </p:txBody>
      </p:sp>
      <p:pic>
        <p:nvPicPr>
          <p:cNvPr id="4" name="Picture 3"/>
          <p:cNvPicPr>
            <a:picLocks noChangeAspect="1"/>
          </p:cNvPicPr>
          <p:nvPr/>
        </p:nvPicPr>
        <p:blipFill>
          <a:blip r:embed="rId3"/>
          <a:stretch>
            <a:fillRect/>
          </a:stretch>
        </p:blipFill>
        <p:spPr>
          <a:xfrm>
            <a:off x="452046" y="4038600"/>
            <a:ext cx="997486" cy="730982"/>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685" b="100000" l="10000" r="90000"/>
                    </a14:imgEffect>
                  </a14:imgLayer>
                </a14:imgProps>
              </a:ext>
            </a:extLst>
          </a:blip>
          <a:stretch>
            <a:fillRect/>
          </a:stretch>
        </p:blipFill>
        <p:spPr>
          <a:xfrm>
            <a:off x="408497" y="990600"/>
            <a:ext cx="1041035" cy="675516"/>
          </a:xfrm>
          <a:prstGeom prst="rect">
            <a:avLst/>
          </a:prstGeom>
        </p:spPr>
      </p:pic>
      <p:pic>
        <p:nvPicPr>
          <p:cNvPr id="6" name="Picture 5"/>
          <p:cNvPicPr>
            <a:picLocks noChangeAspect="1"/>
          </p:cNvPicPr>
          <p:nvPr/>
        </p:nvPicPr>
        <p:blipFill>
          <a:blip r:embed="rId6"/>
          <a:stretch>
            <a:fillRect/>
          </a:stretch>
        </p:blipFill>
        <p:spPr>
          <a:xfrm>
            <a:off x="228600" y="2057400"/>
            <a:ext cx="1220932" cy="857250"/>
          </a:xfrm>
          <a:prstGeom prst="rect">
            <a:avLst/>
          </a:prstGeom>
        </p:spPr>
      </p:pic>
      <p:pic>
        <p:nvPicPr>
          <p:cNvPr id="7" name="Picture 6" descr="irene_track_with_glider.png"/>
          <p:cNvPicPr>
            <a:picLocks noChangeAspect="1"/>
          </p:cNvPicPr>
          <p:nvPr/>
        </p:nvPicPr>
        <p:blipFill rotWithShape="1">
          <a:blip r:embed="rId7" cstate="email">
            <a:extLst>
              <a:ext uri="{28A0092B-C50C-407E-A947-70E740481C1C}">
                <a14:useLocalDpi xmlns:a14="http://schemas.microsoft.com/office/drawing/2010/main" val="0"/>
              </a:ext>
            </a:extLst>
          </a:blip>
          <a:srcRect l="11776" r="11447" b="6183"/>
          <a:stretch/>
        </p:blipFill>
        <p:spPr>
          <a:xfrm>
            <a:off x="5460963" y="1194973"/>
            <a:ext cx="3291566" cy="4022101"/>
          </a:xfrm>
          <a:prstGeom prst="rect">
            <a:avLst/>
          </a:prstGeom>
        </p:spPr>
      </p:pic>
      <p:sp>
        <p:nvSpPr>
          <p:cNvPr id="8" name="TextBox 7"/>
          <p:cNvSpPr txBox="1"/>
          <p:nvPr/>
        </p:nvSpPr>
        <p:spPr>
          <a:xfrm>
            <a:off x="6072026" y="5294293"/>
            <a:ext cx="2534679" cy="954107"/>
          </a:xfrm>
          <a:prstGeom prst="rect">
            <a:avLst/>
          </a:prstGeom>
          <a:noFill/>
          <a:ln w="38100" cmpd="sng">
            <a:noFill/>
          </a:ln>
        </p:spPr>
        <p:txBody>
          <a:bodyPr wrap="square" rtlCol="0">
            <a:spAutoFit/>
          </a:bodyPr>
          <a:lstStyle/>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Full RU16 Glider Track</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Irene RU16 Glider Track</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40m isobath</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200m isobath (shelf break)</a:t>
            </a:r>
          </a:p>
        </p:txBody>
      </p:sp>
      <p:cxnSp>
        <p:nvCxnSpPr>
          <p:cNvPr id="9" name="Straight Connector 8"/>
          <p:cNvCxnSpPr/>
          <p:nvPr/>
        </p:nvCxnSpPr>
        <p:spPr>
          <a:xfrm>
            <a:off x="6019800" y="5446583"/>
            <a:ext cx="411310"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019800" y="5656752"/>
            <a:ext cx="41131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019800" y="5866921"/>
            <a:ext cx="411310" cy="0"/>
          </a:xfrm>
          <a:prstGeom prst="line">
            <a:avLst/>
          </a:prstGeom>
          <a:ln w="571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019800" y="6077091"/>
            <a:ext cx="411310"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Slide Number Placeholder 9"/>
          <p:cNvSpPr txBox="1">
            <a:spLocks/>
          </p:cNvSpPr>
          <p:nvPr/>
        </p:nvSpPr>
        <p:spPr bwMode="auto">
          <a:xfrm>
            <a:off x="6934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bg1"/>
                </a:solidFill>
                <a:latin typeface="Arial" charset="0"/>
                <a:ea typeface="ＭＳ Ｐゴシック" charset="0"/>
                <a:cs typeface="Geneva" charset="0"/>
              </a:defRPr>
            </a:lvl1pPr>
            <a:lvl2pPr marL="457200" algn="l" rtl="0" fontAlgn="base">
              <a:spcBef>
                <a:spcPct val="0"/>
              </a:spcBef>
              <a:spcAft>
                <a:spcPct val="0"/>
              </a:spcAft>
              <a:defRPr kern="1200">
                <a:solidFill>
                  <a:schemeClr val="tx1"/>
                </a:solidFill>
                <a:latin typeface="Arial" charset="0"/>
                <a:ea typeface="ＭＳ Ｐゴシック" charset="0"/>
                <a:cs typeface="Geneva" charset="0"/>
              </a:defRPr>
            </a:lvl2pPr>
            <a:lvl3pPr marL="914400" algn="l" rtl="0" fontAlgn="base">
              <a:spcBef>
                <a:spcPct val="0"/>
              </a:spcBef>
              <a:spcAft>
                <a:spcPct val="0"/>
              </a:spcAft>
              <a:defRPr kern="1200">
                <a:solidFill>
                  <a:schemeClr val="tx1"/>
                </a:solidFill>
                <a:latin typeface="Arial" charset="0"/>
                <a:ea typeface="ＭＳ Ｐゴシック" charset="0"/>
                <a:cs typeface="Geneva" charset="0"/>
              </a:defRPr>
            </a:lvl3pPr>
            <a:lvl4pPr marL="1371600" algn="l" rtl="0" fontAlgn="base">
              <a:spcBef>
                <a:spcPct val="0"/>
              </a:spcBef>
              <a:spcAft>
                <a:spcPct val="0"/>
              </a:spcAft>
              <a:defRPr kern="1200">
                <a:solidFill>
                  <a:schemeClr val="tx1"/>
                </a:solidFill>
                <a:latin typeface="Arial" charset="0"/>
                <a:ea typeface="ＭＳ Ｐゴシック" charset="0"/>
                <a:cs typeface="Geneva" charset="0"/>
              </a:defRPr>
            </a:lvl4pPr>
            <a:lvl5pPr marL="1828800" algn="l" rtl="0" fontAlgn="base">
              <a:spcBef>
                <a:spcPct val="0"/>
              </a:spcBef>
              <a:spcAft>
                <a:spcPct val="0"/>
              </a:spcAft>
              <a:defRPr kern="1200">
                <a:solidFill>
                  <a:schemeClr val="tx1"/>
                </a:solidFill>
                <a:latin typeface="Arial" charset="0"/>
                <a:ea typeface="ＭＳ Ｐゴシック" charset="0"/>
                <a:cs typeface="Geneva" charset="0"/>
              </a:defRPr>
            </a:lvl5pPr>
            <a:lvl6pPr marL="2286000" algn="l" defTabSz="457200" rtl="0" eaLnBrk="1" latinLnBrk="0" hangingPunct="1">
              <a:defRPr kern="1200">
                <a:solidFill>
                  <a:schemeClr val="tx1"/>
                </a:solidFill>
                <a:latin typeface="Arial" charset="0"/>
                <a:ea typeface="ＭＳ Ｐゴシック" charset="0"/>
                <a:cs typeface="Geneva" charset="0"/>
              </a:defRPr>
            </a:lvl6pPr>
            <a:lvl7pPr marL="2743200" algn="l" defTabSz="457200" rtl="0" eaLnBrk="1" latinLnBrk="0" hangingPunct="1">
              <a:defRPr kern="1200">
                <a:solidFill>
                  <a:schemeClr val="tx1"/>
                </a:solidFill>
                <a:latin typeface="Arial" charset="0"/>
                <a:ea typeface="ＭＳ Ｐゴシック" charset="0"/>
                <a:cs typeface="Geneva" charset="0"/>
              </a:defRPr>
            </a:lvl7pPr>
            <a:lvl8pPr marL="3200400" algn="l" defTabSz="457200" rtl="0" eaLnBrk="1" latinLnBrk="0" hangingPunct="1">
              <a:defRPr kern="1200">
                <a:solidFill>
                  <a:schemeClr val="tx1"/>
                </a:solidFill>
                <a:latin typeface="Arial" charset="0"/>
                <a:ea typeface="ＭＳ Ｐゴシック" charset="0"/>
                <a:cs typeface="Geneva" charset="0"/>
              </a:defRPr>
            </a:lvl8pPr>
            <a:lvl9pPr marL="3657600" algn="l" defTabSz="457200" rtl="0" eaLnBrk="1" latinLnBrk="0" hangingPunct="1">
              <a:defRPr kern="1200">
                <a:solidFill>
                  <a:schemeClr val="tx1"/>
                </a:solidFill>
                <a:latin typeface="Arial" charset="0"/>
                <a:ea typeface="ＭＳ Ｐゴシック" charset="0"/>
                <a:cs typeface="Geneva" charset="0"/>
              </a:defRPr>
            </a:lvl9pPr>
          </a:lstStyle>
          <a:p>
            <a:fld id="{F3F3C1FC-8B68-4643-AEBF-3EC77554CDE2}" type="slidenum">
              <a:rPr lang="en-US" smtClean="0">
                <a:solidFill>
                  <a:srgbClr val="000000"/>
                </a:solidFill>
                <a:latin typeface="Calibri"/>
                <a:cs typeface="Calibri"/>
              </a:rPr>
              <a:pPr/>
              <a:t>7</a:t>
            </a:fld>
            <a:endParaRPr lang="en-US" dirty="0">
              <a:solidFill>
                <a:srgbClr val="000000"/>
              </a:solidFill>
              <a:latin typeface="Calibri"/>
              <a:cs typeface="Calibri"/>
            </a:endParaRPr>
          </a:p>
        </p:txBody>
      </p:sp>
    </p:spTree>
    <p:extLst>
      <p:ext uri="{BB962C8B-B14F-4D97-AF65-F5344CB8AC3E}">
        <p14:creationId xmlns:p14="http://schemas.microsoft.com/office/powerpoint/2010/main" val="404568759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b="1" dirty="0" smtClean="0">
                <a:solidFill>
                  <a:srgbClr val="000000"/>
                </a:solidFill>
                <a:latin typeface="Calibri"/>
                <a:cs typeface="Calibri"/>
              </a:rPr>
              <a:t>Results</a:t>
            </a:r>
            <a:endParaRPr lang="en-US" b="1" dirty="0">
              <a:solidFill>
                <a:srgbClr val="000000"/>
              </a:solidFill>
              <a:latin typeface="Calibri"/>
              <a:cs typeface="Calibri"/>
            </a:endParaRPr>
          </a:p>
        </p:txBody>
      </p:sp>
      <p:sp>
        <p:nvSpPr>
          <p:cNvPr id="3" name="TextBox 2"/>
          <p:cNvSpPr txBox="1"/>
          <p:nvPr/>
        </p:nvSpPr>
        <p:spPr>
          <a:xfrm>
            <a:off x="381001" y="1371600"/>
            <a:ext cx="8458200" cy="4939814"/>
          </a:xfrm>
          <a:prstGeom prst="rect">
            <a:avLst/>
          </a:prstGeom>
          <a:noFill/>
        </p:spPr>
        <p:txBody>
          <a:bodyPr wrap="square" rtlCol="0">
            <a:spAutoFit/>
          </a:bodyPr>
          <a:lstStyle/>
          <a:p>
            <a:pPr marL="742950" indent="-742950">
              <a:spcAft>
                <a:spcPts val="1800"/>
              </a:spcAft>
              <a:buFont typeface="+mj-lt"/>
              <a:buAutoNum type="arabicPeriod"/>
            </a:pPr>
            <a:r>
              <a:rPr lang="en-US" sz="2400" dirty="0" smtClean="0">
                <a:solidFill>
                  <a:srgbClr val="000000"/>
                </a:solidFill>
                <a:latin typeface="Calibri" panose="020F0502020204030204" pitchFamily="34" charset="0"/>
                <a:cs typeface="Franklin Gothic Book"/>
              </a:rPr>
              <a:t>Glider (and buoy) </a:t>
            </a:r>
            <a:r>
              <a:rPr lang="en-US" sz="2400" dirty="0">
                <a:solidFill>
                  <a:srgbClr val="000000"/>
                </a:solidFill>
                <a:latin typeface="Calibri" panose="020F0502020204030204" pitchFamily="34" charset="0"/>
                <a:cs typeface="Franklin Gothic Book"/>
              </a:rPr>
              <a:t>data revealed that ocean mixing and </a:t>
            </a:r>
            <a:r>
              <a:rPr lang="en-US" sz="2400" dirty="0" smtClean="0">
                <a:solidFill>
                  <a:srgbClr val="000000"/>
                </a:solidFill>
                <a:latin typeface="Calibri" panose="020F0502020204030204" pitchFamily="34" charset="0"/>
                <a:cs typeface="Franklin Gothic Book"/>
              </a:rPr>
              <a:t>resulting surface </a:t>
            </a:r>
            <a:r>
              <a:rPr lang="en-US" sz="2400" dirty="0">
                <a:solidFill>
                  <a:srgbClr val="000000"/>
                </a:solidFill>
                <a:latin typeface="Calibri" panose="020F0502020204030204" pitchFamily="34" charset="0"/>
                <a:cs typeface="Franklin Gothic Book"/>
              </a:rPr>
              <a:t>cooling preceded the </a:t>
            </a:r>
            <a:r>
              <a:rPr lang="en-US" sz="2400" dirty="0" smtClean="0">
                <a:solidFill>
                  <a:srgbClr val="000000"/>
                </a:solidFill>
                <a:latin typeface="Calibri" panose="020F0502020204030204" pitchFamily="34" charset="0"/>
                <a:cs typeface="Franklin Gothic Book"/>
              </a:rPr>
              <a:t>passage </a:t>
            </a:r>
            <a:r>
              <a:rPr lang="en-US" sz="2400" dirty="0">
                <a:solidFill>
                  <a:srgbClr val="000000"/>
                </a:solidFill>
                <a:latin typeface="Calibri" panose="020F0502020204030204" pitchFamily="34" charset="0"/>
                <a:cs typeface="Franklin Gothic Book"/>
              </a:rPr>
              <a:t>of the </a:t>
            </a:r>
            <a:r>
              <a:rPr lang="en-US" sz="2400" dirty="0" smtClean="0">
                <a:solidFill>
                  <a:srgbClr val="000000"/>
                </a:solidFill>
                <a:latin typeface="Calibri" panose="020F0502020204030204" pitchFamily="34" charset="0"/>
                <a:cs typeface="Franklin Gothic Book"/>
              </a:rPr>
              <a:t>eye</a:t>
            </a:r>
          </a:p>
          <a:p>
            <a:pPr marL="742950" indent="-742950">
              <a:spcAft>
                <a:spcPts val="1800"/>
              </a:spcAft>
              <a:buFont typeface="+mj-lt"/>
              <a:buAutoNum type="arabicPeriod"/>
            </a:pPr>
            <a:r>
              <a:rPr lang="en-US" sz="2400" dirty="0">
                <a:solidFill>
                  <a:srgbClr val="000000"/>
                </a:solidFill>
                <a:latin typeface="Calibri" panose="020F0502020204030204" pitchFamily="34" charset="0"/>
                <a:cs typeface="Franklin Gothic Book"/>
              </a:rPr>
              <a:t>Improved satellite SST product revealed that this surface ocean cooling was </a:t>
            </a:r>
            <a:r>
              <a:rPr lang="en-US" sz="2400" u="sng" dirty="0">
                <a:solidFill>
                  <a:srgbClr val="000000"/>
                </a:solidFill>
                <a:latin typeface="Calibri" panose="020F0502020204030204" pitchFamily="34" charset="0"/>
                <a:cs typeface="Franklin Gothic Book"/>
              </a:rPr>
              <a:t>not</a:t>
            </a:r>
            <a:r>
              <a:rPr lang="en-US" sz="2400" dirty="0">
                <a:solidFill>
                  <a:srgbClr val="000000"/>
                </a:solidFill>
                <a:latin typeface="Calibri" panose="020F0502020204030204" pitchFamily="34" charset="0"/>
                <a:cs typeface="Franklin Gothic Book"/>
              </a:rPr>
              <a:t> captured </a:t>
            </a:r>
            <a:r>
              <a:rPr lang="en-US" sz="2400" dirty="0" smtClean="0">
                <a:solidFill>
                  <a:srgbClr val="000000"/>
                </a:solidFill>
                <a:latin typeface="Calibri" panose="020F0502020204030204" pitchFamily="34" charset="0"/>
                <a:cs typeface="Franklin Gothic Book"/>
              </a:rPr>
              <a:t>by:</a:t>
            </a:r>
          </a:p>
          <a:p>
            <a:pPr marL="1200150" lvl="1" indent="-285750">
              <a:spcAft>
                <a:spcPts val="0"/>
              </a:spcAft>
              <a:buFont typeface="Arial" panose="020B0604020202020204" pitchFamily="34" charset="0"/>
              <a:buChar char="•"/>
            </a:pPr>
            <a:r>
              <a:rPr lang="en-US" sz="2400" dirty="0" smtClean="0">
                <a:solidFill>
                  <a:srgbClr val="000000"/>
                </a:solidFill>
                <a:latin typeface="Calibri"/>
                <a:cs typeface="Calibri"/>
              </a:rPr>
              <a:t>Basic satellite products</a:t>
            </a:r>
          </a:p>
          <a:p>
            <a:pPr marL="1200150" lvl="1" indent="-285750">
              <a:spcAft>
                <a:spcPts val="1800"/>
              </a:spcAft>
              <a:buFont typeface="Arial" panose="020B0604020202020204" pitchFamily="34" charset="0"/>
              <a:buChar char="•"/>
            </a:pPr>
            <a:r>
              <a:rPr lang="en-US" sz="2400" dirty="0">
                <a:solidFill>
                  <a:srgbClr val="000000"/>
                </a:solidFill>
                <a:latin typeface="Calibri"/>
                <a:cs typeface="Calibri"/>
              </a:rPr>
              <a:t>O</a:t>
            </a:r>
            <a:r>
              <a:rPr lang="en-US" sz="2400" dirty="0" smtClean="0">
                <a:solidFill>
                  <a:srgbClr val="000000"/>
                </a:solidFill>
                <a:latin typeface="Calibri"/>
                <a:cs typeface="Calibri"/>
              </a:rPr>
              <a:t>cean </a:t>
            </a:r>
            <a:r>
              <a:rPr lang="en-US" sz="2400" dirty="0">
                <a:solidFill>
                  <a:srgbClr val="000000"/>
                </a:solidFill>
                <a:latin typeface="Calibri"/>
                <a:cs typeface="Calibri"/>
              </a:rPr>
              <a:t>models used for forecasting hurricane </a:t>
            </a:r>
            <a:r>
              <a:rPr lang="en-US" sz="2400" dirty="0" smtClean="0">
                <a:solidFill>
                  <a:srgbClr val="000000"/>
                </a:solidFill>
                <a:latin typeface="Calibri"/>
                <a:cs typeface="Calibri"/>
              </a:rPr>
              <a:t>intensity</a:t>
            </a:r>
            <a:endParaRPr lang="en-US" sz="2400" dirty="0">
              <a:solidFill>
                <a:srgbClr val="000000"/>
              </a:solidFill>
              <a:latin typeface="Calibri"/>
              <a:cs typeface="Calibri"/>
            </a:endParaRPr>
          </a:p>
          <a:p>
            <a:pPr marL="742950" indent="-742950">
              <a:spcAft>
                <a:spcPts val="1800"/>
              </a:spcAft>
              <a:buFont typeface="+mj-lt"/>
              <a:buAutoNum type="arabicPeriod"/>
            </a:pPr>
            <a:r>
              <a:rPr lang="en-US" sz="2400" dirty="0">
                <a:solidFill>
                  <a:srgbClr val="000000"/>
                </a:solidFill>
                <a:latin typeface="Calibri" panose="020F0502020204030204" pitchFamily="34" charset="0"/>
                <a:cs typeface="Franklin Gothic Book"/>
              </a:rPr>
              <a:t>Over 100 sensitivity tests showed that Hurricane Irene intensity is very sensitive to this “ahead-of-eye” SST cooling</a:t>
            </a:r>
          </a:p>
          <a:p>
            <a:pPr marL="742950" indent="-742950">
              <a:spcAft>
                <a:spcPts val="1800"/>
              </a:spcAft>
              <a:buFont typeface="+mj-lt"/>
              <a:buAutoNum type="arabicPeriod"/>
            </a:pPr>
            <a:endParaRPr lang="en-US" sz="2400" dirty="0" smtClean="0">
              <a:solidFill>
                <a:srgbClr val="000000"/>
              </a:solidFill>
              <a:latin typeface="Calibri" panose="020F0502020204030204" pitchFamily="34" charset="0"/>
              <a:cs typeface="Franklin Gothic Book"/>
            </a:endParaRPr>
          </a:p>
          <a:p>
            <a:pPr marL="742950" indent="-742950">
              <a:spcAft>
                <a:spcPts val="1800"/>
              </a:spcAft>
              <a:buFont typeface="+mj-lt"/>
              <a:buAutoNum type="arabicPeriod"/>
            </a:pPr>
            <a:endParaRPr lang="en-US" sz="2400" dirty="0">
              <a:solidFill>
                <a:srgbClr val="000000"/>
              </a:solidFill>
              <a:latin typeface="Calibri" panose="020F0502020204030204" pitchFamily="34" charset="0"/>
              <a:cs typeface="Franklin Gothic Book"/>
            </a:endParaRPr>
          </a:p>
        </p:txBody>
      </p:sp>
      <p:sp>
        <p:nvSpPr>
          <p:cNvPr id="8"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8</a:t>
            </a:fld>
            <a:endParaRPr lang="en-US" dirty="0">
              <a:solidFill>
                <a:srgbClr val="000000"/>
              </a:solidFill>
              <a:latin typeface="Calibri"/>
              <a:cs typeface="Calibri"/>
            </a:endParaRPr>
          </a:p>
        </p:txBody>
      </p:sp>
    </p:spTree>
    <p:extLst>
      <p:ext uri="{BB962C8B-B14F-4D97-AF65-F5344CB8AC3E}">
        <p14:creationId xmlns:p14="http://schemas.microsoft.com/office/powerpoint/2010/main" val="19258990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8229600" cy="762000"/>
          </a:xfrm>
        </p:spPr>
        <p:txBody>
          <a:bodyPr/>
          <a:lstStyle/>
          <a:p>
            <a:pPr algn="l"/>
            <a:r>
              <a:rPr lang="en-US" sz="3600" b="1" dirty="0" smtClean="0">
                <a:solidFill>
                  <a:srgbClr val="000000"/>
                </a:solidFill>
                <a:latin typeface="Calibri"/>
                <a:cs typeface="Calibri"/>
              </a:rPr>
              <a:t>1. Glider revealed “ahead-of-eye” cooling</a:t>
            </a:r>
            <a:endParaRPr lang="en-US" sz="3600" b="1" dirty="0">
              <a:solidFill>
                <a:srgbClr val="000000"/>
              </a:solidFill>
              <a:latin typeface="Calibri"/>
              <a:cs typeface="Calibri"/>
            </a:endParaRPr>
          </a:p>
        </p:txBody>
      </p:sp>
      <p:pic>
        <p:nvPicPr>
          <p:cNvPr id="4" name="Picture 3" descr="science_Irene_temp_cbar_off.png"/>
          <p:cNvPicPr>
            <a:picLocks noChangeAspect="1"/>
          </p:cNvPicPr>
          <p:nvPr/>
        </p:nvPicPr>
        <p:blipFill rotWithShape="1">
          <a:blip r:embed="rId3" cstate="email">
            <a:extLst>
              <a:ext uri="{28A0092B-C50C-407E-A947-70E740481C1C}">
                <a14:useLocalDpi xmlns:a14="http://schemas.microsoft.com/office/drawing/2010/main" val="0"/>
              </a:ext>
            </a:extLst>
          </a:blip>
          <a:srcRect l="7213" t="13738" r="12065"/>
          <a:stretch/>
        </p:blipFill>
        <p:spPr>
          <a:xfrm>
            <a:off x="856094" y="1769416"/>
            <a:ext cx="8108283" cy="4326584"/>
          </a:xfrm>
          <a:prstGeom prst="rect">
            <a:avLst/>
          </a:prstGeom>
        </p:spPr>
      </p:pic>
      <p:cxnSp>
        <p:nvCxnSpPr>
          <p:cNvPr id="5" name="Straight Arrow Connector 4"/>
          <p:cNvCxnSpPr/>
          <p:nvPr/>
        </p:nvCxnSpPr>
        <p:spPr>
          <a:xfrm flipH="1">
            <a:off x="5581946" y="1407267"/>
            <a:ext cx="174803" cy="362148"/>
          </a:xfrm>
          <a:prstGeom prst="straightConnector1">
            <a:avLst/>
          </a:prstGeom>
          <a:ln w="762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756748" y="990600"/>
            <a:ext cx="2439344" cy="400110"/>
          </a:xfrm>
          <a:prstGeom prst="rect">
            <a:avLst/>
          </a:prstGeom>
          <a:noFill/>
        </p:spPr>
        <p:txBody>
          <a:bodyPr wrap="square" rtlCol="0">
            <a:spAutoFit/>
          </a:bodyPr>
          <a:lstStyle/>
          <a:p>
            <a:r>
              <a:rPr lang="en-US" sz="2000" dirty="0">
                <a:solidFill>
                  <a:srgbClr val="FF0000"/>
                </a:solidFill>
                <a:latin typeface="Calibri" panose="020F0502020204030204" pitchFamily="34" charset="0"/>
                <a:cs typeface="Franklin Gothic Book"/>
              </a:rPr>
              <a:t>p</a:t>
            </a:r>
            <a:r>
              <a:rPr lang="en-US" sz="2000" dirty="0" smtClean="0">
                <a:solidFill>
                  <a:srgbClr val="FF0000"/>
                </a:solidFill>
                <a:latin typeface="Calibri" panose="020F0502020204030204" pitchFamily="34" charset="0"/>
                <a:cs typeface="Franklin Gothic Book"/>
              </a:rPr>
              <a:t>assage of eye</a:t>
            </a:r>
          </a:p>
        </p:txBody>
      </p:sp>
      <p:cxnSp>
        <p:nvCxnSpPr>
          <p:cNvPr id="7" name="Straight Arrow Connector 6"/>
          <p:cNvCxnSpPr/>
          <p:nvPr/>
        </p:nvCxnSpPr>
        <p:spPr>
          <a:xfrm flipH="1">
            <a:off x="3222931" y="1408645"/>
            <a:ext cx="174803" cy="362148"/>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endCxn id="13" idx="1"/>
          </p:cNvCxnSpPr>
          <p:nvPr/>
        </p:nvCxnSpPr>
        <p:spPr>
          <a:xfrm flipH="1">
            <a:off x="5162822" y="2794035"/>
            <a:ext cx="984322" cy="184962"/>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254081" y="990600"/>
            <a:ext cx="3502668" cy="400110"/>
          </a:xfrm>
          <a:prstGeom prst="rect">
            <a:avLst/>
          </a:prstGeom>
          <a:noFill/>
        </p:spPr>
        <p:txBody>
          <a:bodyPr wrap="square" rtlCol="0">
            <a:spAutoFit/>
          </a:bodyPr>
          <a:lstStyle/>
          <a:p>
            <a:r>
              <a:rPr lang="en-US" sz="2000" dirty="0">
                <a:latin typeface="Calibri" panose="020F0502020204030204" pitchFamily="34" charset="0"/>
                <a:cs typeface="Franklin Gothic Book"/>
              </a:rPr>
              <a:t>w</a:t>
            </a:r>
            <a:r>
              <a:rPr lang="en-US" sz="2000" dirty="0" smtClean="0">
                <a:latin typeface="Calibri" panose="020F0502020204030204" pitchFamily="34" charset="0"/>
                <a:cs typeface="Franklin Gothic Book"/>
              </a:rPr>
              <a:t>arm SSTs before storm</a:t>
            </a:r>
          </a:p>
        </p:txBody>
      </p:sp>
      <p:sp>
        <p:nvSpPr>
          <p:cNvPr id="10" name="TextBox 9"/>
          <p:cNvSpPr txBox="1"/>
          <p:nvPr/>
        </p:nvSpPr>
        <p:spPr>
          <a:xfrm>
            <a:off x="6165680" y="1689100"/>
            <a:ext cx="1782785" cy="1631216"/>
          </a:xfrm>
          <a:prstGeom prst="rect">
            <a:avLst/>
          </a:prstGeom>
          <a:noFill/>
        </p:spPr>
        <p:txBody>
          <a:bodyPr wrap="square" rtlCol="0">
            <a:spAutoFit/>
          </a:bodyPr>
          <a:lstStyle/>
          <a:p>
            <a:r>
              <a:rPr lang="en-US" sz="2000" dirty="0" smtClean="0">
                <a:latin typeface="Calibri" panose="020F0502020204030204" pitchFamily="34" charset="0"/>
                <a:cs typeface="Franklin Gothic Book"/>
              </a:rPr>
              <a:t>Ocean column mixing from leading storm winds cools surface</a:t>
            </a:r>
          </a:p>
        </p:txBody>
      </p:sp>
      <p:cxnSp>
        <p:nvCxnSpPr>
          <p:cNvPr id="11" name="Straight Arrow Connector 10"/>
          <p:cNvCxnSpPr/>
          <p:nvPr/>
        </p:nvCxnSpPr>
        <p:spPr>
          <a:xfrm flipH="1">
            <a:off x="3723304" y="2357028"/>
            <a:ext cx="1159566" cy="0"/>
          </a:xfrm>
          <a:prstGeom prst="straightConnector1">
            <a:avLst/>
          </a:prstGeom>
          <a:ln w="7620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723304" y="3711317"/>
            <a:ext cx="1185270" cy="0"/>
          </a:xfrm>
          <a:prstGeom prst="straightConnector1">
            <a:avLst/>
          </a:prstGeom>
          <a:ln w="762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 name="Right Brace 12"/>
          <p:cNvSpPr/>
          <p:nvPr/>
        </p:nvSpPr>
        <p:spPr>
          <a:xfrm>
            <a:off x="4831458" y="2001269"/>
            <a:ext cx="331364" cy="1974491"/>
          </a:xfrm>
          <a:prstGeom prst="rightBrace">
            <a:avLst>
              <a:gd name="adj1" fmla="val 71572"/>
              <a:gd name="adj2" fmla="val 49518"/>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4" name="TextBox 13"/>
          <p:cNvSpPr txBox="1"/>
          <p:nvPr/>
        </p:nvSpPr>
        <p:spPr>
          <a:xfrm>
            <a:off x="2164739" y="1962090"/>
            <a:ext cx="2908741" cy="400110"/>
          </a:xfrm>
          <a:prstGeom prst="rect">
            <a:avLst/>
          </a:prstGeom>
          <a:noFill/>
        </p:spPr>
        <p:txBody>
          <a:bodyPr wrap="square" rtlCol="0">
            <a:spAutoFit/>
          </a:bodyPr>
          <a:lstStyle/>
          <a:p>
            <a:r>
              <a:rPr lang="en-US" sz="2000" dirty="0" smtClean="0">
                <a:solidFill>
                  <a:schemeClr val="bg1"/>
                </a:solidFill>
                <a:latin typeface="Calibri" panose="020F0502020204030204" pitchFamily="34" charset="0"/>
                <a:cs typeface="Franklin Gothic Book"/>
              </a:rPr>
              <a:t>onshore surface currents</a:t>
            </a:r>
          </a:p>
        </p:txBody>
      </p:sp>
      <p:sp>
        <p:nvSpPr>
          <p:cNvPr id="15" name="TextBox 14"/>
          <p:cNvSpPr txBox="1"/>
          <p:nvPr/>
        </p:nvSpPr>
        <p:spPr>
          <a:xfrm>
            <a:off x="2101680" y="3276600"/>
            <a:ext cx="2874937" cy="40011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Franklin Gothic Book"/>
              </a:rPr>
              <a:t>o</a:t>
            </a:r>
            <a:r>
              <a:rPr lang="en-US" sz="2000" dirty="0" smtClean="0">
                <a:solidFill>
                  <a:schemeClr val="bg1"/>
                </a:solidFill>
                <a:latin typeface="Calibri" panose="020F0502020204030204" pitchFamily="34" charset="0"/>
                <a:cs typeface="Franklin Gothic Book"/>
              </a:rPr>
              <a:t>ffshore bottom currents</a:t>
            </a:r>
          </a:p>
        </p:txBody>
      </p:sp>
      <p:sp>
        <p:nvSpPr>
          <p:cNvPr id="16" name="TextBox 15"/>
          <p:cNvSpPr txBox="1"/>
          <p:nvPr/>
        </p:nvSpPr>
        <p:spPr>
          <a:xfrm>
            <a:off x="159736" y="1422427"/>
            <a:ext cx="1554968" cy="646331"/>
          </a:xfrm>
          <a:prstGeom prst="rect">
            <a:avLst/>
          </a:prstGeom>
          <a:noFill/>
        </p:spPr>
        <p:txBody>
          <a:bodyPr wrap="square" rtlCol="0">
            <a:spAutoFit/>
          </a:bodyPr>
          <a:lstStyle/>
          <a:p>
            <a:r>
              <a:rPr lang="en-US" dirty="0">
                <a:latin typeface="Calibri" panose="020F0502020204030204" pitchFamily="34" charset="0"/>
                <a:cs typeface="Franklin Gothic Book"/>
              </a:rPr>
              <a:t>t</a:t>
            </a:r>
            <a:r>
              <a:rPr lang="en-US" dirty="0" smtClean="0">
                <a:latin typeface="Calibri" panose="020F0502020204030204" pitchFamily="34" charset="0"/>
                <a:cs typeface="Franklin Gothic Book"/>
              </a:rPr>
              <a:t>hermocline top</a:t>
            </a:r>
          </a:p>
        </p:txBody>
      </p:sp>
      <p:cxnSp>
        <p:nvCxnSpPr>
          <p:cNvPr id="17" name="Straight Arrow Connector 16"/>
          <p:cNvCxnSpPr/>
          <p:nvPr/>
        </p:nvCxnSpPr>
        <p:spPr>
          <a:xfrm>
            <a:off x="685800" y="1876961"/>
            <a:ext cx="1597132" cy="437326"/>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44516" y="2154296"/>
            <a:ext cx="1912884" cy="646331"/>
          </a:xfrm>
          <a:prstGeom prst="rect">
            <a:avLst/>
          </a:prstGeom>
          <a:noFill/>
        </p:spPr>
        <p:txBody>
          <a:bodyPr wrap="square" rtlCol="0">
            <a:spAutoFit/>
          </a:bodyPr>
          <a:lstStyle/>
          <a:p>
            <a:r>
              <a:rPr lang="en-US" dirty="0">
                <a:latin typeface="Calibri" panose="020F0502020204030204" pitchFamily="34" charset="0"/>
                <a:cs typeface="Franklin Gothic Book"/>
              </a:rPr>
              <a:t>t</a:t>
            </a:r>
            <a:r>
              <a:rPr lang="en-US" dirty="0" smtClean="0">
                <a:latin typeface="Calibri" panose="020F0502020204030204" pitchFamily="34" charset="0"/>
                <a:cs typeface="Franklin Gothic Book"/>
              </a:rPr>
              <a:t>hermocline bottom</a:t>
            </a:r>
          </a:p>
        </p:txBody>
      </p:sp>
      <p:cxnSp>
        <p:nvCxnSpPr>
          <p:cNvPr id="19" name="Straight Arrow Connector 18"/>
          <p:cNvCxnSpPr/>
          <p:nvPr/>
        </p:nvCxnSpPr>
        <p:spPr>
          <a:xfrm>
            <a:off x="1100958" y="2602986"/>
            <a:ext cx="1029457" cy="120052"/>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181102" y="1255691"/>
            <a:ext cx="1267698" cy="400110"/>
          </a:xfrm>
          <a:prstGeom prst="rect">
            <a:avLst/>
          </a:prstGeom>
          <a:noFill/>
        </p:spPr>
        <p:txBody>
          <a:bodyPr wrap="square" rtlCol="0">
            <a:spAutoFit/>
          </a:bodyPr>
          <a:lstStyle/>
          <a:p>
            <a:r>
              <a:rPr lang="en-US" sz="2000" b="1" dirty="0" smtClean="0">
                <a:latin typeface="Calibri" panose="020F0502020204030204" pitchFamily="34" charset="0"/>
                <a:cs typeface="Franklin Gothic Book"/>
              </a:rPr>
              <a:t>T (°C)</a:t>
            </a:r>
          </a:p>
        </p:txBody>
      </p:sp>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backgroundRemoval t="685" b="100000" l="10000" r="90000"/>
                    </a14:imgEffect>
                  </a14:imgLayer>
                </a14:imgProps>
              </a:ext>
            </a:extLst>
          </a:blip>
          <a:stretch>
            <a:fillRect/>
          </a:stretch>
        </p:blipFill>
        <p:spPr>
          <a:xfrm>
            <a:off x="76200" y="152400"/>
            <a:ext cx="1041035" cy="675516"/>
          </a:xfrm>
          <a:prstGeom prst="rect">
            <a:avLst/>
          </a:prstGeom>
        </p:spPr>
      </p:pic>
      <p:sp>
        <p:nvSpPr>
          <p:cNvPr id="25"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9</a:t>
            </a:fld>
            <a:endParaRPr lang="en-US" dirty="0">
              <a:solidFill>
                <a:srgbClr val="000000"/>
              </a:solidFill>
              <a:latin typeface="Calibri"/>
              <a:cs typeface="Calibri"/>
            </a:endParaRPr>
          </a:p>
        </p:txBody>
      </p:sp>
    </p:spTree>
    <p:extLst>
      <p:ext uri="{BB962C8B-B14F-4D97-AF65-F5344CB8AC3E}">
        <p14:creationId xmlns:p14="http://schemas.microsoft.com/office/powerpoint/2010/main" val="310287768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9967</TotalTime>
  <Words>2094</Words>
  <Application>Microsoft Macintosh PowerPoint</Application>
  <PresentationFormat>On-screen Show (4:3)</PresentationFormat>
  <Paragraphs>343</Paragraphs>
  <Slides>31</Slides>
  <Notes>17</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Default Design</vt:lpstr>
      <vt:lpstr>PowerPoint Presentation</vt:lpstr>
      <vt:lpstr>Motivation</vt:lpstr>
      <vt:lpstr>Governing factors of hurricane intensity</vt:lpstr>
      <vt:lpstr>Hypothesis</vt:lpstr>
      <vt:lpstr>Hypothesis</vt:lpstr>
      <vt:lpstr>Hypothesis</vt:lpstr>
      <vt:lpstr>Methods – Observations and Model</vt:lpstr>
      <vt:lpstr>Results</vt:lpstr>
      <vt:lpstr>1. Glider revealed “ahead-of-eye” cooling</vt:lpstr>
      <vt:lpstr>1. Buoys corroborated “ahead-of-eye” cooling along entire MAB track</vt:lpstr>
      <vt:lpstr>2. Improved satellite SST product revealed that this cooling was not captured by:</vt:lpstr>
      <vt:lpstr>PowerPoint Presentation</vt:lpstr>
      <vt:lpstr>Another look at the cooling to explain SST sensitivity set-up…</vt:lpstr>
      <vt:lpstr>3. &gt;100 sensitivity tests showed Irene intensity very sensitive to this “ahead-of-eye” SST cooling</vt:lpstr>
      <vt:lpstr>Conclusions</vt:lpstr>
      <vt:lpstr>Future work</vt:lpstr>
      <vt:lpstr>Thank You</vt:lpstr>
      <vt:lpstr>Extra Slides</vt:lpstr>
      <vt:lpstr>PowerPoint Presentation</vt:lpstr>
      <vt:lpstr>PowerPoint Presentation</vt:lpstr>
      <vt:lpstr>SAB and MAB buoy water temperature</vt:lpstr>
      <vt:lpstr>Post-storm SST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 Validation</vt:lpstr>
      <vt:lpstr>Model Validation</vt:lpstr>
    </vt:vector>
  </TitlesOfParts>
  <Company>Rutgers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hroarty</dc:creator>
  <cp:lastModifiedBy>Greg Seroka</cp:lastModifiedBy>
  <cp:revision>792</cp:revision>
  <dcterms:created xsi:type="dcterms:W3CDTF">2011-03-03T17:35:39Z</dcterms:created>
  <dcterms:modified xsi:type="dcterms:W3CDTF">2014-04-01T15:59:56Z</dcterms:modified>
</cp:coreProperties>
</file>