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76" r:id="rId9"/>
    <p:sldId id="275" r:id="rId10"/>
    <p:sldId id="263" r:id="rId11"/>
    <p:sldId id="264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1" r:id="rId21"/>
    <p:sldId id="299" r:id="rId22"/>
    <p:sldId id="300" r:id="rId23"/>
    <p:sldId id="302" r:id="rId24"/>
    <p:sldId id="303" r:id="rId25"/>
    <p:sldId id="266" r:id="rId26"/>
    <p:sldId id="267" r:id="rId27"/>
    <p:sldId id="304" r:id="rId28"/>
    <p:sldId id="268" r:id="rId29"/>
    <p:sldId id="277" r:id="rId30"/>
    <p:sldId id="279" r:id="rId31"/>
    <p:sldId id="272" r:id="rId32"/>
    <p:sldId id="270" r:id="rId33"/>
    <p:sldId id="273" r:id="rId34"/>
    <p:sldId id="271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5031A"/>
    <a:srgbClr val="C61600"/>
    <a:srgbClr val="DF1A00"/>
    <a:srgbClr val="B65B2C"/>
    <a:srgbClr val="B65B03"/>
    <a:srgbClr val="19C9FE"/>
    <a:srgbClr val="2CC9FE"/>
    <a:srgbClr val="2BD3FC"/>
    <a:srgbClr val="2BD39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1" autoAdjust="0"/>
    <p:restoredTop sz="89757" autoAdjust="0"/>
  </p:normalViewPr>
  <p:slideViewPr>
    <p:cSldViewPr>
      <p:cViewPr varScale="1">
        <p:scale>
          <a:sx n="130" d="100"/>
          <a:sy n="130" d="100"/>
        </p:scale>
        <p:origin x="-19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CC3EC3-8A01-C145-BBB4-A2AFF1371479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BC68C7-2010-1241-B9A7-EC76DD61E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7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E734AC-F124-7B43-AE9E-1DAC3C0E7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01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-Gray contour is 22C isotherm (upwelling)</a:t>
            </a:r>
          </a:p>
          <a:p>
            <a:r>
              <a:rPr lang="en-US" baseline="0" dirty="0" smtClean="0"/>
              <a:t>-Cross and along-shelf gradient:</a:t>
            </a:r>
          </a:p>
          <a:p>
            <a:r>
              <a:rPr lang="en-US" baseline="0" dirty="0" smtClean="0"/>
              <a:t>	-nearshore low correlation</a:t>
            </a:r>
            <a:r>
              <a:rPr lang="en-US" baseline="0" dirty="0" smtClean="0">
                <a:sym typeface="Wingdings"/>
              </a:rPr>
              <a:t> upwelling (well mixed water column (Chant et al., 2004) uncertain CODAR wind estimates rather than inaccurate RU-WRF</a:t>
            </a:r>
          </a:p>
          <a:p>
            <a:r>
              <a:rPr lang="en-US" baseline="0" dirty="0" smtClean="0">
                <a:sym typeface="Wingdings"/>
              </a:rPr>
              <a:t>	-alongshore banding 30km apart, match scale of upwelling center alongshore velocity jet along offshore edge of surface front</a:t>
            </a:r>
          </a:p>
          <a:p>
            <a:r>
              <a:rPr lang="en-US" baseline="0" dirty="0" smtClean="0">
                <a:sym typeface="Wingdings"/>
              </a:rPr>
              <a:t>-Closer examination of surface currents offshore flow alongshore near southern boundary of region, turns sharply offshore just south of upwelling center, turn alongshore farther north bias CODAR wind estimates</a:t>
            </a:r>
          </a:p>
          <a:p>
            <a:r>
              <a:rPr lang="en-US" baseline="0" dirty="0" smtClean="0">
                <a:sym typeface="Wingdings"/>
              </a:rPr>
              <a:t>	-will be looked into with future work look at average currents over time period as in </a:t>
            </a:r>
            <a:r>
              <a:rPr lang="en-US" baseline="0" dirty="0" err="1" smtClean="0">
                <a:sym typeface="Wingdings"/>
              </a:rPr>
              <a:t>Kohut</a:t>
            </a:r>
            <a:r>
              <a:rPr lang="en-US" baseline="0" dirty="0" smtClean="0">
                <a:sym typeface="Wingdings"/>
              </a:rPr>
              <a:t> et al. (2004), also for non-upwelling case- to see why angle is -20 for upwelling versus +20 for non-upwelling</a:t>
            </a:r>
          </a:p>
          <a:p>
            <a:r>
              <a:rPr lang="en-US" baseline="0" dirty="0" smtClean="0">
                <a:sym typeface="Wingdings"/>
              </a:rPr>
              <a:t>	-look at average CODAR winds and RUWRF winds, first in time to get field of vectors, and then space + time to get one overall vector to see angle rotation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-Lit review to get known physics on this interaction</a:t>
            </a:r>
          </a:p>
          <a:p>
            <a:r>
              <a:rPr lang="en-US" dirty="0" smtClean="0"/>
              <a:t>-Propagation speeds slower in both</a:t>
            </a:r>
            <a:r>
              <a:rPr lang="en-US" baseline="0" dirty="0" smtClean="0"/>
              <a:t> other cases mentioned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-Limit comparison to</a:t>
            </a:r>
            <a:r>
              <a:rPr lang="en-US" baseline="0" dirty="0" smtClean="0"/>
              <a:t> grid points with &gt;=0.6 correlation between CODAR currents and OC winds</a:t>
            </a:r>
          </a:p>
          <a:p>
            <a:r>
              <a:rPr lang="en-US" baseline="0" dirty="0" smtClean="0"/>
              <a:t>-Angle offset values between 0 and 20 degrees, most correlated RU-WRF model wind vector shifted to right of CODAR wind estimate</a:t>
            </a:r>
          </a:p>
          <a:p>
            <a:r>
              <a:rPr lang="en-US" baseline="0" dirty="0" smtClean="0"/>
              <a:t>-Gray contour is 24C isotherm (no upwelling)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-Limit comparison to</a:t>
            </a:r>
            <a:r>
              <a:rPr lang="en-US" baseline="0" dirty="0" smtClean="0"/>
              <a:t> grid points with &gt;=0.6 correlation between CODAR currents and OC winds</a:t>
            </a:r>
          </a:p>
          <a:p>
            <a:r>
              <a:rPr lang="en-US" baseline="0" dirty="0" smtClean="0"/>
              <a:t>-Angle offset values between 0 and 20 degrees, most correlated RU-WRF model wind vector shifted to right of CODAR wind estimate</a:t>
            </a:r>
          </a:p>
          <a:p>
            <a:r>
              <a:rPr lang="en-US" baseline="0" dirty="0" smtClean="0"/>
              <a:t>-Gray contour is 24C isotherm (no upwelling)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-Ocean city centered</a:t>
            </a:r>
            <a:r>
              <a:rPr lang="en-US" baseline="0" dirty="0" smtClean="0"/>
              <a:t> on site, good coverage</a:t>
            </a:r>
          </a:p>
          <a:p>
            <a:r>
              <a:rPr lang="en-US" baseline="0" dirty="0" smtClean="0"/>
              <a:t>-75-min center averaged winds to be consistent with CODAR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-describe</a:t>
            </a:r>
            <a:r>
              <a:rPr lang="en-US" baseline="0" dirty="0" smtClean="0"/>
              <a:t> CODAR network, OC site using red and black triangles on bottom right figures</a:t>
            </a:r>
            <a:endParaRPr lang="en-US" dirty="0" smtClean="0"/>
          </a:p>
          <a:p>
            <a:r>
              <a:rPr lang="en-US" dirty="0" smtClean="0"/>
              <a:t>-3</a:t>
            </a:r>
            <a:r>
              <a:rPr lang="en-US" baseline="0" dirty="0" smtClean="0"/>
              <a:t> points used to determine optimal lag are in figure at bottom right</a:t>
            </a:r>
          </a:p>
          <a:p>
            <a:r>
              <a:rPr lang="en-US" baseline="0" dirty="0" smtClean="0"/>
              <a:t>-Recalculated complex correlation increased mean from 0.56 to 0.62, 50% region above 0.6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-Limit comparison to</a:t>
            </a:r>
            <a:r>
              <a:rPr lang="en-US" baseline="0" dirty="0" smtClean="0"/>
              <a:t> grid points with &gt;=0.6 correlation between CODAR currents and OC winds</a:t>
            </a:r>
          </a:p>
          <a:p>
            <a:r>
              <a:rPr lang="en-US" baseline="0" dirty="0" smtClean="0"/>
              <a:t>-Angle offset values between 0 and 20 degrees, most correlated RU-WRF model wind vector shifted to right of CODAR wind estimate</a:t>
            </a:r>
          </a:p>
          <a:p>
            <a:r>
              <a:rPr lang="en-US" baseline="0" dirty="0" smtClean="0"/>
              <a:t>-Gray contour is 24C isotherm (no upwelling)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DD655-3D7E-BC4E-B1D0-9EE0E9F43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7EC91-2B12-C24C-A3B9-9102DB6A0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3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5A955-5BE4-6247-BFDB-9B9489F5A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3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9DE02-9058-8140-AE2F-B6119B3B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4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DE5E1-B1DC-A046-9888-88062221A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7FD7F-2787-3947-8F72-D72C70125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1E921-5E96-D144-8E2F-261FFE9D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9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F2DB7-1B33-8744-BBD0-21B780BA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7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F00DB-5B34-564A-9577-3A6562E73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47FD-034E-4A4B-80A1-5D6262E70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8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53DE0-294B-1C45-8359-CB3814C99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6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9F70DD-0032-DE48-80D6-212591A03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ist1.jpg"/>
          <p:cNvPicPr>
            <a:picLocks noChangeAspect="1"/>
          </p:cNvPicPr>
          <p:nvPr/>
        </p:nvPicPr>
        <p:blipFill>
          <a:blip r:embed="rId3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62"/>
            <a:ext cx="9144000" cy="6261861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083734"/>
            <a:ext cx="8686800" cy="1143000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Spatial evaluation of high-resolution modeled offshore winds with estimated winds derived from a network of HF radars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387601"/>
            <a:ext cx="5867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Greg Seroka</a:t>
            </a:r>
            <a:r>
              <a:rPr lang="en-US" dirty="0" smtClean="0">
                <a:latin typeface="Calibri"/>
                <a:cs typeface="Calibri"/>
              </a:rPr>
              <a:t>, Josh </a:t>
            </a:r>
            <a:r>
              <a:rPr lang="en-US" dirty="0" err="1" smtClean="0">
                <a:latin typeface="Calibri"/>
                <a:cs typeface="Calibri"/>
              </a:rPr>
              <a:t>Kohut</a:t>
            </a:r>
            <a:r>
              <a:rPr lang="en-US" dirty="0" smtClean="0">
                <a:latin typeface="Calibri"/>
                <a:cs typeface="Calibri"/>
              </a:rPr>
              <a:t>, Laura </a:t>
            </a:r>
            <a:r>
              <a:rPr lang="en-US" dirty="0" err="1" smtClean="0">
                <a:latin typeface="Calibri"/>
                <a:cs typeface="Calibri"/>
              </a:rPr>
              <a:t>Palamara</a:t>
            </a:r>
            <a:r>
              <a:rPr lang="en-US" dirty="0" smtClean="0">
                <a:latin typeface="Calibri"/>
                <a:cs typeface="Calibri"/>
              </a:rPr>
              <a:t>, Scott Glenn,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Hugh </a:t>
            </a:r>
            <a:r>
              <a:rPr lang="en-US" dirty="0" err="1" smtClean="0">
                <a:latin typeface="Calibri"/>
                <a:cs typeface="Calibri"/>
              </a:rPr>
              <a:t>Roarty</a:t>
            </a:r>
            <a:r>
              <a:rPr lang="en-US" dirty="0" smtClean="0">
                <a:latin typeface="Calibri"/>
                <a:cs typeface="Calibri"/>
              </a:rPr>
              <a:t>, Lou Bowers, Rich Dunk</a:t>
            </a:r>
          </a:p>
          <a:p>
            <a:pPr algn="ctr"/>
            <a:endParaRPr lang="en-US" sz="1000" b="1" dirty="0" smtClean="0">
              <a:latin typeface="Calibri"/>
              <a:cs typeface="Calibri"/>
            </a:endParaRPr>
          </a:p>
          <a:p>
            <a:pPr algn="ctr"/>
            <a:r>
              <a:rPr lang="en-US" dirty="0" smtClean="0">
                <a:latin typeface="Calibri"/>
                <a:cs typeface="Calibri"/>
              </a:rPr>
              <a:t>September 25, 2013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Oceans 2013 MTS Meeting </a:t>
            </a:r>
          </a:p>
        </p:txBody>
      </p:sp>
      <p:pic>
        <p:nvPicPr>
          <p:cNvPr id="6" name="Picture 24" descr="RU_SIG_COOL_CMYK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0" y="2150531"/>
            <a:ext cx="1371599" cy="66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26999"/>
            <a:ext cx="900113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59266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" name="Picture 41" descr="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54975" y="76200"/>
            <a:ext cx="831850" cy="838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30" descr="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152400"/>
            <a:ext cx="8128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7" name="Picture 16" descr="nj_boem_callarea_nautical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3639" r="2357" b="2262"/>
          <a:stretch/>
        </p:blipFill>
        <p:spPr>
          <a:xfrm>
            <a:off x="6163732" y="2988733"/>
            <a:ext cx="2489200" cy="3253034"/>
          </a:xfrm>
          <a:prstGeom prst="rect">
            <a:avLst/>
          </a:prstGeom>
        </p:spPr>
      </p:pic>
      <p:pic>
        <p:nvPicPr>
          <p:cNvPr id="1025" name="Picture 1" descr="love_receive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" y="3454401"/>
            <a:ext cx="3131326" cy="2489199"/>
          </a:xfrm>
          <a:prstGeom prst="rect">
            <a:avLst/>
          </a:prstGeom>
          <a:noFill/>
          <a:ln w="15875">
            <a:solidFill>
              <a:srgbClr val="D8D8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3886200" y="4478866"/>
            <a:ext cx="16002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Screen Shot 2013-09-20 at 12.17.28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3" y="2218267"/>
            <a:ext cx="1844444" cy="3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3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1111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Complex Correlation: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HF radar-derived surface winds vs. RU-WRF 10m winds </a:t>
            </a:r>
            <a:endParaRPr lang="en-US" sz="31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1125" y="9906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Calibri"/>
                <a:cs typeface="Calibri"/>
              </a:rPr>
              <a:t>Upwelling: </a:t>
            </a:r>
            <a:r>
              <a:rPr lang="en-US" sz="2200" dirty="0" smtClean="0">
                <a:latin typeface="Calibri"/>
                <a:cs typeface="Calibri"/>
              </a:rPr>
              <a:t>8-15 Sep</a:t>
            </a: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439014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Magnitude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5261" y="14478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Angle Offset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2" name="Picture 11" descr="spatialcorrelation_09-8-12_to_09-15-12_w0911_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t="5781" r="18397" b="6965"/>
          <a:stretch/>
        </p:blipFill>
        <p:spPr>
          <a:xfrm>
            <a:off x="101600" y="1811866"/>
            <a:ext cx="4284134" cy="4432942"/>
          </a:xfrm>
          <a:prstGeom prst="rect">
            <a:avLst/>
          </a:prstGeom>
        </p:spPr>
      </p:pic>
      <p:pic>
        <p:nvPicPr>
          <p:cNvPr id="13" name="Picture 12" descr="spatialcorrelation_angle_09-8-12_to_09-15-12_w0911_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t="6089" r="18744" b="6964"/>
          <a:stretch/>
        </p:blipFill>
        <p:spPr>
          <a:xfrm>
            <a:off x="4648200" y="1845733"/>
            <a:ext cx="4254214" cy="43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9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471456"/>
            <a:ext cx="9144000" cy="2133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Focus on non-upwelling case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Upwelling center could be influencing CODAR wind estimates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Slowly-moving cold front between </a:t>
            </a:r>
            <a:b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1800 GMT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on 5 Sep and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0600 GMT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on 6 Sep 2012</a:t>
            </a:r>
          </a:p>
        </p:txBody>
      </p:sp>
      <p:pic>
        <p:nvPicPr>
          <p:cNvPr id="2" name="Picture 1" descr="frontal_passage_0905-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59" y="2582552"/>
            <a:ext cx="5861000" cy="36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currentregridpredwind3modelandradar2012090518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1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currentregridpredwind3modelandradar2012090519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8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currentregridpredwind3modelandradar2012090520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currentregridpredwind3modelandradar2012090521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7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522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523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600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601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A few notes about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Offshore Wind Energy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Content Placeholder 1" descr="nj_90m_offshor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4698" r="5460" b="4698"/>
          <a:stretch/>
        </p:blipFill>
        <p:spPr>
          <a:xfrm>
            <a:off x="5105400" y="1242485"/>
            <a:ext cx="3784599" cy="4981020"/>
          </a:xfrm>
        </p:spPr>
      </p:pic>
      <p:sp>
        <p:nvSpPr>
          <p:cNvPr id="4" name="TextBox 3"/>
          <p:cNvSpPr txBox="1"/>
          <p:nvPr/>
        </p:nvSpPr>
        <p:spPr>
          <a:xfrm>
            <a:off x="0" y="1295400"/>
            <a:ext cx="51816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Existing DOE and NREL </a:t>
            </a:r>
            <a:r>
              <a:rPr lang="en-US" sz="2000" b="1" dirty="0" smtClean="0">
                <a:latin typeface="Calibri"/>
                <a:cs typeface="Calibri"/>
              </a:rPr>
              <a:t>annual average</a:t>
            </a:r>
            <a:r>
              <a:rPr lang="en-US" sz="2000" dirty="0" smtClean="0">
                <a:latin typeface="Calibri"/>
                <a:cs typeface="Calibri"/>
              </a:rPr>
              <a:t> offshore wind resource maps (e.g. to right)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fail to represent variability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Supply vs. demand: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Calibri"/>
                <a:cs typeface="Calibri"/>
              </a:rPr>
              <a:t>Supply:</a:t>
            </a:r>
            <a:r>
              <a:rPr lang="en-US" dirty="0" smtClean="0">
                <a:latin typeface="Calibri"/>
                <a:cs typeface="Calibri"/>
              </a:rPr>
              <a:t> Wind (variant)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Calibri"/>
                <a:cs typeface="Calibri"/>
              </a:rPr>
              <a:t>Demand:</a:t>
            </a:r>
            <a:r>
              <a:rPr lang="en-US" dirty="0" smtClean="0">
                <a:latin typeface="Calibri"/>
                <a:cs typeface="Calibri"/>
              </a:rPr>
              <a:t> Electricity demand (variant)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Prediction of variance in wind will assist: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>
                <a:latin typeface="Calibri"/>
                <a:cs typeface="Calibri"/>
              </a:rPr>
              <a:t>Backup generation planning </a:t>
            </a:r>
            <a:r>
              <a:rPr lang="en-US" dirty="0" smtClean="0">
                <a:latin typeface="Calibri"/>
                <a:cs typeface="Calibri"/>
              </a:rPr>
              <a:t>(high costs, emissions b/c of power plant “cycling”)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>
                <a:latin typeface="Calibri"/>
                <a:cs typeface="Calibri"/>
              </a:rPr>
              <a:t>Construction, maintenance</a:t>
            </a:r>
            <a:r>
              <a:rPr lang="en-US" dirty="0" smtClean="0">
                <a:latin typeface="Calibri"/>
                <a:cs typeface="Calibri"/>
              </a:rPr>
              <a:t> strategies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>
                <a:latin typeface="Calibri"/>
                <a:cs typeface="Calibri"/>
              </a:rPr>
              <a:t>Cost-effective operation in PJM market</a:t>
            </a:r>
            <a:r>
              <a:rPr lang="en-US" dirty="0" smtClean="0">
                <a:latin typeface="Calibri"/>
                <a:cs typeface="Calibri"/>
              </a:rPr>
              <a:t> (power generation forecasting/ next-day trading)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Dearth of offshore observations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Onshore met tower: $100K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Offshore met tower: up to $10 million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No spatial wind variability (yet)</a:t>
            </a:r>
          </a:p>
          <a:p>
            <a:pPr lvl="1"/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49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602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603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604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605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“Feature Tracking”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rrentregridpredwind3modelandradar2012090606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3100"/>
            <a:ext cx="7314713" cy="54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Conclusions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181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Existing annual average offshore wind resource maps fail to represent variability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CODAR can be used to help spatially evaluate numerical modeling of offshore winds, incl. variability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Good correlation (0.6-0.8) between CODAR estimated surface winds and RUWRF modeled 10m winds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Excellent correlation displayed over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t’storm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case, providing confidence in RUWRF’s performance offshore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Scanning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LiDAR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is the future: spatial offshore winds at hub height (~100m)</a:t>
            </a: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31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References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685800"/>
            <a:ext cx="8915400" cy="499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Beardsley, R. C., and D. B.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Haidvogel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 (1981), Model studies of wind driven transient circulation in the Middle Atlantic Bight, part 1: Adiabatic boundary conditions, J. Phys.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Oceanogr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., 11, 355 – 375.</a:t>
            </a: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Beardsley, R. C., W. C.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Boicourt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and D. V. Hansen (1976), Physical oceanography of the Middle Atlantic Bight,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Limnol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Oceanogr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. Spec.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Symp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., 2, 20 – 34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  <a:latin typeface="Calibri"/>
                <a:cs typeface="Calibri"/>
              </a:rPr>
              <a:t>Chant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, R. J., S. M. Glenn, and J. T. </a:t>
            </a:r>
            <a:r>
              <a:rPr lang="en-US" sz="1200" dirty="0" err="1">
                <a:solidFill>
                  <a:schemeClr val="tx1"/>
                </a:solidFill>
                <a:latin typeface="Calibri"/>
                <a:cs typeface="Calibri"/>
              </a:rPr>
              <a:t>Kohut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 (2004), Flow reversals during upwelling conditions on the New Jersey inner shelf J. </a:t>
            </a:r>
            <a:r>
              <a:rPr lang="en-US" sz="1200" dirty="0" err="1">
                <a:solidFill>
                  <a:schemeClr val="tx1"/>
                </a:solidFill>
                <a:latin typeface="Calibri"/>
                <a:cs typeface="Calibri"/>
              </a:rPr>
              <a:t>Geophys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. Res., Vol. 109, No. C12, C12S03. 10.1029/2003JC001941.</a:t>
            </a:r>
          </a:p>
          <a:p>
            <a:pPr marL="0" indent="0">
              <a:buNone/>
            </a:pP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Chao, Y., Z. Li, J. Kindle, J. </a:t>
            </a:r>
            <a:r>
              <a:rPr lang="en-US" sz="1200" dirty="0" err="1">
                <a:solidFill>
                  <a:schemeClr val="tx1"/>
                </a:solidFill>
                <a:latin typeface="Calibri"/>
                <a:cs typeface="Calibri"/>
              </a:rPr>
              <a:t>Paduan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, and F. Chavez (2003), A high-resolution surface vector wind product for coastal oceans: Blending satellite scatterometer measurements with regional mesoscale atmospheric model simulations, </a:t>
            </a:r>
            <a:r>
              <a:rPr lang="en-US" sz="1200" dirty="0" err="1">
                <a:solidFill>
                  <a:schemeClr val="tx1"/>
                </a:solidFill>
                <a:latin typeface="Calibri"/>
                <a:cs typeface="Calibri"/>
              </a:rPr>
              <a:t>Geophys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. Res. </a:t>
            </a:r>
            <a:r>
              <a:rPr lang="en-US" sz="1200" dirty="0" err="1">
                <a:solidFill>
                  <a:schemeClr val="tx1"/>
                </a:solidFill>
                <a:latin typeface="Calibri"/>
                <a:cs typeface="Calibri"/>
              </a:rPr>
              <a:t>Lett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., 30(1), </a:t>
            </a:r>
            <a:r>
              <a:rPr lang="en-US" sz="1200" dirty="0" smtClean="0">
                <a:solidFill>
                  <a:schemeClr val="tx1"/>
                </a:solidFill>
                <a:latin typeface="Calibri"/>
                <a:cs typeface="Calibri"/>
              </a:rPr>
              <a:t>1013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Chapman, R. D., and H. C. Graber (1997), Validation of HF radar measurements, Oceanography, 10, 76 – 79</a:t>
            </a:r>
            <a:r>
              <a:rPr lang="en-US" sz="1200" dirty="0" smtClean="0">
                <a:solidFill>
                  <a:schemeClr val="tx1"/>
                </a:solidFill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200" dirty="0" err="1">
                <a:solidFill>
                  <a:schemeClr val="tx1"/>
                </a:solidFill>
                <a:latin typeface="Calibri"/>
                <a:cs typeface="Calibri"/>
              </a:rPr>
              <a:t>Kohut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, J. T., S. M. Glenn, and R. J. Chant (2004), Seasonal current variability on the New Jersey inner shelf, J. </a:t>
            </a:r>
            <a:r>
              <a:rPr lang="en-US" sz="1200" dirty="0" err="1">
                <a:solidFill>
                  <a:schemeClr val="tx1"/>
                </a:solidFill>
                <a:latin typeface="Calibri"/>
                <a:cs typeface="Calibri"/>
              </a:rPr>
              <a:t>Geophys</a:t>
            </a: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. Res., 109, C07S07 </a:t>
            </a:r>
            <a:endParaRPr lang="en-US" sz="12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Kohut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J., H.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Roarty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and S. M. Glenn (2006), Characterizing observed environmental variability with HF Doppler radar surface current mappers and acoustic Doppler current profilers: Environmental variability in the coastal ocean, IEEE J. Oceanic Eng., 31, 876 – 884, doi:10.1109/ JOE.2006.886095.</a:t>
            </a:r>
          </a:p>
          <a:p>
            <a:pPr marL="0" indent="0">
              <a:buNone/>
            </a:pP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J., S. Chen, J.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L. Hart, J.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Klemp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J.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Middlecoff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and W.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Skamarock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(2001),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Development of a next-generation regional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weather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research and forecast model. Developments in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Teracomputing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W.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Zwieflhafer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 and N. </a:t>
            </a:r>
            <a:r>
              <a:rPr lang="en-US" sz="1200" dirty="0" err="1">
                <a:solidFill>
                  <a:srgbClr val="000000"/>
                </a:solidFill>
                <a:latin typeface="Calibri"/>
                <a:cs typeface="Calibri"/>
              </a:rPr>
              <a:t>Kreitz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, Eds., World Scientific, 269–296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33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Proposed Work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461132"/>
            <a:ext cx="91440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More thorough literature review on thunderstorm downdrafts, outflows and surface ocean response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Additional cases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26-27 Jul 2012: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t’storms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, outflow over ocean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10 Apr 2013: sea breeze afternoon,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t’storm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outflow evening (ocean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unstratified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Goal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: Quantify effectiveness of estimated HF radar winds as spatial model evaluation tool</a:t>
            </a:r>
          </a:p>
          <a:p>
            <a:pPr lvl="1"/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76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050"/>
          <p:cNvSpPr txBox="1">
            <a:spLocks noChangeArrowheads="1"/>
          </p:cNvSpPr>
          <p:nvPr/>
        </p:nvSpPr>
        <p:spPr bwMode="auto">
          <a:xfrm>
            <a:off x="1600200" y="1752600"/>
            <a:ext cx="2057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9394" name="Picture 2051" descr="C:\Thesis\Paper2\Images\scatLinearGoo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666750"/>
            <a:ext cx="4343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2052"/>
          <p:cNvSpPr txBox="1">
            <a:spLocks noChangeArrowheads="1"/>
          </p:cNvSpPr>
          <p:nvPr/>
        </p:nvSpPr>
        <p:spPr bwMode="auto">
          <a:xfrm>
            <a:off x="1392238" y="4454525"/>
            <a:ext cx="6148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Rotate wind vectors according to complex correlation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Calculate the slope and intercept of best fit line</a:t>
            </a:r>
          </a:p>
        </p:txBody>
      </p:sp>
      <p:sp>
        <p:nvSpPr>
          <p:cNvPr id="59396" name="Text Box 2053"/>
          <p:cNvSpPr txBox="1">
            <a:spLocks noChangeArrowheads="1"/>
          </p:cNvSpPr>
          <p:nvPr/>
        </p:nvSpPr>
        <p:spPr bwMode="auto">
          <a:xfrm>
            <a:off x="2575712" y="5241925"/>
            <a:ext cx="39465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U’(</a:t>
            </a:r>
            <a:r>
              <a:rPr lang="en-US" sz="2000" b="1" dirty="0" err="1">
                <a:solidFill>
                  <a:srgbClr val="FF3300"/>
                </a:solidFill>
                <a:latin typeface="Calibri" charset="0"/>
              </a:rPr>
              <a:t>x,y,t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)  =  slope(</a:t>
            </a:r>
            <a:r>
              <a:rPr lang="en-US" sz="2000" b="1" dirty="0" err="1">
                <a:solidFill>
                  <a:srgbClr val="FF3300"/>
                </a:solidFill>
                <a:latin typeface="Calibri" charset="0"/>
              </a:rPr>
              <a:t>x,y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)*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W’</a:t>
            </a:r>
            <a:r>
              <a:rPr lang="en-US" sz="2000" b="1" baseline="-25000" dirty="0" smtClean="0">
                <a:solidFill>
                  <a:srgbClr val="FF3300"/>
                </a:solidFill>
                <a:latin typeface="Calibri" charset="0"/>
              </a:rPr>
              <a:t>OC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(t-3)   </a:t>
            </a:r>
            <a:endParaRPr lang="en-US" sz="2000" b="1" dirty="0">
              <a:solidFill>
                <a:srgbClr val="FF3300"/>
              </a:solidFill>
              <a:latin typeface="Calibri" charset="0"/>
            </a:endParaRPr>
          </a:p>
          <a:p>
            <a:pPr algn="ctr"/>
            <a:r>
              <a:rPr lang="en-US" sz="2000" b="1" dirty="0" err="1" smtClean="0">
                <a:solidFill>
                  <a:srgbClr val="FF3300"/>
                </a:solidFill>
                <a:latin typeface="Calibri" charset="0"/>
              </a:rPr>
              <a:t>W’</a:t>
            </a:r>
            <a:r>
              <a:rPr lang="en-US" sz="2000" b="1" baseline="-25000" dirty="0" err="1" smtClean="0">
                <a:solidFill>
                  <a:srgbClr val="FF3300"/>
                </a:solidFill>
                <a:latin typeface="Calibri" charset="0"/>
              </a:rPr>
              <a:t>grid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(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x,y,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t-3)  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=  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U’(</a:t>
            </a:r>
            <a:r>
              <a:rPr lang="en-US" sz="2000" b="1" dirty="0" err="1" smtClean="0">
                <a:solidFill>
                  <a:srgbClr val="FF3300"/>
                </a:solidFill>
                <a:latin typeface="Calibri" charset="0"/>
              </a:rPr>
              <a:t>x,y,t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)/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slope(</a:t>
            </a:r>
            <a:r>
              <a:rPr lang="en-US" sz="2000" b="1" dirty="0" err="1">
                <a:solidFill>
                  <a:srgbClr val="FF3300"/>
                </a:solidFill>
                <a:latin typeface="Calibri" charset="0"/>
              </a:rPr>
              <a:t>x,y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)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   </a:t>
            </a:r>
            <a:endParaRPr lang="en-US" sz="2000" b="1" dirty="0">
              <a:solidFill>
                <a:srgbClr val="FF3300"/>
              </a:solidFill>
              <a:latin typeface="Calibri" charset="0"/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 </a:t>
            </a:r>
            <a:endParaRPr lang="en-US" sz="2000" dirty="0">
              <a:latin typeface="Calibri" charset="0"/>
            </a:endParaRPr>
          </a:p>
        </p:txBody>
      </p:sp>
      <p:sp>
        <p:nvSpPr>
          <p:cNvPr id="59397" name="Line 2054"/>
          <p:cNvSpPr>
            <a:spLocks noChangeShapeType="1"/>
          </p:cNvSpPr>
          <p:nvPr/>
        </p:nvSpPr>
        <p:spPr bwMode="auto">
          <a:xfrm flipV="1">
            <a:off x="5321300" y="914400"/>
            <a:ext cx="3213100" cy="279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Text Box 2055"/>
          <p:cNvSpPr txBox="1">
            <a:spLocks noChangeArrowheads="1"/>
          </p:cNvSpPr>
          <p:nvPr/>
        </p:nvSpPr>
        <p:spPr bwMode="auto">
          <a:xfrm>
            <a:off x="533400" y="0"/>
            <a:ext cx="807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1" dirty="0">
                <a:solidFill>
                  <a:srgbClr val="000000"/>
                </a:solidFill>
                <a:latin typeface="Calibri" charset="0"/>
              </a:rPr>
              <a:t>HF Radar Derived Linear Wind Model</a:t>
            </a:r>
          </a:p>
        </p:txBody>
      </p:sp>
      <p:pic>
        <p:nvPicPr>
          <p:cNvPr id="59399" name="Picture 2057" descr="C:\Thesis\FinalFigures2\CorrStra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519488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Rectangle 2059"/>
          <p:cNvSpPr>
            <a:spLocks noChangeArrowheads="1"/>
          </p:cNvSpPr>
          <p:nvPr/>
        </p:nvSpPr>
        <p:spPr bwMode="auto">
          <a:xfrm>
            <a:off x="4572000" y="1676400"/>
            <a:ext cx="3048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Rectangle 2060"/>
          <p:cNvSpPr>
            <a:spLocks noChangeArrowheads="1"/>
          </p:cNvSpPr>
          <p:nvPr/>
        </p:nvSpPr>
        <p:spPr bwMode="auto">
          <a:xfrm>
            <a:off x="6477000" y="3886200"/>
            <a:ext cx="914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Text Box 2061"/>
          <p:cNvSpPr txBox="1">
            <a:spLocks noChangeArrowheads="1"/>
          </p:cNvSpPr>
          <p:nvPr/>
        </p:nvSpPr>
        <p:spPr bwMode="auto">
          <a:xfrm>
            <a:off x="5851525" y="3871913"/>
            <a:ext cx="2290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Wind Transient [W'] (cm/s)</a:t>
            </a:r>
          </a:p>
        </p:txBody>
      </p:sp>
      <p:sp>
        <p:nvSpPr>
          <p:cNvPr id="59403" name="Text Box 2062"/>
          <p:cNvSpPr txBox="1">
            <a:spLocks noChangeArrowheads="1"/>
          </p:cNvSpPr>
          <p:nvPr/>
        </p:nvSpPr>
        <p:spPr bwMode="auto">
          <a:xfrm rot="-5401668">
            <a:off x="3571081" y="2083594"/>
            <a:ext cx="2439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Current Transient [U'] (cm/s)</a:t>
            </a:r>
          </a:p>
        </p:txBody>
      </p:sp>
      <p:sp>
        <p:nvSpPr>
          <p:cNvPr id="59404" name="Rectangle 2063"/>
          <p:cNvSpPr>
            <a:spLocks noChangeArrowheads="1"/>
          </p:cNvSpPr>
          <p:nvPr/>
        </p:nvSpPr>
        <p:spPr bwMode="auto">
          <a:xfrm>
            <a:off x="1752600" y="609600"/>
            <a:ext cx="1447800" cy="139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0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1111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Complex Correlation: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CODAR-derived surface winds vs. RUWRF 10m winds </a:t>
            </a:r>
            <a:endParaRPr lang="en-US" sz="31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1125" y="9906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Calibri"/>
                <a:cs typeface="Calibri"/>
              </a:rPr>
              <a:t>Non-upwelling: </a:t>
            </a:r>
            <a:r>
              <a:rPr lang="en-US" sz="2200" dirty="0" smtClean="0">
                <a:latin typeface="Calibri"/>
                <a:cs typeface="Calibri"/>
              </a:rPr>
              <a:t>30 Aug-6 Sep</a:t>
            </a: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02889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Angle Offset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4" name="Picture 3" descr="spatialcorrelation_angle_08-30-12_to_09-6-12_w0901_0901sst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5703" r="18976" b="6887"/>
          <a:stretch/>
        </p:blipFill>
        <p:spPr>
          <a:xfrm>
            <a:off x="1396999" y="1422399"/>
            <a:ext cx="567266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5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Introduction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Numerical modeling can be used to diagnose and predict variability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But how does the model do offshore?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Point-by-point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temporal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assessment of modeled winds simple (esp. on land) with: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met towers, remote sensing</a:t>
            </a:r>
          </a:p>
          <a:p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Spatial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evaluation more difficult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with existing systems: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Weather radar (e.g. sea breeze fronts), but mainly on land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Satellite-based scatterometers (e.g.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QuikSCAT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Low resolution (25km), land contamination 25-37 km near coast (Chao et al., 2003)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New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Scanning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LiDAR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Not yet validated by wind industry, but promising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High Frequency (HF) Radar (CODAR), </a:t>
            </a:r>
            <a:r>
              <a:rPr lang="en-US" i="1" dirty="0" smtClean="0">
                <a:solidFill>
                  <a:srgbClr val="FF0000"/>
                </a:solidFill>
                <a:latin typeface="Calibri"/>
                <a:cs typeface="Calibri"/>
              </a:rPr>
              <a:t>available now</a:t>
            </a:r>
          </a:p>
        </p:txBody>
      </p:sp>
    </p:spTree>
    <p:extLst>
      <p:ext uri="{BB962C8B-B14F-4D97-AF65-F5344CB8AC3E}">
        <p14:creationId xmlns:p14="http://schemas.microsoft.com/office/powerpoint/2010/main" val="34864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1111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Complex Correlation: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CODAR-derived surface winds vs. RUWRF 10m winds </a:t>
            </a:r>
            <a:endParaRPr lang="en-US" sz="31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02889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Angle Offset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1125" y="9906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Calibri"/>
                <a:cs typeface="Calibri"/>
              </a:rPr>
              <a:t>Upwelling: </a:t>
            </a:r>
            <a:r>
              <a:rPr lang="en-US" sz="2200" dirty="0" smtClean="0">
                <a:latin typeface="Calibri"/>
                <a:cs typeface="Calibri"/>
              </a:rPr>
              <a:t>8-15 Sep</a:t>
            </a: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2" name="Picture 1" descr="spatialcorrelation_angle_09-8-12_to_09-15-12_w0911_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5781" r="18860" b="6810"/>
          <a:stretch/>
        </p:blipFill>
        <p:spPr>
          <a:xfrm>
            <a:off x="1380067" y="1430866"/>
            <a:ext cx="569806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15796" y="855718"/>
            <a:ext cx="3994803" cy="66828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12 Sep 2012: 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 bwMode="auto">
          <a:xfrm>
            <a:off x="187436" y="850462"/>
            <a:ext cx="4191000" cy="6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2 Sep 2012: Non-upwelling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ext Box 2055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Calibri" charset="0"/>
              </a:rPr>
              <a:t>RUCOOL SST </a:t>
            </a:r>
            <a:r>
              <a:rPr lang="en-US" sz="3000" b="1" dirty="0" smtClean="0">
                <a:solidFill>
                  <a:srgbClr val="000000"/>
                </a:solidFill>
                <a:latin typeface="Calibri" charset="0"/>
              </a:rPr>
              <a:t>Zoomed In</a:t>
            </a:r>
            <a:endParaRPr lang="en-US" sz="30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4" name="Picture 3" descr="composite20120902T06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3588" r="17473" b="7743"/>
          <a:stretch/>
        </p:blipFill>
        <p:spPr>
          <a:xfrm>
            <a:off x="8761" y="1709297"/>
            <a:ext cx="4333784" cy="3950138"/>
          </a:xfrm>
          <a:prstGeom prst="rect">
            <a:avLst/>
          </a:prstGeom>
        </p:spPr>
      </p:pic>
      <p:pic>
        <p:nvPicPr>
          <p:cNvPr id="5" name="Picture 4" descr="composite20120912T06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3593" r="10170" b="7579"/>
          <a:stretch/>
        </p:blipFill>
        <p:spPr>
          <a:xfrm>
            <a:off x="4363546" y="1709560"/>
            <a:ext cx="4779579" cy="396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6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89520" y="614862"/>
            <a:ext cx="3722414" cy="66828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12 Sep 2012: 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composite20120902T06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3413" r="26864" b="7441"/>
          <a:stretch/>
        </p:blipFill>
        <p:spPr>
          <a:xfrm>
            <a:off x="262768" y="1348828"/>
            <a:ext cx="3953643" cy="4896069"/>
          </a:xfrm>
          <a:prstGeom prst="rect">
            <a:avLst/>
          </a:prstGeom>
        </p:spPr>
      </p:pic>
      <p:pic>
        <p:nvPicPr>
          <p:cNvPr id="3" name="Picture 2" descr="composite20120912T06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 t="3593" r="18185" b="7579"/>
          <a:stretch/>
        </p:blipFill>
        <p:spPr>
          <a:xfrm>
            <a:off x="4353026" y="1357587"/>
            <a:ext cx="4589518" cy="4878552"/>
          </a:xfrm>
          <a:prstGeom prst="rect">
            <a:avLst/>
          </a:prstGeom>
        </p:spPr>
      </p:pic>
      <p:sp>
        <p:nvSpPr>
          <p:cNvPr id="8" name="Title 9"/>
          <p:cNvSpPr txBox="1">
            <a:spLocks/>
          </p:cNvSpPr>
          <p:nvPr/>
        </p:nvSpPr>
        <p:spPr bwMode="auto">
          <a:xfrm>
            <a:off x="161159" y="609606"/>
            <a:ext cx="4191000" cy="6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2 Sep 2012: Non-upwelling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ext Box 2055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Calibri" charset="0"/>
              </a:rPr>
              <a:t>RUCOOL SST</a:t>
            </a:r>
            <a:endParaRPr lang="en-US" sz="40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9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055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Calibri" charset="0"/>
              </a:rPr>
              <a:t>RTG SST </a:t>
            </a:r>
            <a:r>
              <a:rPr lang="en-US" sz="3000" b="1" dirty="0" smtClean="0">
                <a:solidFill>
                  <a:srgbClr val="000000"/>
                </a:solidFill>
                <a:latin typeface="Calibri" charset="0"/>
              </a:rPr>
              <a:t>Zoomed In</a:t>
            </a:r>
            <a:endParaRPr lang="en-US" sz="30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8" name="Picture 7" descr="rtg20120902T06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3274" r="17688" b="7260"/>
          <a:stretch/>
        </p:blipFill>
        <p:spPr>
          <a:xfrm>
            <a:off x="0" y="1702676"/>
            <a:ext cx="4319752" cy="398582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15796" y="855718"/>
            <a:ext cx="3994803" cy="66828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12 Sep 2012: 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Title 9"/>
          <p:cNvSpPr txBox="1">
            <a:spLocks/>
          </p:cNvSpPr>
          <p:nvPr/>
        </p:nvSpPr>
        <p:spPr bwMode="auto">
          <a:xfrm>
            <a:off x="187436" y="850462"/>
            <a:ext cx="4191000" cy="6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2 Sep 2012: Non-upwelling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rtg20120912T06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3434" r="10170" b="7579"/>
          <a:stretch/>
        </p:blipFill>
        <p:spPr>
          <a:xfrm>
            <a:off x="4372953" y="1708807"/>
            <a:ext cx="477192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g20120902T06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t="3433" r="27019" b="7420"/>
          <a:stretch/>
        </p:blipFill>
        <p:spPr>
          <a:xfrm>
            <a:off x="254877" y="1350595"/>
            <a:ext cx="3950139" cy="4896069"/>
          </a:xfrm>
          <a:prstGeom prst="rect">
            <a:avLst/>
          </a:prstGeom>
        </p:spPr>
      </p:pic>
      <p:pic>
        <p:nvPicPr>
          <p:cNvPr id="5" name="Picture 4" descr="rtg20120912T06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t="3752" r="18305" b="7420"/>
          <a:stretch/>
        </p:blipFill>
        <p:spPr>
          <a:xfrm>
            <a:off x="4322379" y="1365484"/>
            <a:ext cx="4607035" cy="4878553"/>
          </a:xfrm>
          <a:prstGeom prst="rect">
            <a:avLst/>
          </a:prstGeom>
        </p:spPr>
      </p:pic>
      <p:sp>
        <p:nvSpPr>
          <p:cNvPr id="9" name="Title 9"/>
          <p:cNvSpPr txBox="1">
            <a:spLocks/>
          </p:cNvSpPr>
          <p:nvPr/>
        </p:nvSpPr>
        <p:spPr bwMode="auto">
          <a:xfrm>
            <a:off x="4589520" y="614862"/>
            <a:ext cx="3722414" cy="6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b="1" smtClean="0">
                <a:solidFill>
                  <a:srgbClr val="000000"/>
                </a:solidFill>
                <a:latin typeface="Calibri"/>
                <a:cs typeface="Calibri"/>
              </a:rPr>
              <a:t>12 Sep 2012: 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161159" y="609606"/>
            <a:ext cx="4191000" cy="6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2 Sep 2012: Non-upwelling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 Box 2055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Calibri" charset="0"/>
              </a:rPr>
              <a:t>RTG SST</a:t>
            </a:r>
            <a:endParaRPr lang="en-US" sz="40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7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Introduction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Harness surface current mapping capability of </a:t>
            </a:r>
            <a:b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13 MHz CODAR to resolve wind fields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Surface currents forced in Mid-Atlantic Bight by: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Tides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</a:rPr>
              <a:t>[extracted using standard least squares approaches (</a:t>
            </a:r>
            <a:r>
              <a:rPr lang="en-US" sz="1900" dirty="0" err="1" smtClean="0">
                <a:solidFill>
                  <a:srgbClr val="000000"/>
                </a:solidFill>
                <a:latin typeface="Calibri"/>
                <a:cs typeface="Calibri"/>
              </a:rPr>
              <a:t>Kohut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</a:rPr>
              <a:t> et al., 2004)]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Buoyancy (e.g. stratification, riverine input)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</a:rPr>
              <a:t>(Chant et al., 2004)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Local winds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</a:rPr>
              <a:t>(Beardsley et al., 1976; Beardsley and </a:t>
            </a:r>
            <a:r>
              <a:rPr lang="en-US" sz="1900" dirty="0" err="1" smtClean="0">
                <a:solidFill>
                  <a:srgbClr val="000000"/>
                </a:solidFill>
                <a:latin typeface="Calibri"/>
                <a:cs typeface="Calibri"/>
              </a:rPr>
              <a:t>Haidvogel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</a:rPr>
              <a:t>, 1981)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Winter mixed: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Bottom friction, pressure gradients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isobath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following)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Summer stratification: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Local winds</a:t>
            </a:r>
          </a:p>
          <a:p>
            <a:pPr lvl="1"/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0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1816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Chose summer-stratified season to apply current-wind regression model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WeatherFlow’s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Ocean City (OC) site (2012):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6458" r="6347" b="6760"/>
          <a:stretch/>
        </p:blipFill>
        <p:spPr bwMode="auto">
          <a:xfrm>
            <a:off x="350401" y="2133599"/>
            <a:ext cx="6050399" cy="40981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72200" y="38978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Non-upwelling: </a:t>
            </a:r>
            <a:r>
              <a:rPr lang="en-US" dirty="0" smtClean="0">
                <a:latin typeface="Calibri"/>
                <a:cs typeface="Calibri"/>
              </a:rPr>
              <a:t>30 Aug-6 Sep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5257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U</a:t>
            </a:r>
            <a:r>
              <a:rPr lang="en-US" b="1" dirty="0" smtClean="0">
                <a:latin typeface="Calibri"/>
                <a:cs typeface="Calibri"/>
              </a:rPr>
              <a:t>pwelling:</a:t>
            </a:r>
            <a:r>
              <a:rPr lang="en-US" dirty="0" smtClean="0">
                <a:latin typeface="Calibri"/>
                <a:cs typeface="Calibri"/>
              </a:rPr>
              <a:t>          8-15 Sep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2438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Full period: </a:t>
            </a:r>
            <a:r>
              <a:rPr lang="en-US" dirty="0" smtClean="0">
                <a:latin typeface="Calibri"/>
                <a:cs typeface="Calibri"/>
              </a:rPr>
              <a:t>25 Aug-25 Sep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 bwMode="auto">
          <a:xfrm>
            <a:off x="457200" y="-34609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93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460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8"/>
          <a:stretch>
            <a:fillRect/>
          </a:stretch>
        </p:blipFill>
        <p:spPr bwMode="auto">
          <a:xfrm>
            <a:off x="3902925" y="3398987"/>
            <a:ext cx="5325934" cy="284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5554" r="8333" b="2910"/>
          <a:stretch>
            <a:fillRect/>
          </a:stretch>
        </p:blipFill>
        <p:spPr bwMode="auto">
          <a:xfrm>
            <a:off x="4876800" y="572345"/>
            <a:ext cx="3962561" cy="2866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10"/>
          <p:cNvSpPr>
            <a:spLocks noGrp="1"/>
          </p:cNvSpPr>
          <p:nvPr>
            <p:ph idx="1"/>
          </p:nvPr>
        </p:nvSpPr>
        <p:spPr>
          <a:xfrm>
            <a:off x="4894" y="336952"/>
            <a:ext cx="4795706" cy="62253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Complex correlation between OC wind &amp; detided surface current field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Determine time lag for highest correlation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Recalculate complex correlation field w/ 3 h lag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Rotate surface currents,</a:t>
            </a:r>
            <a:b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get best-fit line with OC </a:t>
            </a:r>
            <a:b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winds</a:t>
            </a: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3 h earlier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Apply best-fit equations</a:t>
            </a:r>
            <a:b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to rotated currents to </a:t>
            </a:r>
            <a:b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get wind field 3 h earlier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 rot="20757365">
            <a:off x="3977654" y="1757850"/>
            <a:ext cx="1068583" cy="2573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3110149">
            <a:off x="4433346" y="3483536"/>
            <a:ext cx="457620" cy="2573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6925" y="-65876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</a:t>
            </a:r>
            <a:r>
              <a:rPr lang="en-US" sz="1400" dirty="0" err="1" smtClean="0"/>
              <a:t>Kohut</a:t>
            </a:r>
            <a:r>
              <a:rPr lang="en-US" sz="1400" dirty="0" smtClean="0"/>
              <a:t> et al. ( 2004)</a:t>
            </a:r>
            <a:endParaRPr lang="en-US" sz="1400" dirty="0"/>
          </a:p>
        </p:txBody>
      </p:sp>
      <p:sp>
        <p:nvSpPr>
          <p:cNvPr id="11" name="Text Box 2053"/>
          <p:cNvSpPr txBox="1">
            <a:spLocks noChangeArrowheads="1"/>
          </p:cNvSpPr>
          <p:nvPr/>
        </p:nvSpPr>
        <p:spPr bwMode="auto">
          <a:xfrm>
            <a:off x="4267200" y="3943290"/>
            <a:ext cx="424988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rgbClr val="FF3300"/>
                </a:solidFill>
                <a:latin typeface="Calibri" charset="0"/>
              </a:rPr>
              <a:t>U</a:t>
            </a:r>
            <a:r>
              <a:rPr lang="en-US" sz="2000" b="1" baseline="-25000" dirty="0" err="1">
                <a:solidFill>
                  <a:srgbClr val="FF3300"/>
                </a:solidFill>
                <a:latin typeface="Calibri" charset="0"/>
              </a:rPr>
              <a:t>C</a:t>
            </a:r>
            <a:r>
              <a:rPr lang="en-US" sz="2000" b="1" baseline="-25000" dirty="0" err="1" smtClean="0">
                <a:solidFill>
                  <a:srgbClr val="FF3300"/>
                </a:solidFill>
                <a:latin typeface="Calibri" charset="0"/>
              </a:rPr>
              <a:t>urrent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(</a:t>
            </a:r>
            <a:r>
              <a:rPr lang="en-US" sz="2000" b="1" dirty="0" err="1">
                <a:solidFill>
                  <a:srgbClr val="FF3300"/>
                </a:solidFill>
                <a:latin typeface="Calibri" charset="0"/>
              </a:rPr>
              <a:t>x,y,t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)  =  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slope(</a:t>
            </a:r>
            <a:r>
              <a:rPr lang="en-US" sz="2000" b="1" dirty="0" err="1">
                <a:solidFill>
                  <a:srgbClr val="FF3300"/>
                </a:solidFill>
                <a:latin typeface="Calibri" charset="0"/>
              </a:rPr>
              <a:t>x,y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)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*</a:t>
            </a:r>
            <a:r>
              <a:rPr lang="en-US" sz="2000" b="1" dirty="0" err="1" smtClean="0">
                <a:solidFill>
                  <a:srgbClr val="FF3300"/>
                </a:solidFill>
                <a:latin typeface="Calibri" charset="0"/>
              </a:rPr>
              <a:t>U</a:t>
            </a:r>
            <a:r>
              <a:rPr lang="en-US" sz="2000" b="1" baseline="-25000" dirty="0" err="1" smtClean="0">
                <a:solidFill>
                  <a:srgbClr val="FF3300"/>
                </a:solidFill>
                <a:latin typeface="Calibri" charset="0"/>
              </a:rPr>
              <a:t>OCWind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(t-3)</a:t>
            </a:r>
            <a:endParaRPr lang="en-US" sz="2000" b="1" dirty="0">
              <a:solidFill>
                <a:srgbClr val="FF3300"/>
              </a:solidFill>
              <a:latin typeface="Calibri" charset="0"/>
            </a:endParaRPr>
          </a:p>
        </p:txBody>
      </p:sp>
      <p:sp>
        <p:nvSpPr>
          <p:cNvPr id="16" name="Text Box 2053"/>
          <p:cNvSpPr txBox="1">
            <a:spLocks noChangeArrowheads="1"/>
          </p:cNvSpPr>
          <p:nvPr/>
        </p:nvSpPr>
        <p:spPr bwMode="auto">
          <a:xfrm>
            <a:off x="4267200" y="5410200"/>
            <a:ext cx="469872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rgbClr val="FF3300"/>
                </a:solidFill>
                <a:latin typeface="Calibri" charset="0"/>
              </a:rPr>
              <a:t>U</a:t>
            </a:r>
            <a:r>
              <a:rPr lang="en-US" sz="2000" b="1" baseline="-25000" dirty="0" err="1" smtClean="0">
                <a:solidFill>
                  <a:srgbClr val="FF3300"/>
                </a:solidFill>
                <a:latin typeface="Calibri" charset="0"/>
              </a:rPr>
              <a:t>GridWind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(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x,y,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t-3)  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=  </a:t>
            </a:r>
            <a:r>
              <a:rPr lang="en-US" sz="2000" b="1" dirty="0" err="1" smtClean="0">
                <a:solidFill>
                  <a:srgbClr val="FF3300"/>
                </a:solidFill>
                <a:latin typeface="Calibri" charset="0"/>
              </a:rPr>
              <a:t>U</a:t>
            </a:r>
            <a:r>
              <a:rPr lang="en-US" sz="2000" b="1" baseline="-25000" dirty="0" err="1" smtClean="0">
                <a:solidFill>
                  <a:srgbClr val="FF3300"/>
                </a:solidFill>
                <a:latin typeface="Calibri" charset="0"/>
              </a:rPr>
              <a:t>Current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(</a:t>
            </a:r>
            <a:r>
              <a:rPr lang="en-US" sz="2000" b="1" dirty="0" err="1" smtClean="0">
                <a:solidFill>
                  <a:srgbClr val="FF3300"/>
                </a:solidFill>
                <a:latin typeface="Calibri" charset="0"/>
              </a:rPr>
              <a:t>x,y,t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)/</a:t>
            </a:r>
            <a:r>
              <a:rPr lang="en-US" sz="2000" b="1" dirty="0">
                <a:solidFill>
                  <a:srgbClr val="FF3300"/>
                </a:solidFill>
                <a:latin typeface="Calibri" charset="0"/>
              </a:rPr>
              <a:t>slope(</a:t>
            </a:r>
            <a:r>
              <a:rPr lang="en-US" sz="2000" b="1" dirty="0" err="1">
                <a:solidFill>
                  <a:srgbClr val="FF3300"/>
                </a:solidFill>
                <a:latin typeface="Calibri" charset="0"/>
              </a:rPr>
              <a:t>x,y</a:t>
            </a:r>
            <a:r>
              <a:rPr lang="en-US" sz="2000" b="1" dirty="0" smtClean="0">
                <a:solidFill>
                  <a:srgbClr val="FF3300"/>
                </a:solidFill>
                <a:latin typeface="Calibri" charset="0"/>
              </a:rPr>
              <a:t>)</a:t>
            </a:r>
            <a:r>
              <a:rPr lang="en-US" sz="2000" dirty="0" smtClean="0">
                <a:latin typeface="Calibri" charset="0"/>
              </a:rPr>
              <a:t> </a:t>
            </a:r>
            <a:endParaRPr lang="en-US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6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Example 3-Panel Figure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0573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Now, we can begin to spatially evaluate RUWRF model performance offshore!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But first…</a:t>
            </a: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5968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RUWRF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is the Rutgers University version of the Weather Research and Forecasting model, a real-time 3km atmospheric model run by the RU Coastal Ocean Observation Lab (RUCOOL) for offshore wind energy </a:t>
            </a:r>
            <a:endParaRPr lang="en-US" sz="16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currentregridpredwind3andmodel201209050300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26593" r="8327" b="29934"/>
          <a:stretch/>
        </p:blipFill>
        <p:spPr>
          <a:xfrm>
            <a:off x="16933" y="990600"/>
            <a:ext cx="9127067" cy="35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0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CODAR Wind Uncertainty Estimate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5 MHz HF radar radial uncertainty of O(5 cm/s)</a:t>
            </a:r>
            <a:b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[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Kohut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et al. (2006), Chapman and Graber (1997)]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Similar (or smaller) for 13 MHz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Result: O(0.75 m/s) uncertainty in CODAR winds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magcodarcurrentvswind_nonupwellin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2666" r="7105" b="3193"/>
          <a:stretch/>
        </p:blipFill>
        <p:spPr>
          <a:xfrm>
            <a:off x="1" y="2658534"/>
            <a:ext cx="4356620" cy="3572934"/>
          </a:xfrm>
          <a:prstGeom prst="rect">
            <a:avLst/>
          </a:prstGeom>
        </p:spPr>
      </p:pic>
      <p:pic>
        <p:nvPicPr>
          <p:cNvPr id="12" name="Picture 11" descr="magcodarcurrentvswind_upwellin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t="2233" r="7058" b="3125"/>
          <a:stretch/>
        </p:blipFill>
        <p:spPr>
          <a:xfrm>
            <a:off x="4783667" y="2641601"/>
            <a:ext cx="4343400" cy="358251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67268" y="2954866"/>
            <a:ext cx="423332" cy="21166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0" y="2971800"/>
            <a:ext cx="423332" cy="21166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3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1111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Complex Correlation: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CODAR-derived surface winds vs. RUWRF 10m winds </a:t>
            </a:r>
            <a:endParaRPr lang="en-US" sz="31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1125" y="9906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Calibri"/>
                <a:cs typeface="Calibri"/>
              </a:rPr>
              <a:t>Non-upwelling: </a:t>
            </a:r>
            <a:r>
              <a:rPr lang="en-US" sz="2200" dirty="0" smtClean="0">
                <a:latin typeface="Calibri"/>
                <a:cs typeface="Calibri"/>
              </a:rPr>
              <a:t>30 Aug-6 Sep</a:t>
            </a: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439014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Magnitude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5261" y="14478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Angle Offset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 descr="spatialcorrelation_08-30-12_to_09-6-12_w0901_0901sst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6089" r="18976" b="6964"/>
          <a:stretch/>
        </p:blipFill>
        <p:spPr>
          <a:xfrm>
            <a:off x="73049" y="1828800"/>
            <a:ext cx="4270351" cy="4411133"/>
          </a:xfrm>
          <a:prstGeom prst="rect">
            <a:avLst/>
          </a:prstGeom>
        </p:spPr>
      </p:pic>
      <p:pic>
        <p:nvPicPr>
          <p:cNvPr id="3" name="Picture 2" descr="spatialcorrelation_angle_08-30-12_to_09-6-12_w0901_0901sst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6089" r="18976" b="6964"/>
          <a:stretch/>
        </p:blipFill>
        <p:spPr>
          <a:xfrm>
            <a:off x="4648200" y="1837267"/>
            <a:ext cx="4243181" cy="43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10924</TotalTime>
  <Words>1613</Words>
  <Application>Microsoft Macintosh PowerPoint</Application>
  <PresentationFormat>On-screen Show (4:3)</PresentationFormat>
  <Paragraphs>199</Paragraphs>
  <Slides>34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Design</vt:lpstr>
      <vt:lpstr>Spatial evaluation of high-resolution modeled offshore winds with estimated winds derived from a network of HF radars</vt:lpstr>
      <vt:lpstr>A few notes about Offshore Wind Energy</vt:lpstr>
      <vt:lpstr>Introduction</vt:lpstr>
      <vt:lpstr>Introduction</vt:lpstr>
      <vt:lpstr>PowerPoint Presentation</vt:lpstr>
      <vt:lpstr>Methods</vt:lpstr>
      <vt:lpstr>Example 3-Panel Figure</vt:lpstr>
      <vt:lpstr>CODAR Wind Uncertainty Estimate</vt:lpstr>
      <vt:lpstr>Complex Correlation:  CODAR-derived surface winds vs. RUWRF 10m winds </vt:lpstr>
      <vt:lpstr>Complex Correlation:  HF radar-derived surface winds vs. RU-WRF 10m winds 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“Feature Tracking”</vt:lpstr>
      <vt:lpstr>Conclusions</vt:lpstr>
      <vt:lpstr>References</vt:lpstr>
      <vt:lpstr>Proposed Work</vt:lpstr>
      <vt:lpstr>PowerPoint Presentation</vt:lpstr>
      <vt:lpstr>Complex Correlation:  CODAR-derived surface winds vs. RUWRF 10m winds </vt:lpstr>
      <vt:lpstr>Complex Correlation:  CODAR-derived surface winds vs. RUWRF 10m winds </vt:lpstr>
      <vt:lpstr>12 Sep 2012: Upwelling</vt:lpstr>
      <vt:lpstr>12 Sep 2012: Upwelling</vt:lpstr>
      <vt:lpstr>12 Sep 2012: Upwelling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Greg Seroka</cp:lastModifiedBy>
  <cp:revision>735</cp:revision>
  <cp:lastPrinted>2011-05-23T18:22:03Z</cp:lastPrinted>
  <dcterms:created xsi:type="dcterms:W3CDTF">2011-03-03T17:35:39Z</dcterms:created>
  <dcterms:modified xsi:type="dcterms:W3CDTF">2013-09-25T16:28:47Z</dcterms:modified>
</cp:coreProperties>
</file>