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9" r:id="rId3"/>
    <p:sldId id="260" r:id="rId4"/>
    <p:sldId id="262" r:id="rId5"/>
    <p:sldId id="264" r:id="rId6"/>
    <p:sldId id="296" r:id="rId7"/>
    <p:sldId id="305" r:id="rId8"/>
    <p:sldId id="29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04" r:id="rId25"/>
    <p:sldId id="298" r:id="rId26"/>
    <p:sldId id="302" r:id="rId27"/>
    <p:sldId id="308" r:id="rId28"/>
    <p:sldId id="301" r:id="rId29"/>
    <p:sldId id="324" r:id="rId30"/>
    <p:sldId id="325" r:id="rId31"/>
    <p:sldId id="326" r:id="rId32"/>
    <p:sldId id="29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200" d="100"/>
          <a:sy n="200" d="100"/>
        </p:scale>
        <p:origin x="1288" y="-80"/>
      </p:cViewPr>
      <p:guideLst>
        <p:guide orient="horz" pos="264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E32C3563-51B0-7946-BEB6-69BD13835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574A3-E408-1543-AF1A-864DFEB124BD}" type="slidenum">
              <a:rPr lang="en-US"/>
              <a:pPr/>
              <a:t>15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D14A0-EC2A-0E46-9AC4-DF7966F5A4AB}" type="slidenum">
              <a:rPr lang="en-US"/>
              <a:pPr/>
              <a:t>16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6DAC4-6713-A64A-81CC-ECB481302B7B}" type="slidenum">
              <a:rPr lang="en-US"/>
              <a:pPr/>
              <a:t>17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EB2E3-0040-8540-9066-3C66B0101533}" type="slidenum">
              <a:rPr lang="en-US"/>
              <a:pPr/>
              <a:t>18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8E225-F111-B844-944B-2DE05C595CFA}" type="slidenum">
              <a:rPr lang="en-US"/>
              <a:pPr/>
              <a:t>19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C4858-22A9-6540-A262-2CFDE4A9BB14}" type="slidenum">
              <a:rPr lang="en-US"/>
              <a:pPr/>
              <a:t>20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ABDD8-BE8C-5846-8CF2-0D1B422C0455}" type="slidenum">
              <a:rPr lang="en-US"/>
              <a:pPr/>
              <a:t>21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D0D1E-2FE8-6F41-BB2D-A7BFA79C735B}" type="slidenum">
              <a:rPr lang="en-US"/>
              <a:pPr/>
              <a:t>22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2402" indent="-367737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1BC02E-B542-C342-B22C-DD3D120372B7}" type="slidenum">
              <a:rPr lang="en-US" sz="1200"/>
              <a:pPr eaLnBrk="1" hangingPunct="1"/>
              <a:t>24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1D19B-C9FD-4242-A41F-C43EA6D659F0}" type="slidenum">
              <a:rPr lang="en-US"/>
              <a:pPr/>
              <a:t>8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7D532-CA78-4047-A0F9-321E65AA3DE2}" type="slidenum">
              <a:rPr lang="en-US"/>
              <a:pPr/>
              <a:t>9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B3856-24BA-7640-809E-A231DBD079CA}" type="slidenum">
              <a:rPr lang="en-US"/>
              <a:pPr/>
              <a:t>10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15384-0C24-C646-8F57-547D708DA5FB}" type="slidenum">
              <a:rPr lang="en-US"/>
              <a:pPr/>
              <a:t>11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6FFFC-2708-B24D-9CAF-4520718EF4B2}" type="slidenum">
              <a:rPr lang="en-US"/>
              <a:pPr/>
              <a:t>12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439F2-942C-C544-8E25-792D869A7E88}" type="slidenum">
              <a:rPr lang="en-US"/>
              <a:pPr/>
              <a:t>13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835FB-DB90-EF4F-AFBF-4BA4A08355AB}" type="slidenum">
              <a:rPr lang="en-US"/>
              <a:pPr/>
              <a:t>14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1AD5-D425-904B-80B9-A4DD4060B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4423-140B-7D40-9DCB-6E13F4892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94F9D-F265-2F47-B2AF-199B2CC0D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2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F8750-4176-BA4F-8598-5EBCE4666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41A4B-E21F-E440-A0DC-0D77C708F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2A5A2-ED32-364E-ABFD-CFC76D08D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6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D30B-64B5-AD42-85D9-EC7AC949D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0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4320-EC45-644E-A8BF-5B44DE6E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18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2FB3-650A-4E45-8027-4D3AB4AF7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57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B25FD-2A1C-2646-ACBB-3144D360A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9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30F9-36DD-AF44-B6F2-124AFD46C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63FB2-AC9B-B04E-87BA-4B2E5C26E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07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8A3D-90D6-8843-B392-68D0F8527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7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CB03-2BAB-4943-8E5E-3046ABA1F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42BFF-D599-9443-8DDD-C7D09BC81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3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DA39D-F321-344A-9758-EB3FD5EE1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3582-D9A6-1F4D-9CF7-47F6DA362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1848-F614-A346-B2EA-EFC134F8F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555DF-560B-EB48-8F9F-7AA52CD3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B4B3E-5617-A946-B49B-9EA20302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49919-0AE0-6041-A621-BE30B4DAF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6158-F798-C040-AB69-0E828E1B5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fld id="{AF4858E2-6C17-CA45-AEC6-34CA1A448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Geneva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ＭＳ Ｐゴシック" charset="0"/>
          <a:cs typeface="Geneva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cs typeface="Geneva" charset="0"/>
              </a:defRPr>
            </a:lvl1pPr>
          </a:lstStyle>
          <a:p>
            <a:pPr>
              <a:defRPr/>
            </a:pPr>
            <a:fld id="{37D8658F-753E-9C4A-93FA-649BF85BD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Geneva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ＭＳ Ｐゴシック" charset="0"/>
          <a:cs typeface="Geneva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19"/>
            <a:ext cx="9144000" cy="62055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26626" name="Title 3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6477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Monostatic Vessel Detection from the CODAR </a:t>
            </a:r>
            <a:r>
              <a:rPr lang="en-US" sz="3600" dirty="0">
                <a:latin typeface="Arial" charset="0"/>
              </a:rPr>
              <a:t>SeaSonde</a:t>
            </a:r>
          </a:p>
        </p:txBody>
      </p:sp>
      <p:sp>
        <p:nvSpPr>
          <p:cNvPr id="26627" name="Subtitle 4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56388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Collin </a:t>
            </a:r>
            <a:r>
              <a:rPr lang="en-US" sz="2000" dirty="0">
                <a:latin typeface="Arial" charset="0"/>
              </a:rPr>
              <a:t>Dobson, Kristen </a:t>
            </a:r>
            <a:r>
              <a:rPr lang="en-US" sz="2000" dirty="0" err="1">
                <a:latin typeface="Arial" charset="0"/>
              </a:rPr>
              <a:t>Holenstein</a:t>
            </a:r>
            <a:r>
              <a:rPr lang="en-US" sz="2000" dirty="0">
                <a:latin typeface="Arial" charset="0"/>
              </a:rPr>
              <a:t>, Michael Smith, Hugh Roarty, Scott Glenn</a:t>
            </a:r>
          </a:p>
        </p:txBody>
      </p:sp>
      <p:sp>
        <p:nvSpPr>
          <p:cNvPr id="26628" name="Picture 5" descr="COOL_redgray_on_light_lg.gif"/>
          <p:cNvSpPr>
            <a:spLocks noChangeAspect="1"/>
          </p:cNvSpPr>
          <p:nvPr/>
        </p:nvSpPr>
        <p:spPr bwMode="auto">
          <a:xfrm>
            <a:off x="304800" y="2590800"/>
            <a:ext cx="38258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Picture 2" descr="MARACOOS_Logo.png"/>
          <p:cNvSpPr>
            <a:spLocks noChangeAspect="1"/>
          </p:cNvSpPr>
          <p:nvPr/>
        </p:nvSpPr>
        <p:spPr bwMode="auto">
          <a:xfrm>
            <a:off x="152400" y="3733800"/>
            <a:ext cx="4695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Subtitle 4"/>
          <p:cNvSpPr txBox="1">
            <a:spLocks/>
          </p:cNvSpPr>
          <p:nvPr/>
        </p:nvSpPr>
        <p:spPr bwMode="auto">
          <a:xfrm>
            <a:off x="685800" y="3657600"/>
            <a:ext cx="434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cs typeface="Geneva" charset="0"/>
              </a:rPr>
              <a:t>Chad Whelan, Donald </a:t>
            </a:r>
            <a:r>
              <a:rPr lang="en-US" sz="2000" dirty="0">
                <a:solidFill>
                  <a:srgbClr val="000000"/>
                </a:solidFill>
                <a:cs typeface="Geneva" charset="0"/>
              </a:rPr>
              <a:t>E. </a:t>
            </a:r>
            <a:r>
              <a:rPr lang="en-US" sz="2000" dirty="0" smtClean="0">
                <a:solidFill>
                  <a:srgbClr val="000000"/>
                </a:solidFill>
                <a:cs typeface="Geneva" charset="0"/>
              </a:rPr>
              <a:t>Barrick, James </a:t>
            </a:r>
            <a:r>
              <a:rPr lang="en-US" sz="2000" dirty="0" err="1" smtClean="0">
                <a:solidFill>
                  <a:srgbClr val="000000"/>
                </a:solidFill>
                <a:cs typeface="Geneva" charset="0"/>
              </a:rPr>
              <a:t>Issacson</a:t>
            </a:r>
            <a:endParaRPr lang="en-US" sz="2000" dirty="0">
              <a:solidFill>
                <a:srgbClr val="000000"/>
              </a:solidFill>
              <a:cs typeface="Geneva" charset="0"/>
            </a:endParaRPr>
          </a:p>
        </p:txBody>
      </p:sp>
      <p:pic>
        <p:nvPicPr>
          <p:cNvPr id="26631" name="Picture 1" descr="Codar_logo_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17145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COOL_redgray_on_light_l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1905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" descr="NO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126365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5" descr="IOOS_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2987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" descr="oceans-13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2557463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2" descr="DHS_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6287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20" name="Picture 4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0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868" name="Picture 4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7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916" name="Picture 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6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4" name="Picture 4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2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60" name="Picture 4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7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08" name="Picture 4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6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56" name="Picture 4" descr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2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4" name="Picture 4" descr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9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252" name="Picture 4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6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5308600" y="2505075"/>
            <a:ext cx="99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  <a:latin typeface="Calibri" charset="0"/>
              </a:rPr>
              <a:t>Vessels - 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charset="0"/>
              </a:rPr>
              <a:t>Satellite</a:t>
            </a:r>
          </a:p>
        </p:txBody>
      </p:sp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6002338" y="3160713"/>
            <a:ext cx="14922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Satellite</a:t>
            </a: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6002338" y="3479800"/>
            <a:ext cx="1177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Ships/ Vessels</a:t>
            </a: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5951538" y="4192588"/>
            <a:ext cx="1100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REMUS</a:t>
            </a:r>
          </a:p>
        </p:txBody>
      </p:sp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5951538" y="4511675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Modeling</a:t>
            </a:r>
          </a:p>
        </p:txBody>
      </p:sp>
      <p:sp>
        <p:nvSpPr>
          <p:cNvPr id="27654" name="TextBox 11"/>
          <p:cNvSpPr txBox="1">
            <a:spLocks noChangeArrowheads="1"/>
          </p:cNvSpPr>
          <p:nvPr/>
        </p:nvSpPr>
        <p:spPr bwMode="auto">
          <a:xfrm>
            <a:off x="5951538" y="4830763"/>
            <a:ext cx="1020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Leadership</a:t>
            </a:r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7415213" y="3160713"/>
            <a:ext cx="7080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CODAR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7415213" y="3479800"/>
            <a:ext cx="7080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Glider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7364413" y="4192588"/>
            <a:ext cx="787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Data Vis.</a:t>
            </a: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7364413" y="45116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Security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7364413" y="4830763"/>
            <a:ext cx="8651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Education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65800" y="3001963"/>
            <a:ext cx="2436813" cy="1833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6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144588"/>
            <a:ext cx="8132762" cy="2874962"/>
          </a:xfrm>
          <a:prstGeom prst="rect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2" name="Text Box 3"/>
          <p:cNvSpPr txBox="1">
            <a:spLocks noChangeArrowheads="1"/>
          </p:cNvSpPr>
          <p:nvPr/>
        </p:nvSpPr>
        <p:spPr bwMode="auto">
          <a:xfrm>
            <a:off x="3335338" y="561816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CODAR Network</a:t>
            </a:r>
          </a:p>
        </p:txBody>
      </p:sp>
      <p:sp>
        <p:nvSpPr>
          <p:cNvPr id="27663" name="Text Box 4"/>
          <p:cNvSpPr txBox="1">
            <a:spLocks noChangeArrowheads="1"/>
          </p:cNvSpPr>
          <p:nvPr/>
        </p:nvSpPr>
        <p:spPr bwMode="auto">
          <a:xfrm>
            <a:off x="5481638" y="5611813"/>
            <a:ext cx="1441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Glider Fleet</a:t>
            </a:r>
          </a:p>
        </p:txBody>
      </p:sp>
      <p:sp>
        <p:nvSpPr>
          <p:cNvPr id="27664" name="Text Box 5"/>
          <p:cNvSpPr txBox="1">
            <a:spLocks noChangeArrowheads="1"/>
          </p:cNvSpPr>
          <p:nvPr/>
        </p:nvSpPr>
        <p:spPr bwMode="auto">
          <a:xfrm>
            <a:off x="127000" y="5618163"/>
            <a:ext cx="3119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Satellite Data Acquisition Stations</a:t>
            </a:r>
          </a:p>
        </p:txBody>
      </p:sp>
      <p:pic>
        <p:nvPicPr>
          <p:cNvPr id="21" name="Picture 8" descr="SideBySideGlider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37163" y="4356100"/>
            <a:ext cx="1739900" cy="1312863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27666" name="Text Box 10"/>
          <p:cNvSpPr txBox="1">
            <a:spLocks noChangeArrowheads="1"/>
          </p:cNvSpPr>
          <p:nvPr/>
        </p:nvSpPr>
        <p:spPr bwMode="auto">
          <a:xfrm>
            <a:off x="7191375" y="5618163"/>
            <a:ext cx="187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3-D Forecasts</a:t>
            </a: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Rutgers University - Coastal Ocean Observation Lab</a:t>
            </a:r>
          </a:p>
          <a:p>
            <a:pPr algn="ctr" eaLnBrk="1" hangingPunct="1"/>
            <a:r>
              <a:rPr lang="en-US" sz="2800" b="1">
                <a:latin typeface="Calibri" charset="0"/>
              </a:rPr>
              <a:t>Operations, Research &amp; Education Center </a:t>
            </a:r>
          </a:p>
        </p:txBody>
      </p:sp>
      <p:pic>
        <p:nvPicPr>
          <p:cNvPr id="24" name="Picture 34" descr="XBand_SatelliteDis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17638" y="4337050"/>
            <a:ext cx="1765300" cy="131603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5" name="Picture 35" descr="1468414560_d638cdb7d2_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0100" y="4340225"/>
            <a:ext cx="1746250" cy="130968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6" name="Picture 36" descr="20070928 09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9000" y="4337050"/>
            <a:ext cx="1755775" cy="131603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7" name="Picture 6" descr="j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3988" y="4337050"/>
            <a:ext cx="1079500" cy="131603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300" name="Picture 4" descr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9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20" name="Picture 4" descr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8" name="Picture 4" descr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9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Three_Freq_Cov_Plo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11" t="5000" r="21529" b="5556"/>
          <a:stretch>
            <a:fillRect/>
          </a:stretch>
        </p:blipFill>
        <p:spPr bwMode="auto">
          <a:xfrm>
            <a:off x="0" y="1333500"/>
            <a:ext cx="4105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7800" y="1485900"/>
            <a:ext cx="39751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25 MHz</a:t>
            </a:r>
          </a:p>
          <a:p>
            <a:pPr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Range: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20 km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Height &gt;10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ft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4000" dirty="0">
                <a:solidFill>
                  <a:srgbClr val="0000FF"/>
                </a:solidFill>
              </a:rPr>
              <a:t>13 MHz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 smtClean="0">
                <a:solidFill>
                  <a:srgbClr val="0000FF"/>
                </a:solidFill>
              </a:rPr>
              <a:t>Range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smtClean="0">
                <a:solidFill>
                  <a:srgbClr val="0000FF"/>
                </a:solidFill>
              </a:rPr>
              <a:t>60 km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 smtClean="0">
                <a:solidFill>
                  <a:srgbClr val="0000FF"/>
                </a:solidFill>
              </a:rPr>
              <a:t>Height: &gt;19 </a:t>
            </a:r>
            <a:r>
              <a:rPr lang="en-US" sz="2800" dirty="0" err="1">
                <a:solidFill>
                  <a:srgbClr val="0000FF"/>
                </a:solidFill>
              </a:rPr>
              <a:t>ft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05 MHz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  Range: </a:t>
            </a:r>
            <a:r>
              <a:rPr lang="en-US" sz="2800" dirty="0" smtClean="0">
                <a:solidFill>
                  <a:srgbClr val="FF0000"/>
                </a:solidFill>
              </a:rPr>
              <a:t>130 km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Height: &gt;49 </a:t>
            </a:r>
            <a:r>
              <a:rPr lang="en-US" sz="2800" dirty="0" err="1">
                <a:solidFill>
                  <a:srgbClr val="FF0000"/>
                </a:solidFill>
              </a:rPr>
              <a:t>ft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1507" name="Picture 6" descr="CALUSA_COA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4325" y="3035300"/>
            <a:ext cx="17811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Clementine-Maersk-68495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902200"/>
            <a:ext cx="1939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Cg-47315-70455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1638300"/>
            <a:ext cx="17827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 descr="25MHz_Cov_Plo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22400"/>
            <a:ext cx="15367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Vessel Detection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Capability</a:t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Calibri" charset="0"/>
                <a:cs typeface="ＭＳ Ｐゴシック" charset="0"/>
              </a:rPr>
              <a:t>Vessel Height Determines Detection</a:t>
            </a:r>
            <a:endParaRPr lang="en-US" sz="3200" dirty="0">
              <a:latin typeface="Calibri" charset="0"/>
              <a:cs typeface="ＭＳ Ｐゴシック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86200" y="2895600"/>
            <a:ext cx="4953000" cy="1981200"/>
          </a:xfrm>
          <a:prstGeom prst="roundRect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22 at 10.12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00377"/>
            <a:ext cx="6057900" cy="5304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892" name="Picture 4" descr="ship_plan_pic_blac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20000">
            <a:off x="4027408" y="4271138"/>
            <a:ext cx="736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radi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0000">
            <a:off x="3359783" y="2392049"/>
            <a:ext cx="446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adi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80000" flipH="1">
            <a:off x="3886200" y="3581400"/>
            <a:ext cx="446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smtClean="0"/>
              <a:t>Monostatic Detections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4280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2662 L 0.09166 0.178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2 0.00556 L -0.06598 -0.2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011_2012_all.tx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2" y="-3174"/>
            <a:ext cx="8217357" cy="6163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3021" y="0"/>
            <a:ext cx="4397959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July 2011 to June 2012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700" y="609600"/>
            <a:ext cx="212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Automatic Identification System (AIS) Heat Map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92845" y="4419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71956" y="28956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64467" y="373380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43578" y="213360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1143000"/>
            <a:ext cx="101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33800" y="16002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57600" y="23622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1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_SEAB_CALUSA COAST_20120611T105917_rv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569971" cy="6096000"/>
          </a:xfrm>
          <a:prstGeom prst="rect">
            <a:avLst/>
          </a:prstGeom>
        </p:spPr>
      </p:pic>
      <p:pic>
        <p:nvPicPr>
          <p:cNvPr id="4" name="Picture 3" descr="pam_SEAB_CALUSA COAST_20120611T105917_m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r="11021"/>
          <a:stretch/>
        </p:blipFill>
        <p:spPr>
          <a:xfrm>
            <a:off x="4267201" y="685800"/>
            <a:ext cx="4876799" cy="485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5715000"/>
            <a:ext cx="157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Calusa</a:t>
            </a:r>
            <a:r>
              <a:rPr lang="en-US" dirty="0" smtClean="0"/>
              <a:t> Coast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895600"/>
            <a:ext cx="2518141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04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_Bright_Newes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>
          <a:xfrm>
            <a:off x="533400" y="457200"/>
            <a:ext cx="8217083" cy="5727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600" dirty="0" smtClean="0"/>
              <a:t>Sea Bright – 308 Vessels Detected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277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side_Par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673100"/>
            <a:ext cx="7315346" cy="54865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600" dirty="0" smtClean="0"/>
              <a:t>Seaside Park – 89 Vessels Detected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377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Sandy Approaching</a:t>
            </a:r>
            <a:endParaRPr lang="en-US" dirty="0"/>
          </a:p>
        </p:txBody>
      </p:sp>
      <p:pic>
        <p:nvPicPr>
          <p:cNvPr id="3" name="Picture 2" descr="Waves_Sandy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6889" b="48908"/>
          <a:stretch/>
        </p:blipFill>
        <p:spPr>
          <a:xfrm>
            <a:off x="152400" y="1676400"/>
            <a:ext cx="8839200" cy="3962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2286000"/>
            <a:ext cx="838200" cy="297180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1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CODAR Compact HF Radar Antennas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95463"/>
            <a:ext cx="2154238" cy="307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79463" y="4865688"/>
            <a:ext cx="110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25 MHz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771650"/>
            <a:ext cx="2243137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257550" y="4870450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13 MHz</a:t>
            </a:r>
          </a:p>
        </p:txBody>
      </p:sp>
      <p:grpSp>
        <p:nvGrpSpPr>
          <p:cNvPr id="28678" name="Group 9"/>
          <p:cNvGrpSpPr>
            <a:grpSpLocks/>
          </p:cNvGrpSpPr>
          <p:nvPr/>
        </p:nvGrpSpPr>
        <p:grpSpPr bwMode="auto">
          <a:xfrm>
            <a:off x="5203825" y="1760538"/>
            <a:ext cx="3767138" cy="3127375"/>
            <a:chOff x="5204177" y="1478844"/>
            <a:chExt cx="3766629" cy="3127024"/>
          </a:xfrm>
        </p:grpSpPr>
        <p:pic>
          <p:nvPicPr>
            <p:cNvPr id="2868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177" y="1478846"/>
              <a:ext cx="1341012" cy="31270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235" y="1478844"/>
              <a:ext cx="2380571" cy="31270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6689725" y="4899025"/>
            <a:ext cx="110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 MHz</a:t>
            </a: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973138" y="5300663"/>
            <a:ext cx="364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Combined Transmitter &amp; Receiver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5453063" y="5283200"/>
            <a:ext cx="353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Separate Transmitter &amp; Receiver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Vessels Detected by Radar with No Corresponding AIS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64601"/>
              </p:ext>
            </p:extLst>
          </p:nvPr>
        </p:nvGraphicFramePr>
        <p:xfrm>
          <a:off x="1447800" y="1905000"/>
          <a:ext cx="60960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 Bright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Seaside Park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10/21/12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10/22/12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10/23/12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10/24/12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10/25/12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10/26/12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10/27/12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10/28/12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543300" y="0"/>
            <a:ext cx="50292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</a:rPr>
              <a:t>Conclusions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009900" y="1219200"/>
            <a:ext cx="6096000" cy="2209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</a:rPr>
              <a:t>Compact SeaSonde radars are consistently detecting vessels outside New York Harbor</a:t>
            </a:r>
          </a:p>
          <a:p>
            <a:pPr>
              <a:defRPr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</a:rPr>
              <a:t>20% of vessels detected not transmitting AIS</a:t>
            </a:r>
          </a:p>
          <a:p>
            <a:pPr>
              <a:defRPr/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Three_Freq_Cov_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5000" r="23534" b="5775"/>
          <a:stretch>
            <a:fillRect/>
          </a:stretch>
        </p:blipFill>
        <p:spPr bwMode="auto">
          <a:xfrm>
            <a:off x="0" y="1333500"/>
            <a:ext cx="39624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5400" y="1485900"/>
            <a:ext cx="53086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cs typeface="Geneva" charset="0"/>
              </a:rPr>
              <a:t>25 MHz</a:t>
            </a:r>
          </a:p>
          <a:p>
            <a:pPr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cs typeface="Geneva" charset="0"/>
              </a:rPr>
              <a:t>Radar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cs typeface="Geneva" charset="0"/>
              </a:rPr>
              <a:t>: 12 m   Ocean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l: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6 m</a:t>
            </a:r>
          </a:p>
          <a:p>
            <a:pPr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Range: 30 km   Resolution: 1 km</a:t>
            </a:r>
          </a:p>
          <a:p>
            <a:pPr>
              <a:defRPr/>
            </a:pPr>
            <a:r>
              <a:rPr lang="en-US" sz="4000" dirty="0">
                <a:solidFill>
                  <a:srgbClr val="0000FF"/>
                </a:solidFill>
                <a:cs typeface="Geneva" charset="0"/>
              </a:rPr>
              <a:t>13 MHz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Geneva" charset="0"/>
              </a:rPr>
              <a:t>Radar 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srgbClr val="0000FF"/>
                </a:solidFill>
                <a:cs typeface="Geneva" charset="0"/>
              </a:rPr>
              <a:t>: 23 m   Ocean 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l: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12 m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Range: 80 km   Resolution: 3 km</a:t>
            </a: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Geneva" charset="0"/>
              </a:rPr>
              <a:t>05 MHz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Geneva" charset="0"/>
              </a:rPr>
              <a:t>Radar </a:t>
            </a:r>
            <a:r>
              <a:rPr lang="en-US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srgbClr val="FF0000"/>
                </a:solidFill>
                <a:cs typeface="Geneva" charset="0"/>
              </a:rPr>
              <a:t>: 60m   Ocean </a:t>
            </a:r>
            <a:r>
              <a:rPr lang="en-US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l: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30 m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Range: 180 km   Resolution: 6 km</a:t>
            </a:r>
          </a:p>
        </p:txBody>
      </p:sp>
      <p:pic>
        <p:nvPicPr>
          <p:cNvPr id="29699" name="Picture 1" descr="25MHz_Cov_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2400"/>
            <a:ext cx="15367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Surface Current Mapping Capability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Figure04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68199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99"/>
                </a:solidFill>
                <a:latin typeface="Times New Roman" charset="0"/>
                <a:cs typeface="Times New Roman" charset="0"/>
              </a:rPr>
              <a:t>MARACOOS Annual Mean Surface Currents (2009)</a:t>
            </a: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-533400" y="23288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30724" name="Group 12"/>
          <p:cNvGrpSpPr>
            <a:grpSpLocks/>
          </p:cNvGrpSpPr>
          <p:nvPr/>
        </p:nvGrpSpPr>
        <p:grpSpPr bwMode="auto">
          <a:xfrm>
            <a:off x="7358063" y="0"/>
            <a:ext cx="1516062" cy="1387475"/>
            <a:chOff x="7374466" y="0"/>
            <a:chExt cx="1515534" cy="1387528"/>
          </a:xfrm>
        </p:grpSpPr>
        <p:pic>
          <p:nvPicPr>
            <p:cNvPr id="30734" name="Picture 2" descr="Figure05_A_col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466" y="0"/>
              <a:ext cx="1439335" cy="138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5" name="TextBox 8"/>
            <p:cNvSpPr txBox="1">
              <a:spLocks noChangeArrowheads="1"/>
            </p:cNvSpPr>
            <p:nvPr/>
          </p:nvSpPr>
          <p:spPr bwMode="auto">
            <a:xfrm>
              <a:off x="8060267" y="838201"/>
              <a:ext cx="8297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Winter</a:t>
              </a:r>
            </a:p>
          </p:txBody>
        </p:sp>
      </p:grpSp>
      <p:grpSp>
        <p:nvGrpSpPr>
          <p:cNvPr id="30725" name="Group 14"/>
          <p:cNvGrpSpPr>
            <a:grpSpLocks/>
          </p:cNvGrpSpPr>
          <p:nvPr/>
        </p:nvGrpSpPr>
        <p:grpSpPr bwMode="auto">
          <a:xfrm>
            <a:off x="7332663" y="3141663"/>
            <a:ext cx="1565275" cy="1524000"/>
            <a:chOff x="7344833" y="3141135"/>
            <a:chExt cx="1565285" cy="1525058"/>
          </a:xfrm>
        </p:grpSpPr>
        <p:pic>
          <p:nvPicPr>
            <p:cNvPr id="30732" name="Picture 4" descr="Figure05_C_col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33" y="3141135"/>
              <a:ext cx="1514154" cy="152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3" name="TextBox 9"/>
            <p:cNvSpPr txBox="1">
              <a:spLocks noChangeArrowheads="1"/>
            </p:cNvSpPr>
            <p:nvPr/>
          </p:nvSpPr>
          <p:spPr bwMode="auto">
            <a:xfrm>
              <a:off x="7950200" y="4047067"/>
              <a:ext cx="9599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Summer</a:t>
              </a:r>
            </a:p>
          </p:txBody>
        </p:sp>
      </p:grpSp>
      <p:grpSp>
        <p:nvGrpSpPr>
          <p:cNvPr id="30726" name="Group 13"/>
          <p:cNvGrpSpPr>
            <a:grpSpLocks/>
          </p:cNvGrpSpPr>
          <p:nvPr/>
        </p:nvGrpSpPr>
        <p:grpSpPr bwMode="auto">
          <a:xfrm>
            <a:off x="7327900" y="1506538"/>
            <a:ext cx="1576388" cy="1536700"/>
            <a:chOff x="7321554" y="1507066"/>
            <a:chExt cx="1575756" cy="1536171"/>
          </a:xfrm>
        </p:grpSpPr>
        <p:pic>
          <p:nvPicPr>
            <p:cNvPr id="30730" name="Picture 3" descr="Figure05_B_col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554" y="1507066"/>
              <a:ext cx="1551513" cy="1536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TextBox 10"/>
            <p:cNvSpPr txBox="1">
              <a:spLocks noChangeArrowheads="1"/>
            </p:cNvSpPr>
            <p:nvPr/>
          </p:nvSpPr>
          <p:spPr bwMode="auto">
            <a:xfrm>
              <a:off x="8119533" y="2421467"/>
              <a:ext cx="7777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Spring</a:t>
              </a:r>
            </a:p>
          </p:txBody>
        </p:sp>
      </p:grpSp>
      <p:grpSp>
        <p:nvGrpSpPr>
          <p:cNvPr id="30727" name="Group 15"/>
          <p:cNvGrpSpPr>
            <a:grpSpLocks/>
          </p:cNvGrpSpPr>
          <p:nvPr/>
        </p:nvGrpSpPr>
        <p:grpSpPr bwMode="auto">
          <a:xfrm>
            <a:off x="7366000" y="4668838"/>
            <a:ext cx="1498600" cy="1481137"/>
            <a:chOff x="7374467" y="4669427"/>
            <a:chExt cx="1498600" cy="1480020"/>
          </a:xfrm>
        </p:grpSpPr>
        <p:pic>
          <p:nvPicPr>
            <p:cNvPr id="30728" name="Picture 4" descr="Figure05_D_colo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467" y="4669427"/>
              <a:ext cx="1498600" cy="148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Box 11"/>
            <p:cNvSpPr txBox="1">
              <a:spLocks noChangeArrowheads="1"/>
            </p:cNvSpPr>
            <p:nvPr/>
          </p:nvSpPr>
          <p:spPr bwMode="auto">
            <a:xfrm>
              <a:off x="8356600" y="5554133"/>
              <a:ext cx="5152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Fall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fr5mhz_20130208T180000-20130208T180000_maracoos_std_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02779" cy="6160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429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Winter Storm </a:t>
            </a:r>
            <a:r>
              <a:rPr lang="en-US" sz="2800" dirty="0" err="1" smtClean="0"/>
              <a:t>Nemo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February 8, 2013</a:t>
            </a:r>
            <a:endParaRPr lang="en-US" sz="2800" dirty="0"/>
          </a:p>
        </p:txBody>
      </p:sp>
      <p:pic>
        <p:nvPicPr>
          <p:cNvPr id="4" name="Picture 3" descr="stnplot_20130209.g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31" b="41833"/>
          <a:stretch/>
        </p:blipFill>
        <p:spPr>
          <a:xfrm>
            <a:off x="5715000" y="1600200"/>
            <a:ext cx="3048000" cy="402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2" b="96053" l="4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191000"/>
            <a:ext cx="1938421" cy="147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5715000"/>
            <a:ext cx="194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9,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407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60325" y="114300"/>
            <a:ext cx="5462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2400" b="1">
                <a:cs typeface="Arial" charset="0"/>
                <a:sym typeface="Arial" charset="0"/>
              </a:rPr>
              <a:t>Doppler Spectra from all Range Cells</a:t>
            </a:r>
          </a:p>
          <a:p>
            <a:pPr marL="39688"/>
            <a:r>
              <a:rPr lang="en-US" sz="2400" b="1">
                <a:cs typeface="Arial" charset="0"/>
                <a:sym typeface="Arial" charset="0"/>
              </a:rPr>
              <a:t>with Detection Threshold Applied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2670175" y="5791200"/>
            <a:ext cx="19002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1700">
                <a:cs typeface="Arial" charset="0"/>
                <a:sym typeface="Arial" charset="0"/>
              </a:rPr>
              <a:t>Doppler Frequency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 rot="-2940000">
            <a:off x="7850188" y="5035550"/>
            <a:ext cx="8651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 sz="1700">
                <a:cs typeface="Arial" charset="0"/>
                <a:sym typeface="Arial" charset="0"/>
              </a:rPr>
              <a:t>Range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608013" y="3276600"/>
            <a:ext cx="13414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1700">
                <a:cs typeface="Arial" charset="0"/>
                <a:sym typeface="Arial" charset="0"/>
              </a:rPr>
              <a:t>Bragg Waves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6858000" y="3081338"/>
            <a:ext cx="1341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1700">
                <a:cs typeface="Arial" charset="0"/>
                <a:sym typeface="Arial" charset="0"/>
              </a:rPr>
              <a:t>Bragg Waves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106988" y="1527175"/>
            <a:ext cx="29860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1700">
                <a:cs typeface="Arial" charset="0"/>
                <a:sym typeface="Arial" charset="0"/>
              </a:rPr>
              <a:t>Fixed Objects &amp; Direct Signals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3044825" y="3884613"/>
            <a:ext cx="684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1700">
                <a:cs typeface="Arial" charset="0"/>
                <a:sym typeface="Arial" charset="0"/>
              </a:rPr>
              <a:t>Vessel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5791200" y="3657600"/>
            <a:ext cx="682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1700">
                <a:cs typeface="Arial" charset="0"/>
                <a:sym typeface="Arial" charset="0"/>
              </a:rPr>
              <a:t>Vessel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956175" y="6022975"/>
            <a:ext cx="2517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455613" y="6022975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7543800" y="5562600"/>
            <a:ext cx="455613" cy="455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705" name="Picture 9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97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Ships Crossing in the Night</a:t>
            </a:r>
          </a:p>
        </p:txBody>
      </p:sp>
    </p:spTree>
    <p:extLst>
      <p:ext uri="{BB962C8B-B14F-4D97-AF65-F5344CB8AC3E}">
        <p14:creationId xmlns:p14="http://schemas.microsoft.com/office/powerpoint/2010/main" val="259935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347" name="Picture 3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08685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5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389</Words>
  <Application>Microsoft Macintosh PowerPoint</Application>
  <PresentationFormat>On-screen Show (4:3)</PresentationFormat>
  <Paragraphs>127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1_Default Design</vt:lpstr>
      <vt:lpstr>Monostatic Vessel Detection from the CODAR SeaSonde</vt:lpstr>
      <vt:lpstr>PowerPoint Presentation</vt:lpstr>
      <vt:lpstr>CODAR Compact HF Radar Antennas </vt:lpstr>
      <vt:lpstr>Surface Current Mapping Capability</vt:lpstr>
      <vt:lpstr>PowerPoint Presentation</vt:lpstr>
      <vt:lpstr>Winter Storm Nemo February 8, 2013</vt:lpstr>
      <vt:lpstr>PowerPoint Presentation</vt:lpstr>
      <vt:lpstr>Ships Crossing in the 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Vessel Detection Capability Vessel Height Determines Detection</vt:lpstr>
      <vt:lpstr>PowerPoint Presentation</vt:lpstr>
      <vt:lpstr>PowerPoint Presentation</vt:lpstr>
      <vt:lpstr>PowerPoint Presentation</vt:lpstr>
      <vt:lpstr>Sea Bright – 308 Vessels Detected</vt:lpstr>
      <vt:lpstr>Seaside Park – 89 Vessels Detected</vt:lpstr>
      <vt:lpstr>Hurricane Sandy Approaching</vt:lpstr>
      <vt:lpstr>Vessels Detected by Radar with No Corresponding AIS</vt:lpstr>
      <vt:lpstr>PowerPoint Presentation</vt:lpstr>
    </vt:vector>
  </TitlesOfParts>
  <Manager/>
  <Company>Rutgers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hroarty</dc:creator>
  <cp:keywords/>
  <dc:description/>
  <cp:lastModifiedBy>Hugh Roarty</cp:lastModifiedBy>
  <cp:revision>92</cp:revision>
  <dcterms:created xsi:type="dcterms:W3CDTF">2011-03-03T17:35:39Z</dcterms:created>
  <dcterms:modified xsi:type="dcterms:W3CDTF">2013-09-26T16:43:02Z</dcterms:modified>
  <cp:category/>
</cp:coreProperties>
</file>