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678" r:id="rId2"/>
    <p:sldId id="712" r:id="rId3"/>
    <p:sldId id="700" r:id="rId4"/>
    <p:sldId id="701" r:id="rId5"/>
    <p:sldId id="702" r:id="rId6"/>
    <p:sldId id="679" r:id="rId7"/>
    <p:sldId id="680" r:id="rId8"/>
    <p:sldId id="490" r:id="rId9"/>
    <p:sldId id="617" r:id="rId10"/>
    <p:sldId id="612" r:id="rId11"/>
    <p:sldId id="615" r:id="rId12"/>
    <p:sldId id="616" r:id="rId13"/>
    <p:sldId id="687" r:id="rId14"/>
    <p:sldId id="686" r:id="rId15"/>
    <p:sldId id="504" r:id="rId16"/>
    <p:sldId id="624" r:id="rId17"/>
    <p:sldId id="691" r:id="rId18"/>
    <p:sldId id="703" r:id="rId19"/>
    <p:sldId id="629" r:id="rId20"/>
    <p:sldId id="630" r:id="rId21"/>
    <p:sldId id="633" r:id="rId22"/>
    <p:sldId id="704" r:id="rId23"/>
    <p:sldId id="673" r:id="rId24"/>
    <p:sldId id="652" r:id="rId25"/>
    <p:sldId id="654" r:id="rId26"/>
    <p:sldId id="655" r:id="rId27"/>
    <p:sldId id="705" r:id="rId28"/>
    <p:sldId id="706" r:id="rId29"/>
    <p:sldId id="707" r:id="rId30"/>
    <p:sldId id="708" r:id="rId31"/>
    <p:sldId id="596" r:id="rId32"/>
    <p:sldId id="598" r:id="rId33"/>
    <p:sldId id="668" r:id="rId34"/>
    <p:sldId id="697" r:id="rId35"/>
    <p:sldId id="595" r:id="rId36"/>
    <p:sldId id="709" r:id="rId37"/>
    <p:sldId id="710" r:id="rId38"/>
    <p:sldId id="711" r:id="rId39"/>
    <p:sldId id="597" r:id="rId40"/>
    <p:sldId id="656" r:id="rId41"/>
    <p:sldId id="626" r:id="rId42"/>
    <p:sldId id="695" r:id="rId43"/>
    <p:sldId id="692" r:id="rId44"/>
    <p:sldId id="608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Glenn" initials="SG" lastIdx="0" clrIdx="0"/>
  <p:cmAuthor id="1" name="Scott Glenn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00"/>
    <a:srgbClr val="615200"/>
    <a:srgbClr val="0C214F"/>
    <a:srgbClr val="95B9C6"/>
    <a:srgbClr val="C68939"/>
    <a:srgbClr val="FBF063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07" autoAdjust="0"/>
    <p:restoredTop sz="99810" autoAdjust="0"/>
  </p:normalViewPr>
  <p:slideViewPr>
    <p:cSldViewPr snapToGrid="0">
      <p:cViewPr>
        <p:scale>
          <a:sx n="310" d="100"/>
          <a:sy n="310" d="100"/>
        </p:scale>
        <p:origin x="1792" y="7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commentAuthors" Target="commentAuthors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Ocean</a:t>
            </a:r>
            <a:r>
              <a:rPr lang="en-US" baseline="0" dirty="0"/>
              <a:t> Observatories Course</a:t>
            </a:r>
            <a:endParaRPr lang="en-US" dirty="0"/>
          </a:p>
        </c:rich>
      </c:tx>
      <c:layout>
        <c:manualLayout>
          <c:xMode val="edge"/>
          <c:yMode val="edge"/>
          <c:x val="0.26973914102498"/>
          <c:y val="0.04394445855558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2662248"/>
        <c:axId val="-2102669544"/>
      </c:scatterChart>
      <c:valAx>
        <c:axId val="-2102662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02669544"/>
        <c:crosses val="autoZero"/>
        <c:crossBetween val="midCat"/>
      </c:valAx>
      <c:valAx>
        <c:axId val="-21026695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191277220627017"/>
              <c:y val="0.2980418254169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02662248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 dirty="0" smtClean="0"/>
              <a:t>Glider Research Course </a:t>
            </a:r>
          </a:p>
        </c:rich>
      </c:tx>
      <c:layout>
        <c:manualLayout>
          <c:xMode val="edge"/>
          <c:yMode val="edge"/>
          <c:x val="0.115713302297069"/>
          <c:y val="0.0531248554278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2691288"/>
        <c:axId val="-2102698072"/>
      </c:scatterChart>
      <c:valAx>
        <c:axId val="-2102691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02698072"/>
        <c:crosses val="autoZero"/>
        <c:crossBetween val="midCat"/>
      </c:valAx>
      <c:valAx>
        <c:axId val="-21026980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0317418245069245"/>
              <c:y val="0.2980416585159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02691288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0.21527</cdr:x>
      <cdr:y>0.61216</cdr:y>
    </cdr:from>
    <cdr:to>
      <cdr:x>0.23795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1148940" y="1807549"/>
          <a:ext cx="121060" cy="46285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FFFF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0.1809</cdr:x>
      <cdr:y>0.5</cdr:y>
    </cdr:from>
    <cdr:to>
      <cdr:x>0.21024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965502" y="1476375"/>
          <a:ext cx="156567" cy="7940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 anchor="b">
            <a:prstTxWarp prst="textNoShape">
              <a:avLst/>
            </a:prstTxWarp>
          </a:bodyPr>
          <a:lstStyle/>
          <a:p>
            <a:pPr algn="r" defTabSz="904875"/>
            <a:fld id="{36BD2F2D-D09F-4741-B16C-CE959BFC7ADA}" type="slidenum">
              <a:rPr lang="en-US" sz="1200">
                <a:latin typeface="Calibri" charset="0"/>
              </a:rPr>
              <a:pPr algn="r" defTabSz="904875"/>
              <a:t>8</a:t>
            </a:fld>
            <a:endParaRPr lang="en-US" sz="1200">
              <a:latin typeface="Calibri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8" tIns="45719" rIns="91438" bIns="45719"/>
          <a:lstStyle/>
          <a:p>
            <a:pPr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2E8C4-0C84-0C46-AB0F-B6EBFE092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38F18-5A63-224E-AD7E-467AEAFD65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489F5-04F0-AC44-9759-F1C3F9FE2E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E226E-BC82-AC40-8940-A3C7164B25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F04EC-5A88-054B-B33C-03AD3E1063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40B0F-B557-F046-96CA-45728E15BB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4ECB9-17C3-294B-B225-B29E73C27F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C1809-BEFF-894C-80A0-B6A59719E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AC39-1037-E846-9DB2-FFFA980FAF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D1183-992B-DD4D-8E33-0769BBEC21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B9E21-149D-0744-88A3-31B8BADB1A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ea typeface="Geneva" charset="0"/>
                <a:cs typeface="Geneva" charset="0"/>
              </a:defRPr>
            </a:lvl1pPr>
          </a:lstStyle>
          <a:p>
            <a:fld id="{3E5036DC-8C7F-E74A-943A-98D39A208BF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3" descr="banner_ioos_1024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2" descr="IOOS_whit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8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8" Type="http://schemas.openxmlformats.org/officeDocument/2006/relationships/image" Target="../media/image79.png"/><Relationship Id="rId9" Type="http://schemas.openxmlformats.org/officeDocument/2006/relationships/image" Target="../media/image58.png"/><Relationship Id="rId10" Type="http://schemas.openxmlformats.org/officeDocument/2006/relationships/image" Target="../media/image80.png"/><Relationship Id="rId11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4" Type="http://schemas.openxmlformats.org/officeDocument/2006/relationships/image" Target="../media/image87.png"/><Relationship Id="rId5" Type="http://schemas.openxmlformats.org/officeDocument/2006/relationships/image" Target="../media/image88.gif"/><Relationship Id="rId6" Type="http://schemas.openxmlformats.org/officeDocument/2006/relationships/image" Target="../media/image89.jpeg"/><Relationship Id="rId7" Type="http://schemas.openxmlformats.org/officeDocument/2006/relationships/image" Target="../media/image90.png"/><Relationship Id="rId8" Type="http://schemas.openxmlformats.org/officeDocument/2006/relationships/image" Target="../media/image91.gif"/><Relationship Id="rId9" Type="http://schemas.openxmlformats.org/officeDocument/2006/relationships/image" Target="../media/image92.png"/><Relationship Id="rId10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Relationship Id="rId3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jpeg"/><Relationship Id="rId6" Type="http://schemas.openxmlformats.org/officeDocument/2006/relationships/image" Target="../media/image99.jpeg"/><Relationship Id="rId7" Type="http://schemas.openxmlformats.org/officeDocument/2006/relationships/image" Target="../media/image100.png"/><Relationship Id="rId8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gif"/><Relationship Id="rId12" Type="http://schemas.openxmlformats.org/officeDocument/2006/relationships/image" Target="../media/image11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Relationship Id="rId3" Type="http://schemas.openxmlformats.org/officeDocument/2006/relationships/image" Target="../media/image88.gif"/><Relationship Id="rId4" Type="http://schemas.openxmlformats.org/officeDocument/2006/relationships/image" Target="../media/image107.jpe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jpeg"/><Relationship Id="rId10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emf"/><Relationship Id="rId3" Type="http://schemas.openxmlformats.org/officeDocument/2006/relationships/image" Target="../media/image1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Relationship Id="rId3" Type="http://schemas.openxmlformats.org/officeDocument/2006/relationships/image" Target="../media/image1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98.jpeg"/><Relationship Id="rId5" Type="http://schemas.openxmlformats.org/officeDocument/2006/relationships/image" Target="../media/image123.png"/><Relationship Id="rId6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jpeg"/><Relationship Id="rId5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jpe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8" Type="http://schemas.openxmlformats.org/officeDocument/2006/relationships/image" Target="../media/image152.png"/><Relationship Id="rId9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jpeg"/><Relationship Id="rId5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3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80.jpeg"/><Relationship Id="rId21" Type="http://schemas.openxmlformats.org/officeDocument/2006/relationships/image" Target="../media/image181.jpeg"/><Relationship Id="rId22" Type="http://schemas.openxmlformats.org/officeDocument/2006/relationships/image" Target="../media/image182.jpeg"/><Relationship Id="rId23" Type="http://schemas.openxmlformats.org/officeDocument/2006/relationships/image" Target="../media/image183.jpeg"/><Relationship Id="rId24" Type="http://schemas.openxmlformats.org/officeDocument/2006/relationships/image" Target="../media/image184.gif"/><Relationship Id="rId25" Type="http://schemas.openxmlformats.org/officeDocument/2006/relationships/image" Target="../media/image185.jpeg"/><Relationship Id="rId26" Type="http://schemas.openxmlformats.org/officeDocument/2006/relationships/image" Target="../media/image186.jpeg"/><Relationship Id="rId27" Type="http://schemas.openxmlformats.org/officeDocument/2006/relationships/image" Target="../media/image187.jpeg"/><Relationship Id="rId28" Type="http://schemas.openxmlformats.org/officeDocument/2006/relationships/image" Target="../media/image188.jpeg"/><Relationship Id="rId29" Type="http://schemas.openxmlformats.org/officeDocument/2006/relationships/image" Target="../media/image18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2.jpeg"/><Relationship Id="rId3" Type="http://schemas.openxmlformats.org/officeDocument/2006/relationships/image" Target="../media/image163.gif"/><Relationship Id="rId4" Type="http://schemas.openxmlformats.org/officeDocument/2006/relationships/image" Target="../media/image164.png"/><Relationship Id="rId5" Type="http://schemas.openxmlformats.org/officeDocument/2006/relationships/image" Target="../media/image165.jpeg"/><Relationship Id="rId30" Type="http://schemas.openxmlformats.org/officeDocument/2006/relationships/image" Target="../media/image51.png"/><Relationship Id="rId31" Type="http://schemas.openxmlformats.org/officeDocument/2006/relationships/image" Target="../media/image58.png"/><Relationship Id="rId32" Type="http://schemas.openxmlformats.org/officeDocument/2006/relationships/image" Target="../media/image62.png"/><Relationship Id="rId9" Type="http://schemas.openxmlformats.org/officeDocument/2006/relationships/image" Target="../media/image169.png"/><Relationship Id="rId6" Type="http://schemas.openxmlformats.org/officeDocument/2006/relationships/image" Target="../media/image166.jpeg"/><Relationship Id="rId7" Type="http://schemas.openxmlformats.org/officeDocument/2006/relationships/image" Target="../media/image167.png"/><Relationship Id="rId8" Type="http://schemas.openxmlformats.org/officeDocument/2006/relationships/image" Target="../media/image168.jpeg"/><Relationship Id="rId33" Type="http://schemas.openxmlformats.org/officeDocument/2006/relationships/image" Target="../media/image65.png"/><Relationship Id="rId34" Type="http://schemas.openxmlformats.org/officeDocument/2006/relationships/image" Target="../media/image190.jpg"/><Relationship Id="rId10" Type="http://schemas.openxmlformats.org/officeDocument/2006/relationships/image" Target="../media/image170.jpeg"/><Relationship Id="rId11" Type="http://schemas.openxmlformats.org/officeDocument/2006/relationships/image" Target="../media/image171.jpeg"/><Relationship Id="rId12" Type="http://schemas.openxmlformats.org/officeDocument/2006/relationships/image" Target="../media/image172.jpeg"/><Relationship Id="rId13" Type="http://schemas.openxmlformats.org/officeDocument/2006/relationships/image" Target="../media/image173.jpeg"/><Relationship Id="rId14" Type="http://schemas.openxmlformats.org/officeDocument/2006/relationships/image" Target="../media/image174.png"/><Relationship Id="rId15" Type="http://schemas.openxmlformats.org/officeDocument/2006/relationships/image" Target="../media/image175.jpeg"/><Relationship Id="rId16" Type="http://schemas.openxmlformats.org/officeDocument/2006/relationships/image" Target="../media/image176.jpeg"/><Relationship Id="rId17" Type="http://schemas.openxmlformats.org/officeDocument/2006/relationships/image" Target="../media/image177.jpeg"/><Relationship Id="rId18" Type="http://schemas.openxmlformats.org/officeDocument/2006/relationships/image" Target="../media/image178.jpeg"/><Relationship Id="rId19" Type="http://schemas.openxmlformats.org/officeDocument/2006/relationships/image" Target="../media/image1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hyperlink" Target="http://polar.ncep.noaa.gov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image" Target="../media/image201.png"/><Relationship Id="rId7" Type="http://schemas.openxmlformats.org/officeDocument/2006/relationships/image" Target="../media/image202.png"/><Relationship Id="rId8" Type="http://schemas.openxmlformats.org/officeDocument/2006/relationships/image" Target="../media/image203.png"/><Relationship Id="rId9" Type="http://schemas.openxmlformats.org/officeDocument/2006/relationships/image" Target="../media/image204.jpeg"/><Relationship Id="rId10" Type="http://schemas.openxmlformats.org/officeDocument/2006/relationships/image" Target="../media/image56.png"/><Relationship Id="rId11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5" Type="http://schemas.openxmlformats.org/officeDocument/2006/relationships/image" Target="../media/image208.jpeg"/><Relationship Id="rId6" Type="http://schemas.openxmlformats.org/officeDocument/2006/relationships/image" Target="../media/image209.png"/><Relationship Id="rId7" Type="http://schemas.openxmlformats.org/officeDocument/2006/relationships/image" Target="../media/image56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4" Type="http://schemas.openxmlformats.org/officeDocument/2006/relationships/image" Target="../media/image212.png"/><Relationship Id="rId5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4" Type="http://schemas.openxmlformats.org/officeDocument/2006/relationships/image" Target="../media/image216.jpeg"/><Relationship Id="rId5" Type="http://schemas.openxmlformats.org/officeDocument/2006/relationships/image" Target="../media/image217.jpeg"/><Relationship Id="rId6" Type="http://schemas.openxmlformats.org/officeDocument/2006/relationships/image" Target="../media/image218.jpeg"/><Relationship Id="rId7" Type="http://schemas.openxmlformats.org/officeDocument/2006/relationships/image" Target="../media/image219.jpeg"/><Relationship Id="rId8" Type="http://schemas.openxmlformats.org/officeDocument/2006/relationships/image" Target="../media/image22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4" Type="http://schemas.openxmlformats.org/officeDocument/2006/relationships/image" Target="../media/image223.jpeg"/><Relationship Id="rId5" Type="http://schemas.openxmlformats.org/officeDocument/2006/relationships/image" Target="../media/image224.jpeg"/><Relationship Id="rId6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4" Type="http://schemas.openxmlformats.org/officeDocument/2006/relationships/image" Target="../media/image2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4" Type="http://schemas.openxmlformats.org/officeDocument/2006/relationships/image" Target="../media/image231.png"/><Relationship Id="rId5" Type="http://schemas.openxmlformats.org/officeDocument/2006/relationships/image" Target="../media/image87.png"/><Relationship Id="rId6" Type="http://schemas.openxmlformats.org/officeDocument/2006/relationships/image" Target="../media/image88.gif"/><Relationship Id="rId7" Type="http://schemas.openxmlformats.org/officeDocument/2006/relationships/image" Target="../media/image232.png"/><Relationship Id="rId8" Type="http://schemas.openxmlformats.org/officeDocument/2006/relationships/image" Target="../media/image23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eg"/><Relationship Id="rId12" Type="http://schemas.openxmlformats.org/officeDocument/2006/relationships/image" Target="../media/image23.jpeg"/><Relationship Id="rId13" Type="http://schemas.openxmlformats.org/officeDocument/2006/relationships/image" Target="../media/image24.jpeg"/><Relationship Id="rId14" Type="http://schemas.openxmlformats.org/officeDocument/2006/relationships/image" Target="../media/image25.jpeg"/><Relationship Id="rId1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wmf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20" Type="http://schemas.openxmlformats.org/officeDocument/2006/relationships/image" Target="../media/image45.gif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10" Type="http://schemas.openxmlformats.org/officeDocument/2006/relationships/image" Target="../media/image35.gif"/><Relationship Id="rId11" Type="http://schemas.openxmlformats.org/officeDocument/2006/relationships/image" Target="../media/image36.gif"/><Relationship Id="rId12" Type="http://schemas.openxmlformats.org/officeDocument/2006/relationships/image" Target="../media/image37.gif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gif"/><Relationship Id="rId17" Type="http://schemas.openxmlformats.org/officeDocument/2006/relationships/image" Target="../media/image42.gif"/><Relationship Id="rId18" Type="http://schemas.openxmlformats.org/officeDocument/2006/relationships/image" Target="../media/image43.gif"/><Relationship Id="rId19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gif"/><Relationship Id="rId5" Type="http://schemas.openxmlformats.org/officeDocument/2006/relationships/image" Target="../media/image30.gif"/><Relationship Id="rId6" Type="http://schemas.openxmlformats.org/officeDocument/2006/relationships/image" Target="../media/image31.gif"/><Relationship Id="rId7" Type="http://schemas.openxmlformats.org/officeDocument/2006/relationships/image" Target="../media/image32.gif"/><Relationship Id="rId8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20" Type="http://schemas.openxmlformats.org/officeDocument/2006/relationships/image" Target="../media/image45.gif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10" Type="http://schemas.openxmlformats.org/officeDocument/2006/relationships/image" Target="../media/image35.gif"/><Relationship Id="rId11" Type="http://schemas.openxmlformats.org/officeDocument/2006/relationships/image" Target="../media/image36.gif"/><Relationship Id="rId12" Type="http://schemas.openxmlformats.org/officeDocument/2006/relationships/image" Target="../media/image37.gif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6" Type="http://schemas.openxmlformats.org/officeDocument/2006/relationships/image" Target="../media/image41.gif"/><Relationship Id="rId17" Type="http://schemas.openxmlformats.org/officeDocument/2006/relationships/image" Target="../media/image42.gif"/><Relationship Id="rId18" Type="http://schemas.openxmlformats.org/officeDocument/2006/relationships/image" Target="../media/image43.gif"/><Relationship Id="rId19" Type="http://schemas.openxmlformats.org/officeDocument/2006/relationships/image" Target="../media/image4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gif"/><Relationship Id="rId5" Type="http://schemas.openxmlformats.org/officeDocument/2006/relationships/image" Target="../media/image30.gif"/><Relationship Id="rId6" Type="http://schemas.openxmlformats.org/officeDocument/2006/relationships/image" Target="../media/image31.gif"/><Relationship Id="rId7" Type="http://schemas.openxmlformats.org/officeDocument/2006/relationships/image" Target="../media/image32.gif"/><Relationship Id="rId8" Type="http://schemas.openxmlformats.org/officeDocument/2006/relationships/image" Target="../media/image33.gi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image" Target="../media/image61.png"/><Relationship Id="rId16" Type="http://schemas.openxmlformats.org/officeDocument/2006/relationships/image" Target="../media/image62.png"/><Relationship Id="rId17" Type="http://schemas.openxmlformats.org/officeDocument/2006/relationships/image" Target="../media/image63.png"/><Relationship Id="rId18" Type="http://schemas.openxmlformats.org/officeDocument/2006/relationships/image" Target="../media/image64.png"/><Relationship Id="rId19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-42333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6667" y="152400"/>
            <a:ext cx="70273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Challenger Glider Mission:</a:t>
            </a:r>
            <a:endParaRPr lang="en-US" sz="3600" b="1" i="1" dirty="0" smtClean="0"/>
          </a:p>
          <a:p>
            <a:pPr algn="ctr"/>
            <a:endParaRPr lang="en-US" sz="1200" b="1" i="1" dirty="0" smtClean="0"/>
          </a:p>
          <a:p>
            <a:pPr algn="ctr"/>
            <a:r>
              <a:rPr lang="en-US" sz="3200" b="1" dirty="0" smtClean="0"/>
              <a:t>A Collaborative Global </a:t>
            </a:r>
            <a:r>
              <a:rPr lang="en-US" sz="3200" b="1" dirty="0"/>
              <a:t>N</a:t>
            </a:r>
            <a:r>
              <a:rPr lang="en-US" sz="3200" b="1" dirty="0" smtClean="0"/>
              <a:t>etwork for Ocean Science and Education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1667" y="3160889"/>
            <a:ext cx="464063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Scott Glenn,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Oscar Schofield,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Josh </a:t>
            </a:r>
            <a:r>
              <a:rPr lang="en-US" sz="2400" dirty="0" err="1" smtClean="0">
                <a:solidFill>
                  <a:schemeClr val="bg1"/>
                </a:solidFill>
              </a:rPr>
              <a:t>Kobut</a:t>
            </a:r>
            <a:r>
              <a:rPr lang="en-US" sz="2400" dirty="0" smtClean="0">
                <a:solidFill>
                  <a:schemeClr val="bg1"/>
                </a:solidFill>
              </a:rPr>
              <a:t> &amp;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Janice McDonnell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2400" i="1" dirty="0" smtClean="0">
                <a:solidFill>
                  <a:schemeClr val="bg1"/>
                </a:solidFill>
              </a:rPr>
              <a:t>Rutgers University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Coastal Ocean Observation Lab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http://</a:t>
            </a:r>
            <a:r>
              <a:rPr lang="en-US" sz="2400" dirty="0" err="1" smtClean="0">
                <a:solidFill>
                  <a:schemeClr val="bg1"/>
                </a:solidFill>
              </a:rPr>
              <a:t>rucool.marine.rutgers.edu</a:t>
            </a:r>
            <a:r>
              <a:rPr lang="en-US" sz="2400" dirty="0" smtClean="0">
                <a:solidFill>
                  <a:schemeClr val="bg1"/>
                </a:solidFill>
              </a:rPr>
              <a:t>/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05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4" y="1178719"/>
            <a:ext cx="8768953" cy="3099718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3430101" y="5893594"/>
            <a:ext cx="2035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CODAR Network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5390001" y="5893594"/>
            <a:ext cx="1875234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Glider Fleet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310442" y="5893594"/>
            <a:ext cx="3178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7781" y="4446985"/>
            <a:ext cx="1876351" cy="141535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1270" name="Text Box 10"/>
          <p:cNvSpPr txBox="1">
            <a:spLocks noChangeArrowheads="1"/>
          </p:cNvSpPr>
          <p:nvPr/>
        </p:nvSpPr>
        <p:spPr bwMode="auto">
          <a:xfrm>
            <a:off x="7315948" y="5893594"/>
            <a:ext cx="1849562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14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4200" dirty="0">
                <a:latin typeface="+mj-lt"/>
              </a:rPr>
              <a:t>MARACOOS Operations Center</a:t>
            </a:r>
          </a:p>
          <a:p>
            <a:pPr algn="ctr">
              <a:defRPr/>
            </a:pPr>
            <a:r>
              <a:rPr lang="en-US" sz="2800" dirty="0">
                <a:latin typeface="+mj-lt"/>
              </a:rPr>
              <a:t>Rutgers University - Coastal Ocean Observation Lab</a:t>
            </a:r>
            <a:r>
              <a:rPr lang="en-US" sz="2000" b="1" dirty="0">
                <a:latin typeface="Calibri" charset="0"/>
              </a:rPr>
              <a:t> 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734" y="4446985"/>
            <a:ext cx="1903140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547" y="4446984"/>
            <a:ext cx="1883048" cy="141200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016" y="4446985"/>
            <a:ext cx="1893094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8273" y="4446985"/>
            <a:ext cx="1164208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4013200" y="3035300"/>
            <a:ext cx="1498600" cy="965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6761082895_db19bdef61_b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333" y="2385248"/>
            <a:ext cx="1651001" cy="110120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5489222" y="2991556"/>
            <a:ext cx="719667" cy="296334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72555" y="1524000"/>
            <a:ext cx="4614164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Challenger Glider Mission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5400000">
            <a:off x="3403601" y="4683478"/>
            <a:ext cx="1498600" cy="965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235222" y="4779434"/>
            <a:ext cx="1498600" cy="965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E227A59F-9E35-6941-8C59-22C28B41501D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11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Mid-Atlantic Bight HF Radar Network</a:t>
            </a:r>
            <a:endParaRPr lang="en-US" sz="2600"/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4388558" y="2638777"/>
            <a:ext cx="469987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 dirty="0" smtClean="0">
                <a:solidFill>
                  <a:srgbClr val="FF0000"/>
                </a:solidFill>
              </a:rPr>
              <a:t>16 </a:t>
            </a:r>
            <a:r>
              <a:rPr lang="en-US" sz="1800" b="1" dirty="0">
                <a:solidFill>
                  <a:srgbClr val="FF0000"/>
                </a:solidFill>
              </a:rPr>
              <a:t>Long-Range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8 </a:t>
            </a:r>
            <a:r>
              <a:rPr lang="en-US" sz="1800" b="1" dirty="0">
                <a:solidFill>
                  <a:srgbClr val="FFFF00"/>
                </a:solidFill>
              </a:rPr>
              <a:t>Medium-Range CODARs</a:t>
            </a:r>
          </a:p>
          <a:p>
            <a:pPr eaLnBrk="1" hangingPunct="1"/>
            <a:r>
              <a:rPr lang="en-US" sz="1800" b="1" u="sng" dirty="0" smtClean="0">
                <a:solidFill>
                  <a:srgbClr val="00FF00"/>
                </a:solidFill>
              </a:rPr>
              <a:t>17</a:t>
            </a:r>
            <a:r>
              <a:rPr lang="en-US" sz="1800" b="1" dirty="0" smtClean="0">
                <a:solidFill>
                  <a:srgbClr val="00FF00"/>
                </a:solidFill>
              </a:rPr>
              <a:t> </a:t>
            </a:r>
            <a:r>
              <a:rPr lang="en-US" sz="1800" b="1" dirty="0">
                <a:solidFill>
                  <a:srgbClr val="00FF00"/>
                </a:solidFill>
              </a:rPr>
              <a:t>Short-Range CODARs</a:t>
            </a: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41 </a:t>
            </a:r>
            <a:r>
              <a:rPr lang="en-US" sz="1800" b="1" dirty="0">
                <a:solidFill>
                  <a:schemeClr val="bg1"/>
                </a:solidFill>
              </a:rPr>
              <a:t>Total</a:t>
            </a:r>
          </a:p>
          <a:p>
            <a:pPr eaLnBrk="1" hangingPunct="1"/>
            <a:endParaRPr lang="en-US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Triple </a:t>
            </a:r>
            <a:r>
              <a:rPr lang="en-US" sz="1800" b="1" dirty="0" smtClean="0">
                <a:solidFill>
                  <a:schemeClr val="bg1"/>
                </a:solidFill>
              </a:rPr>
              <a:t>Nested, Multi-static, Multi-use</a:t>
            </a:r>
          </a:p>
          <a:p>
            <a:pPr eaLnBrk="1" hangingPunct="1"/>
            <a:r>
              <a:rPr lang="en-US" sz="1800" b="1" dirty="0" smtClean="0">
                <a:solidFill>
                  <a:schemeClr val="bg1"/>
                </a:solidFill>
              </a:rPr>
              <a:t>Industry Partner: CODAR Ocean Sensors</a:t>
            </a:r>
            <a:endParaRPr lang="en-US" sz="1800" b="1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3908777"/>
            <a:ext cx="1079223" cy="1538111"/>
          </a:xfrm>
          <a:prstGeom prst="rect">
            <a:avLst/>
          </a:prstGeom>
          <a:noFill/>
          <a:ln w="38100" cmpd="sng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90" y="2080999"/>
            <a:ext cx="1143000" cy="1582243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52048" y="776111"/>
            <a:ext cx="1964618" cy="993246"/>
            <a:chOff x="5204177" y="1478844"/>
            <a:chExt cx="3766629" cy="3127024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 descr="IMG_9578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9756" y="973665"/>
            <a:ext cx="1217935" cy="1670753"/>
          </a:xfrm>
          <a:prstGeom prst="rect">
            <a:avLst/>
          </a:prstGeom>
          <a:ln w="38100" cmpd="sng">
            <a:solidFill>
              <a:srgbClr val="FFFF00"/>
            </a:solidFill>
          </a:ln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77025" y="5023556"/>
            <a:ext cx="582210" cy="56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5705" y="5039606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9" name="Picture 31" descr="IOOS_logo_white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485" y="5108222"/>
            <a:ext cx="1012825" cy="39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USCG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136" y="5040944"/>
            <a:ext cx="589389" cy="589389"/>
          </a:xfrm>
          <a:prstGeom prst="rect">
            <a:avLst/>
          </a:prstGeom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195689" y="705555"/>
            <a:ext cx="193886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</p:spTree>
    <p:extLst>
      <p:ext uri="{BB962C8B-B14F-4D97-AF65-F5344CB8AC3E}">
        <p14:creationId xmlns:p14="http://schemas.microsoft.com/office/powerpoint/2010/main" val="1043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21 at 2.49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354" y="3538247"/>
            <a:ext cx="3202314" cy="240050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Screen Shot 2013-01-21 at 2.48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480" y="569295"/>
            <a:ext cx="3271298" cy="218237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3-01-21 at 2.54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" y="3606496"/>
            <a:ext cx="3393722" cy="2306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96333" y="2836333"/>
            <a:ext cx="445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Mid-Atlantic Regional Scale HFR Network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63444" y="2765779"/>
            <a:ext cx="29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U.S. National HFR Network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02112" y="5898444"/>
            <a:ext cx="230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HFR Network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6223" y="5884333"/>
            <a:ext cx="406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Search And Rescue Operational 2009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Regional to Global Scale – High Frequency Radar</a:t>
            </a:r>
            <a:endParaRPr lang="en-US" sz="2800" b="1" dirty="0"/>
          </a:p>
        </p:txBody>
      </p:sp>
      <p:sp>
        <p:nvSpPr>
          <p:cNvPr id="11" name="Right Arrow 10"/>
          <p:cNvSpPr/>
          <p:nvPr/>
        </p:nvSpPr>
        <p:spPr>
          <a:xfrm>
            <a:off x="4656666" y="1425222"/>
            <a:ext cx="282221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2381955" y="3115737"/>
            <a:ext cx="282221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6485467" y="3070580"/>
            <a:ext cx="282221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creen Shot 2013-01-22 at 12.17.3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56" y="511204"/>
            <a:ext cx="3938411" cy="230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5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Korea &amp; United States </a:t>
            </a:r>
            <a:br>
              <a:rPr lang="en-US" dirty="0" smtClean="0"/>
            </a:br>
            <a:r>
              <a:rPr lang="en-US" dirty="0" smtClean="0"/>
              <a:t>HF Radar Collaboration</a:t>
            </a:r>
            <a:endParaRPr lang="en-US" dirty="0"/>
          </a:p>
        </p:txBody>
      </p:sp>
      <p:pic>
        <p:nvPicPr>
          <p:cNvPr id="7" name="Picture 6" descr="ORCA_group_meet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276600"/>
            <a:ext cx="8077200" cy="29303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Korea_HF_Radar_Networ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600200"/>
            <a:ext cx="1884231" cy="2209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11" name="Picture 10" descr="IMG_2920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1539502"/>
            <a:ext cx="2209800" cy="233347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ORCA_collaborator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600200"/>
            <a:ext cx="4419600" cy="1116152"/>
          </a:xfrm>
          <a:prstGeom prst="rect">
            <a:avLst/>
          </a:prstGeom>
        </p:spPr>
      </p:pic>
      <p:pic>
        <p:nvPicPr>
          <p:cNvPr id="13" name="Picture 12" descr="COOL_redgray_on_light_lg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743200"/>
            <a:ext cx="868541" cy="381000"/>
          </a:xfrm>
          <a:prstGeom prst="rect">
            <a:avLst/>
          </a:prstGeom>
        </p:spPr>
      </p:pic>
      <p:pic>
        <p:nvPicPr>
          <p:cNvPr id="14" name="Picture 13" descr="MARACOOS_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2743200"/>
            <a:ext cx="2133600" cy="368005"/>
          </a:xfrm>
          <a:prstGeom prst="rect">
            <a:avLst/>
          </a:prstGeom>
        </p:spPr>
      </p:pic>
      <p:pic>
        <p:nvPicPr>
          <p:cNvPr id="15" name="Picture 14" descr="IOOS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2743200"/>
            <a:ext cx="1016000" cy="41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61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orea_1000k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24577"/>
            <a:ext cx="9144000" cy="5680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5213" y="3592285"/>
            <a:ext cx="1442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99"/>
                </a:solidFill>
              </a:rPr>
              <a:t>1000 km Alongshore Length Scale</a:t>
            </a:r>
            <a:endParaRPr lang="en-US" dirty="0">
              <a:solidFill>
                <a:srgbClr val="00FF99"/>
              </a:solidFill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/>
              <a:t>Ongoing HF Radar Collaboration with South Korea</a:t>
            </a:r>
            <a:endParaRPr lang="en-US" sz="2800" b="1" dirty="0"/>
          </a:p>
        </p:txBody>
      </p:sp>
      <p:pic>
        <p:nvPicPr>
          <p:cNvPr id="5" name="Picture 4" descr="Screen Shot 2013-01-22 at 12.17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107" y="595871"/>
            <a:ext cx="3421893" cy="2000574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61055" y="5235222"/>
            <a:ext cx="3121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Rutgers July 2013 Visit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KIOST, KHOA, KNU, KAIST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886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MARACOOS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Glider Network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0750" y="2357437"/>
            <a:ext cx="4338878" cy="40941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5" descr="marcoos_glider_sst_chl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" t="5562"/>
          <a:stretch>
            <a:fillRect/>
          </a:stretch>
        </p:blipFill>
        <p:spPr bwMode="auto">
          <a:xfrm>
            <a:off x="347927" y="2497667"/>
            <a:ext cx="3938743" cy="34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4465" y="2411016"/>
            <a:ext cx="2219027" cy="28128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Ocean Color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321844"/>
            <a:ext cx="1415355" cy="28128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Satellite SST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4465" y="4125516"/>
            <a:ext cx="1201043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1400" dirty="0">
                <a:latin typeface="+mn-lt"/>
              </a:rPr>
              <a:t>Subsurface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Glider </a:t>
            </a:r>
          </a:p>
          <a:p>
            <a:pPr>
              <a:defRPr/>
            </a:pPr>
            <a:r>
              <a:rPr lang="en-US" sz="1400" dirty="0">
                <a:latin typeface="+mn-lt"/>
              </a:rPr>
              <a:t>Data</a:t>
            </a:r>
          </a:p>
        </p:txBody>
      </p:sp>
      <p:pic>
        <p:nvPicPr>
          <p:cNvPr id="102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8800" y="1901561"/>
            <a:ext cx="2839641" cy="15961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2569" y="733161"/>
            <a:ext cx="3881964" cy="15588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TextBox 21"/>
          <p:cNvSpPr txBox="1">
            <a:spLocks noChangeArrowheads="1"/>
          </p:cNvSpPr>
          <p:nvPr/>
        </p:nvSpPr>
        <p:spPr bwMode="auto">
          <a:xfrm>
            <a:off x="4890955" y="2498461"/>
            <a:ext cx="1071563" cy="1449958"/>
          </a:xfrm>
          <a:prstGeom prst="rect">
            <a:avLst/>
          </a:prstGeom>
          <a:solidFill>
            <a:srgbClr val="2151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100" dirty="0">
                <a:solidFill>
                  <a:schemeClr val="bg1"/>
                </a:solidFill>
              </a:rPr>
              <a:t>MARACOOS</a:t>
            </a:r>
          </a:p>
          <a:p>
            <a:pPr eaLnBrk="1" hangingPunct="1"/>
            <a:r>
              <a:rPr lang="en-US" sz="1100" dirty="0">
                <a:solidFill>
                  <a:srgbClr val="00FFFF"/>
                </a:solidFill>
              </a:rPr>
              <a:t>MURI</a:t>
            </a:r>
          </a:p>
          <a:p>
            <a:pPr eaLnBrk="1" hangingPunct="1"/>
            <a:r>
              <a:rPr lang="en-US" sz="1100" dirty="0">
                <a:solidFill>
                  <a:srgbClr val="FF0066"/>
                </a:solidFill>
              </a:rPr>
              <a:t>Intl. Missions</a:t>
            </a:r>
          </a:p>
          <a:p>
            <a:pPr eaLnBrk="1" hangingPunct="1"/>
            <a:r>
              <a:rPr lang="en-US" sz="1100" dirty="0" smtClean="0">
                <a:solidFill>
                  <a:srgbClr val="FFFF00"/>
                </a:solidFill>
              </a:rPr>
              <a:t>EPA </a:t>
            </a:r>
            <a:r>
              <a:rPr lang="en-US" sz="1100" dirty="0">
                <a:solidFill>
                  <a:srgbClr val="FFFF00"/>
                </a:solidFill>
              </a:rPr>
              <a:t>&amp; NJDEP</a:t>
            </a:r>
          </a:p>
          <a:p>
            <a:pPr eaLnBrk="1" hangingPunct="1"/>
            <a:r>
              <a:rPr lang="en-US" sz="1100" dirty="0" err="1">
                <a:solidFill>
                  <a:srgbClr val="00FF00"/>
                </a:solidFill>
              </a:rPr>
              <a:t>Cblast</a:t>
            </a:r>
            <a:endParaRPr lang="en-US" sz="1100" dirty="0">
              <a:solidFill>
                <a:srgbClr val="00FF00"/>
              </a:solidFill>
            </a:endParaRPr>
          </a:p>
          <a:p>
            <a:pPr eaLnBrk="1" hangingPunct="1"/>
            <a:r>
              <a:rPr lang="en-US" sz="1100" dirty="0">
                <a:solidFill>
                  <a:srgbClr val="0000FF"/>
                </a:solidFill>
              </a:rPr>
              <a:t>Endurance</a:t>
            </a:r>
          </a:p>
          <a:p>
            <a:pPr eaLnBrk="1" hangingPunct="1"/>
            <a:r>
              <a:rPr lang="en-US" sz="1100" dirty="0">
                <a:solidFill>
                  <a:srgbClr val="FF0000"/>
                </a:solidFill>
              </a:rPr>
              <a:t>OSSE</a:t>
            </a:r>
          </a:p>
          <a:p>
            <a:pPr eaLnBrk="1" hangingPunct="1"/>
            <a:r>
              <a:rPr lang="en-US" sz="1100" dirty="0">
                <a:solidFill>
                  <a:srgbClr val="FF33CC"/>
                </a:solidFill>
              </a:rPr>
              <a:t>SW06</a:t>
            </a:r>
            <a:endParaRPr lang="en-US" sz="1100" dirty="0">
              <a:solidFill>
                <a:srgbClr val="00FF00"/>
              </a:solidFill>
            </a:endParaRPr>
          </a:p>
        </p:txBody>
      </p:sp>
      <p:pic>
        <p:nvPicPr>
          <p:cNvPr id="17" name="Picture 12" descr="SideBySideGliders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745068"/>
            <a:ext cx="1794933" cy="1511358"/>
          </a:xfrm>
          <a:prstGeom prst="rect">
            <a:avLst/>
          </a:prstGeom>
          <a:noFill/>
          <a:ln w="28575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8734" y="677333"/>
            <a:ext cx="2518999" cy="161475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734" y="745066"/>
            <a:ext cx="89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RU01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0801" y="745066"/>
            <a:ext cx="77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RU15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6401" y="745066"/>
            <a:ext cx="77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RU29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221" y="5813778"/>
            <a:ext cx="458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Industry Partner: Teledyne Webb Research</a:t>
            </a:r>
            <a:endParaRPr lang="en-US" dirty="0"/>
          </a:p>
        </p:txBody>
      </p:sp>
      <p:pic>
        <p:nvPicPr>
          <p:cNvPr id="4" name="Picture 3" descr="MAB_gliders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1889" y="2381269"/>
            <a:ext cx="4332111" cy="4053397"/>
          </a:xfrm>
          <a:prstGeom prst="rect">
            <a:avLst/>
          </a:prstGeom>
        </p:spPr>
      </p:pic>
      <p:sp>
        <p:nvSpPr>
          <p:cNvPr id="10254" name="TextBox 1"/>
          <p:cNvSpPr txBox="1">
            <a:spLocks noChangeArrowheads="1"/>
          </p:cNvSpPr>
          <p:nvPr/>
        </p:nvSpPr>
        <p:spPr bwMode="auto">
          <a:xfrm>
            <a:off x="6532313" y="5329849"/>
            <a:ext cx="2611687" cy="104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FF"/>
                </a:solidFill>
              </a:rPr>
              <a:t>Many Missions,</a:t>
            </a:r>
          </a:p>
          <a:p>
            <a:pPr eaLnBrk="1" hangingPunct="1"/>
            <a:r>
              <a:rPr lang="en-US" sz="3200" dirty="0">
                <a:solidFill>
                  <a:srgbClr val="FFFFFF"/>
                </a:solidFill>
              </a:rPr>
              <a:t>Many Agencies</a:t>
            </a:r>
          </a:p>
        </p:txBody>
      </p:sp>
    </p:spTree>
    <p:extLst>
      <p:ext uri="{BB962C8B-B14F-4D97-AF65-F5344CB8AC3E}">
        <p14:creationId xmlns:p14="http://schemas.microsoft.com/office/powerpoint/2010/main" val="378620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vyLBS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33" y="3530204"/>
            <a:ext cx="3702755" cy="2409164"/>
          </a:xfrm>
          <a:prstGeom prst="rect">
            <a:avLst/>
          </a:prstGeom>
        </p:spPr>
      </p:pic>
      <p:pic>
        <p:nvPicPr>
          <p:cNvPr id="5" name="Picture 4" descr="GlobalGlid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555" y="197556"/>
            <a:ext cx="2751666" cy="2688129"/>
          </a:xfrm>
          <a:prstGeom prst="rect">
            <a:avLst/>
          </a:prstGeom>
        </p:spPr>
      </p:pic>
      <p:pic>
        <p:nvPicPr>
          <p:cNvPr id="6" name="Picture 5" descr="Screen Shot 2012-10-24 at 6.13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824" y="4321993"/>
            <a:ext cx="3412066" cy="1460739"/>
          </a:xfrm>
          <a:prstGeom prst="rect">
            <a:avLst/>
          </a:prstGeom>
        </p:spPr>
      </p:pic>
      <p:pic>
        <p:nvPicPr>
          <p:cNvPr id="7" name="Picture 6" descr="Screen Shot 2012-10-24 at 6.12.05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639" y="3680555"/>
            <a:ext cx="3391028" cy="566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001" y="2808111"/>
            <a:ext cx="308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Rutgers Glider Deployments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87999" y="2949222"/>
            <a:ext cx="3096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U.S. IOOS Glider Asset Map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7223" y="5856112"/>
            <a:ext cx="37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U.S. Navy Operational Fleet - 2011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04555" y="5827889"/>
            <a:ext cx="349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Emerging Global Glider Network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5164666" y="1397000"/>
            <a:ext cx="437446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5400000">
            <a:off x="2269066" y="3059293"/>
            <a:ext cx="282221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>
            <a:off x="6937023" y="3183469"/>
            <a:ext cx="282221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rucool_global_map_black_axi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74" y="141113"/>
            <a:ext cx="4841281" cy="26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99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Korea &amp; United States </a:t>
            </a:r>
            <a:br>
              <a:rPr lang="en-US" dirty="0" smtClean="0"/>
            </a:br>
            <a:r>
              <a:rPr lang="en-US" sz="3600" dirty="0" smtClean="0"/>
              <a:t>Antarctic Glider Collaboration</a:t>
            </a:r>
            <a:endParaRPr lang="en-US" sz="3600" dirty="0"/>
          </a:p>
        </p:txBody>
      </p:sp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16" name="Picture 3" descr="antarctica_gliders_wideview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42" r="-1"/>
          <a:stretch/>
        </p:blipFill>
        <p:spPr bwMode="auto">
          <a:xfrm>
            <a:off x="141112" y="3845795"/>
            <a:ext cx="6477000" cy="226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580444"/>
            <a:ext cx="2822220" cy="21166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073" y="1552220"/>
            <a:ext cx="2803409" cy="21025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65" y="1534236"/>
            <a:ext cx="2795411" cy="2097964"/>
          </a:xfrm>
          <a:prstGeom prst="rect">
            <a:avLst/>
          </a:prstGeom>
        </p:spPr>
      </p:pic>
      <p:pic>
        <p:nvPicPr>
          <p:cNvPr id="21" name="Picture 20" descr="TS_fv-fm-diagram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8111" y="3872208"/>
            <a:ext cx="2525889" cy="2223647"/>
          </a:xfrm>
          <a:prstGeom prst="rect">
            <a:avLst/>
          </a:prstGeom>
        </p:spPr>
      </p:pic>
      <p:pic>
        <p:nvPicPr>
          <p:cNvPr id="20" name="Picture 19" descr="ru06_fv-fm_ribbon_black_200m.png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9778" y="4897386"/>
            <a:ext cx="1140439" cy="88645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838222" y="4176889"/>
            <a:ext cx="1030111" cy="522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878668" y="4303890"/>
            <a:ext cx="451554" cy="3527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52223" y="5432778"/>
            <a:ext cx="691444" cy="550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 descr="eng_araon_info.gif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840"/>
          <a:stretch/>
        </p:blipFill>
        <p:spPr>
          <a:xfrm>
            <a:off x="1127478" y="3908778"/>
            <a:ext cx="1371161" cy="777522"/>
          </a:xfrm>
          <a:prstGeom prst="rect">
            <a:avLst/>
          </a:prstGeom>
        </p:spPr>
      </p:pic>
      <p:pic>
        <p:nvPicPr>
          <p:cNvPr id="3" name="Picture 2" descr="logo_e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44" y="1538111"/>
            <a:ext cx="1181100" cy="50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0889" y="3245556"/>
            <a:ext cx="2014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 Glider w/ ADP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10111" y="1594555"/>
            <a:ext cx="199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 Glider w/</a:t>
            </a:r>
            <a:r>
              <a:rPr lang="en-US" dirty="0" err="1" smtClean="0"/>
              <a:t>FIRe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06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-1352529" y="-388935"/>
            <a:ext cx="14119638" cy="7736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068" y="1691566"/>
            <a:ext cx="6965676" cy="30606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56668" y="204381"/>
            <a:ext cx="93853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Current Collaborations Between Korea &amp; Rutgers with Gliders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Aaron Expedition in 2014 in the </a:t>
            </a:r>
            <a:r>
              <a:rPr lang="en-US" sz="2400" b="1" dirty="0" err="1" smtClean="0">
                <a:solidFill>
                  <a:srgbClr val="FF0000"/>
                </a:solidFill>
              </a:rPr>
              <a:t>Amudsen</a:t>
            </a:r>
            <a:r>
              <a:rPr lang="en-US" sz="2400" b="1" dirty="0" smtClean="0">
                <a:solidFill>
                  <a:srgbClr val="FF0000"/>
                </a:solidFill>
              </a:rPr>
              <a:t> Sea 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6557" y="999166"/>
            <a:ext cx="7253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Professor Lee </a:t>
            </a:r>
            <a:r>
              <a:rPr lang="en-US" i="1" dirty="0" err="1">
                <a:solidFill>
                  <a:srgbClr val="FF0000"/>
                </a:solidFill>
              </a:rPr>
              <a:t>Sanghoon</a:t>
            </a:r>
            <a:r>
              <a:rPr lang="en-US" dirty="0">
                <a:solidFill>
                  <a:srgbClr val="FF0000"/>
                </a:solidFill>
              </a:rPr>
              <a:t> will be leading the </a:t>
            </a:r>
            <a:r>
              <a:rPr lang="en-US" dirty="0" err="1">
                <a:solidFill>
                  <a:srgbClr val="FF0000"/>
                </a:solidFill>
              </a:rPr>
              <a:t>Araon</a:t>
            </a:r>
            <a:r>
              <a:rPr lang="en-US" dirty="0">
                <a:solidFill>
                  <a:srgbClr val="FF0000"/>
                </a:solidFill>
              </a:rPr>
              <a:t> Expedition </a:t>
            </a:r>
            <a:r>
              <a:rPr lang="en-US" dirty="0" smtClean="0">
                <a:solidFill>
                  <a:srgbClr val="FF0000"/>
                </a:solidFill>
              </a:rPr>
              <a:t>in </a:t>
            </a:r>
            <a:r>
              <a:rPr lang="en-US" dirty="0">
                <a:solidFill>
                  <a:srgbClr val="FF0000"/>
                </a:solidFill>
              </a:rPr>
              <a:t>2014 with a focus on the biological dynamics at the marginal ice zone.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707" y="5212575"/>
            <a:ext cx="3979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As part of that effort, Rutgers is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Hosting Glider school for Korean scientists June 10-15, 2013.</a:t>
            </a:r>
          </a:p>
        </p:txBody>
      </p:sp>
    </p:spTree>
    <p:extLst>
      <p:ext uri="{BB962C8B-B14F-4D97-AF65-F5344CB8AC3E}">
        <p14:creationId xmlns:p14="http://schemas.microsoft.com/office/powerpoint/2010/main" val="3295050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Trans-Atlantic Glider Challenge –</a:t>
            </a:r>
            <a:r>
              <a:rPr lang="en-US" sz="2800" b="1" dirty="0" smtClean="0"/>
              <a:t> May 24, 2006 </a:t>
            </a:r>
            <a:r>
              <a:rPr lang="en-US" sz="2800" b="1" dirty="0"/>
              <a:t>–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UNESCO E.U./U.S. Baltic Sea Conference in </a:t>
            </a:r>
            <a:r>
              <a:rPr lang="en-US" sz="2400" b="1" dirty="0" smtClean="0"/>
              <a:t>Lithuania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05966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905000"/>
            <a:ext cx="1645920" cy="2057400"/>
          </a:xfrm>
          <a:prstGeom prst="rect">
            <a:avLst/>
          </a:prstGeom>
        </p:spPr>
      </p:pic>
      <p:pic>
        <p:nvPicPr>
          <p:cNvPr id="10" name="Picture 9" descr="Screen shot 2011-03-25 at 5.00.3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90600"/>
            <a:ext cx="3810000" cy="703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3400" y="4191000"/>
            <a:ext cx="411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have something you need to do for the good of your country.”</a:t>
            </a:r>
            <a:endParaRPr lang="en-US" b="1" i="1" dirty="0" smtClean="0"/>
          </a:p>
          <a:p>
            <a:endParaRPr lang="en-US" i="1" dirty="0" smtClean="0"/>
          </a:p>
          <a:p>
            <a:r>
              <a:rPr lang="en-US" i="1" dirty="0" smtClean="0"/>
              <a:t>“Take one of your gliders, modify it, and fly it across the Atlantic, inspiring students along the way.”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48400" y="1905000"/>
            <a:ext cx="2895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Dr. Rick </a:t>
            </a:r>
            <a:r>
              <a:rPr lang="en-US" b="1" dirty="0" err="1" smtClean="0"/>
              <a:t>Spinrad</a:t>
            </a:r>
            <a:endParaRPr lang="en-US" b="1" dirty="0" smtClean="0"/>
          </a:p>
          <a:p>
            <a:endParaRPr lang="en-US" sz="800" b="1" dirty="0" smtClean="0"/>
          </a:p>
          <a:p>
            <a:r>
              <a:rPr lang="en-US" b="1" dirty="0" smtClean="0"/>
              <a:t>Assistant  Administrator</a:t>
            </a:r>
          </a:p>
          <a:p>
            <a:endParaRPr lang="en-US" sz="800" b="1" dirty="0" smtClean="0"/>
          </a:p>
          <a:p>
            <a:r>
              <a:rPr lang="en-US" b="1" dirty="0" smtClean="0"/>
              <a:t>NOAA</a:t>
            </a:r>
          </a:p>
          <a:p>
            <a:r>
              <a:rPr lang="en-US" b="1" dirty="0" smtClean="0"/>
              <a:t>Office of Oceanic and Atmospheric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2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-42333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6667" y="152400"/>
            <a:ext cx="70273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Challenger Glider Mission:</a:t>
            </a:r>
            <a:endParaRPr lang="en-US" sz="3600" b="1" i="1" dirty="0" smtClean="0"/>
          </a:p>
          <a:p>
            <a:pPr algn="ctr"/>
            <a:endParaRPr lang="en-US" sz="1200" b="1" i="1" dirty="0" smtClean="0"/>
          </a:p>
          <a:p>
            <a:pPr algn="ctr"/>
            <a:r>
              <a:rPr lang="en-US" sz="3200" b="1" dirty="0" smtClean="0"/>
              <a:t>A Collaborative Global </a:t>
            </a:r>
            <a:r>
              <a:rPr lang="en-US" sz="3200" b="1" dirty="0"/>
              <a:t>N</a:t>
            </a:r>
            <a:r>
              <a:rPr lang="en-US" sz="3200" b="1" dirty="0" smtClean="0"/>
              <a:t>etwork for Ocean Science and Education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1667" y="3160889"/>
            <a:ext cx="464063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Scott Glenn,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Oscar Schofield,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Josh </a:t>
            </a:r>
            <a:r>
              <a:rPr lang="en-US" sz="2400" dirty="0" err="1" smtClean="0">
                <a:solidFill>
                  <a:schemeClr val="bg1"/>
                </a:solidFill>
              </a:rPr>
              <a:t>Kobut</a:t>
            </a:r>
            <a:r>
              <a:rPr lang="en-US" sz="2400" dirty="0" smtClean="0">
                <a:solidFill>
                  <a:schemeClr val="bg1"/>
                </a:solidFill>
              </a:rPr>
              <a:t> &amp;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Janice McDonnell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2400" i="1" dirty="0" smtClean="0">
                <a:solidFill>
                  <a:schemeClr val="bg1"/>
                </a:solidFill>
              </a:rPr>
              <a:t>Rutgers University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Coastal Ocean Observation Lab</a:t>
            </a:r>
          </a:p>
          <a:p>
            <a:endParaRPr lang="en-US" sz="12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http://</a:t>
            </a:r>
            <a:r>
              <a:rPr lang="en-US" sz="2400" dirty="0" err="1" smtClean="0">
                <a:solidFill>
                  <a:schemeClr val="bg1"/>
                </a:solidFill>
              </a:rPr>
              <a:t>rucool.marine.rutgers.edu</a:t>
            </a:r>
            <a:r>
              <a:rPr lang="en-US" sz="2400" dirty="0" smtClean="0">
                <a:solidFill>
                  <a:schemeClr val="bg1"/>
                </a:solidFill>
              </a:rPr>
              <a:t>/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62334" y="3541889"/>
            <a:ext cx="612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01" y="6009004"/>
            <a:ext cx="612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7133" y="5994893"/>
            <a:ext cx="612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28423" y="-8464"/>
            <a:ext cx="612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9921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AtlanticChallenge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7200"/>
            <a:ext cx="9144000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2286000"/>
            <a:ext cx="1852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EE00"/>
                </a:solidFill>
              </a:rPr>
              <a:t>Longest Mission</a:t>
            </a:r>
          </a:p>
          <a:p>
            <a:r>
              <a:rPr lang="en-US" dirty="0" smtClean="0">
                <a:solidFill>
                  <a:srgbClr val="00EE00"/>
                </a:solidFill>
              </a:rPr>
              <a:t>in 2006: 500 km</a:t>
            </a:r>
            <a:endParaRPr lang="en-US" dirty="0">
              <a:solidFill>
                <a:srgbClr val="00EE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1447800"/>
            <a:ext cx="1903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East-West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Distance Across: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5,500 km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0" y="2667000"/>
            <a:ext cx="1066800" cy="1066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Technology Challenges for a Trans-Atlantic Glider Mission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91000" y="2590800"/>
            <a:ext cx="2608406" cy="1200329"/>
          </a:xfrm>
          <a:prstGeom prst="rect">
            <a:avLst/>
          </a:prstGeom>
          <a:solidFill>
            <a:srgbClr val="3366FF">
              <a:alpha val="66000"/>
            </a:srgbClr>
          </a:solidFill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CCFFCC"/>
                </a:solidFill>
              </a:rPr>
              <a:t> Increase Duration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CCFFCC"/>
                </a:solidFill>
              </a:rPr>
              <a:t> Ruggedize for Storms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CCFFCC"/>
                </a:solidFill>
              </a:rPr>
              <a:t> Corrosion &amp; </a:t>
            </a:r>
            <a:r>
              <a:rPr lang="en-US" dirty="0" err="1" smtClean="0">
                <a:solidFill>
                  <a:srgbClr val="CCFFCC"/>
                </a:solidFill>
              </a:rPr>
              <a:t>Biofouling</a:t>
            </a:r>
            <a:endParaRPr lang="en-US" dirty="0" smtClean="0">
              <a:solidFill>
                <a:srgbClr val="CCFFCC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CCFFCC"/>
                </a:solidFill>
              </a:rPr>
              <a:t> Global Roadmap</a:t>
            </a:r>
            <a:endParaRPr lang="en-US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AtlanticChallenge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7200"/>
            <a:ext cx="9144000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2286000"/>
            <a:ext cx="1852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EE00"/>
                </a:solidFill>
              </a:rPr>
              <a:t>Longest Mission</a:t>
            </a:r>
          </a:p>
          <a:p>
            <a:r>
              <a:rPr lang="en-US" dirty="0" smtClean="0">
                <a:solidFill>
                  <a:srgbClr val="00EE00"/>
                </a:solidFill>
              </a:rPr>
              <a:t>in 2006: 500 km</a:t>
            </a:r>
            <a:endParaRPr lang="en-US" dirty="0">
              <a:solidFill>
                <a:srgbClr val="00EE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1447800"/>
            <a:ext cx="1903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East-West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Distance Across: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5,500 km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0380" y="5022264"/>
            <a:ext cx="2161219" cy="1214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3025003" cy="1203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761" y="5020619"/>
            <a:ext cx="3429000" cy="122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1000" y="5029200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RU15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34200" y="5105400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RU27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3505200" y="5029200"/>
            <a:ext cx="77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RU17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2667000"/>
            <a:ext cx="1066800" cy="1066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Technology Challenges for a Trans-Atlantic Glider Mission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91000" y="2590800"/>
            <a:ext cx="2608406" cy="1200329"/>
          </a:xfrm>
          <a:prstGeom prst="rect">
            <a:avLst/>
          </a:prstGeom>
          <a:solidFill>
            <a:srgbClr val="3366FF">
              <a:alpha val="66000"/>
            </a:srgbClr>
          </a:solidFill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CCFFCC"/>
                </a:solidFill>
              </a:rPr>
              <a:t> Increase Duration 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CCFFCC"/>
                </a:solidFill>
              </a:rPr>
              <a:t> Ruggedize for Storms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CCFFCC"/>
                </a:solidFill>
              </a:rPr>
              <a:t> Corrosion &amp; </a:t>
            </a:r>
            <a:r>
              <a:rPr lang="en-US" dirty="0" err="1" smtClean="0">
                <a:solidFill>
                  <a:srgbClr val="CCFFCC"/>
                </a:solidFill>
              </a:rPr>
              <a:t>Biofouling</a:t>
            </a:r>
            <a:endParaRPr lang="en-US" dirty="0" smtClean="0">
              <a:solidFill>
                <a:srgbClr val="CCFFCC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CCFFCC"/>
                </a:solidFill>
              </a:rPr>
              <a:t> Global Roadmap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7400" y="3962400"/>
            <a:ext cx="31854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RU15 – NJ to Halifax - 2008</a:t>
            </a:r>
          </a:p>
          <a:p>
            <a:pPr>
              <a:buFont typeface="Arial"/>
              <a:buChar char="•"/>
            </a:pPr>
            <a:r>
              <a:rPr lang="en-US" dirty="0" smtClean="0"/>
              <a:t> RU17 – NJ to Azores - 2008</a:t>
            </a:r>
          </a:p>
          <a:p>
            <a:pPr>
              <a:buFont typeface="Arial"/>
              <a:buChar char="•"/>
            </a:pPr>
            <a:r>
              <a:rPr lang="en-US" dirty="0" smtClean="0"/>
              <a:t> RU27 – NJ to Spain - 2009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>
            <a:off x="2590800" y="3962400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ight Arrow 17"/>
          <p:cNvSpPr/>
          <p:nvPr/>
        </p:nvSpPr>
        <p:spPr>
          <a:xfrm>
            <a:off x="5105400" y="3962400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TextBox 20"/>
          <p:cNvSpPr txBox="1"/>
          <p:nvPr/>
        </p:nvSpPr>
        <p:spPr>
          <a:xfrm>
            <a:off x="3581400" y="3810000"/>
            <a:ext cx="136422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Rutgers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Alumni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Support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000" y="38100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Federal Research Agency Response: </a:t>
            </a:r>
          </a:p>
          <a:p>
            <a:r>
              <a:rPr lang="en-US" i="1" dirty="0" smtClean="0"/>
              <a:t>Too Risky </a:t>
            </a:r>
          </a:p>
          <a:p>
            <a:r>
              <a:rPr lang="en-US" i="1" dirty="0" smtClean="0"/>
              <a:t>for Research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9723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90719_ru27_a_hyco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583" y="717287"/>
            <a:ext cx="4419417" cy="2895157"/>
          </a:xfrm>
          <a:prstGeom prst="rect">
            <a:avLst/>
          </a:prstGeom>
        </p:spPr>
      </p:pic>
      <p:pic>
        <p:nvPicPr>
          <p:cNvPr id="5" name="Picture 4" descr="gncom-eddy_in_at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33" y="3993444"/>
            <a:ext cx="2731175" cy="1970223"/>
          </a:xfrm>
          <a:prstGeom prst="rect">
            <a:avLst/>
          </a:prstGeom>
        </p:spPr>
      </p:pic>
      <p:pic>
        <p:nvPicPr>
          <p:cNvPr id="6" name="Picture 5" descr="img0001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0109" y="3937000"/>
            <a:ext cx="5237279" cy="2044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RU27 Trans-Atlantic Mission: Ocean Model Assessment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959555" y="3668889"/>
            <a:ext cx="281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Surface Temperature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84333" y="3584222"/>
            <a:ext cx="196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HyCOM</a:t>
            </a:r>
            <a:r>
              <a:rPr lang="en-US" dirty="0" smtClean="0"/>
              <a:t> Forecast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04333" y="5842000"/>
            <a:ext cx="167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Drifter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93444" y="5813778"/>
            <a:ext cx="465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Argo Profilers                  No Altimetry</a:t>
            </a:r>
            <a:endParaRPr lang="en-US" dirty="0"/>
          </a:p>
        </p:txBody>
      </p:sp>
      <p:pic>
        <p:nvPicPr>
          <p:cNvPr id="2" name="Picture 1" descr="090719_ru27_b_ss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46" y="776111"/>
            <a:ext cx="4265001" cy="27939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9889" y="1241778"/>
            <a:ext cx="1253067" cy="1128889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6889" y="2794000"/>
            <a:ext cx="800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Glider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9556" y="3203222"/>
            <a:ext cx="915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Azores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781778" y="2413000"/>
            <a:ext cx="592666" cy="62089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71889" y="1030111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Eddy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80067" y="4540955"/>
            <a:ext cx="592666" cy="62089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735689" y="4284133"/>
            <a:ext cx="592666" cy="62089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329311" y="4281311"/>
            <a:ext cx="592666" cy="620890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6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1" descr="RU27_route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57200"/>
            <a:ext cx="8748481" cy="426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343400"/>
            <a:ext cx="2685253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120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i="1" dirty="0" smtClean="0"/>
              <a:t>Scarlet </a:t>
            </a:r>
            <a:r>
              <a:rPr lang="en-US" sz="2400" b="1" i="1" dirty="0"/>
              <a:t>Knight’s</a:t>
            </a:r>
            <a:r>
              <a:rPr lang="en-US" sz="2400" b="1" dirty="0" smtClean="0"/>
              <a:t> Trans-Atlantic Mission Summary</a:t>
            </a:r>
            <a:endParaRPr lang="en-US" sz="2400" b="1" dirty="0"/>
          </a:p>
        </p:txBody>
      </p:sp>
      <p:sp>
        <p:nvSpPr>
          <p:cNvPr id="51208" name="Text Box 7"/>
          <p:cNvSpPr txBox="1">
            <a:spLocks noChangeArrowheads="1"/>
          </p:cNvSpPr>
          <p:nvPr/>
        </p:nvSpPr>
        <p:spPr bwMode="auto">
          <a:xfrm>
            <a:off x="2667000" y="4800600"/>
            <a:ext cx="3124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latin typeface="Times New Roman" charset="0"/>
              </a:rPr>
              <a:t>Time at Sea: 221 days</a:t>
            </a:r>
          </a:p>
          <a:p>
            <a:pPr algn="ctr"/>
            <a:r>
              <a:rPr lang="en-US" dirty="0" smtClean="0">
                <a:latin typeface="Times New Roman" charset="0"/>
              </a:rPr>
              <a:t>Track Length: 7,400 kilometers</a:t>
            </a:r>
          </a:p>
          <a:p>
            <a:pPr algn="ctr"/>
            <a:r>
              <a:rPr lang="en-US" dirty="0" smtClean="0">
                <a:latin typeface="Times New Roman" charset="0"/>
              </a:rPr>
              <a:t>Undulations: &gt;11,000</a:t>
            </a:r>
          </a:p>
          <a:p>
            <a:pPr algn="ctr"/>
            <a:r>
              <a:rPr lang="en-US" dirty="0" smtClean="0">
                <a:latin typeface="Times New Roman" charset="0"/>
              </a:rPr>
              <a:t>Students Directly Involved: &gt;40</a:t>
            </a:r>
            <a:endParaRPr lang="en-US" dirty="0">
              <a:latin typeface="Times New Roman" charset="0"/>
            </a:endParaRPr>
          </a:p>
        </p:txBody>
      </p:sp>
      <p:pic>
        <p:nvPicPr>
          <p:cNvPr id="12" name="Picture 11" descr="EPE-IO-ANNOUNCMENT-PHOTO-RUTGERS-COOL-CLASSROO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094" y="4343400"/>
            <a:ext cx="3325906" cy="192751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96333" y="1665112"/>
            <a:ext cx="253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Tuckerton, New Jersey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1397000"/>
            <a:ext cx="162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Baiona</a:t>
            </a:r>
            <a:r>
              <a:rPr lang="en-US" dirty="0" smtClean="0">
                <a:solidFill>
                  <a:srgbClr val="FFFFFF"/>
                </a:solidFill>
              </a:rPr>
              <a:t>, Spain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1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8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i="1" dirty="0" smtClean="0"/>
              <a:t>Scarlet Knight’s </a:t>
            </a:r>
            <a:r>
              <a:rPr lang="en-US" sz="2800" b="1" dirty="0" smtClean="0"/>
              <a:t>Landfall in </a:t>
            </a:r>
            <a:r>
              <a:rPr lang="en-US" sz="2800" b="1" dirty="0" err="1"/>
              <a:t>Baiona</a:t>
            </a:r>
            <a:r>
              <a:rPr lang="en-US" sz="2800" b="1" dirty="0"/>
              <a:t>, </a:t>
            </a:r>
            <a:r>
              <a:rPr lang="en-US" sz="2800" b="1" dirty="0" smtClean="0"/>
              <a:t>Spain</a:t>
            </a:r>
          </a:p>
          <a:p>
            <a:pPr algn="ctr"/>
            <a:r>
              <a:rPr lang="en-US" sz="2400" dirty="0" smtClean="0"/>
              <a:t>Same Port where Columbus’ </a:t>
            </a:r>
            <a:r>
              <a:rPr lang="en-US" sz="2400" i="1" dirty="0" err="1" smtClean="0"/>
              <a:t>Pinta</a:t>
            </a:r>
            <a:r>
              <a:rPr lang="en-US" sz="2400" dirty="0" smtClean="0"/>
              <a:t> made landfall in 1493</a:t>
            </a:r>
            <a:endParaRPr lang="en-US" sz="2400" i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2971800" cy="22288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14400"/>
            <a:ext cx="2971800" cy="22288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4600" y="3505200"/>
            <a:ext cx="1564045" cy="242696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505200"/>
            <a:ext cx="1828800" cy="243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3505200"/>
            <a:ext cx="3200400" cy="24003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7200" y="3124200"/>
            <a:ext cx="3930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Baiona’s</a:t>
            </a:r>
            <a:r>
              <a:rPr lang="en-US" sz="1400" dirty="0" smtClean="0"/>
              <a:t> Mayor unveils </a:t>
            </a:r>
            <a:r>
              <a:rPr lang="en-US" sz="1400" i="1" dirty="0" smtClean="0"/>
              <a:t>Scarlet Knight’s</a:t>
            </a:r>
            <a:r>
              <a:rPr lang="en-US" sz="1400" dirty="0" smtClean="0"/>
              <a:t> Plaque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5943600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U.S. &amp; Spanish Secretaries of Commerce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724400" y="3124200"/>
            <a:ext cx="3668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Scarlet Knight’s</a:t>
            </a:r>
            <a:r>
              <a:rPr lang="en-US" sz="1400" dirty="0" smtClean="0"/>
              <a:t> victory lap around the </a:t>
            </a:r>
            <a:r>
              <a:rPr lang="en-US" sz="1400" i="1" dirty="0" err="1" smtClean="0"/>
              <a:t>Pinta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5943600"/>
            <a:ext cx="4371695" cy="3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Scarlet Knight</a:t>
            </a:r>
            <a:r>
              <a:rPr lang="en-US" sz="1400" dirty="0" smtClean="0"/>
              <a:t> swarmed by </a:t>
            </a:r>
            <a:r>
              <a:rPr lang="en-US" sz="1400" dirty="0" err="1" smtClean="0"/>
              <a:t>Baiona’s</a:t>
            </a:r>
            <a:r>
              <a:rPr lang="en-US" sz="1400" dirty="0" smtClean="0"/>
              <a:t> school children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275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03-26 at 4.07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4400"/>
            <a:ext cx="4953000" cy="47163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Atlantic Crossing: A Robot’s Daring Mission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33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 Award-Winning Feature-Length Documentary by Rutgers Filmmaker Dena Seidel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581400"/>
            <a:ext cx="2895600" cy="21717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 descr="RU27 in Zodiac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914400"/>
            <a:ext cx="2895600" cy="21717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638800" y="57912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Rutgers Students, Fabien Cousteau &amp; Dena</a:t>
            </a:r>
          </a:p>
          <a:p>
            <a:pPr algn="ctr"/>
            <a:r>
              <a:rPr lang="en-US" sz="1200" dirty="0" smtClean="0"/>
              <a:t>at the Blue Ocean Film Festival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91200" y="31242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Dena filming the recovery of RU27 </a:t>
            </a:r>
          </a:p>
          <a:p>
            <a:pPr algn="ctr"/>
            <a:r>
              <a:rPr lang="en-US" sz="1200" dirty="0" smtClean="0"/>
              <a:t>offshore </a:t>
            </a:r>
            <a:r>
              <a:rPr lang="en-US" sz="1200" dirty="0" err="1" smtClean="0"/>
              <a:t>Baiona</a:t>
            </a:r>
            <a:r>
              <a:rPr lang="en-US" sz="1200" dirty="0" smtClean="0"/>
              <a:t>, Spain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2887" y="5606483"/>
            <a:ext cx="5446889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TV version broadcast over 350 times nationwide </a:t>
            </a:r>
          </a:p>
          <a:p>
            <a:pPr algn="ctr"/>
            <a:r>
              <a:rPr lang="en-US" dirty="0" smtClean="0"/>
              <a:t>on PBS Stations starting April 29, 2011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2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6742113" cy="4494742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152400"/>
            <a:ext cx="800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/>
              <a:t>The</a:t>
            </a:r>
            <a:r>
              <a:rPr lang="en-US" sz="2400" b="1" i="1" dirty="0" smtClean="0"/>
              <a:t> Scarlet Knight’s</a:t>
            </a:r>
            <a:r>
              <a:rPr lang="en-US" sz="2400" b="1" dirty="0" smtClean="0"/>
              <a:t> Ribbon Cutting Ceremony </a:t>
            </a:r>
          </a:p>
          <a:p>
            <a:pPr algn="ctr"/>
            <a:r>
              <a:rPr lang="en-US" sz="2400" b="1" dirty="0" smtClean="0"/>
              <a:t>at the </a:t>
            </a:r>
            <a:r>
              <a:rPr lang="en-US" sz="2400" b="1" dirty="0"/>
              <a:t>Smithsonian: Dec. 9</a:t>
            </a:r>
            <a:r>
              <a:rPr lang="en-US" sz="2400" b="1" baseline="30000" dirty="0"/>
              <a:t>th</a:t>
            </a:r>
            <a:r>
              <a:rPr lang="en-US" sz="2400" b="1" dirty="0"/>
              <a:t>, </a:t>
            </a:r>
            <a:r>
              <a:rPr lang="en-US" sz="2400" b="1" dirty="0" smtClean="0"/>
              <a:t>2010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2756554" cy="173627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2736114" cy="1723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32420" y="5486400"/>
            <a:ext cx="2411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Rutgers Students share Ocean Exploration stories with Fabien Cousteau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81800" y="838200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Rutgers Students are welcomed by White House Science &amp; Technology Advisor </a:t>
            </a:r>
            <a:r>
              <a:rPr lang="en-US" sz="1400" dirty="0" err="1" smtClean="0"/>
              <a:t>Shere</a:t>
            </a:r>
            <a:r>
              <a:rPr lang="en-US" sz="1400" dirty="0" smtClean="0"/>
              <a:t> Abbott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5239" y="5638800"/>
            <a:ext cx="646796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The </a:t>
            </a:r>
            <a:r>
              <a:rPr lang="en-US" sz="1600" b="1" i="1" dirty="0" smtClean="0"/>
              <a:t>Scarlet Knight</a:t>
            </a:r>
            <a:r>
              <a:rPr lang="en-US" sz="1600" b="1" dirty="0" smtClean="0"/>
              <a:t> in her display case at the Smithsonian’s</a:t>
            </a:r>
          </a:p>
          <a:p>
            <a:r>
              <a:rPr lang="en-US" sz="1600" b="1" dirty="0" smtClean="0"/>
              <a:t>National Museum of Natural History, Ocean Hall, Washington, DC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70895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306" y="0"/>
            <a:ext cx="904069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Advice From Some Friends:</a:t>
            </a:r>
          </a:p>
          <a:p>
            <a:endParaRPr lang="en-US" dirty="0" smtClean="0"/>
          </a:p>
          <a:p>
            <a:r>
              <a:rPr lang="en-US" sz="1600" u="sng" dirty="0" smtClean="0"/>
              <a:t>Margaret </a:t>
            </a:r>
            <a:r>
              <a:rPr lang="en-US" sz="1600" u="sng" dirty="0" err="1" smtClean="0"/>
              <a:t>Leinen</a:t>
            </a:r>
            <a:r>
              <a:rPr lang="en-US" sz="1600" dirty="0" smtClean="0"/>
              <a:t> – Geological Oceanography – Assoc. Provost, Florida Atlantic U.</a:t>
            </a:r>
          </a:p>
          <a:p>
            <a:r>
              <a:rPr lang="en-US" sz="1600" dirty="0" smtClean="0"/>
              <a:t>	Good news – </a:t>
            </a:r>
            <a:r>
              <a:rPr lang="en-US" sz="1600" dirty="0" err="1" smtClean="0"/>
              <a:t>Geoscience</a:t>
            </a:r>
            <a:r>
              <a:rPr lang="en-US" sz="1600" dirty="0" smtClean="0"/>
              <a:t> Majors are more likely to remain in their field. </a:t>
            </a:r>
          </a:p>
          <a:p>
            <a:r>
              <a:rPr lang="en-US" sz="1600" dirty="0" smtClean="0"/>
              <a:t>	Key to success – Mentorship – But there remains a mentorship gender gap.</a:t>
            </a:r>
          </a:p>
          <a:p>
            <a:endParaRPr lang="en-US" sz="1600" dirty="0" smtClean="0"/>
          </a:p>
          <a:p>
            <a:r>
              <a:rPr lang="en-US" sz="1600" u="sng" dirty="0" smtClean="0"/>
              <a:t>Shirley </a:t>
            </a:r>
            <a:r>
              <a:rPr lang="en-US" sz="1600" u="sng" dirty="0" err="1" smtClean="0"/>
              <a:t>Tilghman</a:t>
            </a:r>
            <a:r>
              <a:rPr lang="en-US" sz="1600" dirty="0" smtClean="0"/>
              <a:t> – Molecular Biology - President, Princeton U.</a:t>
            </a:r>
          </a:p>
          <a:p>
            <a:r>
              <a:rPr lang="en-US" sz="1600" dirty="0" smtClean="0"/>
              <a:t>	Good news – We know what works.</a:t>
            </a:r>
          </a:p>
          <a:p>
            <a:r>
              <a:rPr lang="en-US" sz="1600" dirty="0" smtClean="0"/>
              <a:t>  	Keys to success – Turn the pyramid upside down.</a:t>
            </a:r>
          </a:p>
          <a:p>
            <a:r>
              <a:rPr lang="en-US" sz="1600" dirty="0" smtClean="0"/>
              <a:t>                                         Start living the life of a scientist early.</a:t>
            </a:r>
          </a:p>
          <a:p>
            <a:r>
              <a:rPr lang="en-US" sz="1600" dirty="0" smtClean="0"/>
              <a:t>                                         Distribution classes taught within discipline.</a:t>
            </a:r>
          </a:p>
          <a:p>
            <a:endParaRPr lang="en-US" sz="1600" dirty="0" smtClean="0"/>
          </a:p>
          <a:p>
            <a:r>
              <a:rPr lang="en-US" sz="1600" u="sng" dirty="0" smtClean="0"/>
              <a:t>Catherine </a:t>
            </a:r>
            <a:r>
              <a:rPr lang="en-US" sz="1600" u="sng" dirty="0" err="1" smtClean="0"/>
              <a:t>Halversen</a:t>
            </a:r>
            <a:r>
              <a:rPr lang="en-US" sz="1600" dirty="0" smtClean="0"/>
              <a:t> – Lawrence Hall of Science – NSF COSEE has resources.</a:t>
            </a:r>
          </a:p>
          <a:p>
            <a:r>
              <a:rPr lang="en-US" sz="1600" dirty="0" smtClean="0"/>
              <a:t> </a:t>
            </a:r>
          </a:p>
          <a:p>
            <a:r>
              <a:rPr lang="en-US" sz="1600" u="sng" dirty="0" smtClean="0"/>
              <a:t>Chris Parsons</a:t>
            </a:r>
            <a:r>
              <a:rPr lang="en-US" sz="1600" dirty="0" smtClean="0"/>
              <a:t> – Word Craft – Don’t forget to layer-on the assessment cycle.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      </a:t>
            </a:r>
            <a:endParaRPr lang="en-US" dirty="0"/>
          </a:p>
        </p:txBody>
      </p:sp>
      <p:pic>
        <p:nvPicPr>
          <p:cNvPr id="11" name="Picture 10" descr="portrait_photo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727" y="2018146"/>
            <a:ext cx="1117893" cy="1676839"/>
          </a:xfrm>
          <a:prstGeom prst="rect">
            <a:avLst/>
          </a:prstGeom>
        </p:spPr>
      </p:pic>
      <p:pic>
        <p:nvPicPr>
          <p:cNvPr id="12" name="Picture 11" descr="MargaretLei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508" y="720006"/>
            <a:ext cx="866706" cy="1070250"/>
          </a:xfrm>
          <a:prstGeom prst="rect">
            <a:avLst/>
          </a:prstGeom>
        </p:spPr>
      </p:pic>
      <p:pic>
        <p:nvPicPr>
          <p:cNvPr id="13" name="Picture 12" descr="Institute_2003_-_00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325" y="4098721"/>
            <a:ext cx="3660282" cy="1903347"/>
          </a:xfrm>
          <a:prstGeom prst="rect">
            <a:avLst/>
          </a:prstGeom>
        </p:spPr>
      </p:pic>
      <p:pic>
        <p:nvPicPr>
          <p:cNvPr id="14" name="Picture 13" descr="Screen shot 2012-02-20 at 7.18.27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13" y="3943499"/>
            <a:ext cx="3061003" cy="21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4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31409" y="964707"/>
            <a:ext cx="5371923" cy="504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i="1" u="sng" dirty="0" smtClean="0">
                <a:solidFill>
                  <a:srgbClr val="000000"/>
                </a:solidFill>
              </a:rPr>
              <a:t>G</a:t>
            </a:r>
            <a:r>
              <a:rPr lang="en-US" sz="1400" i="1" u="sng" dirty="0" smtClean="0"/>
              <a:t>raduate Programs</a:t>
            </a:r>
            <a:r>
              <a:rPr lang="en-US" sz="1400" u="sng" dirty="0" smtClean="0"/>
              <a:t>: </a:t>
            </a:r>
            <a:r>
              <a:rPr lang="en-US" sz="1400" dirty="0" smtClean="0"/>
              <a:t>need strong </a:t>
            </a:r>
            <a:r>
              <a:rPr lang="en-US" sz="1400" dirty="0"/>
              <a:t>science/math </a:t>
            </a:r>
            <a:r>
              <a:rPr lang="en-US" sz="1400" dirty="0" smtClean="0"/>
              <a:t>backgrounds, and increasingly look for research experience.  </a:t>
            </a:r>
            <a:endParaRPr lang="en-US" sz="1400" dirty="0"/>
          </a:p>
          <a:p>
            <a:pPr>
              <a:buFont typeface="Arial" charset="0"/>
              <a:buChar char="•"/>
            </a:pPr>
            <a:endParaRPr lang="en-US" sz="800" dirty="0"/>
          </a:p>
          <a:p>
            <a:pPr>
              <a:buFont typeface="Arial" charset="0"/>
              <a:buChar char="•"/>
            </a:pPr>
            <a:r>
              <a:rPr lang="en-US" sz="1400" dirty="0"/>
              <a:t> </a:t>
            </a:r>
            <a:r>
              <a:rPr lang="en-US" sz="1400" i="1" u="sng" dirty="0"/>
              <a:t>Federal </a:t>
            </a:r>
            <a:r>
              <a:rPr lang="en-US" sz="1400" i="1" u="sng" dirty="0" smtClean="0"/>
              <a:t>Agencies</a:t>
            </a:r>
            <a:r>
              <a:rPr lang="en-US" sz="1400" dirty="0" smtClean="0"/>
              <a:t>: Also needs </a:t>
            </a:r>
            <a:r>
              <a:rPr lang="en-US" sz="1400" dirty="0"/>
              <a:t>Bachelors &amp; Masters graduates.  Not just Ph.D. Researchers.</a:t>
            </a:r>
          </a:p>
          <a:p>
            <a:pPr>
              <a:buFont typeface="Arial" charset="0"/>
              <a:buChar char="•"/>
            </a:pPr>
            <a:endParaRPr lang="en-US" sz="800" dirty="0"/>
          </a:p>
          <a:p>
            <a:pPr>
              <a:buFont typeface="Arial" charset="0"/>
              <a:buChar char="•"/>
            </a:pPr>
            <a:r>
              <a:rPr lang="en-US" sz="1400" dirty="0"/>
              <a:t> </a:t>
            </a:r>
            <a:r>
              <a:rPr lang="en-US" sz="1400" i="1" u="sng" dirty="0" smtClean="0"/>
              <a:t>Companies</a:t>
            </a:r>
            <a:r>
              <a:rPr lang="en-US" sz="1400" dirty="0" smtClean="0"/>
              <a:t>: </a:t>
            </a:r>
            <a:r>
              <a:rPr lang="en-US" sz="1400" dirty="0"/>
              <a:t>seeking people with a range of technical</a:t>
            </a:r>
          </a:p>
          <a:p>
            <a:r>
              <a:rPr lang="en-US" sz="1400" dirty="0"/>
              <a:t>abilities and Team Working Skills.  Not just Ph.D. Researchers.</a:t>
            </a:r>
          </a:p>
          <a:p>
            <a:pPr>
              <a:buFont typeface="Arial" charset="0"/>
              <a:buChar char="•"/>
            </a:pPr>
            <a:endParaRPr lang="en-US" sz="1400" dirty="0"/>
          </a:p>
          <a:p>
            <a:pPr algn="ctr"/>
            <a:r>
              <a:rPr lang="en-US" sz="1400" b="1" dirty="0" smtClean="0"/>
              <a:t>MATES </a:t>
            </a:r>
            <a:r>
              <a:rPr lang="en-US" sz="1400" b="1" dirty="0"/>
              <a:t>&amp; NPS Assessment of Marine related Jobs</a:t>
            </a:r>
          </a:p>
          <a:p>
            <a:endParaRPr lang="en-US" sz="800" dirty="0"/>
          </a:p>
          <a:p>
            <a:pPr>
              <a:buFont typeface="Arial" charset="0"/>
              <a:buChar char="•"/>
            </a:pPr>
            <a:r>
              <a:rPr lang="en-US" sz="1400" dirty="0"/>
              <a:t> Nationally in 2007, only 4000 (0.3% of the 1,542,000) Bachelors Degrees were in Earth/Ocean/Atmospheric </a:t>
            </a:r>
            <a:r>
              <a:rPr lang="en-US" sz="1400" dirty="0" smtClean="0"/>
              <a:t>Sciences.</a:t>
            </a:r>
            <a:endParaRPr lang="en-US" sz="1400" dirty="0"/>
          </a:p>
          <a:p>
            <a:pPr>
              <a:buFont typeface="Arial" charset="0"/>
              <a:buChar char="•"/>
            </a:pPr>
            <a:endParaRPr lang="en-US" sz="800" dirty="0"/>
          </a:p>
          <a:p>
            <a:pPr>
              <a:buFont typeface="Arial" charset="0"/>
              <a:buChar char="•"/>
            </a:pPr>
            <a:r>
              <a:rPr lang="en-US" sz="1400" dirty="0"/>
              <a:t> Need to increase STEM interest</a:t>
            </a:r>
            <a:r>
              <a:rPr lang="en-US" sz="1400" dirty="0" smtClean="0"/>
              <a:t> within </a:t>
            </a:r>
            <a:r>
              <a:rPr lang="en-US" sz="1400" dirty="0"/>
              <a:t>a diverse K-12 pipeline. </a:t>
            </a:r>
          </a:p>
          <a:p>
            <a:pPr>
              <a:buFont typeface="Arial" charset="0"/>
              <a:buChar char="•"/>
            </a:pPr>
            <a:endParaRPr lang="en-US" sz="800" dirty="0"/>
          </a:p>
          <a:p>
            <a:pPr>
              <a:buFont typeface="Arial" charset="0"/>
              <a:buChar char="•"/>
            </a:pPr>
            <a:r>
              <a:rPr lang="en-US" sz="1400" b="1" dirty="0"/>
              <a:t> </a:t>
            </a:r>
            <a:r>
              <a:rPr lang="en-US" sz="1400" dirty="0"/>
              <a:t>Provide Undergrads real-world working-</a:t>
            </a:r>
            <a:r>
              <a:rPr lang="en-US" sz="1400" dirty="0" smtClean="0"/>
              <a:t>team experience. </a:t>
            </a:r>
            <a:endParaRPr lang="en-US" sz="1400" dirty="0"/>
          </a:p>
          <a:p>
            <a:r>
              <a:rPr lang="en-US" sz="1400" dirty="0"/>
              <a:t>Cognitive </a:t>
            </a:r>
            <a:r>
              <a:rPr lang="en-US" sz="1400" dirty="0" smtClean="0"/>
              <a:t>Apprenticeship.</a:t>
            </a:r>
            <a:endParaRPr lang="en-US" sz="1400" dirty="0"/>
          </a:p>
          <a:p>
            <a:pPr>
              <a:buFont typeface="Arial" charset="0"/>
              <a:buChar char="•"/>
            </a:pPr>
            <a:endParaRPr lang="en-US" sz="800" dirty="0"/>
          </a:p>
          <a:p>
            <a:pPr>
              <a:buFont typeface="Arial" charset="0"/>
              <a:buChar char="•"/>
            </a:pPr>
            <a:r>
              <a:rPr lang="en-US" sz="1400" dirty="0"/>
              <a:t> Strong written and verbal communication skills emphasized by employers</a:t>
            </a:r>
          </a:p>
          <a:p>
            <a:pPr>
              <a:buFont typeface="Arial" charset="0"/>
              <a:buChar char="•"/>
            </a:pPr>
            <a:endParaRPr lang="en-US" sz="800" dirty="0"/>
          </a:p>
          <a:p>
            <a:pPr>
              <a:buFont typeface="Arial" charset="0"/>
              <a:buChar char="•"/>
            </a:pPr>
            <a:r>
              <a:rPr lang="en-US" sz="1400" dirty="0"/>
              <a:t> Cross-disciplinary training highly desired  (Oceanography combined with other disciplines Atmospheric Science, Computer Science, Engineering, Economics, Communication,</a:t>
            </a:r>
            <a:r>
              <a:rPr lang="en-US" sz="1400" dirty="0" smtClean="0"/>
              <a:t> Foreign Language)</a:t>
            </a:r>
            <a:endParaRPr lang="en-US" sz="1400" dirty="0" smtClean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52400"/>
            <a:ext cx="6970891" cy="738664"/>
          </a:xfrm>
          <a:prstGeom prst="rect">
            <a:avLst/>
          </a:prstGeom>
          <a:noFill/>
          <a:effectLst>
            <a:outerShdw blurRad="63500" sx="102000" sy="102000" algn="ct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</a:rPr>
              <a:t>Needs Assessment</a:t>
            </a:r>
            <a:endParaRPr lang="en-US" b="1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srgbClr val="000000"/>
                </a:solidFill>
              </a:rPr>
              <a:t>- Example: How should universities educate the future ocean workforce?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80144" y="1351762"/>
            <a:ext cx="3593390" cy="4929783"/>
            <a:chOff x="4960251" y="1367979"/>
            <a:chExt cx="3960845" cy="54589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0000" y="2773900"/>
              <a:ext cx="2081096" cy="156441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1114" y="1367979"/>
              <a:ext cx="1891856" cy="14188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2601"/>
            <a:stretch/>
          </p:blipFill>
          <p:spPr>
            <a:xfrm>
              <a:off x="6902970" y="1367980"/>
              <a:ext cx="2009231" cy="1418891"/>
            </a:xfrm>
            <a:prstGeom prst="rect">
              <a:avLst/>
            </a:prstGeom>
          </p:spPr>
        </p:pic>
        <p:pic>
          <p:nvPicPr>
            <p:cNvPr id="9" name="Picture 8" descr="IMG_7244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39998" y="4128327"/>
              <a:ext cx="2081097" cy="138739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3109" y="2786871"/>
              <a:ext cx="1941346" cy="13729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72119" y="4159815"/>
              <a:ext cx="1941346" cy="13737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60251" y="5424262"/>
              <a:ext cx="1974204" cy="13707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81980" y="5424262"/>
              <a:ext cx="2030221" cy="140264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5756666" y="959427"/>
            <a:ext cx="3051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Workforce of future industries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7123591" y="3844545"/>
            <a:ext cx="1841873" cy="1170318"/>
          </a:xfrm>
          <a:prstGeom prst="rect">
            <a:avLst/>
          </a:prstGeom>
          <a:noFill/>
          <a:ln w="381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5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01 at 1.07.59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2"/>
          <a:stretch/>
        </p:blipFill>
        <p:spPr>
          <a:xfrm>
            <a:off x="395111" y="112887"/>
            <a:ext cx="8314267" cy="60818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36526" y="127000"/>
            <a:ext cx="438047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Cognitive Apprenticeship Model:</a:t>
            </a:r>
          </a:p>
          <a:p>
            <a:r>
              <a:rPr lang="en-US" sz="2000" b="1" i="1" dirty="0" smtClean="0"/>
              <a:t>Watch One &gt; Do One &gt; Teach One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28649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5-13 at 5.09.10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11778"/>
            <a:ext cx="9144000" cy="3683000"/>
          </a:xfrm>
          <a:prstGeom prst="rect">
            <a:avLst/>
          </a:prstGeom>
        </p:spPr>
      </p:pic>
      <p:pic>
        <p:nvPicPr>
          <p:cNvPr id="6" name="Picture 5" descr="Screen Shot 2013-05-13 at 4.58.5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3" y="1780574"/>
            <a:ext cx="2122123" cy="1196869"/>
          </a:xfrm>
          <a:prstGeom prst="rect">
            <a:avLst/>
          </a:prstGeom>
        </p:spPr>
      </p:pic>
      <p:pic>
        <p:nvPicPr>
          <p:cNvPr id="7" name="Picture 6" descr="Screen Shot 2013-05-13 at 4.58.27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56" y="648447"/>
            <a:ext cx="2102557" cy="1181458"/>
          </a:xfrm>
          <a:prstGeom prst="rect">
            <a:avLst/>
          </a:prstGeom>
        </p:spPr>
      </p:pic>
      <p:pic>
        <p:nvPicPr>
          <p:cNvPr id="8" name="Picture 7" descr="Screen Shot 2013-05-13 at 5.03.20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519" y="1755694"/>
            <a:ext cx="2098924" cy="1179416"/>
          </a:xfrm>
          <a:prstGeom prst="rect">
            <a:avLst/>
          </a:prstGeom>
        </p:spPr>
      </p:pic>
      <p:pic>
        <p:nvPicPr>
          <p:cNvPr id="9" name="Picture 8" descr="Screen Shot 2013-05-13 at 5.02.10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778" y="635847"/>
            <a:ext cx="2060224" cy="1158341"/>
          </a:xfrm>
          <a:prstGeom prst="rect">
            <a:avLst/>
          </a:prstGeom>
        </p:spPr>
      </p:pic>
      <p:pic>
        <p:nvPicPr>
          <p:cNvPr id="10" name="Picture 9" descr="Screen Shot 2013-05-13 at 5.01.22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446" y="1249888"/>
            <a:ext cx="2652889" cy="1580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7444" y="0"/>
            <a:ext cx="2903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Glider Flight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9888" y="0"/>
            <a:ext cx="2006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Dive</a:t>
            </a:r>
            <a:r>
              <a:rPr lang="en-US" dirty="0" smtClean="0"/>
              <a:t>: Pump In, </a:t>
            </a:r>
          </a:p>
          <a:p>
            <a:r>
              <a:rPr lang="en-US" dirty="0" smtClean="0"/>
              <a:t>Batteries Forward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16887" y="0"/>
            <a:ext cx="213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Climb</a:t>
            </a:r>
            <a:r>
              <a:rPr lang="en-US" dirty="0" smtClean="0"/>
              <a:t>: Pump Out, Batteries Back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58444" y="860777"/>
            <a:ext cx="219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Rudder for Steering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003778" y="1382889"/>
            <a:ext cx="564445" cy="14111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308624" y="1394179"/>
            <a:ext cx="609599" cy="15804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914445" y="1972734"/>
            <a:ext cx="632179" cy="16933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53913" y="1857023"/>
            <a:ext cx="609599" cy="15804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069646" y="3829756"/>
            <a:ext cx="445910" cy="55880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015111" y="3880556"/>
            <a:ext cx="790222" cy="50800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87778" y="3217333"/>
            <a:ext cx="225778" cy="423334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961444" y="3443111"/>
            <a:ext cx="366889" cy="39511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303889" y="2159001"/>
            <a:ext cx="747889" cy="324554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2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19 at 2.31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176" y="3984099"/>
            <a:ext cx="3701928" cy="2820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5704506" cy="461665"/>
          </a:xfrm>
          <a:prstGeom prst="rect">
            <a:avLst/>
          </a:prstGeom>
          <a:noFill/>
          <a:effectLst>
            <a:outerShdw blurRad="63500" sx="102000" sy="102000" algn="ctr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smtClean="0"/>
              <a:t>Summative </a:t>
            </a:r>
            <a:r>
              <a:rPr lang="en-US" sz="2400" b="1" dirty="0"/>
              <a:t>Assessment</a:t>
            </a:r>
            <a:r>
              <a:rPr lang="en-US" dirty="0"/>
              <a:t> </a:t>
            </a:r>
            <a:r>
              <a:rPr lang="en-US" b="1" dirty="0"/>
              <a:t>–</a:t>
            </a:r>
            <a:r>
              <a:rPr lang="en-US" b="1" dirty="0" smtClean="0"/>
              <a:t>  Did we have an impact?</a:t>
            </a:r>
            <a:endParaRPr lang="en-US" b="1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884328342"/>
              </p:ext>
            </p:extLst>
          </p:nvPr>
        </p:nvGraphicFramePr>
        <p:xfrm>
          <a:off x="0" y="478451"/>
          <a:ext cx="5337175" cy="2952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6761082895_db19bdef61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800533"/>
            <a:ext cx="4583960" cy="3057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2028" y="3615867"/>
            <a:ext cx="339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Number of Marine Science Majors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22070" y="3431201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Spring 2012 Course:  &gt;70 Students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52364" y="1087362"/>
            <a:ext cx="30301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Increase in Number &amp; Scope of Research Internships</a:t>
            </a:r>
            <a:endParaRPr lang="en-US" dirty="0" smtClean="0"/>
          </a:p>
          <a:p>
            <a:endParaRPr lang="en-US" sz="800" dirty="0" smtClean="0"/>
          </a:p>
          <a:p>
            <a:r>
              <a:rPr lang="en-US" sz="1400" dirty="0" smtClean="0"/>
              <a:t>Locations: Australia, Antarctica, Svalbard, Spain, Canaries, Azores, California, Florida, New Jersey</a:t>
            </a:r>
          </a:p>
          <a:p>
            <a:endParaRPr lang="en-US" sz="800" dirty="0" smtClean="0"/>
          </a:p>
          <a:p>
            <a:r>
              <a:rPr lang="en-US" sz="1400" dirty="0" smtClean="0"/>
              <a:t>Sponsors: NSF, DHS, Alumni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5503" y="1308495"/>
            <a:ext cx="1703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Trans-Atlantic Glider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43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940260662"/>
              </p:ext>
            </p:extLst>
          </p:nvPr>
        </p:nvGraphicFramePr>
        <p:xfrm>
          <a:off x="4367652" y="3437467"/>
          <a:ext cx="4776348" cy="2766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Trans-Atlantic Glider Challenge –</a:t>
            </a:r>
            <a:r>
              <a:rPr lang="en-US" sz="2800" b="1" dirty="0" smtClean="0"/>
              <a:t> May 24, 2006 </a:t>
            </a:r>
            <a:r>
              <a:rPr lang="en-US" sz="2800" b="1" dirty="0"/>
              <a:t>–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UNESCO E.U./U.S. Baltic Sea Conference in </a:t>
            </a:r>
            <a:r>
              <a:rPr lang="en-US" sz="2400" b="1" dirty="0" smtClean="0"/>
              <a:t>Lithuania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72" y="1905000"/>
            <a:ext cx="1645920" cy="2057400"/>
          </a:xfrm>
          <a:prstGeom prst="rect">
            <a:avLst/>
          </a:prstGeom>
        </p:spPr>
      </p:pic>
      <p:pic>
        <p:nvPicPr>
          <p:cNvPr id="10" name="Picture 9" descr="Screen shot 2011-03-25 at 5.00.3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72" y="990600"/>
            <a:ext cx="3810000" cy="703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172" y="4191000"/>
            <a:ext cx="411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have something you need to do for the good of your country.”</a:t>
            </a:r>
            <a:endParaRPr lang="en-US" b="1" i="1" dirty="0" smtClean="0"/>
          </a:p>
          <a:p>
            <a:endParaRPr lang="en-US" i="1" dirty="0" smtClean="0"/>
          </a:p>
          <a:p>
            <a:r>
              <a:rPr lang="en-US" i="1" dirty="0" smtClean="0"/>
              <a:t>“Take one of your gliders, modify it, and fly it across the Atlantic, inspiring students along the way.”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76172" y="2050143"/>
            <a:ext cx="2605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Dr. Rick </a:t>
            </a:r>
            <a:r>
              <a:rPr lang="en-US" sz="1600" b="1" dirty="0" err="1" smtClean="0"/>
              <a:t>Spinrad</a:t>
            </a:r>
            <a:endParaRPr lang="en-US" sz="1600" b="1" dirty="0" smtClean="0"/>
          </a:p>
          <a:p>
            <a:endParaRPr lang="en-US" sz="800" b="1" dirty="0" smtClean="0"/>
          </a:p>
          <a:p>
            <a:r>
              <a:rPr lang="en-US" sz="1600" b="1" dirty="0" smtClean="0"/>
              <a:t>Assistant  Administrator</a:t>
            </a:r>
          </a:p>
          <a:p>
            <a:endParaRPr lang="en-US" sz="800" b="1" dirty="0" smtClean="0"/>
          </a:p>
          <a:p>
            <a:r>
              <a:rPr lang="en-US" sz="1600" b="1" dirty="0" smtClean="0"/>
              <a:t>NOAA</a:t>
            </a:r>
          </a:p>
          <a:p>
            <a:r>
              <a:rPr lang="en-US" sz="1600" b="1" dirty="0" smtClean="0"/>
              <a:t>Office of Oceanic and Atmospheric Research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383107" y="4191250"/>
            <a:ext cx="152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Trans-Atlantic Glider Challenge</a:t>
            </a:r>
            <a:endParaRPr lang="en-US" sz="1600" dirty="0"/>
          </a:p>
        </p:txBody>
      </p:sp>
      <p:sp>
        <p:nvSpPr>
          <p:cNvPr id="3" name="Oval 2"/>
          <p:cNvSpPr/>
          <p:nvPr/>
        </p:nvSpPr>
        <p:spPr>
          <a:xfrm>
            <a:off x="8589435" y="3534832"/>
            <a:ext cx="135465" cy="13970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477250" y="3661833"/>
            <a:ext cx="162983" cy="51647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" descr="RU27_route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59109" y="1054679"/>
            <a:ext cx="4360335" cy="212681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23555" y="2808111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3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A Global Challenge </a:t>
            </a:r>
            <a:r>
              <a:rPr lang="en-US" sz="2800" b="1" dirty="0"/>
              <a:t>–</a:t>
            </a:r>
            <a:r>
              <a:rPr lang="en-US" sz="2800" b="1" dirty="0" smtClean="0"/>
              <a:t> The Challenger Glider Mission</a:t>
            </a:r>
          </a:p>
          <a:p>
            <a:pPr algn="ctr"/>
            <a:r>
              <a:rPr lang="en-US" sz="2400" b="1" dirty="0" smtClean="0"/>
              <a:t>December 9, 2009 </a:t>
            </a:r>
            <a:r>
              <a:rPr lang="en-US" sz="2400" b="1" dirty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Baiona</a:t>
            </a:r>
            <a:r>
              <a:rPr lang="en-US" sz="2400" b="1" dirty="0" smtClean="0"/>
              <a:t>, Spain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1" y="3129642"/>
            <a:ext cx="2222500" cy="15291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2176" y="3083060"/>
            <a:ext cx="28264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HMS Challenger Voyage</a:t>
            </a:r>
          </a:p>
          <a:p>
            <a:r>
              <a:rPr lang="en-US" dirty="0" smtClean="0"/>
              <a:t>First Scientific </a:t>
            </a:r>
          </a:p>
          <a:p>
            <a:r>
              <a:rPr lang="en-US" dirty="0" smtClean="0"/>
              <a:t>Circumnavigation</a:t>
            </a:r>
          </a:p>
          <a:p>
            <a:r>
              <a:rPr lang="en-US" dirty="0" smtClean="0"/>
              <a:t>1872-1876</a:t>
            </a:r>
          </a:p>
          <a:p>
            <a:endParaRPr lang="en-US" dirty="0" smtClean="0"/>
          </a:p>
          <a:p>
            <a:r>
              <a:rPr lang="en-US" dirty="0" smtClean="0"/>
              <a:t>128,000 km = </a:t>
            </a:r>
          </a:p>
          <a:p>
            <a:endParaRPr lang="en-US" dirty="0" smtClean="0"/>
          </a:p>
          <a:p>
            <a:r>
              <a:rPr lang="en-US" dirty="0" smtClean="0"/>
              <a:t>= 16 gliders 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x</a:t>
            </a:r>
            <a:r>
              <a:rPr lang="en-US" dirty="0" smtClean="0"/>
              <a:t> 8,000 km/glider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856" y="913674"/>
            <a:ext cx="4027797" cy="2081028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154214" y="840816"/>
            <a:ext cx="3746500" cy="5095774"/>
            <a:chOff x="4256314" y="896257"/>
            <a:chExt cx="3356429" cy="50957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6772" y="896257"/>
              <a:ext cx="1689407" cy="22525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56314" y="3160486"/>
              <a:ext cx="3356429" cy="2831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Ralph </a:t>
              </a:r>
              <a:r>
                <a:rPr lang="en-US" b="1" dirty="0" err="1" smtClean="0"/>
                <a:t>Rayner</a:t>
              </a:r>
              <a:r>
                <a:rPr lang="en-US" b="1" dirty="0" smtClean="0"/>
                <a:t> &amp; Rick </a:t>
              </a:r>
              <a:r>
                <a:rPr lang="en-US" b="1" dirty="0" err="1" smtClean="0"/>
                <a:t>Spinrad’s</a:t>
              </a:r>
              <a:r>
                <a:rPr lang="en-US" b="1" dirty="0" smtClean="0"/>
                <a:t> Global Challenge:</a:t>
              </a:r>
            </a:p>
            <a:p>
              <a:endParaRPr lang="en-US" sz="800" b="1" dirty="0" smtClean="0"/>
            </a:p>
            <a:p>
              <a:pPr algn="ctr"/>
              <a:r>
                <a:rPr lang="en-US" i="1" dirty="0" smtClean="0"/>
                <a:t>Build a Global Glider Fleet </a:t>
              </a:r>
            </a:p>
            <a:p>
              <a:pPr algn="ctr"/>
              <a:r>
                <a:rPr lang="en-US" i="1" dirty="0" smtClean="0"/>
                <a:t>and Coordinate the First </a:t>
              </a:r>
            </a:p>
            <a:p>
              <a:pPr algn="ctr"/>
              <a:r>
                <a:rPr lang="en-US" i="1" dirty="0" smtClean="0"/>
                <a:t>Robotic Circumnavigation.</a:t>
              </a:r>
            </a:p>
            <a:p>
              <a:pPr algn="ctr"/>
              <a:endParaRPr lang="en-US" sz="800" i="1" dirty="0" smtClean="0"/>
            </a:p>
            <a:p>
              <a:pPr algn="ctr"/>
              <a:r>
                <a:rPr lang="en-US" i="1" dirty="0" smtClean="0"/>
                <a:t>Revisit the Historic Track of the </a:t>
              </a:r>
            </a:p>
            <a:p>
              <a:pPr algn="ctr"/>
              <a:r>
                <a:rPr lang="en-US" i="1" dirty="0" smtClean="0"/>
                <a:t>HMS Challenger –</a:t>
              </a:r>
            </a:p>
            <a:p>
              <a:pPr algn="ctr"/>
              <a:r>
                <a:rPr lang="en-US" b="1" i="1" dirty="0" smtClean="0"/>
                <a:t>And inspire a global network </a:t>
              </a:r>
            </a:p>
            <a:p>
              <a:pPr algn="ctr"/>
              <a:r>
                <a:rPr lang="en-US" b="1" i="1" dirty="0" smtClean="0"/>
                <a:t>of students along the way.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44" y="843643"/>
            <a:ext cx="1493762" cy="2240644"/>
          </a:xfrm>
          <a:prstGeom prst="rect">
            <a:avLst/>
          </a:prstGeom>
        </p:spPr>
      </p:pic>
      <p:pic>
        <p:nvPicPr>
          <p:cNvPr id="14" name="Picture 13" descr="CoverGliderImag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8181" y="4826000"/>
            <a:ext cx="2215819" cy="138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5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033448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5400" dirty="0"/>
          </a:p>
        </p:txBody>
      </p:sp>
      <p:pic>
        <p:nvPicPr>
          <p:cNvPr id="4" name="Picture 3" descr="bergen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1478"/>
            <a:ext cx="609600" cy="593633"/>
          </a:xfrm>
          <a:prstGeom prst="rect">
            <a:avLst/>
          </a:prstGeom>
        </p:spPr>
      </p:pic>
      <p:pic>
        <p:nvPicPr>
          <p:cNvPr id="5" name="Picture 4" descr="British_Antarctic_Survey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89" y="5372213"/>
            <a:ext cx="611494" cy="611494"/>
          </a:xfrm>
          <a:prstGeom prst="rect">
            <a:avLst/>
          </a:prstGeom>
        </p:spPr>
      </p:pic>
      <p:pic>
        <p:nvPicPr>
          <p:cNvPr id="6" name="Picture 5" descr="Dalhousie_university_sea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983" y="5370319"/>
            <a:ext cx="611494" cy="611494"/>
          </a:xfrm>
          <a:prstGeom prst="rect">
            <a:avLst/>
          </a:prstGeom>
        </p:spPr>
      </p:pic>
      <p:pic>
        <p:nvPicPr>
          <p:cNvPr id="7" name="Picture 6" descr="georgi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477" y="5372213"/>
            <a:ext cx="609600" cy="609600"/>
          </a:xfrm>
          <a:prstGeom prst="rect">
            <a:avLst/>
          </a:prstGeom>
        </p:spPr>
      </p:pic>
      <p:pic>
        <p:nvPicPr>
          <p:cNvPr id="8" name="Picture 7" descr="Jeju_national_university_CI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226" y="5399688"/>
            <a:ext cx="548777" cy="584019"/>
          </a:xfrm>
          <a:prstGeom prst="rect">
            <a:avLst/>
          </a:prstGeom>
        </p:spPr>
      </p:pic>
      <p:pic>
        <p:nvPicPr>
          <p:cNvPr id="9" name="Picture 8" descr="logo-UMassDartmouth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03" y="5370319"/>
            <a:ext cx="613388" cy="613388"/>
          </a:xfrm>
          <a:prstGeom prst="rect">
            <a:avLst/>
          </a:prstGeom>
        </p:spPr>
      </p:pic>
      <p:pic>
        <p:nvPicPr>
          <p:cNvPr id="10" name="Picture 9" descr="MBARI_Logo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242" y="5370319"/>
            <a:ext cx="613388" cy="613388"/>
          </a:xfrm>
          <a:prstGeom prst="rect">
            <a:avLst/>
          </a:prstGeom>
        </p:spPr>
      </p:pic>
      <p:pic>
        <p:nvPicPr>
          <p:cNvPr id="11" name="Picture 10" descr="Mote-logo-with-shark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630" y="5240892"/>
            <a:ext cx="829077" cy="829077"/>
          </a:xfrm>
          <a:prstGeom prst="rect">
            <a:avLst/>
          </a:prstGeom>
        </p:spPr>
      </p:pic>
      <p:pic>
        <p:nvPicPr>
          <p:cNvPr id="12" name="Picture 11" descr="national_museum_taiwan_logo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707" y="5370319"/>
            <a:ext cx="699650" cy="699650"/>
          </a:xfrm>
          <a:prstGeom prst="rect">
            <a:avLst/>
          </a:prstGeom>
        </p:spPr>
      </p:pic>
      <p:pic>
        <p:nvPicPr>
          <p:cNvPr id="13" name="Picture 12" descr="NOC logo-2010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357" y="5370319"/>
            <a:ext cx="611494" cy="611494"/>
          </a:xfrm>
          <a:prstGeom prst="rect">
            <a:avLst/>
          </a:prstGeom>
        </p:spPr>
      </p:pic>
      <p:pic>
        <p:nvPicPr>
          <p:cNvPr id="14" name="Picture 13" descr="ntnu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851" y="5372213"/>
            <a:ext cx="609600" cy="609600"/>
          </a:xfrm>
          <a:prstGeom prst="rect">
            <a:avLst/>
          </a:prstGeom>
        </p:spPr>
      </p:pic>
      <p:pic>
        <p:nvPicPr>
          <p:cNvPr id="15" name="Picture 14" descr="NUI_Galway_logo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451" y="5370319"/>
            <a:ext cx="699650" cy="699650"/>
          </a:xfrm>
          <a:prstGeom prst="rect">
            <a:avLst/>
          </a:prstGeom>
        </p:spPr>
      </p:pic>
      <p:pic>
        <p:nvPicPr>
          <p:cNvPr id="17" name="Picture 16" descr="reykjavik-logo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862" y="5389476"/>
            <a:ext cx="681138" cy="681138"/>
          </a:xfrm>
          <a:prstGeom prst="rect">
            <a:avLst/>
          </a:prstGeom>
        </p:spPr>
      </p:pic>
      <p:pic>
        <p:nvPicPr>
          <p:cNvPr id="16" name="Picture 15" descr="perth_logo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101" y="5370319"/>
            <a:ext cx="699650" cy="699650"/>
          </a:xfrm>
          <a:prstGeom prst="rect">
            <a:avLst/>
          </a:prstGeom>
        </p:spPr>
      </p:pic>
      <p:pic>
        <p:nvPicPr>
          <p:cNvPr id="18" name="Picture 17" descr="tianjin-university-logo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6544"/>
            <a:ext cx="609600" cy="609600"/>
          </a:xfrm>
          <a:prstGeom prst="rect">
            <a:avLst/>
          </a:prstGeom>
        </p:spPr>
      </p:pic>
      <p:pic>
        <p:nvPicPr>
          <p:cNvPr id="19" name="Picture 18" descr="Ucapetown_logo.jp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83" y="6187727"/>
            <a:ext cx="609600" cy="609600"/>
          </a:xfrm>
          <a:prstGeom prst="rect">
            <a:avLst/>
          </a:prstGeom>
        </p:spPr>
      </p:pic>
      <p:pic>
        <p:nvPicPr>
          <p:cNvPr id="20" name="Picture 19" descr="UCSBlogo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877" y="6187727"/>
            <a:ext cx="609600" cy="609600"/>
          </a:xfrm>
          <a:prstGeom prst="rect">
            <a:avLst/>
          </a:prstGeom>
        </p:spPr>
      </p:pic>
      <p:pic>
        <p:nvPicPr>
          <p:cNvPr id="21" name="Picture 20" descr="ULPGC_logo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478" y="6187728"/>
            <a:ext cx="609600" cy="609600"/>
          </a:xfrm>
          <a:prstGeom prst="rect">
            <a:avLst/>
          </a:prstGeom>
        </p:spPr>
      </p:pic>
      <p:pic>
        <p:nvPicPr>
          <p:cNvPr id="22" name="Picture 21" descr="umarylandlogo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226" y="6187728"/>
            <a:ext cx="548777" cy="609600"/>
          </a:xfrm>
          <a:prstGeom prst="rect">
            <a:avLst/>
          </a:prstGeom>
        </p:spPr>
      </p:pic>
      <p:pic>
        <p:nvPicPr>
          <p:cNvPr id="23" name="Picture 22" descr="University-lisbon_logo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04" y="6187729"/>
            <a:ext cx="613388" cy="613388"/>
          </a:xfrm>
          <a:prstGeom prst="rect">
            <a:avLst/>
          </a:prstGeom>
        </p:spPr>
      </p:pic>
      <p:pic>
        <p:nvPicPr>
          <p:cNvPr id="24" name="Picture 23" descr="UniversityOfBarcelonaSeal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242" y="6187729"/>
            <a:ext cx="670271" cy="670271"/>
          </a:xfrm>
          <a:prstGeom prst="rect">
            <a:avLst/>
          </a:prstGeom>
        </p:spPr>
      </p:pic>
      <p:pic>
        <p:nvPicPr>
          <p:cNvPr id="25" name="Picture 24" descr="UniversityOfWashingtonLogo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866" y="6191517"/>
            <a:ext cx="609600" cy="609600"/>
          </a:xfrm>
          <a:prstGeom prst="rect">
            <a:avLst/>
          </a:prstGeom>
        </p:spPr>
      </p:pic>
      <p:pic>
        <p:nvPicPr>
          <p:cNvPr id="26" name="Picture 25" descr="usaplogolarge.gif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699" y="6187729"/>
            <a:ext cx="613388" cy="613388"/>
          </a:xfrm>
          <a:prstGeom prst="rect">
            <a:avLst/>
          </a:prstGeom>
        </p:spPr>
      </p:pic>
      <p:pic>
        <p:nvPicPr>
          <p:cNvPr id="27" name="Picture 26" descr="UVic_logo.jpg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086" y="6191516"/>
            <a:ext cx="697765" cy="666483"/>
          </a:xfrm>
          <a:prstGeom prst="rect">
            <a:avLst/>
          </a:prstGeom>
        </p:spPr>
      </p:pic>
      <p:pic>
        <p:nvPicPr>
          <p:cNvPr id="28" name="Picture 27" descr="Villefranche_logo.jp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663" y="6187727"/>
            <a:ext cx="670272" cy="670272"/>
          </a:xfrm>
          <a:prstGeom prst="rect">
            <a:avLst/>
          </a:prstGeom>
        </p:spPr>
      </p:pic>
      <p:pic>
        <p:nvPicPr>
          <p:cNvPr id="30" name="Picture 29" descr="epaint.jpeg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478" y="6318626"/>
            <a:ext cx="760818" cy="505944"/>
          </a:xfrm>
          <a:prstGeom prst="rect">
            <a:avLst/>
          </a:prstGeom>
        </p:spPr>
      </p:pic>
      <p:pic>
        <p:nvPicPr>
          <p:cNvPr id="31" name="Picture 30" descr="Logo_cls.JP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792" y="6244208"/>
            <a:ext cx="706659" cy="600660"/>
          </a:xfrm>
          <a:prstGeom prst="rect">
            <a:avLst/>
          </a:prstGeom>
        </p:spPr>
      </p:pic>
      <p:pic>
        <p:nvPicPr>
          <p:cNvPr id="32" name="Picture 31" descr="webbresearch_logo.jp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166" y="4668526"/>
            <a:ext cx="1956046" cy="436543"/>
          </a:xfrm>
          <a:prstGeom prst="rect">
            <a:avLst/>
          </a:prstGeom>
        </p:spPr>
      </p:pic>
      <p:pic>
        <p:nvPicPr>
          <p:cNvPr id="33" name="Picture 42" descr="1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740132" y="4566931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4" name="Picture 49" descr="8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900474" y="4599016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5" name="Picture 31" descr="IOOS_logo_white.gif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3588" y="4670295"/>
            <a:ext cx="1012825" cy="409575"/>
          </a:xfrm>
          <a:prstGeom prst="rect">
            <a:avLst/>
          </a:prstGeom>
          <a:solidFill>
            <a:srgbClr val="000090"/>
          </a:solidFill>
          <a:ln w="9525">
            <a:noFill/>
            <a:miter lim="800000"/>
            <a:headEnd/>
            <a:tailEnd/>
          </a:ln>
        </p:spPr>
      </p:pic>
      <p:pic>
        <p:nvPicPr>
          <p:cNvPr id="36" name="Picture 35" descr="Screen shot 2012-02-19 at 1.33.13 PM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685850" y="4636915"/>
            <a:ext cx="1448641" cy="448234"/>
          </a:xfrm>
          <a:prstGeom prst="rect">
            <a:avLst/>
          </a:prstGeom>
        </p:spPr>
      </p:pic>
      <p:pic>
        <p:nvPicPr>
          <p:cNvPr id="2" name="Picture 1" descr="ver_13_population_currents_partners_labels.jpg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45212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4600222"/>
            <a:ext cx="1641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Partners: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668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tofs_global_cur_f144_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00"/>
          <a:stretch/>
        </p:blipFill>
        <p:spPr>
          <a:xfrm>
            <a:off x="1038809" y="395111"/>
            <a:ext cx="6820211" cy="482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Operational Models for Global Circulation and Heat Transport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11110" y="5192888"/>
            <a:ext cx="4303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accurate are these global models?</a:t>
            </a:r>
          </a:p>
          <a:p>
            <a:r>
              <a:rPr lang="en-US" dirty="0" smtClean="0"/>
              <a:t>Do I need to embed a regional model?</a:t>
            </a:r>
          </a:p>
          <a:p>
            <a:r>
              <a:rPr lang="en-US" dirty="0" smtClean="0"/>
              <a:t>How much data do I need to assimilate?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221112"/>
            <a:ext cx="1288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Science &amp;</a:t>
            </a:r>
          </a:p>
          <a:p>
            <a:r>
              <a:rPr lang="en-US" b="1" dirty="0" smtClean="0"/>
              <a:t>Education</a:t>
            </a:r>
          </a:p>
          <a:p>
            <a:r>
              <a:rPr lang="en-US" b="1" dirty="0" smtClean="0"/>
              <a:t>Drivers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995144" y="5207000"/>
            <a:ext cx="31488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Broaden the workforce</a:t>
            </a:r>
          </a:p>
          <a:p>
            <a:r>
              <a:rPr lang="en-US" dirty="0" smtClean="0"/>
              <a:t>Improve ocean literacy</a:t>
            </a:r>
          </a:p>
          <a:p>
            <a:r>
              <a:rPr lang="en-US" dirty="0" smtClean="0"/>
              <a:t>Develop a global perspective</a:t>
            </a:r>
          </a:p>
          <a:p>
            <a:endParaRPr lang="en-US" dirty="0"/>
          </a:p>
        </p:txBody>
      </p:sp>
      <p:pic>
        <p:nvPicPr>
          <p:cNvPr id="8" name="Picture 7" descr="Screen Shot 2013-05-11 at 7.01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69378"/>
            <a:ext cx="9144000" cy="791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7667" y="6273224"/>
            <a:ext cx="2878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polar.ncep.noaa.gov</a:t>
            </a:r>
            <a:endParaRPr lang="en-US" dirty="0" smtClean="0"/>
          </a:p>
          <a:p>
            <a:r>
              <a:rPr lang="en-US" dirty="0" smtClean="0"/>
              <a:t>/</a:t>
            </a:r>
            <a:r>
              <a:rPr lang="en-US" dirty="0"/>
              <a:t>global/</a:t>
            </a:r>
            <a:r>
              <a:rPr lang="en-US" dirty="0" err="1"/>
              <a:t>nctest</a:t>
            </a:r>
            <a:r>
              <a:rPr lang="en-US" dirty="0"/>
              <a:t>/</a:t>
            </a:r>
            <a:r>
              <a:rPr lang="en-US" dirty="0" err="1"/>
              <a:t>viewer.shtml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0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Labeled_Challenger_Proposed_Leg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2325"/>
            <a:ext cx="9144000" cy="49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Global Challenger Glider Mission</a:t>
            </a:r>
            <a:endParaRPr lang="en-US" sz="3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0" y="577587"/>
            <a:ext cx="2000250" cy="15001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ndergrads in COOLro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3"/>
          <a:stretch>
            <a:fillRect/>
          </a:stretch>
        </p:blipFill>
        <p:spPr bwMode="auto">
          <a:xfrm>
            <a:off x="7139250" y="2070161"/>
            <a:ext cx="2004750" cy="118103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79732" y="593328"/>
            <a:ext cx="1778000" cy="618918"/>
          </a:xfrm>
          <a:prstGeom prst="rect">
            <a:avLst/>
          </a:prstGeom>
          <a:noFill/>
        </p:spPr>
        <p:txBody>
          <a:bodyPr wrap="square" lIns="64291" tIns="32146" rIns="64291" bIns="32146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6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Global-Class Gliders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7714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 Ocean Gyres:      16 gliders x 8,000 km/glider = 128,000 km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8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14778"/>
            <a:ext cx="91440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Exploring the South Atlantic</a:t>
            </a:r>
          </a:p>
          <a:p>
            <a:endParaRPr lang="en-US" dirty="0"/>
          </a:p>
          <a:p>
            <a:r>
              <a:rPr lang="en-US" dirty="0"/>
              <a:t>2</a:t>
            </a:r>
            <a:r>
              <a:rPr lang="en-US" dirty="0" smtClean="0"/>
              <a:t>. Challenger Mission Hazards</a:t>
            </a:r>
          </a:p>
          <a:p>
            <a:endParaRPr lang="en-US" dirty="0"/>
          </a:p>
          <a:p>
            <a:r>
              <a:rPr lang="en-US" dirty="0"/>
              <a:t>3</a:t>
            </a:r>
            <a:r>
              <a:rPr lang="en-US" dirty="0" smtClean="0"/>
              <a:t>. Antarctic </a:t>
            </a:r>
            <a:r>
              <a:rPr lang="en-US" dirty="0"/>
              <a:t>Circumpolar </a:t>
            </a:r>
            <a:r>
              <a:rPr lang="en-US" dirty="0" smtClean="0"/>
              <a:t>Currents</a:t>
            </a:r>
          </a:p>
          <a:p>
            <a:endParaRPr lang="en-US" dirty="0"/>
          </a:p>
          <a:p>
            <a:r>
              <a:rPr lang="en-US" dirty="0"/>
              <a:t>4</a:t>
            </a:r>
            <a:r>
              <a:rPr lang="en-US" dirty="0" smtClean="0"/>
              <a:t>. Challenger Mission: The Pacific Leg</a:t>
            </a:r>
          </a:p>
          <a:p>
            <a:endParaRPr lang="en-US" dirty="0"/>
          </a:p>
          <a:p>
            <a:r>
              <a:rPr lang="en-US" dirty="0" smtClean="0"/>
              <a:t>5. MAB Spring </a:t>
            </a:r>
            <a:r>
              <a:rPr lang="en-US" dirty="0"/>
              <a:t>Bloom: A Game of </a:t>
            </a:r>
            <a:r>
              <a:rPr lang="en-US" dirty="0" smtClean="0"/>
              <a:t>Oxygen</a:t>
            </a:r>
          </a:p>
          <a:p>
            <a:endParaRPr lang="en-US" dirty="0"/>
          </a:p>
          <a:p>
            <a:r>
              <a:rPr lang="en-US" dirty="0"/>
              <a:t>6</a:t>
            </a:r>
            <a:r>
              <a:rPr lang="en-US" dirty="0" smtClean="0"/>
              <a:t>. Challenger Path Planning with Migratory Patterns</a:t>
            </a:r>
          </a:p>
          <a:p>
            <a:endParaRPr lang="en-US" dirty="0"/>
          </a:p>
          <a:p>
            <a:r>
              <a:rPr lang="en-US" dirty="0" smtClean="0"/>
              <a:t>7. Antarctic </a:t>
            </a:r>
            <a:r>
              <a:rPr lang="en-US" dirty="0"/>
              <a:t>Sea Ice: A Comprehensive Look at the Impact of Sea Ice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8. Changes </a:t>
            </a:r>
            <a:r>
              <a:rPr lang="en-US" dirty="0"/>
              <a:t>in the Trophic Structure, Species Richness &amp; Biodiversity in Antarctica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9. Comparing the RTOFS (U.S.) &amp; </a:t>
            </a:r>
            <a:r>
              <a:rPr lang="en-US" dirty="0" err="1" smtClean="0"/>
              <a:t>MyOcean</a:t>
            </a:r>
            <a:r>
              <a:rPr lang="en-US" dirty="0" smtClean="0"/>
              <a:t> (Euro) models with Global </a:t>
            </a:r>
            <a:r>
              <a:rPr lang="en-US" dirty="0"/>
              <a:t>G</a:t>
            </a:r>
            <a:r>
              <a:rPr lang="en-US" dirty="0" smtClean="0"/>
              <a:t>liders Missions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Ocean Observatories Research Course: </a:t>
            </a:r>
          </a:p>
          <a:p>
            <a:pPr algn="ctr"/>
            <a:r>
              <a:rPr lang="en-US" sz="3200" b="1" dirty="0" smtClean="0"/>
              <a:t>Spring 2013 Project Titles</a:t>
            </a:r>
            <a:endParaRPr lang="en-US" sz="3200" b="1" dirty="0"/>
          </a:p>
        </p:txBody>
      </p:sp>
      <p:pic>
        <p:nvPicPr>
          <p:cNvPr id="6" name="Picture 5" descr="IMG_26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444" y="1053631"/>
            <a:ext cx="4176889" cy="278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77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i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21" y="1076134"/>
            <a:ext cx="1652046" cy="1187442"/>
          </a:xfrm>
          <a:prstGeom prst="rect">
            <a:avLst/>
          </a:prstGeom>
        </p:spPr>
      </p:pic>
      <p:pic>
        <p:nvPicPr>
          <p:cNvPr id="5" name="Picture 4" descr="jes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924" y="1153234"/>
            <a:ext cx="2230886" cy="1138563"/>
          </a:xfrm>
          <a:prstGeom prst="rect">
            <a:avLst/>
          </a:prstGeom>
        </p:spPr>
      </p:pic>
      <p:pic>
        <p:nvPicPr>
          <p:cNvPr id="6" name="Picture 5" descr="kar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89" y="2625921"/>
            <a:ext cx="2512246" cy="1347803"/>
          </a:xfrm>
          <a:prstGeom prst="rect">
            <a:avLst/>
          </a:prstGeom>
        </p:spPr>
      </p:pic>
      <p:pic>
        <p:nvPicPr>
          <p:cNvPr id="7" name="Picture 6" descr="mari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796" y="888999"/>
            <a:ext cx="1946214" cy="1556971"/>
          </a:xfrm>
          <a:prstGeom prst="rect">
            <a:avLst/>
          </a:prstGeom>
        </p:spPr>
      </p:pic>
      <p:pic>
        <p:nvPicPr>
          <p:cNvPr id="8" name="Picture 7" descr="olive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907" y="2587223"/>
            <a:ext cx="1713425" cy="1285348"/>
          </a:xfrm>
          <a:prstGeom prst="rect">
            <a:avLst/>
          </a:prstGeom>
        </p:spPr>
      </p:pic>
      <p:pic>
        <p:nvPicPr>
          <p:cNvPr id="9" name="Picture 8" descr="rober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4" y="4318467"/>
            <a:ext cx="2247523" cy="1648493"/>
          </a:xfrm>
          <a:prstGeom prst="rect">
            <a:avLst/>
          </a:prstGeom>
        </p:spPr>
      </p:pic>
      <p:pic>
        <p:nvPicPr>
          <p:cNvPr id="10" name="Picture 9" descr="sarah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994" y="4276707"/>
            <a:ext cx="1918119" cy="1535031"/>
          </a:xfrm>
          <a:prstGeom prst="rect">
            <a:avLst/>
          </a:prstGeom>
        </p:spPr>
      </p:pic>
      <p:pic>
        <p:nvPicPr>
          <p:cNvPr id="11" name="Picture 10" descr="fabien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083" y="3000053"/>
            <a:ext cx="3642028" cy="24280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Ocean Observing Initiative (OOI) Education and Public Engagement (EPE)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Concept Maps generated for each team project.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1178" y="5401733"/>
            <a:ext cx="35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Reviewed with Students</a:t>
            </a:r>
          </a:p>
          <a:p>
            <a:r>
              <a:rPr lang="en-US" sz="2400" dirty="0" smtClean="0"/>
              <a:t>by Fabian Cousteau.</a:t>
            </a:r>
            <a:endParaRPr lang="en-US" sz="2400" dirty="0"/>
          </a:p>
        </p:txBody>
      </p:sp>
      <p:pic>
        <p:nvPicPr>
          <p:cNvPr id="13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17556" y="728711"/>
            <a:ext cx="1036828" cy="99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13" descr="Screen shot 2012-02-19 at 1.29.16 PM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6420" y="1829643"/>
            <a:ext cx="890981" cy="4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75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ilbo_rtofs_2013-04-2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33" y="3832642"/>
            <a:ext cx="2507545" cy="1921604"/>
          </a:xfrm>
          <a:prstGeom prst="rect">
            <a:avLst/>
          </a:prstGeom>
        </p:spPr>
      </p:pic>
      <p:pic>
        <p:nvPicPr>
          <p:cNvPr id="10" name="Picture 9" descr="silbo_rtofs_2013-04-2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73" r="6502" b="52795"/>
          <a:stretch/>
        </p:blipFill>
        <p:spPr>
          <a:xfrm>
            <a:off x="2621597" y="3848389"/>
            <a:ext cx="2556839" cy="2060555"/>
          </a:xfrm>
          <a:prstGeom prst="rect">
            <a:avLst/>
          </a:prstGeom>
        </p:spPr>
      </p:pic>
      <p:pic>
        <p:nvPicPr>
          <p:cNvPr id="11" name="Picture 10" descr="silbo_myocean_2013-04-2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287" y="3894667"/>
            <a:ext cx="2515875" cy="19749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61537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Model-Glider comparisons of the Amazon outflow fresh </a:t>
            </a:r>
            <a:r>
              <a:rPr lang="en-US" dirty="0"/>
              <a:t>w</a:t>
            </a:r>
            <a:r>
              <a:rPr lang="en-US" dirty="0" smtClean="0"/>
              <a:t>ater distribution</a:t>
            </a:r>
          </a:p>
          <a:p>
            <a:r>
              <a:rPr lang="en-US" dirty="0"/>
              <a:t>w</a:t>
            </a:r>
            <a:r>
              <a:rPr lang="en-US" dirty="0" smtClean="0"/>
              <a:t>ith NSF OOI EPE Visualization Tools.</a:t>
            </a:r>
            <a:endParaRPr lang="en-US" dirty="0"/>
          </a:p>
        </p:txBody>
      </p:sp>
      <p:pic>
        <p:nvPicPr>
          <p:cNvPr id="13" name="Picture 12" descr="louU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4897" y="0"/>
            <a:ext cx="4439104" cy="3076222"/>
          </a:xfrm>
          <a:prstGeom prst="rect">
            <a:avLst/>
          </a:prstGeom>
        </p:spPr>
      </p:pic>
      <p:grpSp>
        <p:nvGrpSpPr>
          <p:cNvPr id="14" name="2 Grupo"/>
          <p:cNvGrpSpPr/>
          <p:nvPr/>
        </p:nvGrpSpPr>
        <p:grpSpPr>
          <a:xfrm>
            <a:off x="225778" y="1693333"/>
            <a:ext cx="4057720" cy="2132431"/>
            <a:chOff x="1161548" y="1119929"/>
            <a:chExt cx="7621941" cy="4618141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548" y="1119929"/>
              <a:ext cx="7621941" cy="46181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24 Elipse"/>
            <p:cNvSpPr/>
            <p:nvPr/>
          </p:nvSpPr>
          <p:spPr>
            <a:xfrm>
              <a:off x="3131843" y="2011452"/>
              <a:ext cx="175183" cy="121402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4 Elipse"/>
            <p:cNvSpPr/>
            <p:nvPr/>
          </p:nvSpPr>
          <p:spPr>
            <a:xfrm rot="1687763">
              <a:off x="8111812" y="3634648"/>
              <a:ext cx="291906" cy="12157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FF00"/>
                </a:solidFill>
              </a:endParaRPr>
            </a:p>
          </p:txBody>
        </p:sp>
      </p:grpSp>
      <p:sp>
        <p:nvSpPr>
          <p:cNvPr id="18" name="19 CuadroTexto"/>
          <p:cNvSpPr txBox="1"/>
          <p:nvPr/>
        </p:nvSpPr>
        <p:spPr>
          <a:xfrm>
            <a:off x="4314068" y="3059593"/>
            <a:ext cx="5112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SALINITY   8 APR 2013</a:t>
            </a:r>
          </a:p>
          <a:p>
            <a:r>
              <a:rPr lang="es-ES_tradnl" dirty="0" err="1" smtClean="0"/>
              <a:t>Visualization</a:t>
            </a:r>
            <a:r>
              <a:rPr lang="es-ES_tradnl" dirty="0" smtClean="0"/>
              <a:t> </a:t>
            </a:r>
            <a:r>
              <a:rPr lang="es-ES_tradnl" dirty="0" err="1" smtClean="0"/>
              <a:t>by</a:t>
            </a:r>
            <a:endParaRPr lang="es-ES_tradnl" dirty="0" smtClean="0"/>
          </a:p>
          <a:p>
            <a:r>
              <a:rPr lang="es-ES_tradnl" dirty="0" smtClean="0"/>
              <a:t>Universidad de Las Palma de Gran Canaria</a:t>
            </a:r>
            <a:endParaRPr lang="es-ES" dirty="0"/>
          </a:p>
        </p:txBody>
      </p:sp>
      <p:sp>
        <p:nvSpPr>
          <p:cNvPr id="2" name="TextBox 1"/>
          <p:cNvSpPr txBox="1"/>
          <p:nvPr/>
        </p:nvSpPr>
        <p:spPr>
          <a:xfrm>
            <a:off x="211667" y="155223"/>
            <a:ext cx="44898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Dr. Louis </a:t>
            </a:r>
            <a:r>
              <a:rPr lang="en-US" sz="2400" b="1" dirty="0" err="1" smtClean="0"/>
              <a:t>Uccellini</a:t>
            </a:r>
            <a:r>
              <a:rPr lang="en-US" sz="2400" b="1" dirty="0" smtClean="0"/>
              <a:t>, Director</a:t>
            </a:r>
          </a:p>
          <a:p>
            <a:r>
              <a:rPr lang="en-US" sz="2400" b="1" dirty="0" smtClean="0"/>
              <a:t>National Weather Service</a:t>
            </a:r>
          </a:p>
          <a:p>
            <a:endParaRPr lang="en-US" sz="800" b="1" dirty="0"/>
          </a:p>
          <a:p>
            <a:r>
              <a:rPr lang="en-US" sz="2000" dirty="0" smtClean="0"/>
              <a:t>Crowd-sourced comparisons between </a:t>
            </a:r>
          </a:p>
          <a:p>
            <a:r>
              <a:rPr lang="en-US" sz="2000" dirty="0" smtClean="0"/>
              <a:t>U.S. &amp; European Models &amp; Gliders</a:t>
            </a:r>
            <a:endParaRPr lang="en-US" sz="2000" dirty="0"/>
          </a:p>
        </p:txBody>
      </p:sp>
      <p:pic>
        <p:nvPicPr>
          <p:cNvPr id="19" name="Picture 47" descr="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30445" y="4044823"/>
            <a:ext cx="1036828" cy="99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0" name="Picture 19" descr="Screen shot 2012-02-19 at 1.29.16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9309" y="5145755"/>
            <a:ext cx="890981" cy="4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3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2-02-20 at 11.20.5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81" y="35328"/>
            <a:ext cx="4583960" cy="8935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928851"/>
            <a:ext cx="48140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Companion Course at </a:t>
            </a:r>
          </a:p>
          <a:p>
            <a:r>
              <a:rPr lang="en-US" b="1" dirty="0" err="1" smtClean="0"/>
              <a:t>Plataforma</a:t>
            </a:r>
            <a:r>
              <a:rPr lang="en-US" b="1" dirty="0" smtClean="0"/>
              <a:t> </a:t>
            </a:r>
            <a:r>
              <a:rPr lang="en-US" b="1" dirty="0" err="1" smtClean="0"/>
              <a:t>Oceanica</a:t>
            </a:r>
            <a:r>
              <a:rPr lang="en-US" b="1" dirty="0" smtClean="0"/>
              <a:t> de Canarias</a:t>
            </a:r>
          </a:p>
          <a:p>
            <a:endParaRPr lang="en-US" sz="800" dirty="0" smtClean="0"/>
          </a:p>
          <a:p>
            <a:pPr>
              <a:buFont typeface="Arial"/>
              <a:buChar char="•"/>
            </a:pPr>
            <a:r>
              <a:rPr lang="en-US" dirty="0" smtClean="0"/>
              <a:t> Shared Glider Missions – Iceland to Azores; Azores to Canaries; Canaries to Brazil?</a:t>
            </a:r>
          </a:p>
          <a:p>
            <a:pPr>
              <a:buFont typeface="Arial"/>
              <a:buChar char="•"/>
            </a:pPr>
            <a:r>
              <a:rPr lang="en-US" dirty="0" smtClean="0"/>
              <a:t> Skype Sessions between classes</a:t>
            </a:r>
          </a:p>
          <a:p>
            <a:pPr>
              <a:buFont typeface="Arial"/>
              <a:buChar char="•"/>
            </a:pPr>
            <a:r>
              <a:rPr lang="en-US" dirty="0" smtClean="0"/>
              <a:t> Two-way International Exchange programs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Science from their teachers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Students Learn Culture from their peers</a:t>
            </a:r>
          </a:p>
        </p:txBody>
      </p:sp>
      <p:pic>
        <p:nvPicPr>
          <p:cNvPr id="10" name="Picture 9" descr="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224" y="3320142"/>
            <a:ext cx="4365644" cy="291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264" y="3188410"/>
            <a:ext cx="4563736" cy="3043976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13" name="Rectangle 12"/>
          <p:cNvSpPr/>
          <p:nvPr/>
        </p:nvSpPr>
        <p:spPr>
          <a:xfrm>
            <a:off x="6622142" y="261257"/>
            <a:ext cx="1181100" cy="2921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ngDurationFlight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334" y="183443"/>
            <a:ext cx="4067162" cy="286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41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13 at 5.21.40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26554"/>
            <a:ext cx="9144000" cy="2582335"/>
          </a:xfrm>
          <a:prstGeom prst="rect">
            <a:avLst/>
          </a:prstGeom>
        </p:spPr>
      </p:pic>
      <p:pic>
        <p:nvPicPr>
          <p:cNvPr id="5" name="Picture 4" descr="Screen Shot 2013-05-13 at 5.21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67" y="951089"/>
            <a:ext cx="4741333" cy="2676241"/>
          </a:xfrm>
          <a:prstGeom prst="rect">
            <a:avLst/>
          </a:prstGeom>
        </p:spPr>
      </p:pic>
      <p:pic>
        <p:nvPicPr>
          <p:cNvPr id="6" name="Picture 5" descr="Screen Shot 2013-05-13 at 5.23.39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9556"/>
            <a:ext cx="4425542" cy="2666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Glider Communications</a:t>
            </a:r>
          </a:p>
          <a:p>
            <a:pPr algn="ctr"/>
            <a:r>
              <a:rPr lang="en-US" sz="2400" dirty="0" smtClean="0"/>
              <a:t>GPS for Position, Iridium for 2-Way, ARGOS for Emergencies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32556" y="3048000"/>
            <a:ext cx="177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Glider Surfaces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2622" y="3200399"/>
            <a:ext cx="416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2-Way Satellite Communications in Tail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9578" y="5723466"/>
            <a:ext cx="373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Ribbon Transmitted to Shore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469444" y="2017890"/>
            <a:ext cx="747889" cy="606777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32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lboMa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706"/>
            <a:ext cx="9144000" cy="5490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947" y="230903"/>
            <a:ext cx="4233258" cy="1846659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  <a:latin typeface="Avenir Black Oblique"/>
                <a:cs typeface="Avenir Black Oblique"/>
              </a:rPr>
              <a:t>North Atlantic Gyre: </a:t>
            </a:r>
            <a:r>
              <a:rPr lang="en-US" sz="2400" b="1" u="sng" dirty="0" err="1" smtClean="0">
                <a:solidFill>
                  <a:schemeClr val="bg1"/>
                </a:solidFill>
                <a:latin typeface="Avenir Black Oblique"/>
                <a:cs typeface="Avenir Black Oblique"/>
              </a:rPr>
              <a:t>Silbo</a:t>
            </a:r>
            <a:endParaRPr lang="en-US" sz="2400" b="1" u="sng" dirty="0" smtClean="0">
              <a:solidFill>
                <a:schemeClr val="bg1"/>
              </a:solidFill>
              <a:latin typeface="Avenir Black Oblique"/>
              <a:cs typeface="Avenir Black Oblique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venir Black Oblique"/>
                <a:cs typeface="Avenir Black Oblique"/>
              </a:rPr>
              <a:t>Deployments: 3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 Oblique"/>
                <a:cs typeface="Avenir Black Oblique"/>
              </a:rPr>
              <a:t>Initial Deployment: June 23, 2011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 Oblique"/>
                <a:cs typeface="Avenir Black Oblique"/>
              </a:rPr>
              <a:t>Days at Sea: 164 + 76 + 294 = 534 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 Oblique"/>
                <a:cs typeface="Avenir Black Oblique"/>
              </a:rPr>
              <a:t>Kilometers Flown: 10,404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Black Oblique"/>
                <a:cs typeface="Avenir Black Oblique"/>
              </a:rPr>
              <a:t>Speed: 20 km/day</a:t>
            </a:r>
            <a:endParaRPr lang="en-US" dirty="0">
              <a:solidFill>
                <a:schemeClr val="bg1"/>
              </a:solidFill>
              <a:latin typeface="Avenir Black Oblique"/>
              <a:cs typeface="Avenir Black Oblique"/>
            </a:endParaRPr>
          </a:p>
        </p:txBody>
      </p:sp>
      <p:pic>
        <p:nvPicPr>
          <p:cNvPr id="6" name="Picture 5" descr="silbosal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85" y="5432503"/>
            <a:ext cx="2527130" cy="1227369"/>
          </a:xfrm>
          <a:prstGeom prst="rect">
            <a:avLst/>
          </a:prstGeom>
        </p:spPr>
      </p:pic>
      <p:pic>
        <p:nvPicPr>
          <p:cNvPr id="7" name="Picture 6" descr="silbosal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934" y="5432504"/>
            <a:ext cx="2577972" cy="1252062"/>
          </a:xfrm>
          <a:prstGeom prst="rect">
            <a:avLst/>
          </a:prstGeom>
        </p:spPr>
      </p:pic>
      <p:pic>
        <p:nvPicPr>
          <p:cNvPr id="8" name="Picture 7" descr="silbosal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0239" y="5432503"/>
            <a:ext cx="2708686" cy="1252062"/>
          </a:xfrm>
          <a:prstGeom prst="rect">
            <a:avLst/>
          </a:prstGeom>
        </p:spPr>
      </p:pic>
      <p:pic>
        <p:nvPicPr>
          <p:cNvPr id="9" name="Picture 8" descr="silbotemp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19" y="441434"/>
            <a:ext cx="2678659" cy="1314915"/>
          </a:xfrm>
          <a:prstGeom prst="rect">
            <a:avLst/>
          </a:prstGeom>
        </p:spPr>
      </p:pic>
      <p:pic>
        <p:nvPicPr>
          <p:cNvPr id="10" name="Picture 9" descr="silbotemp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265" y="1962903"/>
            <a:ext cx="2678660" cy="1314915"/>
          </a:xfrm>
          <a:prstGeom prst="rect">
            <a:avLst/>
          </a:prstGeom>
        </p:spPr>
      </p:pic>
      <p:pic>
        <p:nvPicPr>
          <p:cNvPr id="11" name="Picture 10" descr="silbotemp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572" y="3485399"/>
            <a:ext cx="2678506" cy="12520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63675" y="72102"/>
            <a:ext cx="1586436" cy="369332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Temperature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78059" y="5716900"/>
            <a:ext cx="1078687" cy="369332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Salinity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0444" y="115711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0734" y="6135512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6244" y="6048023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2467" y="2661356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09645" y="4224867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8601" y="616937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7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29_20130111T0717-20130121T0956_tem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8" t="10879" r="5462" b="13764"/>
          <a:stretch/>
        </p:blipFill>
        <p:spPr>
          <a:xfrm flipH="1">
            <a:off x="4642554" y="3306715"/>
            <a:ext cx="4148667" cy="2569894"/>
          </a:xfrm>
          <a:prstGeom prst="rect">
            <a:avLst/>
          </a:prstGeom>
        </p:spPr>
      </p:pic>
      <p:pic>
        <p:nvPicPr>
          <p:cNvPr id="5" name="Picture 4" descr="RU29SouthAfricaCurren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222" y="794237"/>
            <a:ext cx="3048000" cy="2002886"/>
          </a:xfrm>
          <a:prstGeom prst="rect">
            <a:avLst/>
          </a:prstGeom>
        </p:spPr>
      </p:pic>
      <p:pic>
        <p:nvPicPr>
          <p:cNvPr id="6" name="Picture 5" descr="RU29SouthAfricaZoo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889" y="3482629"/>
            <a:ext cx="3457223" cy="2271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Challenger Glider Mission: South African Launch of RU29</a:t>
            </a:r>
          </a:p>
          <a:p>
            <a:pPr algn="ctr"/>
            <a:r>
              <a:rPr lang="en-US" sz="2400" dirty="0" smtClean="0"/>
              <a:t>University of Cape Town, Nansen-Tutu Centre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81377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Glider </a:t>
            </a:r>
            <a:r>
              <a:rPr lang="en-US" i="1" dirty="0" smtClean="0"/>
              <a:t>Challenger</a:t>
            </a:r>
            <a:r>
              <a:rPr lang="en-US" dirty="0"/>
              <a:t> </a:t>
            </a:r>
            <a:r>
              <a:rPr lang="en-US" i="1" dirty="0" smtClean="0"/>
              <a:t>(RU29):</a:t>
            </a:r>
            <a:r>
              <a:rPr lang="en-US" dirty="0" smtClean="0"/>
              <a:t> &gt;192 km since January 11, 2013</a:t>
            </a:r>
            <a:endParaRPr lang="en-US" dirty="0"/>
          </a:p>
        </p:txBody>
      </p:sp>
      <p:pic>
        <p:nvPicPr>
          <p:cNvPr id="9" name="Picture 4" descr="P1100090-Med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3456" y="762000"/>
            <a:ext cx="2689274" cy="201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G_0868-Medi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762000"/>
            <a:ext cx="2671701" cy="200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1111" y="2794001"/>
            <a:ext cx="542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Students </a:t>
            </a:r>
            <a:r>
              <a:rPr lang="en-US" dirty="0" err="1"/>
              <a:t>Sinekhaya</a:t>
            </a:r>
            <a:r>
              <a:rPr lang="en-US" dirty="0"/>
              <a:t>, Ashley, </a:t>
            </a:r>
            <a:r>
              <a:rPr lang="en-US" dirty="0" smtClean="0"/>
              <a:t>JP Launch </a:t>
            </a:r>
            <a:r>
              <a:rPr lang="en-US" i="1" dirty="0" smtClean="0"/>
              <a:t>Challenger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1333" y="2892778"/>
            <a:ext cx="2761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Challenger </a:t>
            </a:r>
            <a:r>
              <a:rPr lang="en-US" dirty="0" smtClean="0"/>
              <a:t>rides an eddy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6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29ma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490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835" y="111772"/>
            <a:ext cx="5177497" cy="1569660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FFFF"/>
                </a:solidFill>
                <a:latin typeface="Avenir Black Oblique"/>
                <a:cs typeface="Avenir Black Oblique"/>
              </a:rPr>
              <a:t>South Atlantic Gyre: Challenger</a:t>
            </a:r>
          </a:p>
          <a:p>
            <a:r>
              <a:rPr lang="en-US" dirty="0" smtClean="0">
                <a:solidFill>
                  <a:srgbClr val="FFFFFF"/>
                </a:solidFill>
                <a:latin typeface="Avenir Black Oblique"/>
                <a:cs typeface="Avenir Black Oblique"/>
              </a:rPr>
              <a:t>Initial Deployment: Jan. 11, 2013</a:t>
            </a:r>
          </a:p>
          <a:p>
            <a:r>
              <a:rPr lang="en-US" dirty="0" smtClean="0">
                <a:solidFill>
                  <a:srgbClr val="FFFFFF"/>
                </a:solidFill>
                <a:latin typeface="Avenir Black Oblique"/>
                <a:cs typeface="Avenir Black Oblique"/>
              </a:rPr>
              <a:t>Days at Sea: 124 </a:t>
            </a:r>
          </a:p>
          <a:p>
            <a:r>
              <a:rPr lang="en-US" dirty="0" smtClean="0">
                <a:solidFill>
                  <a:srgbClr val="FFFFFF"/>
                </a:solidFill>
                <a:latin typeface="Avenir Black Oblique"/>
                <a:cs typeface="Avenir Black Oblique"/>
              </a:rPr>
              <a:t>Kilometers Flown: 3,033</a:t>
            </a:r>
          </a:p>
          <a:p>
            <a:r>
              <a:rPr lang="en-US" dirty="0" smtClean="0">
                <a:solidFill>
                  <a:srgbClr val="FFFFFF"/>
                </a:solidFill>
                <a:latin typeface="Avenir Black Oblique"/>
                <a:cs typeface="Avenir Black Oblique"/>
              </a:rPr>
              <a:t>Speed: 24 km/day</a:t>
            </a:r>
            <a:endParaRPr lang="en-US" dirty="0">
              <a:solidFill>
                <a:srgbClr val="FFFFFF"/>
              </a:solidFill>
              <a:latin typeface="Avenir Black Oblique"/>
              <a:cs typeface="Avenir Black Oblique"/>
            </a:endParaRPr>
          </a:p>
        </p:txBody>
      </p:sp>
      <p:pic>
        <p:nvPicPr>
          <p:cNvPr id="6" name="Picture 5" descr="ru29s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651" y="5389908"/>
            <a:ext cx="2582786" cy="1190503"/>
          </a:xfrm>
          <a:prstGeom prst="rect">
            <a:avLst/>
          </a:prstGeom>
        </p:spPr>
      </p:pic>
      <p:pic>
        <p:nvPicPr>
          <p:cNvPr id="7" name="Picture 6" descr="ru29tem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638" y="5347494"/>
            <a:ext cx="2553928" cy="11905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526075" y="5738067"/>
            <a:ext cx="1036353" cy="369332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Salinity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4277934" y="5702987"/>
            <a:ext cx="1615306" cy="369332"/>
          </a:xfrm>
          <a:prstGeom prst="rect">
            <a:avLst/>
          </a:prstGeom>
          <a:solidFill>
            <a:schemeClr val="bg2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Temperature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38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[Untitled]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322178" y="669379"/>
            <a:ext cx="3189110" cy="7833465"/>
          </a:xfrm>
          <a:prstGeom prst="rect">
            <a:avLst/>
          </a:prstGeom>
        </p:spPr>
      </p:pic>
      <p:pic>
        <p:nvPicPr>
          <p:cNvPr id="2" name="Picture 1" descr="img_mai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5777" y="1594556"/>
            <a:ext cx="3654777" cy="2134991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111" y="1792110"/>
            <a:ext cx="1763888" cy="898377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Korean &amp; United States </a:t>
            </a:r>
            <a:br>
              <a:rPr lang="en-US" dirty="0" smtClean="0"/>
            </a:br>
            <a:r>
              <a:rPr lang="en-US" sz="3600" dirty="0" smtClean="0"/>
              <a:t>Potential Collaborations</a:t>
            </a:r>
            <a:endParaRPr lang="en-US" sz="3600" dirty="0"/>
          </a:p>
        </p:txBody>
      </p:sp>
      <p:pic>
        <p:nvPicPr>
          <p:cNvPr id="9" name="Picture 8" descr="americanfla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52400"/>
            <a:ext cx="1472469" cy="1472469"/>
          </a:xfrm>
          <a:prstGeom prst="rect">
            <a:avLst/>
          </a:prstGeom>
        </p:spPr>
      </p:pic>
      <p:pic>
        <p:nvPicPr>
          <p:cNvPr id="10" name="Picture 9" descr="south-korea-flag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2" y="304800"/>
            <a:ext cx="1524000" cy="103553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4778" y="4285280"/>
            <a:ext cx="1580444" cy="118533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528233"/>
            <a:ext cx="2187222" cy="121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17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6266" y="237067"/>
            <a:ext cx="895773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Conclusions: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 smtClean="0"/>
              <a:t>MARACOOS / IOOS has developed and sustained a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Regional Scale Observation &amp; Forecasting System.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 smtClean="0"/>
              <a:t>Demonstrated value for Science</a:t>
            </a:r>
            <a:r>
              <a:rPr lang="en-US" sz="2400" b="1" dirty="0"/>
              <a:t> </a:t>
            </a:r>
            <a:r>
              <a:rPr lang="en-US" sz="2400" b="1" dirty="0" smtClean="0"/>
              <a:t>&amp; Education.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 smtClean="0"/>
              <a:t>Global HF Radar &amp; Glider Networks are emerging.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799667"/>
            <a:ext cx="5026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http:/</a:t>
            </a:r>
            <a:r>
              <a:rPr lang="en-US" sz="2400" dirty="0" smtClean="0">
                <a:solidFill>
                  <a:srgbClr val="FFFFFF"/>
                </a:solidFill>
              </a:rPr>
              <a:t>/</a:t>
            </a:r>
            <a:r>
              <a:rPr lang="en-US" sz="2400" dirty="0" err="1" smtClean="0">
                <a:solidFill>
                  <a:srgbClr val="FFFFFF"/>
                </a:solidFill>
              </a:rPr>
              <a:t>challenger.marine.rutgers.edu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61555"/>
            <a:ext cx="46217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Challenger Glider Mission: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2 Gliders deployed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Leverage existing programs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Build a global community</a:t>
            </a:r>
          </a:p>
        </p:txBody>
      </p:sp>
    </p:spTree>
    <p:extLst>
      <p:ext uri="{BB962C8B-B14F-4D97-AF65-F5344CB8AC3E}">
        <p14:creationId xmlns:p14="http://schemas.microsoft.com/office/powerpoint/2010/main" val="65659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lider_AQ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788" y="3423652"/>
            <a:ext cx="1907989" cy="17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5418" y="3669344"/>
            <a:ext cx="2178581" cy="112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MG_84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1" y="1591733"/>
            <a:ext cx="2260616" cy="163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VR2C_glid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47467" y="1295400"/>
            <a:ext cx="1896533" cy="22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733" y="0"/>
            <a:ext cx="1947334" cy="146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3" descr="IMG_78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5283199"/>
            <a:ext cx="1896533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935" y="963792"/>
            <a:ext cx="2472265" cy="185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3" descr="SAM_on_Glider_2 0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34"/>
            <a:ext cx="2456346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BreveBust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2898420"/>
            <a:ext cx="2427112" cy="182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5997"/>
            <a:ext cx="2472265" cy="168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4" descr="PumpedCTD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9988"/>
            <a:ext cx="2387600" cy="18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3" descr="2965403542_248075ea0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931620" y="4527099"/>
            <a:ext cx="1926092" cy="237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IMG_854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77"/>
          <a:stretch>
            <a:fillRect/>
          </a:stretch>
        </p:blipFill>
        <p:spPr bwMode="auto">
          <a:xfrm>
            <a:off x="7225914" y="0"/>
            <a:ext cx="1918086" cy="9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sensor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9558" y="5173662"/>
            <a:ext cx="60007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65201" y="0"/>
            <a:ext cx="36918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Glider Sensors</a:t>
            </a:r>
          </a:p>
          <a:p>
            <a:r>
              <a:rPr lang="en-US" sz="2000" dirty="0" smtClean="0"/>
              <a:t>Inside Payload Bay or External</a:t>
            </a:r>
          </a:p>
          <a:p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8801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71" name="TextBox 5"/>
          <p:cNvSpPr txBox="1">
            <a:spLocks noChangeArrowheads="1"/>
          </p:cNvSpPr>
          <p:nvPr/>
        </p:nvSpPr>
        <p:spPr bwMode="auto">
          <a:xfrm>
            <a:off x="5257800" y="465673"/>
            <a:ext cx="3762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News Gothic MT" charset="0"/>
              </a:rPr>
              <a:t>IOOS Relationships</a:t>
            </a:r>
          </a:p>
        </p:txBody>
      </p:sp>
      <p:pic>
        <p:nvPicPr>
          <p:cNvPr id="1947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2943221"/>
            <a:ext cx="350043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906459"/>
            <a:ext cx="1660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Global </a:t>
            </a:r>
            <a:r>
              <a:rPr lang="en-US" dirty="0"/>
              <a:t>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62225" y="2003421"/>
            <a:ext cx="1660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41546"/>
            <a:ext cx="1662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System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6" name="TextBox 37"/>
          <p:cNvSpPr txBox="1">
            <a:spLocks noChangeArrowheads="1"/>
          </p:cNvSpPr>
          <p:nvPr/>
        </p:nvSpPr>
        <p:spPr bwMode="auto">
          <a:xfrm>
            <a:off x="4984753" y="2626170"/>
            <a:ext cx="3366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Globally Coordinated Initiatives</a:t>
            </a:r>
            <a:endParaRPr lang="en-US" dirty="0"/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5528733" y="5789619"/>
            <a:ext cx="28022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17 U.S. Federal </a:t>
            </a:r>
            <a:r>
              <a:rPr lang="en-US" dirty="0"/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0" y="5707063"/>
            <a:ext cx="2486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ioos.gov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7" name="Picture 46" descr="Screen shot 2012-07-12 at 2.33.23 AM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79296" y="629703"/>
            <a:ext cx="3168926" cy="19656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19323" y="4490065"/>
            <a:ext cx="626807" cy="196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146323" y="4477774"/>
            <a:ext cx="184355" cy="1884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08711" y="4449095"/>
            <a:ext cx="11266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MARACOOS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1483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Vessels - </a:t>
            </a:r>
          </a:p>
          <a:p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71" name="TextBox 5"/>
          <p:cNvSpPr txBox="1">
            <a:spLocks noChangeArrowheads="1"/>
          </p:cNvSpPr>
          <p:nvPr/>
        </p:nvSpPr>
        <p:spPr bwMode="auto">
          <a:xfrm>
            <a:off x="5257800" y="465673"/>
            <a:ext cx="3762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News Gothic MT" charset="0"/>
              </a:rPr>
              <a:t>IOOS Relationships</a:t>
            </a:r>
          </a:p>
        </p:txBody>
      </p:sp>
      <p:pic>
        <p:nvPicPr>
          <p:cNvPr id="19472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2943221"/>
            <a:ext cx="3500437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906459"/>
            <a:ext cx="1660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Global </a:t>
            </a:r>
            <a:r>
              <a:rPr lang="en-US" dirty="0"/>
              <a:t>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62225" y="2003421"/>
            <a:ext cx="16605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41546"/>
            <a:ext cx="1662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U.S. Integrated Ocean Observing System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86" name="TextBox 37"/>
          <p:cNvSpPr txBox="1">
            <a:spLocks noChangeArrowheads="1"/>
          </p:cNvSpPr>
          <p:nvPr/>
        </p:nvSpPr>
        <p:spPr bwMode="auto">
          <a:xfrm>
            <a:off x="4984753" y="2626170"/>
            <a:ext cx="3366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Globally Coordinated Initiatives</a:t>
            </a:r>
            <a:endParaRPr lang="en-US" dirty="0"/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5528733" y="5789619"/>
            <a:ext cx="28022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17 U.S. Federal </a:t>
            </a:r>
            <a:r>
              <a:rPr lang="en-US" dirty="0"/>
              <a:t>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0" y="5707063"/>
            <a:ext cx="2486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313712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http://</a:t>
            </a:r>
            <a:r>
              <a:rPr lang="en-US" sz="2000" b="1" dirty="0" err="1" smtClean="0">
                <a:solidFill>
                  <a:schemeClr val="bg1"/>
                </a:solidFill>
              </a:rPr>
              <a:t>ioos.gov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7" name="Picture 46" descr="Screen shot 2012-07-12 at 2.33.23 AM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79296" y="629703"/>
            <a:ext cx="3168926" cy="19656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75223" y="1538112"/>
            <a:ext cx="12276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Challenger Glider Mission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48" name="Picture 2" descr="Labeled_Challenger_Proposed_Legs.pn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120" y="693045"/>
            <a:ext cx="1258991" cy="6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7690556" y="635000"/>
            <a:ext cx="1453444" cy="193322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586112" y="2159000"/>
            <a:ext cx="1352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Technology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163734" y="2156178"/>
            <a:ext cx="1352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Technology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91534" y="2181578"/>
            <a:ext cx="121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Education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2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4823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FF"/>
                </a:solidFill>
              </a:rPr>
              <a:t>U..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8434" name="Picture 2" descr="mab_vue7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-14941"/>
            <a:ext cx="8331200" cy="6223000"/>
          </a:xfrm>
          <a:prstGeom prst="rect">
            <a:avLst/>
          </a:prstGeom>
          <a:solidFill>
            <a:srgbClr val="D00000"/>
          </a:solidFill>
          <a:ln w="9525">
            <a:noFill/>
            <a:miter lim="800000"/>
            <a:headEnd/>
            <a:tailEnd/>
          </a:ln>
        </p:spPr>
      </p:pic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7316788" y="0"/>
            <a:ext cx="65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Cod</a:t>
            </a: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1522413" y="5410200"/>
            <a:ext cx="908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Calibri" charset="0"/>
              </a:rPr>
              <a:t>Hatteras</a:t>
            </a: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NJ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rot="5400000">
            <a:off x="152400" y="228600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flipV="1">
            <a:off x="3505200" y="152400"/>
            <a:ext cx="35814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40" name="Text Box 9"/>
          <p:cNvSpPr txBox="1">
            <a:spLocks noChangeArrowheads="1"/>
          </p:cNvSpPr>
          <p:nvPr/>
        </p:nvSpPr>
        <p:spPr bwMode="auto">
          <a:xfrm>
            <a:off x="6707188" y="1524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MA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053013" y="55563"/>
            <a:ext cx="417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CT</a:t>
            </a:r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1366838" y="3962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VA</a:t>
            </a:r>
          </a:p>
        </p:txBody>
      </p:sp>
      <p:sp>
        <p:nvSpPr>
          <p:cNvPr id="18443" name="Text Box 9"/>
          <p:cNvSpPr txBox="1">
            <a:spLocks noChangeArrowheads="1"/>
          </p:cNvSpPr>
          <p:nvPr/>
        </p:nvSpPr>
        <p:spPr bwMode="auto">
          <a:xfrm>
            <a:off x="2897188" y="2133600"/>
            <a:ext cx="439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DE</a:t>
            </a:r>
          </a:p>
        </p:txBody>
      </p:sp>
      <p:sp>
        <p:nvSpPr>
          <p:cNvPr id="18444" name="Text Box 9"/>
          <p:cNvSpPr txBox="1">
            <a:spLocks noChangeArrowheads="1"/>
          </p:cNvSpPr>
          <p:nvPr/>
        </p:nvSpPr>
        <p:spPr bwMode="auto">
          <a:xfrm>
            <a:off x="4497388" y="685800"/>
            <a:ext cx="454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NY</a:t>
            </a:r>
          </a:p>
        </p:txBody>
      </p:sp>
      <p:sp>
        <p:nvSpPr>
          <p:cNvPr id="18445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NC</a:t>
            </a:r>
          </a:p>
        </p:txBody>
      </p:sp>
      <p:sp>
        <p:nvSpPr>
          <p:cNvPr id="18446" name="Text Box 9"/>
          <p:cNvSpPr txBox="1">
            <a:spLocks noChangeArrowheads="1"/>
          </p:cNvSpPr>
          <p:nvPr/>
        </p:nvSpPr>
        <p:spPr bwMode="auto">
          <a:xfrm>
            <a:off x="6096000" y="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RI</a:t>
            </a:r>
          </a:p>
        </p:txBody>
      </p:sp>
      <p:sp>
        <p:nvSpPr>
          <p:cNvPr id="18447" name="Text Box 9"/>
          <p:cNvSpPr txBox="1">
            <a:spLocks noChangeArrowheads="1"/>
          </p:cNvSpPr>
          <p:nvPr/>
        </p:nvSpPr>
        <p:spPr bwMode="auto">
          <a:xfrm>
            <a:off x="2211388" y="2209800"/>
            <a:ext cx="528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MD</a:t>
            </a:r>
          </a:p>
        </p:txBody>
      </p:sp>
      <p:sp>
        <p:nvSpPr>
          <p:cNvPr id="18448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charset="0"/>
              </a:rPr>
              <a:t>PA</a:t>
            </a:r>
          </a:p>
        </p:txBody>
      </p:sp>
      <p:sp>
        <p:nvSpPr>
          <p:cNvPr id="18449" name="Text Box 9"/>
          <p:cNvSpPr txBox="1">
            <a:spLocks noChangeArrowheads="1"/>
          </p:cNvSpPr>
          <p:nvPr/>
        </p:nvSpPr>
        <p:spPr bwMode="auto">
          <a:xfrm>
            <a:off x="4343400" y="762000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alibri" charset="0"/>
              </a:rPr>
              <a:t>10 States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45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ystem</a:t>
            </a:r>
          </a:p>
        </p:txBody>
      </p:sp>
      <p:sp>
        <p:nvSpPr>
          <p:cNvPr id="18451" name="Text Box 9"/>
          <p:cNvSpPr txBox="1">
            <a:spLocks noChangeArrowheads="1"/>
          </p:cNvSpPr>
          <p:nvPr/>
        </p:nvSpPr>
        <p:spPr bwMode="auto">
          <a:xfrm>
            <a:off x="2209800" y="0"/>
            <a:ext cx="2438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1000 km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alibri" charset="0"/>
              </a:rPr>
              <a:t>Cape to Cape</a:t>
            </a:r>
          </a:p>
        </p:txBody>
      </p:sp>
      <p:sp>
        <p:nvSpPr>
          <p:cNvPr id="18452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1">
              <a:latin typeface="Calibri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25533" y="65447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339582" y="1900846"/>
            <a:ext cx="4691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MARACOOS: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Sustained Real-Time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Regional-Scale Observation and Forecast System</a:t>
            </a: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1836" y="5609644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1920" y="4259638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29829" y="5596277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69691" y="4285817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8367" y="4879503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9" y="5609644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448" y="4185934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7544" y="4857278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150" y="4221169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420" y="5606468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6806" y="4857278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4" name="Picture 30" descr="2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806" y="5609644"/>
            <a:ext cx="539751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1" descr="IOOS_logo_white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8374" y="4306559"/>
            <a:ext cx="10128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Screen shot 2012-02-19 at 1.29.16 PM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20437" y="4934089"/>
            <a:ext cx="741632" cy="37986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3407" y="3526116"/>
            <a:ext cx="47961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Scott Glenn                     + Many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7" name="Picture 56" descr="Screen shot 2012-02-19 at 1.33.13 PM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88527" y="3511178"/>
            <a:ext cx="1448641" cy="4482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062942"/>
            <a:ext cx="1743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&gt;40 PIs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&gt;20 Institutions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&gt;50 Members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641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4" y="1178719"/>
            <a:ext cx="8768953" cy="3099718"/>
          </a:xfrm>
          <a:prstGeom prst="rect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7781" y="4446985"/>
            <a:ext cx="1876351" cy="141535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114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>
              <a:defRPr/>
            </a:pPr>
            <a:r>
              <a:rPr lang="en-US" sz="4200" dirty="0">
                <a:latin typeface="+mj-lt"/>
              </a:rPr>
              <a:t>MARACOOS Operations Center</a:t>
            </a:r>
          </a:p>
          <a:p>
            <a:pPr algn="ctr">
              <a:defRPr/>
            </a:pPr>
            <a:r>
              <a:rPr lang="en-US" sz="2800" dirty="0">
                <a:latin typeface="+mj-lt"/>
              </a:rPr>
              <a:t>Rutgers University - Coastal Ocean Observation Lab</a:t>
            </a:r>
            <a:r>
              <a:rPr lang="en-US" sz="2000" b="1" dirty="0">
                <a:latin typeface="Calibri" charset="0"/>
              </a:rPr>
              <a:t> </a:t>
            </a: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734" y="4446985"/>
            <a:ext cx="1903140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547" y="4446984"/>
            <a:ext cx="1883048" cy="141200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016" y="4446985"/>
            <a:ext cx="1893094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8273" y="4446985"/>
            <a:ext cx="1164208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430101" y="5893594"/>
            <a:ext cx="2035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CODAR Network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390001" y="5893594"/>
            <a:ext cx="1875234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Glider Fleet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10442" y="5893594"/>
            <a:ext cx="3178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Satellite Data Acquisition Stations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315948" y="5893594"/>
            <a:ext cx="1849562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3-D Forecasts</a:t>
            </a:r>
          </a:p>
        </p:txBody>
      </p:sp>
    </p:spTree>
    <p:extLst>
      <p:ext uri="{BB962C8B-B14F-4D97-AF65-F5344CB8AC3E}">
        <p14:creationId xmlns:p14="http://schemas.microsoft.com/office/powerpoint/2010/main" val="33807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18848</TotalTime>
  <Words>1923</Words>
  <Application>Microsoft Macintosh PowerPoint</Application>
  <PresentationFormat>On-screen Show (4:3)</PresentationFormat>
  <Paragraphs>459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Korea &amp; United States  HF Radar Collaboration</vt:lpstr>
      <vt:lpstr>PowerPoint Presentation</vt:lpstr>
      <vt:lpstr>PowerPoint Presentation</vt:lpstr>
      <vt:lpstr>PowerPoint Presentation</vt:lpstr>
      <vt:lpstr>Korea &amp; United States  Antarctic Glider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Korean &amp; United States  Potential Collaborations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Nilsen Strandskov</cp:lastModifiedBy>
  <cp:revision>402</cp:revision>
  <dcterms:created xsi:type="dcterms:W3CDTF">2012-08-30T18:39:33Z</dcterms:created>
  <dcterms:modified xsi:type="dcterms:W3CDTF">2013-05-15T20:43:16Z</dcterms:modified>
</cp:coreProperties>
</file>