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378" r:id="rId2"/>
    <p:sldId id="379" r:id="rId3"/>
    <p:sldId id="380" r:id="rId4"/>
    <p:sldId id="381" r:id="rId5"/>
    <p:sldId id="382" r:id="rId6"/>
    <p:sldId id="383" r:id="rId7"/>
    <p:sldId id="384" r:id="rId8"/>
    <p:sldId id="385" r:id="rId9"/>
    <p:sldId id="386" r:id="rId10"/>
    <p:sldId id="387" r:id="rId11"/>
    <p:sldId id="388" r:id="rId12"/>
    <p:sldId id="389" r:id="rId13"/>
    <p:sldId id="390" r:id="rId14"/>
    <p:sldId id="391" r:id="rId15"/>
    <p:sldId id="392" r:id="rId16"/>
    <p:sldId id="393" r:id="rId17"/>
    <p:sldId id="394" r:id="rId18"/>
    <p:sldId id="395" r:id="rId19"/>
    <p:sldId id="396" r:id="rId20"/>
    <p:sldId id="397" r:id="rId21"/>
    <p:sldId id="398" r:id="rId22"/>
    <p:sldId id="399" r:id="rId23"/>
    <p:sldId id="400" r:id="rId24"/>
    <p:sldId id="401" r:id="rId25"/>
    <p:sldId id="402" r:id="rId26"/>
    <p:sldId id="403" r:id="rId27"/>
    <p:sldId id="404" r:id="rId28"/>
    <p:sldId id="405" r:id="rId29"/>
    <p:sldId id="406" r:id="rId30"/>
    <p:sldId id="407" r:id="rId31"/>
    <p:sldId id="377" r:id="rId32"/>
    <p:sldId id="361" r:id="rId33"/>
    <p:sldId id="358" r:id="rId34"/>
    <p:sldId id="359" r:id="rId35"/>
    <p:sldId id="360" r:id="rId36"/>
    <p:sldId id="374" r:id="rId37"/>
    <p:sldId id="362" r:id="rId38"/>
    <p:sldId id="366" r:id="rId39"/>
    <p:sldId id="363" r:id="rId40"/>
    <p:sldId id="364" r:id="rId41"/>
    <p:sldId id="365" r:id="rId42"/>
    <p:sldId id="372" r:id="rId43"/>
    <p:sldId id="367" r:id="rId44"/>
    <p:sldId id="368" r:id="rId45"/>
    <p:sldId id="369" r:id="rId46"/>
    <p:sldId id="370" r:id="rId47"/>
    <p:sldId id="371" r:id="rId48"/>
    <p:sldId id="375" r:id="rId49"/>
    <p:sldId id="376" r:id="rId50"/>
    <p:sldId id="373" r:id="rId5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00"/>
    <a:srgbClr val="00CC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p:scale>
          <a:sx n="100" d="100"/>
          <a:sy n="100" d="100"/>
        </p:scale>
        <p:origin x="-2064" y="-35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86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notesMaster" Target="notesMasters/notesMaster1.xml"/><Relationship Id="rId53" Type="http://schemas.openxmlformats.org/officeDocument/2006/relationships/printerSettings" Target="printerSettings/printerSettings1.bin"/><Relationship Id="rId54" Type="http://schemas.openxmlformats.org/officeDocument/2006/relationships/presProps" Target="presProps.xml"/><Relationship Id="rId55" Type="http://schemas.openxmlformats.org/officeDocument/2006/relationships/viewProps" Target="viewProps.xml"/><Relationship Id="rId56" Type="http://schemas.openxmlformats.org/officeDocument/2006/relationships/theme" Target="theme/theme1.xml"/><Relationship Id="rId57"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Macintosh%20HD:Users:seroka:Research:tropical_storms:sandy:general_sta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title>
      <c:tx>
        <c:rich>
          <a:bodyPr/>
          <a:lstStyle/>
          <a:p>
            <a:pPr>
              <a:defRPr/>
            </a:pPr>
            <a:r>
              <a:rPr lang="en-US"/>
              <a:t>Maximum Sustained 10m Wind Speed (kts)</a:t>
            </a:r>
          </a:p>
        </c:rich>
      </c:tx>
      <c:layout/>
      <c:overlay val="0"/>
    </c:title>
    <c:autoTitleDeleted val="0"/>
    <c:plotArea>
      <c:layout/>
      <c:lineChart>
        <c:grouping val="standard"/>
        <c:varyColors val="0"/>
        <c:ser>
          <c:idx val="0"/>
          <c:order val="0"/>
          <c:tx>
            <c:strRef>
              <c:f>Data!$B$15</c:f>
              <c:strCache>
                <c:ptCount val="1"/>
                <c:pt idx="0">
                  <c:v>NHC Best Track</c:v>
                </c:pt>
              </c:strCache>
            </c:strRef>
          </c:tx>
          <c:spPr>
            <a:ln>
              <a:solidFill>
                <a:schemeClr val="tx1"/>
              </a:solidFill>
            </a:ln>
          </c:spPr>
          <c:marker>
            <c:symbol val="none"/>
          </c:marker>
          <c:cat>
            <c:strRef>
              <c:f>Data!$A$16:$A$22</c:f>
              <c:strCache>
                <c:ptCount val="7"/>
                <c:pt idx="0">
                  <c:v>28/1200</c:v>
                </c:pt>
                <c:pt idx="1">
                  <c:v>28/1800</c:v>
                </c:pt>
                <c:pt idx="2">
                  <c:v>29/0000</c:v>
                </c:pt>
                <c:pt idx="3">
                  <c:v>29/0600</c:v>
                </c:pt>
                <c:pt idx="4">
                  <c:v>29/1200</c:v>
                </c:pt>
                <c:pt idx="5">
                  <c:v>29/1800</c:v>
                </c:pt>
                <c:pt idx="6">
                  <c:v>30/0000 (landfall)</c:v>
                </c:pt>
              </c:strCache>
            </c:strRef>
          </c:cat>
          <c:val>
            <c:numRef>
              <c:f>Data!$B$16:$B$22</c:f>
              <c:numCache>
                <c:formatCode>General</c:formatCode>
                <c:ptCount val="7"/>
                <c:pt idx="0">
                  <c:v>65.0</c:v>
                </c:pt>
                <c:pt idx="1">
                  <c:v>65.0</c:v>
                </c:pt>
                <c:pt idx="2">
                  <c:v>65.0</c:v>
                </c:pt>
                <c:pt idx="3">
                  <c:v>75.0</c:v>
                </c:pt>
                <c:pt idx="4">
                  <c:v>80.0</c:v>
                </c:pt>
                <c:pt idx="5">
                  <c:v>80.0</c:v>
                </c:pt>
                <c:pt idx="6">
                  <c:v>70.0</c:v>
                </c:pt>
              </c:numCache>
            </c:numRef>
          </c:val>
          <c:smooth val="0"/>
        </c:ser>
        <c:ser>
          <c:idx val="1"/>
          <c:order val="1"/>
          <c:tx>
            <c:strRef>
              <c:f>Data!$C$15</c:f>
              <c:strCache>
                <c:ptCount val="1"/>
                <c:pt idx="0">
                  <c:v>NHC Forecast</c:v>
                </c:pt>
              </c:strCache>
            </c:strRef>
          </c:tx>
          <c:spPr>
            <a:ln>
              <a:solidFill>
                <a:srgbClr val="00EF07"/>
              </a:solidFill>
            </a:ln>
          </c:spPr>
          <c:marker>
            <c:symbol val="none"/>
          </c:marker>
          <c:cat>
            <c:strRef>
              <c:f>Data!$A$16:$A$22</c:f>
              <c:strCache>
                <c:ptCount val="7"/>
                <c:pt idx="0">
                  <c:v>28/1200</c:v>
                </c:pt>
                <c:pt idx="1">
                  <c:v>28/1800</c:v>
                </c:pt>
                <c:pt idx="2">
                  <c:v>29/0000</c:v>
                </c:pt>
                <c:pt idx="3">
                  <c:v>29/0600</c:v>
                </c:pt>
                <c:pt idx="4">
                  <c:v>29/1200</c:v>
                </c:pt>
                <c:pt idx="5">
                  <c:v>29/1800</c:v>
                </c:pt>
                <c:pt idx="6">
                  <c:v>30/0000 (landfall)</c:v>
                </c:pt>
              </c:strCache>
            </c:strRef>
          </c:cat>
          <c:val>
            <c:numRef>
              <c:f>Data!$C$16:$C$22</c:f>
              <c:numCache>
                <c:formatCode>General</c:formatCode>
                <c:ptCount val="7"/>
                <c:pt idx="1">
                  <c:v>65.0</c:v>
                </c:pt>
                <c:pt idx="2">
                  <c:v>65.0</c:v>
                </c:pt>
                <c:pt idx="3">
                  <c:v>70.0</c:v>
                </c:pt>
                <c:pt idx="4">
                  <c:v>70.0</c:v>
                </c:pt>
                <c:pt idx="5">
                  <c:v>70.0</c:v>
                </c:pt>
                <c:pt idx="6">
                  <c:v>70.0</c:v>
                </c:pt>
              </c:numCache>
            </c:numRef>
          </c:val>
          <c:smooth val="0"/>
        </c:ser>
        <c:ser>
          <c:idx val="2"/>
          <c:order val="2"/>
          <c:tx>
            <c:strRef>
              <c:f>Data!$D$15</c:f>
              <c:strCache>
                <c:ptCount val="1"/>
                <c:pt idx="0">
                  <c:v>Warm SST</c:v>
                </c:pt>
              </c:strCache>
            </c:strRef>
          </c:tx>
          <c:spPr>
            <a:ln>
              <a:solidFill>
                <a:srgbClr val="FF0000"/>
              </a:solidFill>
            </a:ln>
          </c:spPr>
          <c:marker>
            <c:symbol val="none"/>
          </c:marker>
          <c:cat>
            <c:strRef>
              <c:f>Data!$A$16:$A$22</c:f>
              <c:strCache>
                <c:ptCount val="7"/>
                <c:pt idx="0">
                  <c:v>28/1200</c:v>
                </c:pt>
                <c:pt idx="1">
                  <c:v>28/1800</c:v>
                </c:pt>
                <c:pt idx="2">
                  <c:v>29/0000</c:v>
                </c:pt>
                <c:pt idx="3">
                  <c:v>29/0600</c:v>
                </c:pt>
                <c:pt idx="4">
                  <c:v>29/1200</c:v>
                </c:pt>
                <c:pt idx="5">
                  <c:v>29/1800</c:v>
                </c:pt>
                <c:pt idx="6">
                  <c:v>30/0000 (landfall)</c:v>
                </c:pt>
              </c:strCache>
            </c:strRef>
          </c:cat>
          <c:val>
            <c:numRef>
              <c:f>Data!$D$16:$D$22</c:f>
              <c:numCache>
                <c:formatCode>General</c:formatCode>
                <c:ptCount val="7"/>
                <c:pt idx="0">
                  <c:v>62.2</c:v>
                </c:pt>
                <c:pt idx="1">
                  <c:v>63.42</c:v>
                </c:pt>
                <c:pt idx="2">
                  <c:v>68.56</c:v>
                </c:pt>
                <c:pt idx="3">
                  <c:v>75.86</c:v>
                </c:pt>
                <c:pt idx="4">
                  <c:v>80.77</c:v>
                </c:pt>
                <c:pt idx="5">
                  <c:v>67.81</c:v>
                </c:pt>
                <c:pt idx="6">
                  <c:v>59.01</c:v>
                </c:pt>
              </c:numCache>
            </c:numRef>
          </c:val>
          <c:smooth val="0"/>
        </c:ser>
        <c:ser>
          <c:idx val="3"/>
          <c:order val="3"/>
          <c:tx>
            <c:strRef>
              <c:f>Data!$E$15</c:f>
              <c:strCache>
                <c:ptCount val="1"/>
                <c:pt idx="0">
                  <c:v>Cold SST</c:v>
                </c:pt>
              </c:strCache>
            </c:strRef>
          </c:tx>
          <c:spPr>
            <a:ln>
              <a:solidFill>
                <a:srgbClr val="00FFF9"/>
              </a:solidFill>
            </a:ln>
          </c:spPr>
          <c:marker>
            <c:symbol val="none"/>
          </c:marker>
          <c:cat>
            <c:strRef>
              <c:f>Data!$A$16:$A$22</c:f>
              <c:strCache>
                <c:ptCount val="7"/>
                <c:pt idx="0">
                  <c:v>28/1200</c:v>
                </c:pt>
                <c:pt idx="1">
                  <c:v>28/1800</c:v>
                </c:pt>
                <c:pt idx="2">
                  <c:v>29/0000</c:v>
                </c:pt>
                <c:pt idx="3">
                  <c:v>29/0600</c:v>
                </c:pt>
                <c:pt idx="4">
                  <c:v>29/1200</c:v>
                </c:pt>
                <c:pt idx="5">
                  <c:v>29/1800</c:v>
                </c:pt>
                <c:pt idx="6">
                  <c:v>30/0000 (landfall)</c:v>
                </c:pt>
              </c:strCache>
            </c:strRef>
          </c:cat>
          <c:val>
            <c:numRef>
              <c:f>Data!$E$16:$E$22</c:f>
              <c:numCache>
                <c:formatCode>General</c:formatCode>
                <c:ptCount val="7"/>
                <c:pt idx="0">
                  <c:v>62.2</c:v>
                </c:pt>
                <c:pt idx="1">
                  <c:v>63.3</c:v>
                </c:pt>
                <c:pt idx="2">
                  <c:v>71.28</c:v>
                </c:pt>
                <c:pt idx="3">
                  <c:v>76.95</c:v>
                </c:pt>
                <c:pt idx="4">
                  <c:v>77.69</c:v>
                </c:pt>
                <c:pt idx="5">
                  <c:v>65.02</c:v>
                </c:pt>
                <c:pt idx="6">
                  <c:v>58.04</c:v>
                </c:pt>
              </c:numCache>
            </c:numRef>
          </c:val>
          <c:smooth val="0"/>
        </c:ser>
        <c:ser>
          <c:idx val="4"/>
          <c:order val="4"/>
          <c:tx>
            <c:strRef>
              <c:f>Data!$F$15</c:f>
              <c:strCache>
                <c:ptCount val="1"/>
                <c:pt idx="0">
                  <c:v>GFS</c:v>
                </c:pt>
              </c:strCache>
            </c:strRef>
          </c:tx>
          <c:spPr>
            <a:ln>
              <a:solidFill>
                <a:srgbClr val="FF00F1"/>
              </a:solidFill>
            </a:ln>
          </c:spPr>
          <c:marker>
            <c:symbol val="none"/>
          </c:marker>
          <c:cat>
            <c:strRef>
              <c:f>Data!$A$16:$A$22</c:f>
              <c:strCache>
                <c:ptCount val="7"/>
                <c:pt idx="0">
                  <c:v>28/1200</c:v>
                </c:pt>
                <c:pt idx="1">
                  <c:v>28/1800</c:v>
                </c:pt>
                <c:pt idx="2">
                  <c:v>29/0000</c:v>
                </c:pt>
                <c:pt idx="3">
                  <c:v>29/0600</c:v>
                </c:pt>
                <c:pt idx="4">
                  <c:v>29/1200</c:v>
                </c:pt>
                <c:pt idx="5">
                  <c:v>29/1800</c:v>
                </c:pt>
                <c:pt idx="6">
                  <c:v>30/0000 (landfall)</c:v>
                </c:pt>
              </c:strCache>
            </c:strRef>
          </c:cat>
          <c:val>
            <c:numRef>
              <c:f>Data!$F$16:$F$22</c:f>
              <c:numCache>
                <c:formatCode>General</c:formatCode>
                <c:ptCount val="7"/>
                <c:pt idx="0">
                  <c:v>50.85</c:v>
                </c:pt>
                <c:pt idx="1">
                  <c:v>58.52</c:v>
                </c:pt>
                <c:pt idx="2">
                  <c:v>60.56</c:v>
                </c:pt>
                <c:pt idx="3">
                  <c:v>61.292</c:v>
                </c:pt>
                <c:pt idx="4">
                  <c:v>66.14</c:v>
                </c:pt>
                <c:pt idx="5">
                  <c:v>65.14</c:v>
                </c:pt>
                <c:pt idx="6">
                  <c:v>54.82</c:v>
                </c:pt>
              </c:numCache>
            </c:numRef>
          </c:val>
          <c:smooth val="0"/>
        </c:ser>
        <c:dLbls>
          <c:showLegendKey val="0"/>
          <c:showVal val="0"/>
          <c:showCatName val="0"/>
          <c:showSerName val="0"/>
          <c:showPercent val="0"/>
          <c:showBubbleSize val="0"/>
        </c:dLbls>
        <c:marker val="1"/>
        <c:smooth val="0"/>
        <c:axId val="2044306104"/>
        <c:axId val="2044260712"/>
      </c:lineChart>
      <c:catAx>
        <c:axId val="2044306104"/>
        <c:scaling>
          <c:orientation val="minMax"/>
        </c:scaling>
        <c:delete val="0"/>
        <c:axPos val="b"/>
        <c:title>
          <c:tx>
            <c:rich>
              <a:bodyPr/>
              <a:lstStyle/>
              <a:p>
                <a:pPr>
                  <a:defRPr/>
                </a:pPr>
                <a:r>
                  <a:rPr lang="en-US"/>
                  <a:t>Day/Time (UTC)</a:t>
                </a:r>
              </a:p>
            </c:rich>
          </c:tx>
          <c:layout/>
          <c:overlay val="0"/>
        </c:title>
        <c:majorTickMark val="out"/>
        <c:minorTickMark val="none"/>
        <c:tickLblPos val="nextTo"/>
        <c:crossAx val="2044260712"/>
        <c:crosses val="autoZero"/>
        <c:auto val="1"/>
        <c:lblAlgn val="ctr"/>
        <c:lblOffset val="100"/>
        <c:noMultiLvlLbl val="0"/>
      </c:catAx>
      <c:valAx>
        <c:axId val="2044260712"/>
        <c:scaling>
          <c:orientation val="minMax"/>
          <c:min val="40.0"/>
        </c:scaling>
        <c:delete val="0"/>
        <c:axPos val="l"/>
        <c:majorGridlines/>
        <c:title>
          <c:tx>
            <c:rich>
              <a:bodyPr rot="-5400000" vert="horz"/>
              <a:lstStyle/>
              <a:p>
                <a:pPr>
                  <a:defRPr/>
                </a:pPr>
                <a:r>
                  <a:rPr lang="en-US"/>
                  <a:t>Wind Speed (kts)</a:t>
                </a:r>
              </a:p>
            </c:rich>
          </c:tx>
          <c:layout/>
          <c:overlay val="0"/>
        </c:title>
        <c:numFmt formatCode="General" sourceLinked="1"/>
        <c:majorTickMark val="out"/>
        <c:minorTickMark val="none"/>
        <c:tickLblPos val="nextTo"/>
        <c:crossAx val="2044306104"/>
        <c:crosses val="autoZero"/>
        <c:crossBetween val="between"/>
      </c:valAx>
    </c:plotArea>
    <c:legend>
      <c:legendPos val="r"/>
      <c:layout/>
      <c:overlay val="0"/>
    </c:legend>
    <c:plotVisOnly val="1"/>
    <c:dispBlanksAs val="gap"/>
    <c:showDLblsOverMax val="0"/>
  </c:chart>
  <c:txPr>
    <a:bodyPr/>
    <a:lstStyle/>
    <a:p>
      <a:pPr>
        <a:defRPr sz="1600"/>
      </a:pPr>
      <a:endParaRPr lang="en-US"/>
    </a:p>
  </c:txPr>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cs typeface="Geneva" charset="0"/>
              </a:defRPr>
            </a:lvl1pPr>
          </a:lstStyle>
          <a:p>
            <a:pPr>
              <a:defRPr/>
            </a:pPr>
            <a:endParaRPr lang="en-US" dirty="0"/>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cs typeface="Geneva" charset="0"/>
              </a:defRPr>
            </a:lvl1pPr>
          </a:lstStyle>
          <a:p>
            <a:pPr>
              <a:defRPr/>
            </a:pPr>
            <a:endParaRPr lang="en-US" dirty="0"/>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cs typeface="Geneva" charset="0"/>
              </a:defRPr>
            </a:lvl1pPr>
          </a:lstStyle>
          <a:p>
            <a:pPr>
              <a:defRPr/>
            </a:pPr>
            <a:endParaRPr lang="en-US" dirty="0"/>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Geneva" charset="0"/>
              </a:defRPr>
            </a:lvl1pPr>
          </a:lstStyle>
          <a:p>
            <a:pPr>
              <a:defRPr/>
            </a:pPr>
            <a:fld id="{0B5A35F0-EEF7-8A46-A95F-775EC703F124}" type="slidenum">
              <a:rPr lang="en-US"/>
              <a:pPr>
                <a:defRPr/>
              </a:pPr>
              <a:t>‹#›</a:t>
            </a:fld>
            <a:endParaRPr lang="en-US" dirty="0"/>
          </a:p>
        </p:txBody>
      </p:sp>
    </p:spTree>
    <p:extLst>
      <p:ext uri="{BB962C8B-B14F-4D97-AF65-F5344CB8AC3E}">
        <p14:creationId xmlns:p14="http://schemas.microsoft.com/office/powerpoint/2010/main" val="409395079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Geneva" pitchFamily="-65" charset="-128"/>
      </a:defRPr>
    </a:lvl1pPr>
    <a:lvl2pPr marL="457200" algn="l" rtl="0" eaLnBrk="0" fontAlgn="base" hangingPunct="0">
      <a:spcBef>
        <a:spcPct val="30000"/>
      </a:spcBef>
      <a:spcAft>
        <a:spcPct val="0"/>
      </a:spcAft>
      <a:defRPr sz="1200" kern="1200">
        <a:solidFill>
          <a:schemeClr val="tx1"/>
        </a:solidFill>
        <a:latin typeface="Arial" charset="0"/>
        <a:ea typeface="Geneva" charset="-128"/>
        <a:cs typeface="Geneva" charset="0"/>
      </a:defRPr>
    </a:lvl2pPr>
    <a:lvl3pPr marL="914400" algn="l" rtl="0" eaLnBrk="0" fontAlgn="base" hangingPunct="0">
      <a:spcBef>
        <a:spcPct val="30000"/>
      </a:spcBef>
      <a:spcAft>
        <a:spcPct val="0"/>
      </a:spcAft>
      <a:defRPr sz="1200" kern="1200">
        <a:solidFill>
          <a:schemeClr val="tx1"/>
        </a:solidFill>
        <a:latin typeface="Arial" charset="0"/>
        <a:ea typeface="Geneva" charset="-128"/>
        <a:cs typeface="Geneva" charset="0"/>
      </a:defRPr>
    </a:lvl3pPr>
    <a:lvl4pPr marL="1371600" algn="l" rtl="0" eaLnBrk="0" fontAlgn="base" hangingPunct="0">
      <a:spcBef>
        <a:spcPct val="30000"/>
      </a:spcBef>
      <a:spcAft>
        <a:spcPct val="0"/>
      </a:spcAft>
      <a:defRPr sz="1200" kern="1200">
        <a:solidFill>
          <a:schemeClr val="tx1"/>
        </a:solidFill>
        <a:latin typeface="Arial"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Arial" charset="0"/>
        <a:ea typeface="Geneva" charset="-128"/>
        <a:cs typeface="Geneva"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27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Arial" charset="0"/>
            </a:endParaRPr>
          </a:p>
        </p:txBody>
      </p:sp>
      <p:sp>
        <p:nvSpPr>
          <p:cNvPr id="3584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4" tIns="45707" rIns="91414" bIns="45707" anchor="b"/>
          <a:lstStyle>
            <a:lvl1pPr defTabSz="931863">
              <a:defRPr>
                <a:solidFill>
                  <a:schemeClr val="tx1"/>
                </a:solidFill>
                <a:latin typeface="Times New Roman" pitchFamily="18" charset="0"/>
              </a:defRPr>
            </a:lvl1pPr>
            <a:lvl2pPr marL="742950" indent="-285750" defTabSz="931863">
              <a:defRPr>
                <a:solidFill>
                  <a:schemeClr val="tx1"/>
                </a:solidFill>
                <a:latin typeface="Times New Roman" pitchFamily="18" charset="0"/>
              </a:defRPr>
            </a:lvl2pPr>
            <a:lvl3pPr marL="1143000" indent="-228600" defTabSz="931863">
              <a:defRPr>
                <a:solidFill>
                  <a:schemeClr val="tx1"/>
                </a:solidFill>
                <a:latin typeface="Times New Roman" pitchFamily="18" charset="0"/>
              </a:defRPr>
            </a:lvl3pPr>
            <a:lvl4pPr marL="1600200" indent="-228600" defTabSz="931863">
              <a:defRPr>
                <a:solidFill>
                  <a:schemeClr val="tx1"/>
                </a:solidFill>
                <a:latin typeface="Times New Roman" pitchFamily="18" charset="0"/>
              </a:defRPr>
            </a:lvl4pPr>
            <a:lvl5pPr marL="2057400" indent="-228600" defTabSz="931863">
              <a:defRPr>
                <a:solidFill>
                  <a:schemeClr val="tx1"/>
                </a:solidFill>
                <a:latin typeface="Times New Roman" pitchFamily="18" charset="0"/>
              </a:defRPr>
            </a:lvl5pPr>
            <a:lvl6pPr marL="2514600" indent="-228600" defTabSz="931863" fontAlgn="base">
              <a:spcBef>
                <a:spcPct val="0"/>
              </a:spcBef>
              <a:spcAft>
                <a:spcPct val="0"/>
              </a:spcAft>
              <a:defRPr>
                <a:solidFill>
                  <a:schemeClr val="tx1"/>
                </a:solidFill>
                <a:latin typeface="Times New Roman" pitchFamily="18" charset="0"/>
              </a:defRPr>
            </a:lvl6pPr>
            <a:lvl7pPr marL="2971800" indent="-228600" defTabSz="931863" fontAlgn="base">
              <a:spcBef>
                <a:spcPct val="0"/>
              </a:spcBef>
              <a:spcAft>
                <a:spcPct val="0"/>
              </a:spcAft>
              <a:defRPr>
                <a:solidFill>
                  <a:schemeClr val="tx1"/>
                </a:solidFill>
                <a:latin typeface="Times New Roman" pitchFamily="18" charset="0"/>
              </a:defRPr>
            </a:lvl7pPr>
            <a:lvl8pPr marL="3429000" indent="-228600" defTabSz="931863" fontAlgn="base">
              <a:spcBef>
                <a:spcPct val="0"/>
              </a:spcBef>
              <a:spcAft>
                <a:spcPct val="0"/>
              </a:spcAft>
              <a:defRPr>
                <a:solidFill>
                  <a:schemeClr val="tx1"/>
                </a:solidFill>
                <a:latin typeface="Times New Roman" pitchFamily="18" charset="0"/>
              </a:defRPr>
            </a:lvl8pPr>
            <a:lvl9pPr marL="3886200" indent="-228600" defTabSz="931863" fontAlgn="base">
              <a:spcBef>
                <a:spcPct val="0"/>
              </a:spcBef>
              <a:spcAft>
                <a:spcPct val="0"/>
              </a:spcAft>
              <a:defRPr>
                <a:solidFill>
                  <a:schemeClr val="tx1"/>
                </a:solidFill>
                <a:latin typeface="Times New Roman" pitchFamily="18" charset="0"/>
              </a:defRPr>
            </a:lvl9pPr>
          </a:lstStyle>
          <a:p>
            <a:pPr algn="r" eaLnBrk="1" hangingPunct="1">
              <a:defRPr/>
            </a:pPr>
            <a:fld id="{D34713AA-4174-7F45-A21B-A58ABA57C1FD}" type="slidenum">
              <a:rPr lang="en-US" sz="1200">
                <a:solidFill>
                  <a:srgbClr val="000000"/>
                </a:solidFill>
                <a:latin typeface="Calibri" pitchFamily="34" charset="0"/>
                <a:ea typeface="+mn-ea"/>
                <a:cs typeface="+mn-cs"/>
              </a:rPr>
              <a:pPr algn="r" eaLnBrk="1" hangingPunct="1">
                <a:defRPr/>
              </a:pPr>
              <a:t>3</a:t>
            </a:fld>
            <a:endParaRPr lang="en-US" sz="1200">
              <a:solidFill>
                <a:srgbClr val="000000"/>
              </a:solidFill>
              <a:latin typeface="Calibri" pitchFamily="34" charset="0"/>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BDEAFDE-C5EA-9349-9002-D72206811CC1}" type="slidenum">
              <a:rPr lang="en-US" sz="1200"/>
              <a:pPr/>
              <a:t>14</a:t>
            </a:fld>
            <a:endParaRPr lang="en-US" sz="1200"/>
          </a:p>
        </p:txBody>
      </p:sp>
      <p:sp>
        <p:nvSpPr>
          <p:cNvPr id="7373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373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-HWRF is labeled as “HWFI”</a:t>
            </a:r>
          </a:p>
          <a:p>
            <a:pPr eaLnBrk="1" hangingPunct="1"/>
            <a:endParaRPr lang="en-US">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A100F6BB-E014-3248-80CA-FE34D6341581}" type="slidenum">
              <a:rPr lang="en-US"/>
              <a:pPr>
                <a:defRPr/>
              </a:pPr>
              <a:t>‹#›</a:t>
            </a:fld>
            <a:endParaRPr lang="en-US" dirty="0"/>
          </a:p>
        </p:txBody>
      </p:sp>
    </p:spTree>
    <p:extLst>
      <p:ext uri="{BB962C8B-B14F-4D97-AF65-F5344CB8AC3E}">
        <p14:creationId xmlns:p14="http://schemas.microsoft.com/office/powerpoint/2010/main" val="35026548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0A11D95A-282B-ED4E-8E60-1BEAB3F35065}" type="slidenum">
              <a:rPr lang="en-US"/>
              <a:pPr>
                <a:defRPr/>
              </a:pPr>
              <a:t>‹#›</a:t>
            </a:fld>
            <a:endParaRPr lang="en-US" dirty="0"/>
          </a:p>
        </p:txBody>
      </p:sp>
    </p:spTree>
    <p:extLst>
      <p:ext uri="{BB962C8B-B14F-4D97-AF65-F5344CB8AC3E}">
        <p14:creationId xmlns:p14="http://schemas.microsoft.com/office/powerpoint/2010/main" val="23921818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0BA43A00-9169-0D49-8A32-B9A7070BA567}" type="slidenum">
              <a:rPr lang="en-US"/>
              <a:pPr>
                <a:defRPr/>
              </a:pPr>
              <a:t>‹#›</a:t>
            </a:fld>
            <a:endParaRPr lang="en-US" dirty="0"/>
          </a:p>
        </p:txBody>
      </p:sp>
    </p:spTree>
    <p:extLst>
      <p:ext uri="{BB962C8B-B14F-4D97-AF65-F5344CB8AC3E}">
        <p14:creationId xmlns:p14="http://schemas.microsoft.com/office/powerpoint/2010/main" val="6277312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6867EC38-C31B-4441-B609-5C47B5495865}" type="slidenum">
              <a:rPr lang="en-US"/>
              <a:pPr>
                <a:defRPr/>
              </a:pPr>
              <a:t>‹#›</a:t>
            </a:fld>
            <a:endParaRPr lang="en-US" dirty="0"/>
          </a:p>
        </p:txBody>
      </p:sp>
    </p:spTree>
    <p:extLst>
      <p:ext uri="{BB962C8B-B14F-4D97-AF65-F5344CB8AC3E}">
        <p14:creationId xmlns:p14="http://schemas.microsoft.com/office/powerpoint/2010/main" val="2973655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300DAA83-D337-B94D-8BF4-009B21F3C182}" type="slidenum">
              <a:rPr lang="en-US"/>
              <a:pPr>
                <a:defRPr/>
              </a:pPr>
              <a:t>‹#›</a:t>
            </a:fld>
            <a:endParaRPr lang="en-US" dirty="0"/>
          </a:p>
        </p:txBody>
      </p:sp>
    </p:spTree>
    <p:extLst>
      <p:ext uri="{BB962C8B-B14F-4D97-AF65-F5344CB8AC3E}">
        <p14:creationId xmlns:p14="http://schemas.microsoft.com/office/powerpoint/2010/main" val="3473329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CC18AE55-21D4-D044-99C0-4DA1A7129FD1}" type="slidenum">
              <a:rPr lang="en-US"/>
              <a:pPr>
                <a:defRPr/>
              </a:pPr>
              <a:t>‹#›</a:t>
            </a:fld>
            <a:endParaRPr lang="en-US" dirty="0"/>
          </a:p>
        </p:txBody>
      </p:sp>
    </p:spTree>
    <p:extLst>
      <p:ext uri="{BB962C8B-B14F-4D97-AF65-F5344CB8AC3E}">
        <p14:creationId xmlns:p14="http://schemas.microsoft.com/office/powerpoint/2010/main" val="38902424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2E796C39-2627-5B4B-9285-61BD5FC2959B}" type="slidenum">
              <a:rPr lang="en-US"/>
              <a:pPr>
                <a:defRPr/>
              </a:pPr>
              <a:t>‹#›</a:t>
            </a:fld>
            <a:endParaRPr lang="en-US" dirty="0"/>
          </a:p>
        </p:txBody>
      </p:sp>
    </p:spTree>
    <p:extLst>
      <p:ext uri="{BB962C8B-B14F-4D97-AF65-F5344CB8AC3E}">
        <p14:creationId xmlns:p14="http://schemas.microsoft.com/office/powerpoint/2010/main" val="9979989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DE55A662-D26D-FB40-8B6A-FFCC05BB9078}" type="slidenum">
              <a:rPr lang="en-US"/>
              <a:pPr>
                <a:defRPr/>
              </a:pPr>
              <a:t>‹#›</a:t>
            </a:fld>
            <a:endParaRPr lang="en-US" dirty="0"/>
          </a:p>
        </p:txBody>
      </p:sp>
    </p:spTree>
    <p:extLst>
      <p:ext uri="{BB962C8B-B14F-4D97-AF65-F5344CB8AC3E}">
        <p14:creationId xmlns:p14="http://schemas.microsoft.com/office/powerpoint/2010/main" val="3915107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9A177E9D-6027-FF46-A6D3-3AD16DF2F753}" type="slidenum">
              <a:rPr lang="en-US"/>
              <a:pPr>
                <a:defRPr/>
              </a:pPr>
              <a:t>‹#›</a:t>
            </a:fld>
            <a:endParaRPr lang="en-US" dirty="0"/>
          </a:p>
        </p:txBody>
      </p:sp>
    </p:spTree>
    <p:extLst>
      <p:ext uri="{BB962C8B-B14F-4D97-AF65-F5344CB8AC3E}">
        <p14:creationId xmlns:p14="http://schemas.microsoft.com/office/powerpoint/2010/main" val="2195425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27C60F9F-8C85-154F-BF85-91233DF25408}" type="slidenum">
              <a:rPr lang="en-US"/>
              <a:pPr>
                <a:defRPr/>
              </a:pPr>
              <a:t>‹#›</a:t>
            </a:fld>
            <a:endParaRPr lang="en-US" dirty="0"/>
          </a:p>
        </p:txBody>
      </p:sp>
    </p:spTree>
    <p:extLst>
      <p:ext uri="{BB962C8B-B14F-4D97-AF65-F5344CB8AC3E}">
        <p14:creationId xmlns:p14="http://schemas.microsoft.com/office/powerpoint/2010/main" val="18892739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EE92A110-0608-0A4F-9587-E7395AB5001F}" type="slidenum">
              <a:rPr lang="en-US"/>
              <a:pPr>
                <a:defRPr/>
              </a:pPr>
              <a:t>‹#›</a:t>
            </a:fld>
            <a:endParaRPr lang="en-US" dirty="0"/>
          </a:p>
        </p:txBody>
      </p:sp>
    </p:spTree>
    <p:extLst>
      <p:ext uri="{BB962C8B-B14F-4D97-AF65-F5344CB8AC3E}">
        <p14:creationId xmlns:p14="http://schemas.microsoft.com/office/powerpoint/2010/main" val="374080453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bg1"/>
                </a:solidFill>
                <a:cs typeface="Geneva" charset="0"/>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bg1"/>
                </a:solidFill>
                <a:cs typeface="Geneva" charset="0"/>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cs typeface="Geneva" charset="0"/>
              </a:defRPr>
            </a:lvl1pPr>
          </a:lstStyle>
          <a:p>
            <a:pPr>
              <a:defRPr/>
            </a:pPr>
            <a:fld id="{5BD17CA0-BCBC-8846-8AAD-F642F8618CF7}"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bg1"/>
          </a:solidFill>
          <a:latin typeface="+mj-lt"/>
          <a:ea typeface="ＭＳ Ｐゴシック" charset="0"/>
          <a:cs typeface="Geneva" pitchFamily="-65" charset="-128"/>
        </a:defRPr>
      </a:lvl1pPr>
      <a:lvl2pPr algn="ctr" rtl="0" eaLnBrk="0" fontAlgn="base" hangingPunct="0">
        <a:spcBef>
          <a:spcPct val="0"/>
        </a:spcBef>
        <a:spcAft>
          <a:spcPct val="0"/>
        </a:spcAft>
        <a:defRPr sz="4400">
          <a:solidFill>
            <a:schemeClr val="bg1"/>
          </a:solidFill>
          <a:latin typeface="Arial" charset="0"/>
          <a:ea typeface="ＭＳ Ｐゴシック" charset="0"/>
          <a:cs typeface="Geneva" pitchFamily="-65" charset="-128"/>
        </a:defRPr>
      </a:lvl2pPr>
      <a:lvl3pPr algn="ctr" rtl="0" eaLnBrk="0" fontAlgn="base" hangingPunct="0">
        <a:spcBef>
          <a:spcPct val="0"/>
        </a:spcBef>
        <a:spcAft>
          <a:spcPct val="0"/>
        </a:spcAft>
        <a:defRPr sz="4400">
          <a:solidFill>
            <a:schemeClr val="bg1"/>
          </a:solidFill>
          <a:latin typeface="Arial" charset="0"/>
          <a:ea typeface="ＭＳ Ｐゴシック" charset="0"/>
          <a:cs typeface="Geneva" pitchFamily="-65" charset="-128"/>
        </a:defRPr>
      </a:lvl3pPr>
      <a:lvl4pPr algn="ctr" rtl="0" eaLnBrk="0" fontAlgn="base" hangingPunct="0">
        <a:spcBef>
          <a:spcPct val="0"/>
        </a:spcBef>
        <a:spcAft>
          <a:spcPct val="0"/>
        </a:spcAft>
        <a:defRPr sz="4400">
          <a:solidFill>
            <a:schemeClr val="bg1"/>
          </a:solidFill>
          <a:latin typeface="Arial" charset="0"/>
          <a:ea typeface="ＭＳ Ｐゴシック" charset="0"/>
          <a:cs typeface="Geneva" pitchFamily="-65" charset="-128"/>
        </a:defRPr>
      </a:lvl4pPr>
      <a:lvl5pPr algn="ctr" rtl="0" eaLnBrk="0" fontAlgn="base" hangingPunct="0">
        <a:spcBef>
          <a:spcPct val="0"/>
        </a:spcBef>
        <a:spcAft>
          <a:spcPct val="0"/>
        </a:spcAft>
        <a:defRPr sz="4400">
          <a:solidFill>
            <a:schemeClr val="bg1"/>
          </a:solidFill>
          <a:latin typeface="Arial" charset="0"/>
          <a:ea typeface="ＭＳ Ｐゴシック" charset="0"/>
          <a:cs typeface="Geneva" pitchFamily="-65" charset="-128"/>
        </a:defRPr>
      </a:lvl5pPr>
      <a:lvl6pPr marL="457200" algn="ctr" rtl="0" fontAlgn="base">
        <a:spcBef>
          <a:spcPct val="0"/>
        </a:spcBef>
        <a:spcAft>
          <a:spcPct val="0"/>
        </a:spcAft>
        <a:defRPr sz="4400">
          <a:solidFill>
            <a:schemeClr val="bg1"/>
          </a:solidFill>
          <a:latin typeface="Arial" charset="0"/>
        </a:defRPr>
      </a:lvl6pPr>
      <a:lvl7pPr marL="914400" algn="ctr" rtl="0" fontAlgn="base">
        <a:spcBef>
          <a:spcPct val="0"/>
        </a:spcBef>
        <a:spcAft>
          <a:spcPct val="0"/>
        </a:spcAft>
        <a:defRPr sz="4400">
          <a:solidFill>
            <a:schemeClr val="bg1"/>
          </a:solidFill>
          <a:latin typeface="Arial" charset="0"/>
        </a:defRPr>
      </a:lvl7pPr>
      <a:lvl8pPr marL="1371600" algn="ctr" rtl="0" fontAlgn="base">
        <a:spcBef>
          <a:spcPct val="0"/>
        </a:spcBef>
        <a:spcAft>
          <a:spcPct val="0"/>
        </a:spcAft>
        <a:defRPr sz="4400">
          <a:solidFill>
            <a:schemeClr val="bg1"/>
          </a:solidFill>
          <a:latin typeface="Arial" charset="0"/>
        </a:defRPr>
      </a:lvl8pPr>
      <a:lvl9pPr marL="1828800" algn="ctr" rtl="0" fontAlgn="base">
        <a:spcBef>
          <a:spcPct val="0"/>
        </a:spcBef>
        <a:spcAft>
          <a:spcPct val="0"/>
        </a:spcAft>
        <a:defRPr sz="4400">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ＭＳ Ｐゴシック" charset="0"/>
          <a:cs typeface="Geneva" pitchFamily="-65" charset="-128"/>
        </a:defRPr>
      </a:lvl1pPr>
      <a:lvl2pPr marL="742950" indent="-285750" algn="l" rtl="0" eaLnBrk="0" fontAlgn="base" hangingPunct="0">
        <a:spcBef>
          <a:spcPct val="20000"/>
        </a:spcBef>
        <a:spcAft>
          <a:spcPct val="0"/>
        </a:spcAft>
        <a:buChar char="–"/>
        <a:defRPr sz="2800">
          <a:solidFill>
            <a:schemeClr val="bg1"/>
          </a:solidFill>
          <a:latin typeface="+mn-lt"/>
          <a:ea typeface="Geneva" charset="-128"/>
          <a:cs typeface="Geneva" charset="0"/>
        </a:defRPr>
      </a:lvl2pPr>
      <a:lvl3pPr marL="1143000" indent="-228600" algn="l" rtl="0" eaLnBrk="0" fontAlgn="base" hangingPunct="0">
        <a:spcBef>
          <a:spcPct val="20000"/>
        </a:spcBef>
        <a:spcAft>
          <a:spcPct val="0"/>
        </a:spcAft>
        <a:buChar char="•"/>
        <a:defRPr sz="2400">
          <a:solidFill>
            <a:schemeClr val="bg1"/>
          </a:solidFill>
          <a:latin typeface="+mn-lt"/>
          <a:ea typeface="Geneva" charset="-128"/>
          <a:cs typeface="Geneva" charset="0"/>
        </a:defRPr>
      </a:lvl3pPr>
      <a:lvl4pPr marL="1600200" indent="-228600" algn="l" rtl="0" eaLnBrk="0" fontAlgn="base" hangingPunct="0">
        <a:spcBef>
          <a:spcPct val="20000"/>
        </a:spcBef>
        <a:spcAft>
          <a:spcPct val="0"/>
        </a:spcAft>
        <a:buChar char="–"/>
        <a:defRPr sz="2000">
          <a:solidFill>
            <a:schemeClr val="bg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bg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7.emf"/><Relationship Id="rId4" Type="http://schemas.openxmlformats.org/officeDocument/2006/relationships/image" Target="../media/image28.emf"/><Relationship Id="rId1" Type="http://schemas.openxmlformats.org/officeDocument/2006/relationships/slideLayout" Target="../slideLayouts/slideLayout2.xml"/><Relationship Id="rId2" Type="http://schemas.openxmlformats.org/officeDocument/2006/relationships/image" Target="../media/image26.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image" Target="../media/image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png"/><Relationship Id="rId3" Type="http://schemas.openxmlformats.org/officeDocument/2006/relationships/image" Target="../media/image3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5" Type="http://schemas.openxmlformats.org/officeDocument/2006/relationships/image" Target="../media/image41.jpeg"/><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 Id="rId3" Type="http://schemas.openxmlformats.org/officeDocument/2006/relationships/image" Target="../media/image4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 Id="rId3" Type="http://schemas.openxmlformats.org/officeDocument/2006/relationships/image" Target="../media/image4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eg"/><Relationship Id="rId3" Type="http://schemas.openxmlformats.org/officeDocument/2006/relationships/image" Target="../media/image5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2.png"/><Relationship Id="rId3" Type="http://schemas.openxmlformats.org/officeDocument/2006/relationships/image" Target="../media/image5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emf"/><Relationship Id="rId5"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 Id="rId3" Type="http://schemas.openxmlformats.org/officeDocument/2006/relationships/image" Target="../media/image61.png"/></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image" Target="../media/image68.png"/><Relationship Id="rId6" Type="http://schemas.openxmlformats.org/officeDocument/2006/relationships/image" Target="../media/image69.png"/><Relationship Id="rId7" Type="http://schemas.openxmlformats.org/officeDocument/2006/relationships/image" Target="../media/image70.JPG"/><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5.wmf"/><Relationship Id="rId5" Type="http://schemas.openxmlformats.org/officeDocument/2006/relationships/image" Target="../media/image6.png"/><Relationship Id="rId6" Type="http://schemas.openxmlformats.org/officeDocument/2006/relationships/image" Target="../media/image7.png"/><Relationship Id="rId1" Type="http://schemas.openxmlformats.org/officeDocument/2006/relationships/vmlDrawing" Target="../drawings/vmlDrawing1.vml"/><Relationship Id="rId2"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emf"/></Relationships>
</file>

<file path=ppt/slides/_rels/slide43.xml.rels><?xml version="1.0" encoding="UTF-8" standalone="yes"?>
<Relationships xmlns="http://schemas.openxmlformats.org/package/2006/relationships"><Relationship Id="rId9" Type="http://schemas.openxmlformats.org/officeDocument/2006/relationships/image" Target="../media/image82.jpg"/><Relationship Id="rId20" Type="http://schemas.openxmlformats.org/officeDocument/2006/relationships/image" Target="../media/image93.jpg"/><Relationship Id="rId21" Type="http://schemas.openxmlformats.org/officeDocument/2006/relationships/image" Target="../media/image94.jpg"/><Relationship Id="rId10" Type="http://schemas.openxmlformats.org/officeDocument/2006/relationships/image" Target="../media/image83.png"/><Relationship Id="rId11" Type="http://schemas.openxmlformats.org/officeDocument/2006/relationships/image" Target="../media/image84.png"/><Relationship Id="rId12" Type="http://schemas.openxmlformats.org/officeDocument/2006/relationships/image" Target="../media/image85.png"/><Relationship Id="rId13" Type="http://schemas.openxmlformats.org/officeDocument/2006/relationships/image" Target="../media/image86.png"/><Relationship Id="rId14" Type="http://schemas.openxmlformats.org/officeDocument/2006/relationships/image" Target="../media/image87.jpg"/><Relationship Id="rId15" Type="http://schemas.openxmlformats.org/officeDocument/2006/relationships/image" Target="../media/image88.jpg"/><Relationship Id="rId16" Type="http://schemas.openxmlformats.org/officeDocument/2006/relationships/image" Target="../media/image89.gif"/><Relationship Id="rId17" Type="http://schemas.openxmlformats.org/officeDocument/2006/relationships/image" Target="../media/image90.jpg"/><Relationship Id="rId18" Type="http://schemas.openxmlformats.org/officeDocument/2006/relationships/image" Target="../media/image91.jpg"/><Relationship Id="rId19" Type="http://schemas.openxmlformats.org/officeDocument/2006/relationships/image" Target="../media/image92.gif"/><Relationship Id="rId1" Type="http://schemas.openxmlformats.org/officeDocument/2006/relationships/slideLayout" Target="../slideLayouts/slideLayout1.xml"/><Relationship Id="rId2" Type="http://schemas.openxmlformats.org/officeDocument/2006/relationships/image" Target="../media/image75.jpg"/><Relationship Id="rId3" Type="http://schemas.openxmlformats.org/officeDocument/2006/relationships/image" Target="../media/image76.jpg"/><Relationship Id="rId4" Type="http://schemas.openxmlformats.org/officeDocument/2006/relationships/image" Target="../media/image77.png"/><Relationship Id="rId5" Type="http://schemas.openxmlformats.org/officeDocument/2006/relationships/image" Target="../media/image78.jpg"/><Relationship Id="rId6" Type="http://schemas.openxmlformats.org/officeDocument/2006/relationships/image" Target="../media/image79.jpg"/><Relationship Id="rId7" Type="http://schemas.openxmlformats.org/officeDocument/2006/relationships/image" Target="../media/image80.jpg"/><Relationship Id="rId8" Type="http://schemas.openxmlformats.org/officeDocument/2006/relationships/image" Target="../media/image81.jpg"/></Relationships>
</file>

<file path=ppt/slides/_rels/slide44.xml.rels><?xml version="1.0" encoding="UTF-8" standalone="yes"?>
<Relationships xmlns="http://schemas.openxmlformats.org/package/2006/relationships"><Relationship Id="rId9" Type="http://schemas.openxmlformats.org/officeDocument/2006/relationships/image" Target="../media/image102.jpg"/><Relationship Id="rId20" Type="http://schemas.openxmlformats.org/officeDocument/2006/relationships/image" Target="../media/image113.jpeg"/><Relationship Id="rId21" Type="http://schemas.openxmlformats.org/officeDocument/2006/relationships/image" Target="../media/image114.jpg"/><Relationship Id="rId10" Type="http://schemas.openxmlformats.org/officeDocument/2006/relationships/image" Target="../media/image103.jpg"/><Relationship Id="rId11" Type="http://schemas.openxmlformats.org/officeDocument/2006/relationships/image" Target="../media/image104.jpg"/><Relationship Id="rId12" Type="http://schemas.openxmlformats.org/officeDocument/2006/relationships/image" Target="../media/image105.jpg"/><Relationship Id="rId13" Type="http://schemas.openxmlformats.org/officeDocument/2006/relationships/image" Target="../media/image106.jpg"/><Relationship Id="rId14" Type="http://schemas.openxmlformats.org/officeDocument/2006/relationships/image" Target="../media/image107.jpg"/><Relationship Id="rId15" Type="http://schemas.openxmlformats.org/officeDocument/2006/relationships/image" Target="../media/image108.jpg"/><Relationship Id="rId16" Type="http://schemas.openxmlformats.org/officeDocument/2006/relationships/image" Target="../media/image109.gif"/><Relationship Id="rId17" Type="http://schemas.openxmlformats.org/officeDocument/2006/relationships/image" Target="../media/image110.jpg"/><Relationship Id="rId18" Type="http://schemas.openxmlformats.org/officeDocument/2006/relationships/image" Target="../media/image111.jpg"/><Relationship Id="rId19" Type="http://schemas.openxmlformats.org/officeDocument/2006/relationships/image" Target="../media/image112.jpg"/><Relationship Id="rId1" Type="http://schemas.openxmlformats.org/officeDocument/2006/relationships/slideLayout" Target="../slideLayouts/slideLayout2.xml"/><Relationship Id="rId2" Type="http://schemas.openxmlformats.org/officeDocument/2006/relationships/image" Target="../media/image95.gif"/><Relationship Id="rId3" Type="http://schemas.openxmlformats.org/officeDocument/2006/relationships/image" Target="../media/image96.jpg"/><Relationship Id="rId4" Type="http://schemas.openxmlformats.org/officeDocument/2006/relationships/image" Target="../media/image97.png"/><Relationship Id="rId5" Type="http://schemas.openxmlformats.org/officeDocument/2006/relationships/image" Target="../media/image98.jpg"/><Relationship Id="rId6" Type="http://schemas.openxmlformats.org/officeDocument/2006/relationships/image" Target="../media/image99.jpg"/><Relationship Id="rId7" Type="http://schemas.openxmlformats.org/officeDocument/2006/relationships/image" Target="../media/image100.jpg"/><Relationship Id="rId8" Type="http://schemas.openxmlformats.org/officeDocument/2006/relationships/image" Target="../media/image101.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7.png"/><Relationship Id="rId3" Type="http://schemas.openxmlformats.org/officeDocument/2006/relationships/image" Target="../media/image11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5.wmf"/><Relationship Id="rId5" Type="http://schemas.openxmlformats.org/officeDocument/2006/relationships/image" Target="../media/image8.png"/><Relationship Id="rId6" Type="http://schemas.openxmlformats.org/officeDocument/2006/relationships/image" Target="../media/image9.png"/><Relationship Id="rId1" Type="http://schemas.openxmlformats.org/officeDocument/2006/relationships/vmlDrawing" Target="../drawings/vmlDrawing2.vml"/><Relationship Id="rId2"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20.jpg"/><Relationship Id="rId4" Type="http://schemas.openxmlformats.org/officeDocument/2006/relationships/image" Target="../media/image121.jpg"/><Relationship Id="rId5" Type="http://schemas.openxmlformats.org/officeDocument/2006/relationships/image" Target="../media/image122.jpg"/><Relationship Id="rId6" Type="http://schemas.openxmlformats.org/officeDocument/2006/relationships/image" Target="../media/image123.jpg"/><Relationship Id="rId1" Type="http://schemas.openxmlformats.org/officeDocument/2006/relationships/slideLayout" Target="../slideLayouts/slideLayout2.xml"/><Relationship Id="rId2" Type="http://schemas.openxmlformats.org/officeDocument/2006/relationships/image" Target="../media/image119.jpg"/></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5.wmf"/><Relationship Id="rId5" Type="http://schemas.openxmlformats.org/officeDocument/2006/relationships/image" Target="../media/image10.png"/><Relationship Id="rId1" Type="http://schemas.openxmlformats.org/officeDocument/2006/relationships/vmlDrawing" Target="../drawings/vmlDrawing3.vml"/><Relationship Id="rId2"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 Id="rId3" Type="http://schemas.openxmlformats.org/officeDocument/2006/relationships/image" Target="../media/image1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emf"/><Relationship Id="rId3"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3" descr="tropical_cyclone_map.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066800"/>
            <a:ext cx="8315325" cy="492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4" name="TextBox 4"/>
          <p:cNvSpPr txBox="1">
            <a:spLocks noChangeArrowheads="1"/>
          </p:cNvSpPr>
          <p:nvPr/>
        </p:nvSpPr>
        <p:spPr bwMode="auto">
          <a:xfrm>
            <a:off x="0" y="304800"/>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a:t>Global Tropical Cyclones – Hurricanes &amp; Typhoons</a:t>
            </a:r>
          </a:p>
        </p:txBody>
      </p:sp>
    </p:spTree>
    <p:extLst>
      <p:ext uri="{BB962C8B-B14F-4D97-AF65-F5344CB8AC3E}">
        <p14:creationId xmlns:p14="http://schemas.microsoft.com/office/powerpoint/2010/main" val="397446271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1" descr="1.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463" y="-304800"/>
            <a:ext cx="9144000" cy="651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6" name="TextBox 2"/>
          <p:cNvSpPr txBox="1">
            <a:spLocks noChangeArrowheads="1"/>
          </p:cNvSpPr>
          <p:nvPr/>
        </p:nvSpPr>
        <p:spPr bwMode="auto">
          <a:xfrm>
            <a:off x="0" y="152400"/>
            <a:ext cx="4046538"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b="1">
                <a:solidFill>
                  <a:srgbClr val="FFFF00"/>
                </a:solidFill>
              </a:rPr>
              <a:t>Two Gliders </a:t>
            </a:r>
          </a:p>
          <a:p>
            <a:pPr algn="ctr"/>
            <a:r>
              <a:rPr lang="en-US" sz="2800" b="1">
                <a:solidFill>
                  <a:srgbClr val="FFFF00"/>
                </a:solidFill>
              </a:rPr>
              <a:t>Operated by Rutgers </a:t>
            </a:r>
          </a:p>
          <a:p>
            <a:pPr algn="ctr"/>
            <a:r>
              <a:rPr lang="en-US" sz="2800" b="1">
                <a:solidFill>
                  <a:srgbClr val="FFFF00"/>
                </a:solidFill>
              </a:rPr>
              <a:t>in Hurricane Irene</a:t>
            </a:r>
          </a:p>
          <a:p>
            <a:pPr algn="ctr"/>
            <a:endParaRPr lang="en-US">
              <a:solidFill>
                <a:srgbClr val="FFFF00"/>
              </a:solidFill>
            </a:endParaRPr>
          </a:p>
        </p:txBody>
      </p:sp>
      <p:sp>
        <p:nvSpPr>
          <p:cNvPr id="67587" name="TextBox 3"/>
          <p:cNvSpPr txBox="1">
            <a:spLocks noChangeArrowheads="1"/>
          </p:cNvSpPr>
          <p:nvPr/>
        </p:nvSpPr>
        <p:spPr bwMode="auto">
          <a:xfrm>
            <a:off x="2667000" y="3962400"/>
            <a:ext cx="30480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solidFill>
                  <a:srgbClr val="FFFF00"/>
                </a:solidFill>
              </a:rPr>
              <a:t>RU16 </a:t>
            </a:r>
          </a:p>
          <a:p>
            <a:pPr>
              <a:buFont typeface="Arial" charset="0"/>
              <a:buChar char="•"/>
            </a:pPr>
            <a:r>
              <a:rPr lang="en-US" sz="2000">
                <a:solidFill>
                  <a:srgbClr val="FFFF00"/>
                </a:solidFill>
              </a:rPr>
              <a:t> Deployed for EPA.</a:t>
            </a:r>
          </a:p>
          <a:p>
            <a:pPr>
              <a:buFont typeface="Arial" charset="0"/>
              <a:buChar char="•"/>
            </a:pPr>
            <a:r>
              <a:rPr lang="en-US" sz="2000">
                <a:solidFill>
                  <a:srgbClr val="FFFF00"/>
                </a:solidFill>
              </a:rPr>
              <a:t> Map bottom dissolved oxygen.</a:t>
            </a:r>
          </a:p>
          <a:p>
            <a:pPr>
              <a:buFont typeface="Arial" charset="0"/>
              <a:buChar char="•"/>
            </a:pPr>
            <a:r>
              <a:rPr lang="en-US" sz="2000">
                <a:solidFill>
                  <a:srgbClr val="FFFF00"/>
                </a:solidFill>
              </a:rPr>
              <a:t> Provided data on mixing during storm.</a:t>
            </a:r>
          </a:p>
          <a:p>
            <a:endParaRPr lang="en-US">
              <a:solidFill>
                <a:srgbClr val="FFFF00"/>
              </a:solidFill>
            </a:endParaRPr>
          </a:p>
          <a:p>
            <a:pPr algn="ctr"/>
            <a:endParaRPr lang="en-US">
              <a:solidFill>
                <a:srgbClr val="FFFF00"/>
              </a:solidFill>
            </a:endParaRPr>
          </a:p>
        </p:txBody>
      </p:sp>
      <p:sp>
        <p:nvSpPr>
          <p:cNvPr id="67588" name="TextBox 4"/>
          <p:cNvSpPr txBox="1">
            <a:spLocks noChangeArrowheads="1"/>
          </p:cNvSpPr>
          <p:nvPr/>
        </p:nvSpPr>
        <p:spPr bwMode="auto">
          <a:xfrm>
            <a:off x="6019800" y="3276600"/>
            <a:ext cx="3124200"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solidFill>
                  <a:srgbClr val="FFFF00"/>
                </a:solidFill>
              </a:rPr>
              <a:t>RU23 </a:t>
            </a:r>
          </a:p>
          <a:p>
            <a:pPr>
              <a:buFont typeface="Arial" charset="0"/>
              <a:buChar char="•"/>
            </a:pPr>
            <a:r>
              <a:rPr lang="en-US" sz="2000">
                <a:solidFill>
                  <a:srgbClr val="FFFF00"/>
                </a:solidFill>
              </a:rPr>
              <a:t> Deployed for MARACOOS.</a:t>
            </a:r>
          </a:p>
          <a:p>
            <a:pPr>
              <a:buFont typeface="Arial" charset="0"/>
              <a:buChar char="•"/>
            </a:pPr>
            <a:r>
              <a:rPr lang="en-US" sz="2000">
                <a:solidFill>
                  <a:srgbClr val="FFFF00"/>
                </a:solidFill>
              </a:rPr>
              <a:t> Map subsurface T/S structure for fisheries. </a:t>
            </a:r>
          </a:p>
          <a:p>
            <a:pPr>
              <a:buFont typeface="Arial" charset="0"/>
              <a:buChar char="•"/>
            </a:pPr>
            <a:r>
              <a:rPr lang="en-US" sz="2000">
                <a:solidFill>
                  <a:srgbClr val="FFFF00"/>
                </a:solidFill>
              </a:rPr>
              <a:t> Damaged early -  drifter</a:t>
            </a:r>
          </a:p>
          <a:p>
            <a:pPr>
              <a:buFont typeface="Arial" charset="0"/>
              <a:buChar char="•"/>
            </a:pPr>
            <a:r>
              <a:rPr lang="en-US" sz="2000">
                <a:solidFill>
                  <a:srgbClr val="FFFF00"/>
                </a:solidFill>
              </a:rPr>
              <a:t> Recovered by fisherman</a:t>
            </a:r>
          </a:p>
          <a:p>
            <a:pPr>
              <a:buFont typeface="Arial" charset="0"/>
              <a:buChar char="•"/>
            </a:pPr>
            <a:r>
              <a:rPr lang="en-US" sz="2000">
                <a:solidFill>
                  <a:srgbClr val="FFFF00"/>
                </a:solidFill>
              </a:rPr>
              <a:t> Provided data on inertial currents during storm.</a:t>
            </a:r>
          </a:p>
          <a:p>
            <a:pPr algn="ctr"/>
            <a:endParaRPr lang="en-US">
              <a:solidFill>
                <a:srgbClr val="FFFF00"/>
              </a:solidFill>
            </a:endParaRPr>
          </a:p>
        </p:txBody>
      </p:sp>
    </p:spTree>
    <p:extLst>
      <p:ext uri="{BB962C8B-B14F-4D97-AF65-F5344CB8AC3E}">
        <p14:creationId xmlns:p14="http://schemas.microsoft.com/office/powerpoint/2010/main" val="253655215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0"/>
            <a:ext cx="9412288" cy="619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8610" name="Group 37"/>
          <p:cNvGrpSpPr>
            <a:grpSpLocks/>
          </p:cNvGrpSpPr>
          <p:nvPr/>
        </p:nvGrpSpPr>
        <p:grpSpPr bwMode="auto">
          <a:xfrm>
            <a:off x="4838700" y="728663"/>
            <a:ext cx="3778250" cy="5373687"/>
            <a:chOff x="4918130" y="505476"/>
            <a:chExt cx="3778207" cy="5374106"/>
          </a:xfrm>
        </p:grpSpPr>
        <p:pic>
          <p:nvPicPr>
            <p:cNvPr id="6861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03880" y="880128"/>
              <a:ext cx="323850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8"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03880" y="4093229"/>
              <a:ext cx="3238500" cy="1602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9"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03880" y="2493029"/>
              <a:ext cx="3238500" cy="1602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8283592" y="886506"/>
              <a:ext cx="330196" cy="4800974"/>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8621" name="TextBox 8"/>
            <p:cNvSpPr txBox="1">
              <a:spLocks noChangeArrowheads="1"/>
            </p:cNvSpPr>
            <p:nvPr/>
          </p:nvSpPr>
          <p:spPr bwMode="auto">
            <a:xfrm>
              <a:off x="8188380" y="2137428"/>
              <a:ext cx="41289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14</a:t>
              </a:r>
            </a:p>
          </p:txBody>
        </p:sp>
        <p:sp>
          <p:nvSpPr>
            <p:cNvPr id="68622" name="TextBox 9"/>
            <p:cNvSpPr txBox="1">
              <a:spLocks noChangeArrowheads="1"/>
            </p:cNvSpPr>
            <p:nvPr/>
          </p:nvSpPr>
          <p:spPr bwMode="auto">
            <a:xfrm>
              <a:off x="8201080" y="2429528"/>
              <a:ext cx="41289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33</a:t>
              </a:r>
            </a:p>
          </p:txBody>
        </p:sp>
        <p:sp>
          <p:nvSpPr>
            <p:cNvPr id="68623" name="TextBox 10"/>
            <p:cNvSpPr txBox="1">
              <a:spLocks noChangeArrowheads="1"/>
            </p:cNvSpPr>
            <p:nvPr/>
          </p:nvSpPr>
          <p:spPr bwMode="auto">
            <a:xfrm>
              <a:off x="8207430" y="3693178"/>
              <a:ext cx="41289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29</a:t>
              </a:r>
            </a:p>
          </p:txBody>
        </p:sp>
        <p:sp>
          <p:nvSpPr>
            <p:cNvPr id="68624" name="TextBox 11"/>
            <p:cNvSpPr txBox="1">
              <a:spLocks noChangeArrowheads="1"/>
            </p:cNvSpPr>
            <p:nvPr/>
          </p:nvSpPr>
          <p:spPr bwMode="auto">
            <a:xfrm>
              <a:off x="8169330" y="4048778"/>
              <a:ext cx="52700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105</a:t>
              </a:r>
            </a:p>
          </p:txBody>
        </p:sp>
        <p:sp>
          <p:nvSpPr>
            <p:cNvPr id="68625" name="TextBox 12"/>
            <p:cNvSpPr txBox="1">
              <a:spLocks noChangeArrowheads="1"/>
            </p:cNvSpPr>
            <p:nvPr/>
          </p:nvSpPr>
          <p:spPr bwMode="auto">
            <a:xfrm>
              <a:off x="8201080" y="5331478"/>
              <a:ext cx="41289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60</a:t>
              </a:r>
            </a:p>
          </p:txBody>
        </p:sp>
        <p:sp>
          <p:nvSpPr>
            <p:cNvPr id="68626" name="TextBox 13"/>
            <p:cNvSpPr txBox="1">
              <a:spLocks noChangeArrowheads="1"/>
            </p:cNvSpPr>
            <p:nvPr/>
          </p:nvSpPr>
          <p:spPr bwMode="auto">
            <a:xfrm>
              <a:off x="5400730" y="3553478"/>
              <a:ext cx="8902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FFFFFF"/>
                  </a:solidFill>
                </a:rPr>
                <a:t>salinity</a:t>
              </a:r>
            </a:p>
          </p:txBody>
        </p:sp>
        <p:sp>
          <p:nvSpPr>
            <p:cNvPr id="68627" name="TextBox 14"/>
            <p:cNvSpPr txBox="1">
              <a:spLocks noChangeArrowheads="1"/>
            </p:cNvSpPr>
            <p:nvPr/>
          </p:nvSpPr>
          <p:spPr bwMode="auto">
            <a:xfrm>
              <a:off x="5375330" y="5160028"/>
              <a:ext cx="11983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FFFFFF"/>
                  </a:solidFill>
                </a:rPr>
                <a:t>% oxygen</a:t>
              </a:r>
            </a:p>
          </p:txBody>
        </p:sp>
        <p:sp>
          <p:nvSpPr>
            <p:cNvPr id="68628" name="TextBox 5"/>
            <p:cNvSpPr txBox="1">
              <a:spLocks noChangeArrowheads="1"/>
            </p:cNvSpPr>
            <p:nvPr/>
          </p:nvSpPr>
          <p:spPr bwMode="auto">
            <a:xfrm>
              <a:off x="5406372" y="1955967"/>
              <a:ext cx="12909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solidFill>
                    <a:schemeClr val="bg1"/>
                  </a:solidFill>
                </a:rPr>
                <a:t>temperature</a:t>
              </a:r>
            </a:p>
          </p:txBody>
        </p:sp>
        <p:sp>
          <p:nvSpPr>
            <p:cNvPr id="22" name="Rectangle 21"/>
            <p:cNvSpPr/>
            <p:nvPr/>
          </p:nvSpPr>
          <p:spPr>
            <a:xfrm>
              <a:off x="4918130" y="886506"/>
              <a:ext cx="425445" cy="4800974"/>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8630" name="TextBox 16"/>
            <p:cNvSpPr txBox="1">
              <a:spLocks noChangeArrowheads="1"/>
            </p:cNvSpPr>
            <p:nvPr/>
          </p:nvSpPr>
          <p:spPr bwMode="auto">
            <a:xfrm>
              <a:off x="4962580" y="2143778"/>
              <a:ext cx="41289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55</a:t>
              </a:r>
            </a:p>
          </p:txBody>
        </p:sp>
        <p:sp>
          <p:nvSpPr>
            <p:cNvPr id="68631" name="TextBox 18"/>
            <p:cNvSpPr txBox="1">
              <a:spLocks noChangeArrowheads="1"/>
            </p:cNvSpPr>
            <p:nvPr/>
          </p:nvSpPr>
          <p:spPr bwMode="auto">
            <a:xfrm>
              <a:off x="4981630" y="3731278"/>
              <a:ext cx="41289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55</a:t>
              </a:r>
            </a:p>
          </p:txBody>
        </p:sp>
        <p:sp>
          <p:nvSpPr>
            <p:cNvPr id="68632" name="TextBox 15"/>
            <p:cNvSpPr txBox="1">
              <a:spLocks noChangeArrowheads="1"/>
            </p:cNvSpPr>
            <p:nvPr/>
          </p:nvSpPr>
          <p:spPr bwMode="auto">
            <a:xfrm>
              <a:off x="5095930" y="2410478"/>
              <a:ext cx="29878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0</a:t>
              </a:r>
            </a:p>
          </p:txBody>
        </p:sp>
        <p:sp>
          <p:nvSpPr>
            <p:cNvPr id="68633" name="TextBox 19"/>
            <p:cNvSpPr txBox="1">
              <a:spLocks noChangeArrowheads="1"/>
            </p:cNvSpPr>
            <p:nvPr/>
          </p:nvSpPr>
          <p:spPr bwMode="auto">
            <a:xfrm>
              <a:off x="5089580" y="4010678"/>
              <a:ext cx="29878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0</a:t>
              </a:r>
            </a:p>
          </p:txBody>
        </p:sp>
        <p:sp>
          <p:nvSpPr>
            <p:cNvPr id="68634" name="TextBox 20"/>
            <p:cNvSpPr txBox="1">
              <a:spLocks noChangeArrowheads="1"/>
            </p:cNvSpPr>
            <p:nvPr/>
          </p:nvSpPr>
          <p:spPr bwMode="auto">
            <a:xfrm>
              <a:off x="4956230" y="5325128"/>
              <a:ext cx="41289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55</a:t>
              </a:r>
            </a:p>
          </p:txBody>
        </p:sp>
        <p:sp>
          <p:nvSpPr>
            <p:cNvPr id="68635" name="TextBox 22"/>
            <p:cNvSpPr txBox="1">
              <a:spLocks noChangeArrowheads="1"/>
            </p:cNvSpPr>
            <p:nvPr/>
          </p:nvSpPr>
          <p:spPr bwMode="auto">
            <a:xfrm rot="-5400000">
              <a:off x="4759381" y="1438927"/>
              <a:ext cx="7623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depth</a:t>
              </a:r>
            </a:p>
          </p:txBody>
        </p:sp>
        <p:sp>
          <p:nvSpPr>
            <p:cNvPr id="68636" name="TextBox 23"/>
            <p:cNvSpPr txBox="1">
              <a:spLocks noChangeArrowheads="1"/>
            </p:cNvSpPr>
            <p:nvPr/>
          </p:nvSpPr>
          <p:spPr bwMode="auto">
            <a:xfrm rot="-5400000">
              <a:off x="4765731" y="3045477"/>
              <a:ext cx="7623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depth</a:t>
              </a:r>
            </a:p>
          </p:txBody>
        </p:sp>
        <p:sp>
          <p:nvSpPr>
            <p:cNvPr id="68637" name="TextBox 24"/>
            <p:cNvSpPr txBox="1">
              <a:spLocks noChangeArrowheads="1"/>
            </p:cNvSpPr>
            <p:nvPr/>
          </p:nvSpPr>
          <p:spPr bwMode="auto">
            <a:xfrm rot="-5400000">
              <a:off x="4772081" y="4652027"/>
              <a:ext cx="7623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depth</a:t>
              </a:r>
            </a:p>
          </p:txBody>
        </p:sp>
        <p:sp>
          <p:nvSpPr>
            <p:cNvPr id="28" name="Rectangle 27"/>
            <p:cNvSpPr/>
            <p:nvPr/>
          </p:nvSpPr>
          <p:spPr>
            <a:xfrm>
              <a:off x="4918130" y="5585872"/>
              <a:ext cx="3702008" cy="279422"/>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8639" name="TextBox 25"/>
            <p:cNvSpPr txBox="1">
              <a:spLocks noChangeArrowheads="1"/>
            </p:cNvSpPr>
            <p:nvPr/>
          </p:nvSpPr>
          <p:spPr bwMode="auto">
            <a:xfrm>
              <a:off x="5254680" y="5541028"/>
              <a:ext cx="5840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8/12</a:t>
              </a:r>
            </a:p>
          </p:txBody>
        </p:sp>
        <p:sp>
          <p:nvSpPr>
            <p:cNvPr id="68640" name="TextBox 26"/>
            <p:cNvSpPr txBox="1">
              <a:spLocks noChangeArrowheads="1"/>
            </p:cNvSpPr>
            <p:nvPr/>
          </p:nvSpPr>
          <p:spPr bwMode="auto">
            <a:xfrm>
              <a:off x="7699430" y="5541028"/>
              <a:ext cx="5840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9/07</a:t>
              </a:r>
            </a:p>
          </p:txBody>
        </p:sp>
        <p:sp>
          <p:nvSpPr>
            <p:cNvPr id="68641" name="TextBox 28"/>
            <p:cNvSpPr txBox="1">
              <a:spLocks noChangeArrowheads="1"/>
            </p:cNvSpPr>
            <p:nvPr/>
          </p:nvSpPr>
          <p:spPr bwMode="auto">
            <a:xfrm>
              <a:off x="6416731" y="5509277"/>
              <a:ext cx="6339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date</a:t>
              </a:r>
            </a:p>
          </p:txBody>
        </p:sp>
        <p:sp>
          <p:nvSpPr>
            <p:cNvPr id="30" name="Rectangle 29"/>
            <p:cNvSpPr/>
            <p:nvPr/>
          </p:nvSpPr>
          <p:spPr>
            <a:xfrm>
              <a:off x="5356275" y="3966496"/>
              <a:ext cx="2774918" cy="190515"/>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1" name="Rectangle 30"/>
            <p:cNvSpPr/>
            <p:nvPr/>
          </p:nvSpPr>
          <p:spPr>
            <a:xfrm>
              <a:off x="5368975" y="2366171"/>
              <a:ext cx="2774918" cy="190515"/>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 name="Rectangle 32"/>
            <p:cNvSpPr/>
            <p:nvPr/>
          </p:nvSpPr>
          <p:spPr>
            <a:xfrm>
              <a:off x="4919718" y="592795"/>
              <a:ext cx="3698833" cy="338164"/>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35" name="Straight Arrow Connector 34"/>
            <p:cNvCxnSpPr/>
            <p:nvPr/>
          </p:nvCxnSpPr>
          <p:spPr>
            <a:xfrm>
              <a:off x="6967570" y="880155"/>
              <a:ext cx="273047" cy="15876"/>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68646" name="TextBox 7"/>
            <p:cNvSpPr txBox="1">
              <a:spLocks noChangeArrowheads="1"/>
            </p:cNvSpPr>
            <p:nvPr/>
          </p:nvSpPr>
          <p:spPr bwMode="auto">
            <a:xfrm>
              <a:off x="8213780" y="816628"/>
              <a:ext cx="41289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26</a:t>
              </a:r>
            </a:p>
          </p:txBody>
        </p:sp>
        <p:sp>
          <p:nvSpPr>
            <p:cNvPr id="68647" name="TextBox 17"/>
            <p:cNvSpPr txBox="1">
              <a:spLocks noChangeArrowheads="1"/>
            </p:cNvSpPr>
            <p:nvPr/>
          </p:nvSpPr>
          <p:spPr bwMode="auto">
            <a:xfrm>
              <a:off x="5095930" y="816628"/>
              <a:ext cx="29878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0</a:t>
              </a:r>
            </a:p>
          </p:txBody>
        </p:sp>
        <p:sp>
          <p:nvSpPr>
            <p:cNvPr id="68648" name="TextBox 35"/>
            <p:cNvSpPr txBox="1">
              <a:spLocks noChangeArrowheads="1"/>
            </p:cNvSpPr>
            <p:nvPr/>
          </p:nvSpPr>
          <p:spPr bwMode="auto">
            <a:xfrm>
              <a:off x="6365932" y="505476"/>
              <a:ext cx="17755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Hurricane Irene</a:t>
              </a:r>
            </a:p>
          </p:txBody>
        </p:sp>
      </p:grpSp>
      <p:pic>
        <p:nvPicPr>
          <p:cNvPr id="68611" name="Picture 38" descr="ru16-221_deploymentTrackZoomContours.png"/>
          <p:cNvPicPr>
            <a:picLocks noChangeAspect="1"/>
          </p:cNvPicPr>
          <p:nvPr/>
        </p:nvPicPr>
        <p:blipFill>
          <a:blip r:embed="rId6">
            <a:extLst>
              <a:ext uri="{28A0092B-C50C-407E-A947-70E740481C1C}">
                <a14:useLocalDpi xmlns:a14="http://schemas.microsoft.com/office/drawing/2010/main" val="0"/>
              </a:ext>
            </a:extLst>
          </a:blip>
          <a:srcRect l="5994" t="5458" r="5849" b="5067"/>
          <a:stretch>
            <a:fillRect/>
          </a:stretch>
        </p:blipFill>
        <p:spPr bwMode="auto">
          <a:xfrm>
            <a:off x="127000" y="463550"/>
            <a:ext cx="25527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Freeform 39"/>
          <p:cNvSpPr/>
          <p:nvPr/>
        </p:nvSpPr>
        <p:spPr>
          <a:xfrm>
            <a:off x="2798763" y="5138738"/>
            <a:ext cx="300037" cy="203200"/>
          </a:xfrm>
          <a:custGeom>
            <a:avLst/>
            <a:gdLst>
              <a:gd name="connsiteX0" fmla="*/ 0 w 300567"/>
              <a:gd name="connsiteY0" fmla="*/ 0 h 203200"/>
              <a:gd name="connsiteX1" fmla="*/ 80434 w 300567"/>
              <a:gd name="connsiteY1" fmla="*/ 59266 h 203200"/>
              <a:gd name="connsiteX2" fmla="*/ 131234 w 300567"/>
              <a:gd name="connsiteY2" fmla="*/ 97366 h 203200"/>
              <a:gd name="connsiteX3" fmla="*/ 182034 w 300567"/>
              <a:gd name="connsiteY3" fmla="*/ 160866 h 203200"/>
              <a:gd name="connsiteX4" fmla="*/ 211667 w 300567"/>
              <a:gd name="connsiteY4" fmla="*/ 203200 h 203200"/>
              <a:gd name="connsiteX5" fmla="*/ 211667 w 300567"/>
              <a:gd name="connsiteY5" fmla="*/ 203200 h 203200"/>
              <a:gd name="connsiteX6" fmla="*/ 254000 w 300567"/>
              <a:gd name="connsiteY6" fmla="*/ 148166 h 203200"/>
              <a:gd name="connsiteX7" fmla="*/ 300567 w 300567"/>
              <a:gd name="connsiteY7" fmla="*/ 143933 h 203200"/>
              <a:gd name="connsiteX8" fmla="*/ 300567 w 300567"/>
              <a:gd name="connsiteY8" fmla="*/ 143933 h 203200"/>
              <a:gd name="connsiteX9" fmla="*/ 232834 w 300567"/>
              <a:gd name="connsiteY9" fmla="*/ 88900 h 203200"/>
              <a:gd name="connsiteX10" fmla="*/ 203200 w 300567"/>
              <a:gd name="connsiteY10" fmla="*/ 38100 h 20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0567" h="203200">
                <a:moveTo>
                  <a:pt x="0" y="0"/>
                </a:moveTo>
                <a:lnTo>
                  <a:pt x="80434" y="59266"/>
                </a:lnTo>
                <a:lnTo>
                  <a:pt x="131234" y="97366"/>
                </a:lnTo>
                <a:lnTo>
                  <a:pt x="182034" y="160866"/>
                </a:lnTo>
                <a:lnTo>
                  <a:pt x="211667" y="203200"/>
                </a:lnTo>
                <a:lnTo>
                  <a:pt x="211667" y="203200"/>
                </a:lnTo>
                <a:lnTo>
                  <a:pt x="254000" y="148166"/>
                </a:lnTo>
                <a:lnTo>
                  <a:pt x="300567" y="143933"/>
                </a:lnTo>
                <a:lnTo>
                  <a:pt x="300567" y="143933"/>
                </a:lnTo>
                <a:lnTo>
                  <a:pt x="232834" y="88900"/>
                </a:lnTo>
                <a:lnTo>
                  <a:pt x="203200" y="38100"/>
                </a:lnTo>
              </a:path>
            </a:pathLst>
          </a:cu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41" name="Freeform 40"/>
          <p:cNvSpPr/>
          <p:nvPr/>
        </p:nvSpPr>
        <p:spPr>
          <a:xfrm>
            <a:off x="3078163" y="5270500"/>
            <a:ext cx="58737" cy="42863"/>
          </a:xfrm>
          <a:custGeom>
            <a:avLst/>
            <a:gdLst>
              <a:gd name="connsiteX0" fmla="*/ 0 w 59267"/>
              <a:gd name="connsiteY0" fmla="*/ 0 h 42334"/>
              <a:gd name="connsiteX1" fmla="*/ 59267 w 59267"/>
              <a:gd name="connsiteY1" fmla="*/ 42334 h 42334"/>
              <a:gd name="connsiteX2" fmla="*/ 59267 w 59267"/>
              <a:gd name="connsiteY2" fmla="*/ 42334 h 42334"/>
              <a:gd name="connsiteX3" fmla="*/ 59267 w 59267"/>
              <a:gd name="connsiteY3" fmla="*/ 42334 h 42334"/>
            </a:gdLst>
            <a:ahLst/>
            <a:cxnLst>
              <a:cxn ang="0">
                <a:pos x="connsiteX0" y="connsiteY0"/>
              </a:cxn>
              <a:cxn ang="0">
                <a:pos x="connsiteX1" y="connsiteY1"/>
              </a:cxn>
              <a:cxn ang="0">
                <a:pos x="connsiteX2" y="connsiteY2"/>
              </a:cxn>
              <a:cxn ang="0">
                <a:pos x="connsiteX3" y="connsiteY3"/>
              </a:cxn>
            </a:cxnLst>
            <a:rect l="l" t="t" r="r" b="b"/>
            <a:pathLst>
              <a:path w="59267" h="42334">
                <a:moveTo>
                  <a:pt x="0" y="0"/>
                </a:moveTo>
                <a:lnTo>
                  <a:pt x="59267" y="42334"/>
                </a:lnTo>
                <a:lnTo>
                  <a:pt x="59267" y="42334"/>
                </a:lnTo>
                <a:lnTo>
                  <a:pt x="59267" y="42334"/>
                </a:lnTo>
              </a:path>
            </a:pathLst>
          </a:custGeom>
          <a:ln w="28575"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43" name="Rounded Rectangle 42"/>
          <p:cNvSpPr/>
          <p:nvPr/>
        </p:nvSpPr>
        <p:spPr>
          <a:xfrm rot="19380000">
            <a:off x="1449388" y="1514475"/>
            <a:ext cx="484187" cy="242888"/>
          </a:xfrm>
          <a:prstGeom prst="roundRect">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8615" name="TextBox 44"/>
          <p:cNvSpPr txBox="1">
            <a:spLocks noChangeArrowheads="1"/>
          </p:cNvSpPr>
          <p:nvPr/>
        </p:nvSpPr>
        <p:spPr bwMode="auto">
          <a:xfrm>
            <a:off x="2743200" y="0"/>
            <a:ext cx="39481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4000" b="1">
                <a:solidFill>
                  <a:srgbClr val="FF0000"/>
                </a:solidFill>
              </a:rPr>
              <a:t>Hurricane Irene</a:t>
            </a:r>
          </a:p>
        </p:txBody>
      </p:sp>
      <p:cxnSp>
        <p:nvCxnSpPr>
          <p:cNvPr id="47" name="Straight Connector 46"/>
          <p:cNvCxnSpPr>
            <a:stCxn id="43" idx="3"/>
            <a:endCxn id="68615" idx="1"/>
          </p:cNvCxnSpPr>
          <p:nvPr/>
        </p:nvCxnSpPr>
        <p:spPr>
          <a:xfrm flipV="1">
            <a:off x="1884363" y="354013"/>
            <a:ext cx="858837" cy="1136650"/>
          </a:xfrm>
          <a:prstGeom prst="line">
            <a:avLst/>
          </a:prstGeom>
          <a:ln>
            <a:solidFill>
              <a:srgbClr val="FF0000"/>
            </a:solidFill>
            <a:prstDash val="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393653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4" descr="ru16-221_20110827T0000-20110829T0000_sea-water-temperature.png"/>
          <p:cNvPicPr>
            <a:picLocks noChangeAspect="1"/>
          </p:cNvPicPr>
          <p:nvPr/>
        </p:nvPicPr>
        <p:blipFill>
          <a:blip r:embed="rId2">
            <a:extLst>
              <a:ext uri="{28A0092B-C50C-407E-A947-70E740481C1C}">
                <a14:useLocalDpi xmlns:a14="http://schemas.microsoft.com/office/drawing/2010/main" val="0"/>
              </a:ext>
            </a:extLst>
          </a:blip>
          <a:srcRect l="5566" t="21002" r="6165" b="21857"/>
          <a:stretch>
            <a:fillRect/>
          </a:stretch>
        </p:blipFill>
        <p:spPr bwMode="auto">
          <a:xfrm>
            <a:off x="785813" y="0"/>
            <a:ext cx="7466012" cy="362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4" name="Picture 5" descr="ru16_2011_221_6_358_rawTrawV_profile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62663" y="3813175"/>
            <a:ext cx="3081337" cy="23812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9635" name="Picture 6" descr="ru16_2011_221_6_346_rawTrawV_profiles.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14663" y="3827463"/>
            <a:ext cx="3082925" cy="23812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9636" name="Picture 7" descr="ru16_2011_221_6_335_rawTrawV_profiles.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3819525"/>
            <a:ext cx="3081338" cy="23812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10" name="Straight Arrow Connector 9"/>
          <p:cNvCxnSpPr/>
          <p:nvPr/>
        </p:nvCxnSpPr>
        <p:spPr>
          <a:xfrm rot="5400000" flipH="1" flipV="1">
            <a:off x="2015332" y="1989931"/>
            <a:ext cx="1371600" cy="230346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rot="5400000" flipH="1" flipV="1">
            <a:off x="4347369" y="2782094"/>
            <a:ext cx="1312863" cy="72707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rot="16200000" flipV="1">
            <a:off x="6640512" y="2867026"/>
            <a:ext cx="1298575" cy="6604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69640" name="TextBox 8"/>
          <p:cNvSpPr txBox="1">
            <a:spLocks noChangeArrowheads="1"/>
          </p:cNvSpPr>
          <p:nvPr/>
        </p:nvSpPr>
        <p:spPr bwMode="auto">
          <a:xfrm>
            <a:off x="381000" y="5791200"/>
            <a:ext cx="2844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Temp.          Vert. Vel. </a:t>
            </a:r>
            <a:r>
              <a:rPr lang="en-US"/>
              <a:t>    </a:t>
            </a:r>
          </a:p>
        </p:txBody>
      </p:sp>
      <p:sp>
        <p:nvSpPr>
          <p:cNvPr id="69641" name="TextBox 10"/>
          <p:cNvSpPr txBox="1">
            <a:spLocks noChangeArrowheads="1"/>
          </p:cNvSpPr>
          <p:nvPr/>
        </p:nvSpPr>
        <p:spPr bwMode="auto">
          <a:xfrm>
            <a:off x="3479800" y="5786438"/>
            <a:ext cx="2463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Temp.          Vert. Vel.</a:t>
            </a:r>
            <a:r>
              <a:rPr lang="en-US"/>
              <a:t>     </a:t>
            </a:r>
          </a:p>
        </p:txBody>
      </p:sp>
      <p:sp>
        <p:nvSpPr>
          <p:cNvPr id="69642" name="TextBox 11"/>
          <p:cNvSpPr txBox="1">
            <a:spLocks noChangeArrowheads="1"/>
          </p:cNvSpPr>
          <p:nvPr/>
        </p:nvSpPr>
        <p:spPr bwMode="auto">
          <a:xfrm>
            <a:off x="6469063" y="5791200"/>
            <a:ext cx="2463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Temp.          Vert. Vel.</a:t>
            </a:r>
            <a:r>
              <a:rPr lang="en-US"/>
              <a:t>     </a:t>
            </a:r>
          </a:p>
        </p:txBody>
      </p:sp>
      <p:sp>
        <p:nvSpPr>
          <p:cNvPr id="69643" name="TextBox 14"/>
          <p:cNvSpPr txBox="1">
            <a:spLocks noChangeArrowheads="1"/>
          </p:cNvSpPr>
          <p:nvPr/>
        </p:nvSpPr>
        <p:spPr bwMode="auto">
          <a:xfrm>
            <a:off x="109538" y="152400"/>
            <a:ext cx="9556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RU16</a:t>
            </a:r>
          </a:p>
          <a:p>
            <a:r>
              <a:rPr lang="en-US"/>
              <a:t>Temp.</a:t>
            </a:r>
          </a:p>
          <a:p>
            <a:r>
              <a:rPr lang="en-US"/>
              <a:t>Section</a:t>
            </a:r>
          </a:p>
        </p:txBody>
      </p:sp>
      <p:sp>
        <p:nvSpPr>
          <p:cNvPr id="69644" name="TextBox 12"/>
          <p:cNvSpPr txBox="1">
            <a:spLocks noChangeArrowheads="1"/>
          </p:cNvSpPr>
          <p:nvPr/>
        </p:nvSpPr>
        <p:spPr bwMode="auto">
          <a:xfrm>
            <a:off x="0" y="3124200"/>
            <a:ext cx="1311275"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solidFill>
                  <a:srgbClr val="0000FF"/>
                </a:solidFill>
              </a:rPr>
              <a:t>Upcast</a:t>
            </a:r>
          </a:p>
          <a:p>
            <a:r>
              <a:rPr lang="en-US" sz="2000">
                <a:solidFill>
                  <a:srgbClr val="FF0000"/>
                </a:solidFill>
              </a:rPr>
              <a:t>Downcast</a:t>
            </a:r>
          </a:p>
          <a:p>
            <a:endParaRPr lang="en-US">
              <a:solidFill>
                <a:srgbClr val="0000FF"/>
              </a:solidFill>
            </a:endParaRPr>
          </a:p>
          <a:p>
            <a:endParaRPr lang="en-US">
              <a:solidFill>
                <a:srgbClr val="0000FF"/>
              </a:solidFill>
            </a:endParaRPr>
          </a:p>
        </p:txBody>
      </p:sp>
    </p:spTree>
    <p:extLst>
      <p:ext uri="{BB962C8B-B14F-4D97-AF65-F5344CB8AC3E}">
        <p14:creationId xmlns:p14="http://schemas.microsoft.com/office/powerpoint/2010/main" val="12736692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7" descr="cold_lisa.pdf"/>
          <p:cNvPicPr>
            <a:picLocks noChangeAspect="1"/>
          </p:cNvPicPr>
          <p:nvPr/>
        </p:nvPicPr>
        <p:blipFill>
          <a:blip r:embed="rId2">
            <a:extLst>
              <a:ext uri="{28A0092B-C50C-407E-A947-70E740481C1C}">
                <a14:useLocalDpi xmlns:a14="http://schemas.microsoft.com/office/drawing/2010/main" val="0"/>
              </a:ext>
            </a:extLst>
          </a:blip>
          <a:srcRect l="14404" t="3268" r="15894" b="22905"/>
          <a:stretch>
            <a:fillRect/>
          </a:stretch>
        </p:blipFill>
        <p:spPr bwMode="auto">
          <a:xfrm>
            <a:off x="3071813" y="588963"/>
            <a:ext cx="2968625" cy="407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8" descr="cold_lisa-warm.pdf"/>
          <p:cNvPicPr>
            <a:picLocks noChangeAspect="1"/>
          </p:cNvPicPr>
          <p:nvPr/>
        </p:nvPicPr>
        <p:blipFill>
          <a:blip r:embed="rId3">
            <a:extLst>
              <a:ext uri="{28A0092B-C50C-407E-A947-70E740481C1C}">
                <a14:useLocalDpi xmlns:a14="http://schemas.microsoft.com/office/drawing/2010/main" val="0"/>
              </a:ext>
            </a:extLst>
          </a:blip>
          <a:srcRect l="15189" t="3268" r="16364" b="25568"/>
          <a:stretch>
            <a:fillRect/>
          </a:stretch>
        </p:blipFill>
        <p:spPr bwMode="auto">
          <a:xfrm>
            <a:off x="6153150" y="582613"/>
            <a:ext cx="2990850" cy="4025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8195" name="Picture 9" descr="warm.pdf"/>
          <p:cNvPicPr>
            <a:picLocks noChangeAspect="1"/>
          </p:cNvPicPr>
          <p:nvPr/>
        </p:nvPicPr>
        <p:blipFill>
          <a:blip r:embed="rId4">
            <a:extLst>
              <a:ext uri="{28A0092B-C50C-407E-A947-70E740481C1C}">
                <a14:useLocalDpi xmlns:a14="http://schemas.microsoft.com/office/drawing/2010/main" val="0"/>
              </a:ext>
            </a:extLst>
          </a:blip>
          <a:srcRect l="15034" t="3511" r="16049" b="22783"/>
          <a:stretch>
            <a:fillRect/>
          </a:stretch>
        </p:blipFill>
        <p:spPr bwMode="auto">
          <a:xfrm>
            <a:off x="0" y="588963"/>
            <a:ext cx="2938463" cy="406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
          <p:cNvSpPr>
            <a:spLocks noChangeArrowheads="1"/>
          </p:cNvSpPr>
          <p:nvPr/>
        </p:nvSpPr>
        <p:spPr bwMode="auto">
          <a:xfrm>
            <a:off x="7251700" y="3375025"/>
            <a:ext cx="1874838"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p>
            <a:pPr algn="ctr">
              <a:defRPr/>
            </a:pPr>
            <a:r>
              <a:rPr lang="en-US" sz="2200" b="1" dirty="0">
                <a:latin typeface="+mn-lt"/>
              </a:rPr>
              <a:t>SST Difference</a:t>
            </a:r>
          </a:p>
        </p:txBody>
      </p:sp>
      <p:sp>
        <p:nvSpPr>
          <p:cNvPr id="8" name="Rectangle 1"/>
          <p:cNvSpPr>
            <a:spLocks noChangeArrowheads="1"/>
          </p:cNvSpPr>
          <p:nvPr/>
        </p:nvSpPr>
        <p:spPr bwMode="auto">
          <a:xfrm>
            <a:off x="1568450" y="3373438"/>
            <a:ext cx="1152525"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p>
            <a:pPr algn="ctr">
              <a:defRPr/>
            </a:pPr>
            <a:r>
              <a:rPr lang="en-US" sz="2200" b="1" dirty="0">
                <a:latin typeface="+mn-lt"/>
              </a:rPr>
              <a:t>Global </a:t>
            </a:r>
          </a:p>
          <a:p>
            <a:pPr algn="ctr">
              <a:defRPr/>
            </a:pPr>
            <a:r>
              <a:rPr lang="en-US" sz="2200" b="1" dirty="0">
                <a:latin typeface="+mn-lt"/>
              </a:rPr>
              <a:t>SST </a:t>
            </a:r>
          </a:p>
        </p:txBody>
      </p:sp>
      <p:sp>
        <p:nvSpPr>
          <p:cNvPr id="9" name="Rectangle 1"/>
          <p:cNvSpPr>
            <a:spLocks noChangeArrowheads="1"/>
          </p:cNvSpPr>
          <p:nvPr/>
        </p:nvSpPr>
        <p:spPr bwMode="auto">
          <a:xfrm>
            <a:off x="4483100" y="3387725"/>
            <a:ext cx="1374775"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p>
            <a:pPr algn="ctr">
              <a:defRPr/>
            </a:pPr>
            <a:r>
              <a:rPr lang="en-US" sz="2200" b="1" dirty="0">
                <a:latin typeface="+mn-lt"/>
              </a:rPr>
              <a:t>Regional</a:t>
            </a:r>
          </a:p>
          <a:p>
            <a:pPr algn="ctr">
              <a:defRPr/>
            </a:pPr>
            <a:r>
              <a:rPr lang="en-US" sz="2200" b="1" dirty="0">
                <a:latin typeface="+mn-lt"/>
              </a:rPr>
              <a:t> SST</a:t>
            </a:r>
          </a:p>
        </p:txBody>
      </p:sp>
      <p:sp>
        <p:nvSpPr>
          <p:cNvPr id="8199" name="Rectangle 9"/>
          <p:cNvSpPr>
            <a:spLocks noChangeArrowheads="1"/>
          </p:cNvSpPr>
          <p:nvPr/>
        </p:nvSpPr>
        <p:spPr bwMode="auto">
          <a:xfrm>
            <a:off x="0" y="214313"/>
            <a:ext cx="9144000" cy="803275"/>
          </a:xfrm>
          <a:prstGeom prst="rect">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lIns="64291" tIns="32146" rIns="64291" bIns="32146"/>
          <a:lstStyle/>
          <a:p>
            <a:endParaRPr lang="en-US"/>
          </a:p>
        </p:txBody>
      </p:sp>
      <p:sp>
        <p:nvSpPr>
          <p:cNvPr id="8200" name="TextBox 7"/>
          <p:cNvSpPr txBox="1">
            <a:spLocks noChangeArrowheads="1"/>
          </p:cNvSpPr>
          <p:nvPr/>
        </p:nvSpPr>
        <p:spPr bwMode="auto">
          <a:xfrm>
            <a:off x="0" y="30163"/>
            <a:ext cx="9144000"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100">
                <a:sym typeface="Gill Sans" charset="0"/>
              </a:rPr>
              <a:t>Post-Hurricane Irene Sea Surface Temperatures</a:t>
            </a:r>
          </a:p>
        </p:txBody>
      </p:sp>
      <p:sp>
        <p:nvSpPr>
          <p:cNvPr id="12" name="TextBox 11"/>
          <p:cNvSpPr txBox="1"/>
          <p:nvPr/>
        </p:nvSpPr>
        <p:spPr>
          <a:xfrm>
            <a:off x="152400" y="4967288"/>
            <a:ext cx="8991600" cy="495300"/>
          </a:xfrm>
          <a:prstGeom prst="rect">
            <a:avLst/>
          </a:prstGeom>
          <a:noFill/>
        </p:spPr>
        <p:txBody>
          <a:bodyPr lIns="64291" tIns="32146" rIns="64291" bIns="32146">
            <a:spAutoFit/>
          </a:bodyPr>
          <a:lstStyle/>
          <a:p>
            <a:pPr>
              <a:defRPr/>
            </a:pPr>
            <a:r>
              <a:rPr lang="en-US" sz="2800" dirty="0">
                <a:latin typeface="+mj-lt"/>
              </a:rPr>
              <a:t>How does </a:t>
            </a:r>
            <a:r>
              <a:rPr lang="en-US" sz="2800" dirty="0">
                <a:latin typeface="+mj-lt"/>
              </a:rPr>
              <a:t>the 6C - 8C Cooling </a:t>
            </a:r>
            <a:r>
              <a:rPr lang="en-US" sz="2800" dirty="0">
                <a:latin typeface="+mj-lt"/>
              </a:rPr>
              <a:t>impact the hurricane? </a:t>
            </a:r>
            <a:endParaRPr lang="en-US" sz="2800" dirty="0">
              <a:latin typeface="+mj-lt"/>
            </a:endParaRPr>
          </a:p>
        </p:txBody>
      </p:sp>
    </p:spTree>
    <p:extLst>
      <p:ext uri="{BB962C8B-B14F-4D97-AF65-F5344CB8AC3E}">
        <p14:creationId xmlns:p14="http://schemas.microsoft.com/office/powerpoint/2010/main" val="3504047768"/>
      </p:ext>
    </p:extLst>
  </p:cSld>
  <p:clrMapOvr>
    <a:masterClrMapping/>
  </p:clrMapOvr>
  <p:transition xmlns:p14="http://schemas.microsoft.com/office/powerpoint/2010/main" spd="slow" advClick="0"/>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657" name="Group 34"/>
          <p:cNvGrpSpPr>
            <a:grpSpLocks/>
          </p:cNvGrpSpPr>
          <p:nvPr/>
        </p:nvGrpSpPr>
        <p:grpSpPr bwMode="auto">
          <a:xfrm>
            <a:off x="319088" y="628650"/>
            <a:ext cx="8443912" cy="5599113"/>
            <a:chOff x="560375" y="0"/>
            <a:chExt cx="8096890" cy="6207845"/>
          </a:xfrm>
        </p:grpSpPr>
        <p:grpSp>
          <p:nvGrpSpPr>
            <p:cNvPr id="70659" name="Group 31"/>
            <p:cNvGrpSpPr>
              <a:grpSpLocks/>
            </p:cNvGrpSpPr>
            <p:nvPr/>
          </p:nvGrpSpPr>
          <p:grpSpPr bwMode="auto">
            <a:xfrm>
              <a:off x="560375" y="0"/>
              <a:ext cx="8001000" cy="6207845"/>
              <a:chOff x="560375" y="0"/>
              <a:chExt cx="8001000" cy="6207845"/>
            </a:xfrm>
          </p:grpSpPr>
          <p:pic>
            <p:nvPicPr>
              <p:cNvPr id="70662" name="Picture 1"/>
              <p:cNvPicPr>
                <a:picLocks noChangeAspect="1"/>
              </p:cNvPicPr>
              <p:nvPr/>
            </p:nvPicPr>
            <p:blipFill>
              <a:blip r:embed="rId3">
                <a:extLst>
                  <a:ext uri="{28A0092B-C50C-407E-A947-70E740481C1C}">
                    <a14:useLocalDpi xmlns:a14="http://schemas.microsoft.com/office/drawing/2010/main" val="0"/>
                  </a:ext>
                </a:extLst>
              </a:blip>
              <a:srcRect t="3014"/>
              <a:stretch>
                <a:fillRect/>
              </a:stretch>
            </p:blipFill>
            <p:spPr bwMode="auto">
              <a:xfrm>
                <a:off x="560375" y="0"/>
                <a:ext cx="8001000" cy="6207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p:cNvCxnSpPr/>
              <p:nvPr/>
            </p:nvCxnSpPr>
            <p:spPr>
              <a:xfrm>
                <a:off x="1447851" y="1219744"/>
                <a:ext cx="255739" cy="61075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709679" y="1828736"/>
                <a:ext cx="50082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flipV="1">
                <a:off x="2210503" y="1828736"/>
                <a:ext cx="280095" cy="69171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H="1" flipV="1">
                <a:off x="2490598" y="2502851"/>
                <a:ext cx="785485" cy="10789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3" name="Oval 22"/>
              <p:cNvSpPr/>
              <p:nvPr/>
            </p:nvSpPr>
            <p:spPr>
              <a:xfrm>
                <a:off x="1426539" y="1196863"/>
                <a:ext cx="45668" cy="45762"/>
              </a:xfrm>
              <a:prstGeom prst="ellipse">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 name="Oval 23"/>
              <p:cNvSpPr/>
              <p:nvPr/>
            </p:nvSpPr>
            <p:spPr>
              <a:xfrm>
                <a:off x="1686846" y="1800575"/>
                <a:ext cx="45668" cy="45762"/>
              </a:xfrm>
              <a:prstGeom prst="ellipse">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 name="Oval 24"/>
              <p:cNvSpPr/>
              <p:nvPr/>
            </p:nvSpPr>
            <p:spPr>
              <a:xfrm>
                <a:off x="2189191" y="1812895"/>
                <a:ext cx="45668" cy="45762"/>
              </a:xfrm>
              <a:prstGeom prst="ellipse">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 name="Oval 25"/>
              <p:cNvSpPr/>
              <p:nvPr/>
            </p:nvSpPr>
            <p:spPr>
              <a:xfrm>
                <a:off x="2464719" y="2492290"/>
                <a:ext cx="45668" cy="45762"/>
              </a:xfrm>
              <a:prstGeom prst="ellipse">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 name="Oval 26"/>
              <p:cNvSpPr/>
              <p:nvPr/>
            </p:nvSpPr>
            <p:spPr>
              <a:xfrm>
                <a:off x="2731115" y="2835509"/>
                <a:ext cx="45668" cy="45762"/>
              </a:xfrm>
              <a:prstGeom prst="ellipse">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 name="Oval 27"/>
              <p:cNvSpPr/>
              <p:nvPr/>
            </p:nvSpPr>
            <p:spPr>
              <a:xfrm>
                <a:off x="2997510" y="3199847"/>
                <a:ext cx="45668" cy="45762"/>
              </a:xfrm>
              <a:prstGeom prst="ellipse">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 name="Oval 28"/>
              <p:cNvSpPr/>
              <p:nvPr/>
            </p:nvSpPr>
            <p:spPr>
              <a:xfrm>
                <a:off x="3242594" y="3544825"/>
                <a:ext cx="45668" cy="45762"/>
              </a:xfrm>
              <a:prstGeom prst="ellipse">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 name="Oval 29"/>
              <p:cNvSpPr/>
              <p:nvPr/>
            </p:nvSpPr>
            <p:spPr>
              <a:xfrm>
                <a:off x="1924318" y="1798814"/>
                <a:ext cx="45668" cy="45762"/>
              </a:xfrm>
              <a:prstGeom prst="ellipse">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0675" name="TextBox 30"/>
              <p:cNvSpPr txBox="1">
                <a:spLocks noChangeArrowheads="1"/>
              </p:cNvSpPr>
              <p:nvPr/>
            </p:nvSpPr>
            <p:spPr bwMode="auto">
              <a:xfrm>
                <a:off x="1305245" y="2491933"/>
                <a:ext cx="1676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a:latin typeface="Calibri" charset="0"/>
                    <a:cs typeface="Calibri" charset="0"/>
                  </a:rPr>
                  <a:t>NHC Best Track</a:t>
                </a:r>
              </a:p>
            </p:txBody>
          </p:sp>
        </p:grpSp>
        <p:sp>
          <p:nvSpPr>
            <p:cNvPr id="33" name="Oval 32"/>
            <p:cNvSpPr/>
            <p:nvPr/>
          </p:nvSpPr>
          <p:spPr>
            <a:xfrm>
              <a:off x="7818501" y="1341190"/>
              <a:ext cx="838764" cy="228812"/>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 name="Oval 33"/>
            <p:cNvSpPr/>
            <p:nvPr/>
          </p:nvSpPr>
          <p:spPr>
            <a:xfrm>
              <a:off x="5175861" y="3384657"/>
              <a:ext cx="837242" cy="228812"/>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70658" name="Rectangle 35"/>
          <p:cNvSpPr>
            <a:spLocks noChangeArrowheads="1"/>
          </p:cNvSpPr>
          <p:nvPr/>
        </p:nvSpPr>
        <p:spPr bwMode="auto">
          <a:xfrm>
            <a:off x="31750" y="26988"/>
            <a:ext cx="9112250"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3100" b="1">
                <a:solidFill>
                  <a:srgbClr val="000000"/>
                </a:solidFill>
                <a:latin typeface="Calibri" charset="0"/>
                <a:cs typeface="Calibri" charset="0"/>
              </a:rPr>
              <a:t>Even coupled models (e.g. HWRF) overpredicted Irene</a:t>
            </a:r>
            <a:endParaRPr lang="en-US" sz="3100"/>
          </a:p>
        </p:txBody>
      </p:sp>
    </p:spTree>
    <p:extLst>
      <p:ext uri="{BB962C8B-B14F-4D97-AF65-F5344CB8AC3E}">
        <p14:creationId xmlns:p14="http://schemas.microsoft.com/office/powerpoint/2010/main" val="339298666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2" descr="winds_kts_31_6km_warm.png"/>
          <p:cNvPicPr>
            <a:picLocks noChangeAspect="1"/>
          </p:cNvPicPr>
          <p:nvPr/>
        </p:nvPicPr>
        <p:blipFill>
          <a:blip r:embed="rId2">
            <a:extLst>
              <a:ext uri="{28A0092B-C50C-407E-A947-70E740481C1C}">
                <a14:useLocalDpi xmlns:a14="http://schemas.microsoft.com/office/drawing/2010/main" val="0"/>
              </a:ext>
            </a:extLst>
          </a:blip>
          <a:srcRect l="12880" t="2559" r="15863"/>
          <a:stretch>
            <a:fillRect/>
          </a:stretch>
        </p:blipFill>
        <p:spPr bwMode="auto">
          <a:xfrm>
            <a:off x="231775" y="642938"/>
            <a:ext cx="4160838" cy="455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8" name="Picture 3" descr="winds_kts_31_6km_cold.png"/>
          <p:cNvPicPr>
            <a:picLocks noChangeAspect="1"/>
          </p:cNvPicPr>
          <p:nvPr/>
        </p:nvPicPr>
        <p:blipFill>
          <a:blip r:embed="rId3">
            <a:extLst>
              <a:ext uri="{28A0092B-C50C-407E-A947-70E740481C1C}">
                <a14:useLocalDpi xmlns:a14="http://schemas.microsoft.com/office/drawing/2010/main" val="0"/>
              </a:ext>
            </a:extLst>
          </a:blip>
          <a:srcRect l="12759" t="3462" r="4376"/>
          <a:stretch>
            <a:fillRect/>
          </a:stretch>
        </p:blipFill>
        <p:spPr bwMode="auto">
          <a:xfrm>
            <a:off x="4314825" y="696913"/>
            <a:ext cx="4829175" cy="450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p:nvPr/>
        </p:nvSpPr>
        <p:spPr>
          <a:xfrm rot="1455822">
            <a:off x="6672263" y="1441450"/>
            <a:ext cx="766762" cy="1255713"/>
          </a:xfrm>
          <a:prstGeom prst="ellipse">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lIns="64291" tIns="32146" rIns="64291" bIns="32146" anchor="ctr"/>
          <a:lstStyle/>
          <a:p>
            <a:pPr>
              <a:defRPr/>
            </a:pPr>
            <a:endParaRPr lang="en-US" b="1">
              <a:latin typeface="Calibri"/>
              <a:cs typeface="Calibri"/>
            </a:endParaRPr>
          </a:p>
        </p:txBody>
      </p:sp>
      <p:sp>
        <p:nvSpPr>
          <p:cNvPr id="9220" name="TextBox 5"/>
          <p:cNvSpPr txBox="1">
            <a:spLocks noChangeArrowheads="1"/>
          </p:cNvSpPr>
          <p:nvPr/>
        </p:nvSpPr>
        <p:spPr bwMode="auto">
          <a:xfrm>
            <a:off x="0" y="30163"/>
            <a:ext cx="9144000"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100">
                <a:sym typeface="Gill Sans" charset="0"/>
              </a:rPr>
              <a:t>Hurricane Irene SST Sensitivity Hindcast</a:t>
            </a:r>
          </a:p>
        </p:txBody>
      </p:sp>
      <p:sp>
        <p:nvSpPr>
          <p:cNvPr id="7" name="Oval 6"/>
          <p:cNvSpPr/>
          <p:nvPr/>
        </p:nvSpPr>
        <p:spPr>
          <a:xfrm rot="1455822">
            <a:off x="2600325" y="1441450"/>
            <a:ext cx="766763" cy="1255713"/>
          </a:xfrm>
          <a:prstGeom prst="ellipse">
            <a:avLst/>
          </a:prstGeom>
          <a:noFill/>
          <a:ln w="57150" cmpd="sng">
            <a:solidFill>
              <a:srgbClr val="000000"/>
            </a:solidFill>
          </a:ln>
        </p:spPr>
        <p:style>
          <a:lnRef idx="1">
            <a:schemeClr val="accent1"/>
          </a:lnRef>
          <a:fillRef idx="3">
            <a:schemeClr val="accent1"/>
          </a:fillRef>
          <a:effectRef idx="2">
            <a:schemeClr val="accent1"/>
          </a:effectRef>
          <a:fontRef idx="minor">
            <a:schemeClr val="lt1"/>
          </a:fontRef>
        </p:style>
        <p:txBody>
          <a:bodyPr lIns="64291" tIns="32146" rIns="64291" bIns="32146" anchor="ctr"/>
          <a:lstStyle/>
          <a:p>
            <a:pPr>
              <a:defRPr/>
            </a:pPr>
            <a:endParaRPr lang="en-US" b="1">
              <a:latin typeface="Calibri"/>
              <a:cs typeface="Calibri"/>
            </a:endParaRPr>
          </a:p>
        </p:txBody>
      </p:sp>
      <p:sp>
        <p:nvSpPr>
          <p:cNvPr id="9222" name="Rectangle 8"/>
          <p:cNvSpPr>
            <a:spLocks noChangeArrowheads="1"/>
          </p:cNvSpPr>
          <p:nvPr/>
        </p:nvSpPr>
        <p:spPr bwMode="auto">
          <a:xfrm>
            <a:off x="0" y="4929188"/>
            <a:ext cx="9144000" cy="642937"/>
          </a:xfrm>
          <a:prstGeom prst="rect">
            <a:avLst/>
          </a:prstGeom>
          <a:solidFill>
            <a:srgbClr val="FFFFFF"/>
          </a:solidFill>
          <a:ln>
            <a:noFill/>
          </a:ln>
          <a:extLst>
            <a:ext uri="{91240B29-F687-4f45-9708-019B960494DF}">
              <a14:hiddenLine xmlns:a14="http://schemas.microsoft.com/office/drawing/2010/main" w="25400">
                <a:solidFill>
                  <a:srgbClr val="000000"/>
                </a:solidFill>
                <a:round/>
                <a:headEnd/>
                <a:tailEnd/>
              </a14:hiddenLine>
            </a:ext>
          </a:extLst>
        </p:spPr>
        <p:txBody>
          <a:bodyPr lIns="64291" tIns="32146" rIns="64291" bIns="32146"/>
          <a:lstStyle/>
          <a:p>
            <a:endParaRPr lang="en-US"/>
          </a:p>
        </p:txBody>
      </p:sp>
      <p:graphicFrame>
        <p:nvGraphicFramePr>
          <p:cNvPr id="8" name="Table 7"/>
          <p:cNvGraphicFramePr>
            <a:graphicFrameLocks noGrp="1"/>
          </p:cNvGraphicFramePr>
          <p:nvPr/>
        </p:nvGraphicFramePr>
        <p:xfrm>
          <a:off x="403225" y="5005388"/>
          <a:ext cx="8293100" cy="1052512"/>
        </p:xfrm>
        <a:graphic>
          <a:graphicData uri="http://schemas.openxmlformats.org/drawingml/2006/table">
            <a:tbl>
              <a:tblPr/>
              <a:tblGrid>
                <a:gridCol w="2002298"/>
                <a:gridCol w="1359770"/>
                <a:gridCol w="1554022"/>
                <a:gridCol w="1778160"/>
                <a:gridCol w="1598850"/>
              </a:tblGrid>
              <a:tr h="785354">
                <a:tc>
                  <a:txBody>
                    <a:bodyPr/>
                    <a:lstStyle/>
                    <a:p>
                      <a:pPr algn="l" fontAlgn="b"/>
                      <a:r>
                        <a:rPr lang="en-US" sz="1700" b="1" i="0" u="none" strike="noStrike" baseline="0" dirty="0" smtClean="0">
                          <a:solidFill>
                            <a:srgbClr val="000000"/>
                          </a:solidFill>
                          <a:effectLst/>
                          <a:latin typeface="+mn-lt"/>
                        </a:rPr>
                        <a:t>Maximum </a:t>
                      </a:r>
                    </a:p>
                    <a:p>
                      <a:pPr algn="l" fontAlgn="b"/>
                      <a:r>
                        <a:rPr lang="en-US" sz="1700" b="1" i="0" u="none" strike="noStrike" baseline="0" dirty="0" smtClean="0">
                          <a:solidFill>
                            <a:srgbClr val="000000"/>
                          </a:solidFill>
                          <a:effectLst/>
                          <a:latin typeface="+mn-lt"/>
                        </a:rPr>
                        <a:t>Wind Speed </a:t>
                      </a:r>
                    </a:p>
                    <a:p>
                      <a:pPr algn="l" fontAlgn="b"/>
                      <a:r>
                        <a:rPr lang="en-US" sz="1700" b="1" i="0" u="none" strike="noStrike" baseline="0" dirty="0" smtClean="0">
                          <a:solidFill>
                            <a:srgbClr val="000000"/>
                          </a:solidFill>
                          <a:effectLst/>
                          <a:latin typeface="+mn-lt"/>
                        </a:rPr>
                        <a:t>Skill Score</a:t>
                      </a:r>
                      <a:endParaRPr lang="en-US" sz="1700" b="0" i="0" u="none" strike="noStrike" dirty="0" smtClean="0">
                        <a:solidFill>
                          <a:srgbClr val="000000"/>
                        </a:solidFill>
                        <a:effectLst/>
                        <a:latin typeface="+mj-lt"/>
                      </a:endParaRPr>
                    </a:p>
                  </a:txBody>
                  <a:tcPr marL="8060" marR="8060" marT="806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700" b="1" i="1" u="none" strike="noStrike" dirty="0" smtClean="0">
                          <a:solidFill>
                            <a:srgbClr val="000000"/>
                          </a:solidFill>
                          <a:effectLst/>
                          <a:latin typeface="+mn-lt"/>
                        </a:rPr>
                        <a:t>Official Forecast</a:t>
                      </a:r>
                    </a:p>
                    <a:p>
                      <a:pPr algn="ctr" fontAlgn="b"/>
                      <a:endParaRPr lang="en-US" sz="1700" b="1" i="1" u="none" strike="noStrike" dirty="0">
                        <a:solidFill>
                          <a:srgbClr val="000000"/>
                        </a:solidFill>
                        <a:effectLst/>
                        <a:latin typeface="+mn-lt"/>
                      </a:endParaRPr>
                    </a:p>
                  </a:txBody>
                  <a:tcPr marL="8060" marR="8060" marT="8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700" b="1" i="1" u="none" strike="noStrike" dirty="0">
                          <a:solidFill>
                            <a:srgbClr val="FF0000"/>
                          </a:solidFill>
                          <a:effectLst/>
                          <a:latin typeface="+mn-lt"/>
                        </a:rPr>
                        <a:t>Warm </a:t>
                      </a:r>
                      <a:r>
                        <a:rPr lang="en-US" sz="1700" b="1" i="1" u="none" strike="noStrike" dirty="0" smtClean="0">
                          <a:solidFill>
                            <a:srgbClr val="FF0000"/>
                          </a:solidFill>
                          <a:effectLst/>
                          <a:latin typeface="+mn-lt"/>
                        </a:rPr>
                        <a:t>SST</a:t>
                      </a:r>
                      <a:r>
                        <a:rPr lang="en-US" sz="1700" b="1" i="1" u="none" strike="noStrike" baseline="0" dirty="0" smtClean="0">
                          <a:solidFill>
                            <a:srgbClr val="FF0000"/>
                          </a:solidFill>
                          <a:effectLst/>
                          <a:latin typeface="+mn-lt"/>
                        </a:rPr>
                        <a:t> </a:t>
                      </a:r>
                      <a:r>
                        <a:rPr lang="en-US" sz="1700" b="1" i="1" u="none" strike="noStrike" baseline="0" dirty="0" err="1" smtClean="0">
                          <a:solidFill>
                            <a:srgbClr val="FF0000"/>
                          </a:solidFill>
                          <a:effectLst/>
                          <a:latin typeface="+mn-lt"/>
                        </a:rPr>
                        <a:t>Hindcast</a:t>
                      </a:r>
                      <a:endParaRPr lang="en-US" sz="1700" b="1" i="1" u="none" strike="noStrike" dirty="0" smtClean="0">
                        <a:solidFill>
                          <a:srgbClr val="FF0000"/>
                        </a:solidFill>
                        <a:effectLst/>
                        <a:latin typeface="+mn-lt"/>
                      </a:endParaRPr>
                    </a:p>
                    <a:p>
                      <a:pPr algn="ctr" fontAlgn="b"/>
                      <a:endParaRPr lang="en-US" sz="1700" b="1" i="1" u="none" strike="noStrike" dirty="0">
                        <a:solidFill>
                          <a:srgbClr val="000000"/>
                        </a:solidFill>
                        <a:effectLst/>
                        <a:latin typeface="+mn-lt"/>
                      </a:endParaRPr>
                    </a:p>
                  </a:txBody>
                  <a:tcPr marL="8060" marR="8060" marT="8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700" b="1" i="1" u="none" strike="noStrike" dirty="0" smtClean="0">
                          <a:solidFill>
                            <a:srgbClr val="000000"/>
                          </a:solidFill>
                          <a:effectLst/>
                          <a:latin typeface="+mn-lt"/>
                        </a:rPr>
                        <a:t>Warm SST +  OML Model </a:t>
                      </a:r>
                      <a:r>
                        <a:rPr lang="en-US" sz="1700" b="1" i="1" u="none" strike="noStrike" dirty="0" err="1" smtClean="0">
                          <a:solidFill>
                            <a:srgbClr val="000000"/>
                          </a:solidFill>
                          <a:effectLst/>
                          <a:latin typeface="+mn-lt"/>
                        </a:rPr>
                        <a:t>Hindcast</a:t>
                      </a:r>
                      <a:endParaRPr lang="en-US" sz="1700" b="1" i="1" u="none" strike="noStrike" dirty="0">
                        <a:solidFill>
                          <a:srgbClr val="000000"/>
                        </a:solidFill>
                        <a:effectLst/>
                        <a:latin typeface="+mn-lt"/>
                      </a:endParaRPr>
                    </a:p>
                  </a:txBody>
                  <a:tcPr marL="8060" marR="8060" marT="806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700" b="1" i="1" u="none" strike="noStrike" dirty="0">
                          <a:solidFill>
                            <a:srgbClr val="0000FF"/>
                          </a:solidFill>
                          <a:effectLst/>
                          <a:latin typeface="+mn-lt"/>
                        </a:rPr>
                        <a:t>Cold </a:t>
                      </a:r>
                      <a:r>
                        <a:rPr lang="en-US" sz="1700" b="1" i="1" u="none" strike="noStrike" dirty="0" smtClean="0">
                          <a:solidFill>
                            <a:srgbClr val="0000FF"/>
                          </a:solidFill>
                          <a:effectLst/>
                          <a:latin typeface="+mn-lt"/>
                        </a:rPr>
                        <a:t>SST</a:t>
                      </a:r>
                      <a:r>
                        <a:rPr lang="en-US" sz="1700" b="1" i="1" u="none" strike="noStrike" baseline="0" dirty="0" smtClean="0">
                          <a:solidFill>
                            <a:srgbClr val="0000FF"/>
                          </a:solidFill>
                          <a:effectLst/>
                          <a:latin typeface="+mn-lt"/>
                        </a:rPr>
                        <a:t> </a:t>
                      </a:r>
                      <a:r>
                        <a:rPr lang="en-US" sz="1700" b="1" i="1" u="none" strike="noStrike" baseline="0" dirty="0" err="1" smtClean="0">
                          <a:solidFill>
                            <a:srgbClr val="0000FF"/>
                          </a:solidFill>
                          <a:effectLst/>
                          <a:latin typeface="+mn-lt"/>
                        </a:rPr>
                        <a:t>Hindcast</a:t>
                      </a:r>
                      <a:endParaRPr lang="en-US" sz="1700" b="1" i="1" u="none" strike="noStrike" dirty="0" smtClean="0">
                        <a:solidFill>
                          <a:srgbClr val="0000FF"/>
                        </a:solidFill>
                        <a:effectLst/>
                        <a:latin typeface="+mn-lt"/>
                      </a:endParaRPr>
                    </a:p>
                    <a:p>
                      <a:pPr algn="ctr" fontAlgn="b"/>
                      <a:endParaRPr lang="en-US" sz="1700" b="1" i="1" u="none" strike="noStrike" dirty="0">
                        <a:solidFill>
                          <a:srgbClr val="0000FF"/>
                        </a:solidFill>
                        <a:effectLst/>
                        <a:latin typeface="+mn-lt"/>
                      </a:endParaRPr>
                    </a:p>
                  </a:txBody>
                  <a:tcPr marL="8060" marR="8060" marT="806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r>
              <a:tr h="267158">
                <a:tc>
                  <a:txBody>
                    <a:bodyPr/>
                    <a:lstStyle/>
                    <a:p>
                      <a:pPr algn="l" fontAlgn="b"/>
                      <a:r>
                        <a:rPr lang="en-US" sz="1700" b="1" i="1" u="none" strike="noStrike" dirty="0" smtClean="0">
                          <a:solidFill>
                            <a:srgbClr val="000000"/>
                          </a:solidFill>
                          <a:effectLst/>
                          <a:latin typeface="+mn-lt"/>
                        </a:rPr>
                        <a:t>RMS</a:t>
                      </a:r>
                      <a:r>
                        <a:rPr lang="en-US" sz="1700" b="1" i="1" u="none" strike="noStrike" baseline="0" dirty="0" smtClean="0">
                          <a:solidFill>
                            <a:srgbClr val="000000"/>
                          </a:solidFill>
                          <a:effectLst/>
                          <a:latin typeface="+mn-lt"/>
                        </a:rPr>
                        <a:t> Error (knots)</a:t>
                      </a:r>
                      <a:endParaRPr lang="en-US" sz="1700" b="1" i="1" u="none" strike="noStrike" dirty="0">
                        <a:solidFill>
                          <a:srgbClr val="000000"/>
                        </a:solidFill>
                        <a:effectLst/>
                        <a:latin typeface="+mn-lt"/>
                      </a:endParaRPr>
                    </a:p>
                  </a:txBody>
                  <a:tcPr marL="8060" marR="8060" marT="806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1700" b="1" i="0" u="none" strike="noStrike" dirty="0">
                          <a:solidFill>
                            <a:srgbClr val="000000"/>
                          </a:solidFill>
                          <a:effectLst/>
                          <a:latin typeface="+mn-lt"/>
                        </a:rPr>
                        <a:t>9.43</a:t>
                      </a:r>
                    </a:p>
                  </a:txBody>
                  <a:tcPr marL="8060" marR="8060" marT="8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1700" b="1" i="0" u="none" strike="noStrike" dirty="0">
                          <a:solidFill>
                            <a:srgbClr val="FF0000"/>
                          </a:solidFill>
                          <a:effectLst/>
                          <a:latin typeface="+mn-lt"/>
                        </a:rPr>
                        <a:t>7.13</a:t>
                      </a:r>
                    </a:p>
                  </a:txBody>
                  <a:tcPr marL="8060" marR="8060" marT="80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1700" b="1" i="0" u="none" strike="noStrike" dirty="0">
                          <a:solidFill>
                            <a:schemeClr val="tx1"/>
                          </a:solidFill>
                          <a:effectLst/>
                          <a:latin typeface="+mn-lt"/>
                        </a:rPr>
                        <a:t>7.09</a:t>
                      </a:r>
                    </a:p>
                  </a:txBody>
                  <a:tcPr marL="8060" marR="8060" marT="806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en-US" sz="1700" b="1" i="0" u="none" strike="noStrike" dirty="0">
                          <a:solidFill>
                            <a:srgbClr val="0000FF"/>
                          </a:solidFill>
                          <a:effectLst/>
                          <a:latin typeface="+mn-lt"/>
                        </a:rPr>
                        <a:t>3.61</a:t>
                      </a:r>
                    </a:p>
                  </a:txBody>
                  <a:tcPr marL="8060" marR="8060" marT="806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r>
            </a:tbl>
          </a:graphicData>
        </a:graphic>
      </p:graphicFrame>
      <p:sp>
        <p:nvSpPr>
          <p:cNvPr id="10" name="TextBox 9"/>
          <p:cNvSpPr txBox="1"/>
          <p:nvPr/>
        </p:nvSpPr>
        <p:spPr>
          <a:xfrm>
            <a:off x="1036638" y="4267200"/>
            <a:ext cx="2620962" cy="434975"/>
          </a:xfrm>
          <a:prstGeom prst="rect">
            <a:avLst/>
          </a:prstGeom>
          <a:solidFill>
            <a:srgbClr val="FFFFFF"/>
          </a:solidFill>
          <a:ln>
            <a:solidFill>
              <a:schemeClr val="accent1"/>
            </a:solidFill>
          </a:ln>
        </p:spPr>
        <p:txBody>
          <a:bodyPr lIns="64291" tIns="32146" rIns="64291" bIns="32146">
            <a:spAutoFit/>
          </a:bodyPr>
          <a:lstStyle/>
          <a:p>
            <a:pPr>
              <a:defRPr/>
            </a:pPr>
            <a:r>
              <a:rPr lang="en-US" dirty="0">
                <a:solidFill>
                  <a:srgbClr val="DF0014"/>
                </a:solidFill>
                <a:latin typeface="+mj-lt"/>
              </a:rPr>
              <a:t>Global Warm SST</a:t>
            </a:r>
          </a:p>
        </p:txBody>
      </p:sp>
      <p:sp>
        <p:nvSpPr>
          <p:cNvPr id="11" name="TextBox 10"/>
          <p:cNvSpPr txBox="1"/>
          <p:nvPr/>
        </p:nvSpPr>
        <p:spPr>
          <a:xfrm>
            <a:off x="5000625" y="4267200"/>
            <a:ext cx="2847975" cy="434975"/>
          </a:xfrm>
          <a:prstGeom prst="rect">
            <a:avLst/>
          </a:prstGeom>
          <a:solidFill>
            <a:srgbClr val="FFFFFF"/>
          </a:solidFill>
          <a:ln>
            <a:solidFill>
              <a:srgbClr val="0000FF"/>
            </a:solidFill>
          </a:ln>
        </p:spPr>
        <p:txBody>
          <a:bodyPr lIns="64291" tIns="32146" rIns="64291" bIns="32146">
            <a:spAutoFit/>
          </a:bodyPr>
          <a:lstStyle/>
          <a:p>
            <a:pPr>
              <a:defRPr/>
            </a:pPr>
            <a:r>
              <a:rPr lang="en-US" dirty="0">
                <a:solidFill>
                  <a:srgbClr val="0000FF"/>
                </a:solidFill>
                <a:latin typeface="+mj-lt"/>
              </a:rPr>
              <a:t>Regional Cold SST</a:t>
            </a:r>
          </a:p>
        </p:txBody>
      </p:sp>
    </p:spTree>
    <p:extLst>
      <p:ext uri="{BB962C8B-B14F-4D97-AF65-F5344CB8AC3E}">
        <p14:creationId xmlns:p14="http://schemas.microsoft.com/office/powerpoint/2010/main" val="3527372220"/>
      </p:ext>
    </p:extLst>
  </p:cSld>
  <p:clrMapOvr>
    <a:masterClrMapping/>
  </p:clrMapOvr>
  <p:transition xmlns:p14="http://schemas.microsoft.com/office/powerpoint/2010/main" spd="slow" advClick="0"/>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ctrTitle"/>
          </p:nvPr>
        </p:nvSpPr>
        <p:spPr/>
        <p:txBody>
          <a:bodyPr/>
          <a:lstStyle/>
          <a:p>
            <a:endParaRPr lang="en-US">
              <a:latin typeface="Arial" charset="0"/>
              <a:cs typeface="ＭＳ Ｐゴシック" charset="0"/>
            </a:endParaRPr>
          </a:p>
        </p:txBody>
      </p:sp>
      <p:sp>
        <p:nvSpPr>
          <p:cNvPr id="10242" name="Subtitle 2"/>
          <p:cNvSpPr>
            <a:spLocks noGrp="1"/>
          </p:cNvSpPr>
          <p:nvPr>
            <p:ph type="subTitle" idx="1"/>
          </p:nvPr>
        </p:nvSpPr>
        <p:spPr/>
        <p:txBody>
          <a:bodyPr/>
          <a:lstStyle/>
          <a:p>
            <a:endParaRPr lang="en-US">
              <a:latin typeface="Arial" charset="0"/>
              <a:cs typeface="ＭＳ Ｐゴシック" charset="0"/>
            </a:endParaRPr>
          </a:p>
        </p:txBody>
      </p:sp>
      <p:pic>
        <p:nvPicPr>
          <p:cNvPr id="10243" name="sandy_cone.mp4">
            <a:hlinkClick r:id="" action="ppaction://media"/>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1025"/>
            <a:ext cx="9144000" cy="569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Box 3"/>
          <p:cNvSpPr txBox="1">
            <a:spLocks noChangeArrowheads="1"/>
          </p:cNvSpPr>
          <p:nvPr/>
        </p:nvSpPr>
        <p:spPr bwMode="auto">
          <a:xfrm>
            <a:off x="22225" y="0"/>
            <a:ext cx="91217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a:t>Hurricane Sandy: 5 Day Track Uncertainty Cone</a:t>
            </a:r>
          </a:p>
        </p:txBody>
      </p:sp>
    </p:spTree>
    <p:extLst>
      <p:ext uri="{BB962C8B-B14F-4D97-AF65-F5344CB8AC3E}">
        <p14:creationId xmlns:p14="http://schemas.microsoft.com/office/powerpoint/2010/main" val="156631196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p:cNvSpPr>
            <a:spLocks noGrp="1"/>
          </p:cNvSpPr>
          <p:nvPr>
            <p:ph type="ctrTitle"/>
          </p:nvPr>
        </p:nvSpPr>
        <p:spPr/>
        <p:txBody>
          <a:bodyPr/>
          <a:lstStyle/>
          <a:p>
            <a:endParaRPr lang="en-US">
              <a:latin typeface="Arial" charset="0"/>
              <a:cs typeface="ＭＳ Ｐゴシック" charset="0"/>
            </a:endParaRPr>
          </a:p>
        </p:txBody>
      </p:sp>
      <p:sp>
        <p:nvSpPr>
          <p:cNvPr id="11266" name="Subtitle 2"/>
          <p:cNvSpPr>
            <a:spLocks noGrp="1"/>
          </p:cNvSpPr>
          <p:nvPr>
            <p:ph type="subTitle" idx="1"/>
          </p:nvPr>
        </p:nvSpPr>
        <p:spPr/>
        <p:txBody>
          <a:bodyPr/>
          <a:lstStyle/>
          <a:p>
            <a:endParaRPr lang="en-US">
              <a:latin typeface="Arial" charset="0"/>
              <a:cs typeface="ＭＳ Ｐゴシック" charset="0"/>
            </a:endParaRPr>
          </a:p>
        </p:txBody>
      </p:sp>
      <p:pic>
        <p:nvPicPr>
          <p:cNvPr id="11267" name="sandy_cone.mp4">
            <a:hlinkClick r:id="" action="ppaction://media"/>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1025"/>
            <a:ext cx="9144000" cy="569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3" descr="Screen Shot 2012-11-13 at 9.59.56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85800"/>
            <a:ext cx="5411788"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Rectangle 1"/>
          <p:cNvSpPr>
            <a:spLocks noChangeArrowheads="1"/>
          </p:cNvSpPr>
          <p:nvPr/>
        </p:nvSpPr>
        <p:spPr bwMode="auto">
          <a:xfrm>
            <a:off x="0" y="0"/>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800"/>
              <a:t>First Warning - Monday, Oct 22, 1-week prior to landfall</a:t>
            </a:r>
          </a:p>
        </p:txBody>
      </p:sp>
    </p:spTree>
    <p:extLst>
      <p:ext uri="{BB962C8B-B14F-4D97-AF65-F5344CB8AC3E}">
        <p14:creationId xmlns:p14="http://schemas.microsoft.com/office/powerpoint/2010/main" val="87218335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3" descr="sandy1027a_cone_codar_glide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35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0" name="TextBox 2"/>
          <p:cNvSpPr txBox="1">
            <a:spLocks noChangeArrowheads="1"/>
          </p:cNvSpPr>
          <p:nvPr/>
        </p:nvSpPr>
        <p:spPr bwMode="auto">
          <a:xfrm>
            <a:off x="533400" y="2895600"/>
            <a:ext cx="20494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chemeClr val="bg1"/>
                </a:solidFill>
              </a:rPr>
              <a:t>Sandy:</a:t>
            </a:r>
          </a:p>
          <a:p>
            <a:r>
              <a:rPr lang="en-US">
                <a:solidFill>
                  <a:schemeClr val="bg1"/>
                </a:solidFill>
              </a:rPr>
              <a:t>2 days before</a:t>
            </a:r>
          </a:p>
          <a:p>
            <a:r>
              <a:rPr lang="en-US">
                <a:solidFill>
                  <a:schemeClr val="bg1"/>
                </a:solidFill>
              </a:rPr>
              <a:t>landfall</a:t>
            </a:r>
          </a:p>
        </p:txBody>
      </p:sp>
    </p:spTree>
    <p:extLst>
      <p:ext uri="{BB962C8B-B14F-4D97-AF65-F5344CB8AC3E}">
        <p14:creationId xmlns:p14="http://schemas.microsoft.com/office/powerpoint/2010/main" val="170980962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descr="sandy1028b_rada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7475"/>
            <a:ext cx="9144000" cy="608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4" name="TextBox 2"/>
          <p:cNvSpPr txBox="1">
            <a:spLocks noChangeArrowheads="1"/>
          </p:cNvSpPr>
          <p:nvPr/>
        </p:nvSpPr>
        <p:spPr bwMode="auto">
          <a:xfrm>
            <a:off x="381000" y="3048000"/>
            <a:ext cx="18954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chemeClr val="bg1"/>
                </a:solidFill>
              </a:rPr>
              <a:t>Sandy:</a:t>
            </a:r>
          </a:p>
          <a:p>
            <a:r>
              <a:rPr lang="en-US">
                <a:solidFill>
                  <a:schemeClr val="bg1"/>
                </a:solidFill>
              </a:rPr>
              <a:t>1 day before</a:t>
            </a:r>
          </a:p>
          <a:p>
            <a:r>
              <a:rPr lang="en-US">
                <a:solidFill>
                  <a:schemeClr val="bg1"/>
                </a:solidFill>
              </a:rPr>
              <a:t>landfall</a:t>
            </a:r>
          </a:p>
        </p:txBody>
      </p:sp>
    </p:spTree>
    <p:extLst>
      <p:ext uri="{BB962C8B-B14F-4D97-AF65-F5344CB8AC3E}">
        <p14:creationId xmlns:p14="http://schemas.microsoft.com/office/powerpoint/2010/main" val="269467792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3" descr="Screen Shot 2013-03-12 at 3.33.05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57200"/>
            <a:ext cx="6858000" cy="572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 name="TextBox 4"/>
          <p:cNvSpPr txBox="1">
            <a:spLocks noChangeArrowheads="1"/>
          </p:cNvSpPr>
          <p:nvPr/>
        </p:nvSpPr>
        <p:spPr bwMode="auto">
          <a:xfrm>
            <a:off x="7938" y="17463"/>
            <a:ext cx="91360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t>Historical Hurricane Tracks within 65 nm of Atlantic City, NJ</a:t>
            </a:r>
            <a:r>
              <a:rPr lang="en-US"/>
              <a:t> </a:t>
            </a:r>
          </a:p>
        </p:txBody>
      </p:sp>
      <p:sp>
        <p:nvSpPr>
          <p:cNvPr id="2051" name="TextBox 5"/>
          <p:cNvSpPr txBox="1">
            <a:spLocks noChangeArrowheads="1"/>
          </p:cNvSpPr>
          <p:nvPr/>
        </p:nvSpPr>
        <p:spPr bwMode="auto">
          <a:xfrm>
            <a:off x="7162800" y="1905000"/>
            <a:ext cx="18288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t>Primary</a:t>
            </a:r>
          </a:p>
          <a:p>
            <a:pPr algn="ctr"/>
            <a:r>
              <a:rPr lang="en-US"/>
              <a:t>Approach: </a:t>
            </a:r>
          </a:p>
          <a:p>
            <a:pPr algn="ctr"/>
            <a:r>
              <a:rPr lang="en-US"/>
              <a:t>Alongshore</a:t>
            </a:r>
          </a:p>
          <a:p>
            <a:pPr algn="ctr"/>
            <a:r>
              <a:rPr lang="en-US"/>
              <a:t>from</a:t>
            </a:r>
          </a:p>
          <a:p>
            <a:pPr algn="ctr"/>
            <a:r>
              <a:rPr lang="en-US"/>
              <a:t>Southeast</a:t>
            </a:r>
          </a:p>
        </p:txBody>
      </p:sp>
    </p:spTree>
    <p:extLst>
      <p:ext uri="{BB962C8B-B14F-4D97-AF65-F5344CB8AC3E}">
        <p14:creationId xmlns:p14="http://schemas.microsoft.com/office/powerpoint/2010/main" val="31951471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descr="sandy1029c_MAB.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8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8" name="TextBox 2"/>
          <p:cNvSpPr txBox="1">
            <a:spLocks noChangeArrowheads="1"/>
          </p:cNvSpPr>
          <p:nvPr/>
        </p:nvSpPr>
        <p:spPr bwMode="auto">
          <a:xfrm>
            <a:off x="228600" y="3581400"/>
            <a:ext cx="22542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chemeClr val="bg1"/>
                </a:solidFill>
              </a:rPr>
              <a:t>Sandy:</a:t>
            </a:r>
          </a:p>
          <a:p>
            <a:r>
              <a:rPr lang="en-US">
                <a:solidFill>
                  <a:schemeClr val="bg1"/>
                </a:solidFill>
              </a:rPr>
              <a:t>morning before</a:t>
            </a:r>
          </a:p>
          <a:p>
            <a:r>
              <a:rPr lang="en-US">
                <a:solidFill>
                  <a:schemeClr val="bg1"/>
                </a:solidFill>
              </a:rPr>
              <a:t>landfall</a:t>
            </a:r>
          </a:p>
        </p:txBody>
      </p:sp>
    </p:spTree>
    <p:extLst>
      <p:ext uri="{BB962C8B-B14F-4D97-AF65-F5344CB8AC3E}">
        <p14:creationId xmlns:p14="http://schemas.microsoft.com/office/powerpoint/2010/main" val="93548823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descr="sandy1029f_landfal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1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2" name="TextBox 2"/>
          <p:cNvSpPr txBox="1">
            <a:spLocks noChangeArrowheads="1"/>
          </p:cNvSpPr>
          <p:nvPr/>
        </p:nvSpPr>
        <p:spPr bwMode="auto">
          <a:xfrm>
            <a:off x="228600" y="3581400"/>
            <a:ext cx="11604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chemeClr val="bg1"/>
                </a:solidFill>
              </a:rPr>
              <a:t>Sandy:</a:t>
            </a:r>
          </a:p>
          <a:p>
            <a:r>
              <a:rPr lang="en-US">
                <a:solidFill>
                  <a:schemeClr val="bg1"/>
                </a:solidFill>
              </a:rPr>
              <a:t>landfall</a:t>
            </a:r>
          </a:p>
        </p:txBody>
      </p:sp>
    </p:spTree>
    <p:extLst>
      <p:ext uri="{BB962C8B-B14F-4D97-AF65-F5344CB8AC3E}">
        <p14:creationId xmlns:p14="http://schemas.microsoft.com/office/powerpoint/2010/main" val="127059289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3" descr="nj coas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71500"/>
            <a:ext cx="9144000" cy="569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386" name="Group 4"/>
          <p:cNvGrpSpPr>
            <a:grpSpLocks/>
          </p:cNvGrpSpPr>
          <p:nvPr/>
        </p:nvGrpSpPr>
        <p:grpSpPr bwMode="auto">
          <a:xfrm>
            <a:off x="0" y="762000"/>
            <a:ext cx="2438400" cy="3429000"/>
            <a:chOff x="7148643" y="2590800"/>
            <a:chExt cx="1675173" cy="2209800"/>
          </a:xfrm>
        </p:grpSpPr>
        <p:pic>
          <p:nvPicPr>
            <p:cNvPr id="6" name="Picture 6" descr="http://farm9.staticflickr.com/8345/8180737108_7f826208c7_c.jpg"/>
            <p:cNvPicPr>
              <a:picLocks noChangeAspect="1" noChangeArrowheads="1"/>
            </p:cNvPicPr>
            <p:nvPr/>
          </p:nvPicPr>
          <p:blipFill>
            <a:blip r:embed="rId3" cstate="print"/>
            <a:srcRect/>
            <a:stretch>
              <a:fillRect/>
            </a:stretch>
          </p:blipFill>
          <p:spPr bwMode="auto">
            <a:xfrm>
              <a:off x="7148643" y="2590800"/>
              <a:ext cx="1675173" cy="2209800"/>
            </a:xfrm>
            <a:prstGeom prst="rect">
              <a:avLst/>
            </a:prstGeom>
            <a:ln>
              <a:noFill/>
            </a:ln>
            <a:effectLst>
              <a:outerShdw blurRad="292100" dist="139700" dir="2700000" algn="tl" rotWithShape="0">
                <a:srgbClr val="333333">
                  <a:alpha val="65000"/>
                </a:srgbClr>
              </a:outerShdw>
            </a:effectLst>
          </p:spPr>
        </p:pic>
        <p:sp>
          <p:nvSpPr>
            <p:cNvPr id="16393" name="TextBox 6"/>
            <p:cNvSpPr txBox="1">
              <a:spLocks noChangeArrowheads="1"/>
            </p:cNvSpPr>
            <p:nvPr/>
          </p:nvSpPr>
          <p:spPr bwMode="auto">
            <a:xfrm>
              <a:off x="8001000" y="2590800"/>
              <a:ext cx="697862" cy="272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t>Keyport</a:t>
              </a:r>
            </a:p>
          </p:txBody>
        </p:sp>
        <p:sp>
          <p:nvSpPr>
            <p:cNvPr id="16394" name="TextBox 7"/>
            <p:cNvSpPr txBox="1">
              <a:spLocks noChangeArrowheads="1"/>
            </p:cNvSpPr>
            <p:nvPr/>
          </p:nvSpPr>
          <p:spPr bwMode="auto">
            <a:xfrm>
              <a:off x="7315200" y="2743200"/>
              <a:ext cx="2824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FFFF00"/>
                  </a:solidFill>
                </a:rPr>
                <a:t>S</a:t>
              </a:r>
            </a:p>
          </p:txBody>
        </p:sp>
        <p:sp>
          <p:nvSpPr>
            <p:cNvPr id="16395" name="TextBox 8"/>
            <p:cNvSpPr txBox="1">
              <a:spLocks noChangeArrowheads="1"/>
            </p:cNvSpPr>
            <p:nvPr/>
          </p:nvSpPr>
          <p:spPr bwMode="auto">
            <a:xfrm>
              <a:off x="7391400" y="4114800"/>
              <a:ext cx="23916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FFFF00"/>
                  </a:solidFill>
                </a:rPr>
                <a:t>I</a:t>
              </a:r>
            </a:p>
          </p:txBody>
        </p:sp>
      </p:grpSp>
      <p:pic>
        <p:nvPicPr>
          <p:cNvPr id="10" name="Picture 2" descr="http://farm9.staticflickr.com/8484/8180752094_d292abd944_c.jpg"/>
          <p:cNvPicPr>
            <a:picLocks noChangeAspect="1" noChangeArrowheads="1"/>
          </p:cNvPicPr>
          <p:nvPr/>
        </p:nvPicPr>
        <p:blipFill>
          <a:blip r:embed="rId4" cstate="print"/>
          <a:srcRect l="8333" t="3738"/>
          <a:stretch>
            <a:fillRect/>
          </a:stretch>
        </p:blipFill>
        <p:spPr bwMode="auto">
          <a:xfrm>
            <a:off x="6161088" y="4514850"/>
            <a:ext cx="2971800" cy="2319338"/>
          </a:xfrm>
          <a:prstGeom prst="rect">
            <a:avLst/>
          </a:prstGeom>
          <a:ln>
            <a:noFill/>
          </a:ln>
          <a:effectLst>
            <a:outerShdw blurRad="292100" dist="139700" dir="2700000" algn="tl" rotWithShape="0">
              <a:srgbClr val="333333">
                <a:alpha val="65000"/>
              </a:srgbClr>
            </a:outerShdw>
          </a:effectLst>
        </p:spPr>
      </p:pic>
      <p:cxnSp>
        <p:nvCxnSpPr>
          <p:cNvPr id="16388" name="Straight Arrow Connector 11"/>
          <p:cNvCxnSpPr>
            <a:cxnSpLocks noChangeShapeType="1"/>
          </p:cNvCxnSpPr>
          <p:nvPr/>
        </p:nvCxnSpPr>
        <p:spPr bwMode="auto">
          <a:xfrm flipH="1">
            <a:off x="5257800" y="3581400"/>
            <a:ext cx="1219200" cy="990600"/>
          </a:xfrm>
          <a:prstGeom prst="straightConnector1">
            <a:avLst/>
          </a:prstGeom>
          <a:noFill/>
          <a:ln w="9525">
            <a:solidFill>
              <a:schemeClr val="bg1"/>
            </a:solidFill>
            <a:round/>
            <a:headEnd/>
            <a:tailEnd type="arrow" w="med" len="med"/>
          </a:ln>
          <a:extLst>
            <a:ext uri="{909E8E84-426E-40dd-AFC4-6F175D3DCCD1}">
              <a14:hiddenFill xmlns:a14="http://schemas.microsoft.com/office/drawing/2010/main">
                <a:noFill/>
              </a14:hiddenFill>
            </a:ext>
          </a:extLst>
        </p:spPr>
      </p:cxnSp>
      <p:sp>
        <p:nvSpPr>
          <p:cNvPr id="16389" name="TextBox 15"/>
          <p:cNvSpPr txBox="1">
            <a:spLocks noChangeArrowheads="1"/>
          </p:cNvSpPr>
          <p:nvPr/>
        </p:nvSpPr>
        <p:spPr bwMode="auto">
          <a:xfrm>
            <a:off x="0" y="0"/>
            <a:ext cx="5562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b="1"/>
              <a:t>HF Radar Storm Damage</a:t>
            </a:r>
          </a:p>
        </p:txBody>
      </p:sp>
      <p:sp>
        <p:nvSpPr>
          <p:cNvPr id="16390" name="TextBox 16"/>
          <p:cNvSpPr txBox="1">
            <a:spLocks noChangeArrowheads="1"/>
          </p:cNvSpPr>
          <p:nvPr/>
        </p:nvSpPr>
        <p:spPr bwMode="auto">
          <a:xfrm>
            <a:off x="7010400" y="2362200"/>
            <a:ext cx="21336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chemeClr val="bg1"/>
                </a:solidFill>
              </a:rPr>
              <a:t>HF Radar Shed floats 0.85 km across barrier island &amp; river </a:t>
            </a:r>
          </a:p>
        </p:txBody>
      </p:sp>
      <p:pic>
        <p:nvPicPr>
          <p:cNvPr id="16391" name="Picture 17" descr="image.jpeg"/>
          <p:cNvPicPr>
            <a:picLocks noChangeAspect="1"/>
          </p:cNvPicPr>
          <p:nvPr/>
        </p:nvPicPr>
        <p:blipFill>
          <a:blip r:embed="rId5">
            <a:extLst>
              <a:ext uri="{28A0092B-C50C-407E-A947-70E740481C1C}">
                <a14:useLocalDpi xmlns:a14="http://schemas.microsoft.com/office/drawing/2010/main" val="0"/>
              </a:ext>
            </a:extLst>
          </a:blip>
          <a:srcRect b="19762"/>
          <a:stretch>
            <a:fillRect/>
          </a:stretch>
        </p:blipFill>
        <p:spPr bwMode="auto">
          <a:xfrm>
            <a:off x="5092700" y="0"/>
            <a:ext cx="40513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528311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descr="sandy1027a_cone_radar_glider_zoomzoom.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8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TextBox 2"/>
          <p:cNvSpPr txBox="1">
            <a:spLocks noChangeArrowheads="1"/>
          </p:cNvSpPr>
          <p:nvPr/>
        </p:nvSpPr>
        <p:spPr bwMode="auto">
          <a:xfrm>
            <a:off x="228600" y="685800"/>
            <a:ext cx="37338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4000">
                <a:solidFill>
                  <a:schemeClr val="bg1"/>
                </a:solidFill>
              </a:rPr>
              <a:t>RU23 Glider Deployment</a:t>
            </a:r>
          </a:p>
        </p:txBody>
      </p:sp>
    </p:spTree>
    <p:extLst>
      <p:ext uri="{BB962C8B-B14F-4D97-AF65-F5344CB8AC3E}">
        <p14:creationId xmlns:p14="http://schemas.microsoft.com/office/powerpoint/2010/main" val="51033487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7" descr="RU23_temp.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275" y="477838"/>
            <a:ext cx="73279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4" name="Picture 3" descr="RU23_salinity.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276600"/>
            <a:ext cx="73279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Box 1"/>
          <p:cNvSpPr txBox="1">
            <a:spLocks noChangeArrowheads="1"/>
          </p:cNvSpPr>
          <p:nvPr/>
        </p:nvSpPr>
        <p:spPr bwMode="auto">
          <a:xfrm>
            <a:off x="1219200" y="6350"/>
            <a:ext cx="6473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Glider RU23 Temperature and Salinity Section</a:t>
            </a:r>
          </a:p>
        </p:txBody>
      </p:sp>
    </p:spTree>
    <p:extLst>
      <p:ext uri="{BB962C8B-B14F-4D97-AF65-F5344CB8AC3E}">
        <p14:creationId xmlns:p14="http://schemas.microsoft.com/office/powerpoint/2010/main" val="422313680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3" descr="Screen Shot 2012-11-14 at 11.01.32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2388"/>
            <a:ext cx="9144000" cy="619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TextBox 4"/>
          <p:cNvSpPr txBox="1">
            <a:spLocks noChangeArrowheads="1"/>
          </p:cNvSpPr>
          <p:nvPr/>
        </p:nvSpPr>
        <p:spPr bwMode="auto">
          <a:xfrm>
            <a:off x="381000" y="228600"/>
            <a:ext cx="80470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800" b="1">
                <a:solidFill>
                  <a:schemeClr val="bg1"/>
                </a:solidFill>
              </a:rPr>
              <a:t>Hurricane Sandy Track Forecasts &amp; Hindcasts</a:t>
            </a:r>
          </a:p>
        </p:txBody>
      </p:sp>
    </p:spTree>
    <p:extLst>
      <p:ext uri="{BB962C8B-B14F-4D97-AF65-F5344CB8AC3E}">
        <p14:creationId xmlns:p14="http://schemas.microsoft.com/office/powerpoint/2010/main" val="375003595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noGrp="1"/>
          </p:cNvGraphicFramePr>
          <p:nvPr/>
        </p:nvGraphicFramePr>
        <p:xfrm>
          <a:off x="281679" y="510442"/>
          <a:ext cx="8580641" cy="5837115"/>
        </p:xfrm>
        <a:graphic>
          <a:graphicData uri="http://schemas.openxmlformats.org/drawingml/2006/chart">
            <c:chart xmlns:c="http://schemas.openxmlformats.org/drawingml/2006/chart" xmlns:r="http://schemas.openxmlformats.org/officeDocument/2006/relationships" r:id="rId2"/>
          </a:graphicData>
        </a:graphic>
      </p:graphicFrame>
      <p:sp>
        <p:nvSpPr>
          <p:cNvPr id="20482" name="TextBox 2"/>
          <p:cNvSpPr txBox="1">
            <a:spLocks noChangeArrowheads="1"/>
          </p:cNvSpPr>
          <p:nvPr/>
        </p:nvSpPr>
        <p:spPr bwMode="auto">
          <a:xfrm>
            <a:off x="1447800" y="17463"/>
            <a:ext cx="51625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Hurricane Sandy Hindcast:  Intensity</a:t>
            </a:r>
          </a:p>
        </p:txBody>
      </p:sp>
    </p:spTree>
    <p:extLst>
      <p:ext uri="{BB962C8B-B14F-4D97-AF65-F5344CB8AC3E}">
        <p14:creationId xmlns:p14="http://schemas.microsoft.com/office/powerpoint/2010/main" val="64838458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p:txBody>
          <a:bodyPr/>
          <a:lstStyle/>
          <a:p>
            <a:r>
              <a:rPr lang="en-US">
                <a:latin typeface="Arial" charset="0"/>
                <a:cs typeface="ＭＳ Ｐゴシック" charset="0"/>
              </a:rPr>
              <a:t>Storm Surge Forecast at Peak</a:t>
            </a:r>
          </a:p>
        </p:txBody>
      </p:sp>
      <p:pic>
        <p:nvPicPr>
          <p:cNvPr id="21506" name="Picture 3" descr="sandyNYHOPS_las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55700"/>
            <a:ext cx="9144000"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531991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4"/>
          <p:cNvPicPr>
            <a:picLocks noChangeAspect="1"/>
          </p:cNvPicPr>
          <p:nvPr/>
        </p:nvPicPr>
        <p:blipFill>
          <a:blip r:embed="rId2">
            <a:extLst>
              <a:ext uri="{28A0092B-C50C-407E-A947-70E740481C1C}">
                <a14:useLocalDpi xmlns:a14="http://schemas.microsoft.com/office/drawing/2010/main" val="0"/>
              </a:ext>
            </a:extLst>
          </a:blip>
          <a:srcRect l="15175" r="17035"/>
          <a:stretch>
            <a:fillRect/>
          </a:stretch>
        </p:blipFill>
        <p:spPr bwMode="auto">
          <a:xfrm>
            <a:off x="31750" y="989013"/>
            <a:ext cx="4251325" cy="501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TextBox 6"/>
          <p:cNvSpPr txBox="1">
            <a:spLocks noChangeArrowheads="1"/>
          </p:cNvSpPr>
          <p:nvPr/>
        </p:nvSpPr>
        <p:spPr bwMode="auto">
          <a:xfrm>
            <a:off x="1085850" y="474663"/>
            <a:ext cx="2016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t>Warm SST</a:t>
            </a:r>
          </a:p>
        </p:txBody>
      </p:sp>
      <p:sp>
        <p:nvSpPr>
          <p:cNvPr id="22531" name="TextBox 7"/>
          <p:cNvSpPr txBox="1">
            <a:spLocks noChangeArrowheads="1"/>
          </p:cNvSpPr>
          <p:nvPr/>
        </p:nvSpPr>
        <p:spPr bwMode="auto">
          <a:xfrm>
            <a:off x="5257800" y="544513"/>
            <a:ext cx="20177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t>Cold SST Switch</a:t>
            </a:r>
          </a:p>
        </p:txBody>
      </p:sp>
      <p:pic>
        <p:nvPicPr>
          <p:cNvPr id="22532" name="Picture 8"/>
          <p:cNvPicPr>
            <a:picLocks noChangeAspect="1"/>
          </p:cNvPicPr>
          <p:nvPr/>
        </p:nvPicPr>
        <p:blipFill>
          <a:blip r:embed="rId3">
            <a:extLst>
              <a:ext uri="{28A0092B-C50C-407E-A947-70E740481C1C}">
                <a14:useLocalDpi xmlns:a14="http://schemas.microsoft.com/office/drawing/2010/main" val="0"/>
              </a:ext>
            </a:extLst>
          </a:blip>
          <a:srcRect l="18213" r="4527"/>
          <a:stretch>
            <a:fillRect/>
          </a:stretch>
        </p:blipFill>
        <p:spPr bwMode="auto">
          <a:xfrm>
            <a:off x="4267200" y="989013"/>
            <a:ext cx="4845050" cy="501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9"/>
          <p:cNvSpPr/>
          <p:nvPr/>
        </p:nvSpPr>
        <p:spPr>
          <a:xfrm>
            <a:off x="6318250" y="3062288"/>
            <a:ext cx="1244600" cy="682625"/>
          </a:xfrm>
          <a:prstGeom prst="ellipse">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534" name="TextBox 1"/>
          <p:cNvSpPr txBox="1">
            <a:spLocks noChangeArrowheads="1"/>
          </p:cNvSpPr>
          <p:nvPr/>
        </p:nvSpPr>
        <p:spPr bwMode="auto">
          <a:xfrm>
            <a:off x="1447800" y="17463"/>
            <a:ext cx="60801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Hurricane Sandy Hindcast:  SST Sensitivity</a:t>
            </a:r>
          </a:p>
        </p:txBody>
      </p:sp>
    </p:spTree>
    <p:extLst>
      <p:ext uri="{BB962C8B-B14F-4D97-AF65-F5344CB8AC3E}">
        <p14:creationId xmlns:p14="http://schemas.microsoft.com/office/powerpoint/2010/main" val="224380835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6" descr="6a00d83451c45669e2017d3d1179a5970c.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1187113" cy="627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4" name="Picture 4" descr="FE_DA_1031_Christie_Obama425x28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05388" y="4102100"/>
            <a:ext cx="4138612" cy="2755900"/>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52400" y="1524000"/>
            <a:ext cx="7891463" cy="2246313"/>
          </a:xfrm>
          <a:prstGeom prst="rect">
            <a:avLst/>
          </a:prstGeom>
          <a:noFill/>
        </p:spPr>
        <p:txBody>
          <a:bodyPr wrap="none">
            <a:spAutoFit/>
          </a:bodyPr>
          <a:lstStyle/>
          <a:p>
            <a:pPr>
              <a:defRPr/>
            </a:pPr>
            <a:r>
              <a:rPr lang="en-US" sz="2800" b="1" dirty="0">
                <a:solidFill>
                  <a:srgbClr val="FFFFFF"/>
                </a:solidFill>
              </a:rPr>
              <a:t>Response Summary:</a:t>
            </a:r>
          </a:p>
          <a:p>
            <a:pPr>
              <a:defRPr/>
            </a:pPr>
            <a:endParaRPr lang="en-US" sz="2800" b="1" dirty="0">
              <a:solidFill>
                <a:srgbClr val="FFFFFF"/>
              </a:solidFill>
            </a:endParaRPr>
          </a:p>
          <a:p>
            <a:pPr marL="457200" indent="-457200">
              <a:buFontTx/>
              <a:buAutoNum type="arabicParenR"/>
              <a:defRPr/>
            </a:pPr>
            <a:r>
              <a:rPr lang="en-US" sz="2800" b="1" dirty="0">
                <a:solidFill>
                  <a:srgbClr val="FFFFFF"/>
                </a:solidFill>
              </a:rPr>
              <a:t>Sandy was a disruptive event.</a:t>
            </a:r>
          </a:p>
          <a:p>
            <a:pPr marL="457200" indent="-457200">
              <a:buFontTx/>
              <a:buAutoNum type="arabicParenR"/>
              <a:defRPr/>
            </a:pPr>
            <a:r>
              <a:rPr lang="en-US" sz="2800" b="1" dirty="0">
                <a:solidFill>
                  <a:srgbClr val="FFFFFF"/>
                </a:solidFill>
              </a:rPr>
              <a:t>Rutgers </a:t>
            </a:r>
            <a:r>
              <a:rPr lang="en-US" sz="2800" b="1" dirty="0">
                <a:solidFill>
                  <a:srgbClr val="FFFFFF"/>
                </a:solidFill>
              </a:rPr>
              <a:t>was there before, during and after.</a:t>
            </a:r>
          </a:p>
          <a:p>
            <a:pPr marL="457200" indent="-457200">
              <a:buFontTx/>
              <a:buAutoNum type="arabicParenR"/>
              <a:defRPr/>
            </a:pPr>
            <a:r>
              <a:rPr lang="en-US" sz="2800" b="1" dirty="0">
                <a:solidFill>
                  <a:srgbClr val="FFFFFF"/>
                </a:solidFill>
              </a:rPr>
              <a:t>Rutgers </a:t>
            </a:r>
            <a:r>
              <a:rPr lang="en-US" sz="2800" b="1" dirty="0">
                <a:solidFill>
                  <a:srgbClr val="FFFFFF"/>
                </a:solidFill>
              </a:rPr>
              <a:t>made a difference.</a:t>
            </a:r>
          </a:p>
        </p:txBody>
      </p:sp>
    </p:spTree>
    <p:extLst>
      <p:ext uri="{BB962C8B-B14F-4D97-AF65-F5344CB8AC3E}">
        <p14:creationId xmlns:p14="http://schemas.microsoft.com/office/powerpoint/2010/main" val="312930337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9"/>
          <p:cNvSpPr>
            <a:spLocks noChangeArrowheads="1"/>
          </p:cNvSpPr>
          <p:nvPr/>
        </p:nvSpPr>
        <p:spPr bwMode="auto">
          <a:xfrm>
            <a:off x="6629400" y="1600200"/>
            <a:ext cx="1905000" cy="838200"/>
          </a:xfrm>
          <a:prstGeom prst="rect">
            <a:avLst/>
          </a:prstGeom>
          <a:solidFill>
            <a:schemeClr val="accent1"/>
          </a:solidFill>
          <a:ln w="9525">
            <a:solidFill>
              <a:schemeClr val="tx1"/>
            </a:solidFill>
            <a:miter lim="800000"/>
            <a:headEnd/>
            <a:tailEnd/>
          </a:ln>
        </p:spPr>
        <p:txBody>
          <a:bodyPr wrap="none" anchor="ctr"/>
          <a:lstStyle/>
          <a:p>
            <a:pPr eaLnBrk="1" hangingPunct="1">
              <a:defRPr/>
            </a:pPr>
            <a:endParaRPr lang="en-US" sz="1800">
              <a:solidFill>
                <a:srgbClr val="000000"/>
              </a:solidFill>
              <a:ea typeface="+mn-ea"/>
              <a:cs typeface="+mn-cs"/>
            </a:endParaRPr>
          </a:p>
        </p:txBody>
      </p:sp>
      <p:pic>
        <p:nvPicPr>
          <p:cNvPr id="65538" name="Picture 7" descr="C:\Users\Robbie\AppData\Local\Temp\AL132003_5NLW_031_0.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563" y="19050"/>
            <a:ext cx="8524875" cy="681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p:cNvCxnSpPr/>
          <p:nvPr/>
        </p:nvCxnSpPr>
        <p:spPr>
          <a:xfrm flipV="1">
            <a:off x="3200400" y="838200"/>
            <a:ext cx="1179513" cy="2819400"/>
          </a:xfrm>
          <a:prstGeom prst="straightConnector1">
            <a:avLst/>
          </a:prstGeom>
          <a:ln w="476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3319463" y="1636713"/>
            <a:ext cx="765175" cy="962025"/>
          </a:xfrm>
          <a:prstGeom prst="straightConnector1">
            <a:avLst/>
          </a:prstGeom>
          <a:ln w="476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2" name="Freeform 21"/>
          <p:cNvSpPr/>
          <p:nvPr/>
        </p:nvSpPr>
        <p:spPr>
          <a:xfrm>
            <a:off x="3294063" y="1562100"/>
            <a:ext cx="3317875" cy="3327400"/>
          </a:xfrm>
          <a:custGeom>
            <a:avLst/>
            <a:gdLst>
              <a:gd name="connsiteX0" fmla="*/ 3250441 w 3305033"/>
              <a:gd name="connsiteY0" fmla="*/ 3174242 h 3327780"/>
              <a:gd name="connsiteX1" fmla="*/ 2957015 w 3305033"/>
              <a:gd name="connsiteY1" fmla="*/ 3044588 h 3327780"/>
              <a:gd name="connsiteX2" fmla="*/ 2663588 w 3305033"/>
              <a:gd name="connsiteY2" fmla="*/ 2860344 h 3327780"/>
              <a:gd name="connsiteX3" fmla="*/ 2383809 w 3305033"/>
              <a:gd name="connsiteY3" fmla="*/ 2662451 h 3327780"/>
              <a:gd name="connsiteX4" fmla="*/ 2179092 w 3305033"/>
              <a:gd name="connsiteY4" fmla="*/ 2478206 h 3327780"/>
              <a:gd name="connsiteX5" fmla="*/ 2015319 w 3305033"/>
              <a:gd name="connsiteY5" fmla="*/ 2239370 h 3327780"/>
              <a:gd name="connsiteX6" fmla="*/ 1933433 w 3305033"/>
              <a:gd name="connsiteY6" fmla="*/ 1713932 h 3327780"/>
              <a:gd name="connsiteX7" fmla="*/ 1790131 w 3305033"/>
              <a:gd name="connsiteY7" fmla="*/ 792708 h 3327780"/>
              <a:gd name="connsiteX8" fmla="*/ 1633182 w 3305033"/>
              <a:gd name="connsiteY8" fmla="*/ 403747 h 3327780"/>
              <a:gd name="connsiteX9" fmla="*/ 1407994 w 3305033"/>
              <a:gd name="connsiteY9" fmla="*/ 171735 h 3327780"/>
              <a:gd name="connsiteX10" fmla="*/ 1128215 w 3305033"/>
              <a:gd name="connsiteY10" fmla="*/ 35257 h 3327780"/>
              <a:gd name="connsiteX11" fmla="*/ 773373 w 3305033"/>
              <a:gd name="connsiteY11" fmla="*/ 21609 h 3327780"/>
              <a:gd name="connsiteX12" fmla="*/ 418531 w 3305033"/>
              <a:gd name="connsiteY12" fmla="*/ 164911 h 3327780"/>
              <a:gd name="connsiteX13" fmla="*/ 138752 w 3305033"/>
              <a:gd name="connsiteY13" fmla="*/ 451514 h 3327780"/>
              <a:gd name="connsiteX14" fmla="*/ 15922 w 3305033"/>
              <a:gd name="connsiteY14" fmla="*/ 826827 h 3327780"/>
              <a:gd name="connsiteX15" fmla="*/ 43218 w 3305033"/>
              <a:gd name="connsiteY15" fmla="*/ 1195317 h 3327780"/>
              <a:gd name="connsiteX16" fmla="*/ 200167 w 3305033"/>
              <a:gd name="connsiteY16" fmla="*/ 1536511 h 3327780"/>
              <a:gd name="connsiteX17" fmla="*/ 746077 w 3305033"/>
              <a:gd name="connsiteY17" fmla="*/ 2225723 h 3327780"/>
              <a:gd name="connsiteX18" fmla="*/ 1189630 w 3305033"/>
              <a:gd name="connsiteY18" fmla="*/ 2778457 h 3327780"/>
              <a:gd name="connsiteX19" fmla="*/ 1442113 w 3305033"/>
              <a:gd name="connsiteY19" fmla="*/ 2921759 h 3327780"/>
              <a:gd name="connsiteX20" fmla="*/ 1824250 w 3305033"/>
              <a:gd name="connsiteY20" fmla="*/ 3051412 h 3327780"/>
              <a:gd name="connsiteX21" fmla="*/ 2165444 w 3305033"/>
              <a:gd name="connsiteY21" fmla="*/ 3153770 h 3327780"/>
              <a:gd name="connsiteX22" fmla="*/ 2527110 w 3305033"/>
              <a:gd name="connsiteY22" fmla="*/ 3256129 h 3327780"/>
              <a:gd name="connsiteX23" fmla="*/ 2950191 w 3305033"/>
              <a:gd name="connsiteY23" fmla="*/ 3303896 h 3327780"/>
              <a:gd name="connsiteX24" fmla="*/ 3216322 w 3305033"/>
              <a:gd name="connsiteY24" fmla="*/ 3317544 h 3327780"/>
              <a:gd name="connsiteX25" fmla="*/ 3305033 w 3305033"/>
              <a:gd name="connsiteY25" fmla="*/ 3242481 h 3327780"/>
              <a:gd name="connsiteX0" fmla="*/ 3250441 w 3305033"/>
              <a:gd name="connsiteY0" fmla="*/ 3174242 h 3327780"/>
              <a:gd name="connsiteX1" fmla="*/ 2957015 w 3305033"/>
              <a:gd name="connsiteY1" fmla="*/ 3044588 h 3327780"/>
              <a:gd name="connsiteX2" fmla="*/ 2663588 w 3305033"/>
              <a:gd name="connsiteY2" fmla="*/ 2860344 h 3327780"/>
              <a:gd name="connsiteX3" fmla="*/ 2383809 w 3305033"/>
              <a:gd name="connsiteY3" fmla="*/ 2662451 h 3327780"/>
              <a:gd name="connsiteX4" fmla="*/ 2179092 w 3305033"/>
              <a:gd name="connsiteY4" fmla="*/ 2478206 h 3327780"/>
              <a:gd name="connsiteX5" fmla="*/ 2015319 w 3305033"/>
              <a:gd name="connsiteY5" fmla="*/ 2239370 h 3327780"/>
              <a:gd name="connsiteX6" fmla="*/ 1933433 w 3305033"/>
              <a:gd name="connsiteY6" fmla="*/ 1713932 h 3327780"/>
              <a:gd name="connsiteX7" fmla="*/ 1790131 w 3305033"/>
              <a:gd name="connsiteY7" fmla="*/ 792708 h 3327780"/>
              <a:gd name="connsiteX8" fmla="*/ 1633182 w 3305033"/>
              <a:gd name="connsiteY8" fmla="*/ 403747 h 3327780"/>
              <a:gd name="connsiteX9" fmla="*/ 1407994 w 3305033"/>
              <a:gd name="connsiteY9" fmla="*/ 171735 h 3327780"/>
              <a:gd name="connsiteX10" fmla="*/ 1128215 w 3305033"/>
              <a:gd name="connsiteY10" fmla="*/ 35257 h 3327780"/>
              <a:gd name="connsiteX11" fmla="*/ 773373 w 3305033"/>
              <a:gd name="connsiteY11" fmla="*/ 21609 h 3327780"/>
              <a:gd name="connsiteX12" fmla="*/ 418531 w 3305033"/>
              <a:gd name="connsiteY12" fmla="*/ 164911 h 3327780"/>
              <a:gd name="connsiteX13" fmla="*/ 138752 w 3305033"/>
              <a:gd name="connsiteY13" fmla="*/ 451514 h 3327780"/>
              <a:gd name="connsiteX14" fmla="*/ 15922 w 3305033"/>
              <a:gd name="connsiteY14" fmla="*/ 826827 h 3327780"/>
              <a:gd name="connsiteX15" fmla="*/ 43218 w 3305033"/>
              <a:gd name="connsiteY15" fmla="*/ 1195317 h 3327780"/>
              <a:gd name="connsiteX16" fmla="*/ 200167 w 3305033"/>
              <a:gd name="connsiteY16" fmla="*/ 1536511 h 3327780"/>
              <a:gd name="connsiteX17" fmla="*/ 746077 w 3305033"/>
              <a:gd name="connsiteY17" fmla="*/ 2225723 h 3327780"/>
              <a:gd name="connsiteX18" fmla="*/ 1049740 w 3305033"/>
              <a:gd name="connsiteY18" fmla="*/ 2629469 h 3327780"/>
              <a:gd name="connsiteX19" fmla="*/ 1442113 w 3305033"/>
              <a:gd name="connsiteY19" fmla="*/ 2921759 h 3327780"/>
              <a:gd name="connsiteX20" fmla="*/ 1824250 w 3305033"/>
              <a:gd name="connsiteY20" fmla="*/ 3051412 h 3327780"/>
              <a:gd name="connsiteX21" fmla="*/ 2165444 w 3305033"/>
              <a:gd name="connsiteY21" fmla="*/ 3153770 h 3327780"/>
              <a:gd name="connsiteX22" fmla="*/ 2527110 w 3305033"/>
              <a:gd name="connsiteY22" fmla="*/ 3256129 h 3327780"/>
              <a:gd name="connsiteX23" fmla="*/ 2950191 w 3305033"/>
              <a:gd name="connsiteY23" fmla="*/ 3303896 h 3327780"/>
              <a:gd name="connsiteX24" fmla="*/ 3216322 w 3305033"/>
              <a:gd name="connsiteY24" fmla="*/ 3317544 h 3327780"/>
              <a:gd name="connsiteX25" fmla="*/ 3305033 w 3305033"/>
              <a:gd name="connsiteY25" fmla="*/ 3242481 h 3327780"/>
              <a:gd name="connsiteX0" fmla="*/ 3250441 w 3305033"/>
              <a:gd name="connsiteY0" fmla="*/ 3174242 h 3327780"/>
              <a:gd name="connsiteX1" fmla="*/ 2957015 w 3305033"/>
              <a:gd name="connsiteY1" fmla="*/ 3044588 h 3327780"/>
              <a:gd name="connsiteX2" fmla="*/ 2663588 w 3305033"/>
              <a:gd name="connsiteY2" fmla="*/ 2860344 h 3327780"/>
              <a:gd name="connsiteX3" fmla="*/ 2383809 w 3305033"/>
              <a:gd name="connsiteY3" fmla="*/ 2662451 h 3327780"/>
              <a:gd name="connsiteX4" fmla="*/ 2179092 w 3305033"/>
              <a:gd name="connsiteY4" fmla="*/ 2478206 h 3327780"/>
              <a:gd name="connsiteX5" fmla="*/ 2015319 w 3305033"/>
              <a:gd name="connsiteY5" fmla="*/ 2239370 h 3327780"/>
              <a:gd name="connsiteX6" fmla="*/ 1933433 w 3305033"/>
              <a:gd name="connsiteY6" fmla="*/ 1713932 h 3327780"/>
              <a:gd name="connsiteX7" fmla="*/ 1790131 w 3305033"/>
              <a:gd name="connsiteY7" fmla="*/ 792708 h 3327780"/>
              <a:gd name="connsiteX8" fmla="*/ 1633182 w 3305033"/>
              <a:gd name="connsiteY8" fmla="*/ 403747 h 3327780"/>
              <a:gd name="connsiteX9" fmla="*/ 1407994 w 3305033"/>
              <a:gd name="connsiteY9" fmla="*/ 171735 h 3327780"/>
              <a:gd name="connsiteX10" fmla="*/ 1128215 w 3305033"/>
              <a:gd name="connsiteY10" fmla="*/ 35257 h 3327780"/>
              <a:gd name="connsiteX11" fmla="*/ 773373 w 3305033"/>
              <a:gd name="connsiteY11" fmla="*/ 21609 h 3327780"/>
              <a:gd name="connsiteX12" fmla="*/ 418531 w 3305033"/>
              <a:gd name="connsiteY12" fmla="*/ 164911 h 3327780"/>
              <a:gd name="connsiteX13" fmla="*/ 138752 w 3305033"/>
              <a:gd name="connsiteY13" fmla="*/ 451514 h 3327780"/>
              <a:gd name="connsiteX14" fmla="*/ 15922 w 3305033"/>
              <a:gd name="connsiteY14" fmla="*/ 826827 h 3327780"/>
              <a:gd name="connsiteX15" fmla="*/ 43218 w 3305033"/>
              <a:gd name="connsiteY15" fmla="*/ 1195317 h 3327780"/>
              <a:gd name="connsiteX16" fmla="*/ 200167 w 3305033"/>
              <a:gd name="connsiteY16" fmla="*/ 1536511 h 3327780"/>
              <a:gd name="connsiteX17" fmla="*/ 746077 w 3305033"/>
              <a:gd name="connsiteY17" fmla="*/ 2225723 h 3327780"/>
              <a:gd name="connsiteX18" fmla="*/ 1049740 w 3305033"/>
              <a:gd name="connsiteY18" fmla="*/ 2629469 h 3327780"/>
              <a:gd name="connsiteX19" fmla="*/ 1442113 w 3305033"/>
              <a:gd name="connsiteY19" fmla="*/ 2921759 h 3327780"/>
              <a:gd name="connsiteX20" fmla="*/ 1824250 w 3305033"/>
              <a:gd name="connsiteY20" fmla="*/ 3051412 h 3327780"/>
              <a:gd name="connsiteX21" fmla="*/ 2165444 w 3305033"/>
              <a:gd name="connsiteY21" fmla="*/ 3153770 h 3327780"/>
              <a:gd name="connsiteX22" fmla="*/ 2527110 w 3305033"/>
              <a:gd name="connsiteY22" fmla="*/ 3256129 h 3327780"/>
              <a:gd name="connsiteX23" fmla="*/ 2950191 w 3305033"/>
              <a:gd name="connsiteY23" fmla="*/ 3303896 h 3327780"/>
              <a:gd name="connsiteX24" fmla="*/ 3216322 w 3305033"/>
              <a:gd name="connsiteY24" fmla="*/ 3317544 h 3327780"/>
              <a:gd name="connsiteX25" fmla="*/ 3305033 w 3305033"/>
              <a:gd name="connsiteY25" fmla="*/ 3242481 h 3327780"/>
              <a:gd name="connsiteX0" fmla="*/ 3250441 w 3305033"/>
              <a:gd name="connsiteY0" fmla="*/ 3174242 h 3327780"/>
              <a:gd name="connsiteX1" fmla="*/ 2957015 w 3305033"/>
              <a:gd name="connsiteY1" fmla="*/ 3044588 h 3327780"/>
              <a:gd name="connsiteX2" fmla="*/ 2663588 w 3305033"/>
              <a:gd name="connsiteY2" fmla="*/ 2860344 h 3327780"/>
              <a:gd name="connsiteX3" fmla="*/ 2383809 w 3305033"/>
              <a:gd name="connsiteY3" fmla="*/ 2662451 h 3327780"/>
              <a:gd name="connsiteX4" fmla="*/ 2179092 w 3305033"/>
              <a:gd name="connsiteY4" fmla="*/ 2478206 h 3327780"/>
              <a:gd name="connsiteX5" fmla="*/ 2015319 w 3305033"/>
              <a:gd name="connsiteY5" fmla="*/ 2239370 h 3327780"/>
              <a:gd name="connsiteX6" fmla="*/ 1933433 w 3305033"/>
              <a:gd name="connsiteY6" fmla="*/ 1713932 h 3327780"/>
              <a:gd name="connsiteX7" fmla="*/ 1790131 w 3305033"/>
              <a:gd name="connsiteY7" fmla="*/ 792708 h 3327780"/>
              <a:gd name="connsiteX8" fmla="*/ 1633182 w 3305033"/>
              <a:gd name="connsiteY8" fmla="*/ 403747 h 3327780"/>
              <a:gd name="connsiteX9" fmla="*/ 1407994 w 3305033"/>
              <a:gd name="connsiteY9" fmla="*/ 171735 h 3327780"/>
              <a:gd name="connsiteX10" fmla="*/ 1128215 w 3305033"/>
              <a:gd name="connsiteY10" fmla="*/ 35257 h 3327780"/>
              <a:gd name="connsiteX11" fmla="*/ 773373 w 3305033"/>
              <a:gd name="connsiteY11" fmla="*/ 21609 h 3327780"/>
              <a:gd name="connsiteX12" fmla="*/ 418531 w 3305033"/>
              <a:gd name="connsiteY12" fmla="*/ 164911 h 3327780"/>
              <a:gd name="connsiteX13" fmla="*/ 138752 w 3305033"/>
              <a:gd name="connsiteY13" fmla="*/ 451514 h 3327780"/>
              <a:gd name="connsiteX14" fmla="*/ 15922 w 3305033"/>
              <a:gd name="connsiteY14" fmla="*/ 826827 h 3327780"/>
              <a:gd name="connsiteX15" fmla="*/ 43218 w 3305033"/>
              <a:gd name="connsiteY15" fmla="*/ 1195317 h 3327780"/>
              <a:gd name="connsiteX16" fmla="*/ 200167 w 3305033"/>
              <a:gd name="connsiteY16" fmla="*/ 1536511 h 3327780"/>
              <a:gd name="connsiteX17" fmla="*/ 746077 w 3305033"/>
              <a:gd name="connsiteY17" fmla="*/ 2225723 h 3327780"/>
              <a:gd name="connsiteX18" fmla="*/ 1049740 w 3305033"/>
              <a:gd name="connsiteY18" fmla="*/ 2629469 h 3327780"/>
              <a:gd name="connsiteX19" fmla="*/ 1442113 w 3305033"/>
              <a:gd name="connsiteY19" fmla="*/ 2921759 h 3327780"/>
              <a:gd name="connsiteX20" fmla="*/ 1824250 w 3305033"/>
              <a:gd name="connsiteY20" fmla="*/ 3051412 h 3327780"/>
              <a:gd name="connsiteX21" fmla="*/ 2165444 w 3305033"/>
              <a:gd name="connsiteY21" fmla="*/ 3153770 h 3327780"/>
              <a:gd name="connsiteX22" fmla="*/ 2527110 w 3305033"/>
              <a:gd name="connsiteY22" fmla="*/ 3256129 h 3327780"/>
              <a:gd name="connsiteX23" fmla="*/ 2950191 w 3305033"/>
              <a:gd name="connsiteY23" fmla="*/ 3303896 h 3327780"/>
              <a:gd name="connsiteX24" fmla="*/ 3216322 w 3305033"/>
              <a:gd name="connsiteY24" fmla="*/ 3317544 h 3327780"/>
              <a:gd name="connsiteX25" fmla="*/ 3305033 w 3305033"/>
              <a:gd name="connsiteY25" fmla="*/ 3242481 h 3327780"/>
              <a:gd name="connsiteX0" fmla="*/ 3250441 w 3305033"/>
              <a:gd name="connsiteY0" fmla="*/ 3174242 h 3327780"/>
              <a:gd name="connsiteX1" fmla="*/ 2957015 w 3305033"/>
              <a:gd name="connsiteY1" fmla="*/ 3044588 h 3327780"/>
              <a:gd name="connsiteX2" fmla="*/ 2663588 w 3305033"/>
              <a:gd name="connsiteY2" fmla="*/ 2860344 h 3327780"/>
              <a:gd name="connsiteX3" fmla="*/ 2383809 w 3305033"/>
              <a:gd name="connsiteY3" fmla="*/ 2662451 h 3327780"/>
              <a:gd name="connsiteX4" fmla="*/ 2179092 w 3305033"/>
              <a:gd name="connsiteY4" fmla="*/ 2478206 h 3327780"/>
              <a:gd name="connsiteX5" fmla="*/ 2015319 w 3305033"/>
              <a:gd name="connsiteY5" fmla="*/ 2239370 h 3327780"/>
              <a:gd name="connsiteX6" fmla="*/ 1933433 w 3305033"/>
              <a:gd name="connsiteY6" fmla="*/ 1713932 h 3327780"/>
              <a:gd name="connsiteX7" fmla="*/ 1790131 w 3305033"/>
              <a:gd name="connsiteY7" fmla="*/ 792708 h 3327780"/>
              <a:gd name="connsiteX8" fmla="*/ 1633182 w 3305033"/>
              <a:gd name="connsiteY8" fmla="*/ 403747 h 3327780"/>
              <a:gd name="connsiteX9" fmla="*/ 1407994 w 3305033"/>
              <a:gd name="connsiteY9" fmla="*/ 171735 h 3327780"/>
              <a:gd name="connsiteX10" fmla="*/ 1128215 w 3305033"/>
              <a:gd name="connsiteY10" fmla="*/ 35257 h 3327780"/>
              <a:gd name="connsiteX11" fmla="*/ 773373 w 3305033"/>
              <a:gd name="connsiteY11" fmla="*/ 21609 h 3327780"/>
              <a:gd name="connsiteX12" fmla="*/ 418531 w 3305033"/>
              <a:gd name="connsiteY12" fmla="*/ 164911 h 3327780"/>
              <a:gd name="connsiteX13" fmla="*/ 138752 w 3305033"/>
              <a:gd name="connsiteY13" fmla="*/ 451514 h 3327780"/>
              <a:gd name="connsiteX14" fmla="*/ 15922 w 3305033"/>
              <a:gd name="connsiteY14" fmla="*/ 826827 h 3327780"/>
              <a:gd name="connsiteX15" fmla="*/ 43218 w 3305033"/>
              <a:gd name="connsiteY15" fmla="*/ 1195317 h 3327780"/>
              <a:gd name="connsiteX16" fmla="*/ 200167 w 3305033"/>
              <a:gd name="connsiteY16" fmla="*/ 1536511 h 3327780"/>
              <a:gd name="connsiteX17" fmla="*/ 746077 w 3305033"/>
              <a:gd name="connsiteY17" fmla="*/ 2225723 h 3327780"/>
              <a:gd name="connsiteX18" fmla="*/ 1049740 w 3305033"/>
              <a:gd name="connsiteY18" fmla="*/ 2629469 h 3327780"/>
              <a:gd name="connsiteX19" fmla="*/ 1442113 w 3305033"/>
              <a:gd name="connsiteY19" fmla="*/ 2921759 h 3327780"/>
              <a:gd name="connsiteX20" fmla="*/ 1824250 w 3305033"/>
              <a:gd name="connsiteY20" fmla="*/ 3051412 h 3327780"/>
              <a:gd name="connsiteX21" fmla="*/ 2165444 w 3305033"/>
              <a:gd name="connsiteY21" fmla="*/ 3153770 h 3327780"/>
              <a:gd name="connsiteX22" fmla="*/ 2527110 w 3305033"/>
              <a:gd name="connsiteY22" fmla="*/ 3256129 h 3327780"/>
              <a:gd name="connsiteX23" fmla="*/ 2950191 w 3305033"/>
              <a:gd name="connsiteY23" fmla="*/ 3303896 h 3327780"/>
              <a:gd name="connsiteX24" fmla="*/ 3216322 w 3305033"/>
              <a:gd name="connsiteY24" fmla="*/ 3317544 h 3327780"/>
              <a:gd name="connsiteX25" fmla="*/ 3305033 w 3305033"/>
              <a:gd name="connsiteY25" fmla="*/ 3242481 h 3327780"/>
              <a:gd name="connsiteX0" fmla="*/ 3250441 w 3305033"/>
              <a:gd name="connsiteY0" fmla="*/ 3174242 h 3327780"/>
              <a:gd name="connsiteX1" fmla="*/ 2957015 w 3305033"/>
              <a:gd name="connsiteY1" fmla="*/ 3044588 h 3327780"/>
              <a:gd name="connsiteX2" fmla="*/ 2663588 w 3305033"/>
              <a:gd name="connsiteY2" fmla="*/ 2860344 h 3327780"/>
              <a:gd name="connsiteX3" fmla="*/ 2383809 w 3305033"/>
              <a:gd name="connsiteY3" fmla="*/ 2662451 h 3327780"/>
              <a:gd name="connsiteX4" fmla="*/ 2179092 w 3305033"/>
              <a:gd name="connsiteY4" fmla="*/ 2478206 h 3327780"/>
              <a:gd name="connsiteX5" fmla="*/ 2015319 w 3305033"/>
              <a:gd name="connsiteY5" fmla="*/ 2239370 h 3327780"/>
              <a:gd name="connsiteX6" fmla="*/ 1933433 w 3305033"/>
              <a:gd name="connsiteY6" fmla="*/ 1713932 h 3327780"/>
              <a:gd name="connsiteX7" fmla="*/ 1790131 w 3305033"/>
              <a:gd name="connsiteY7" fmla="*/ 792708 h 3327780"/>
              <a:gd name="connsiteX8" fmla="*/ 1633182 w 3305033"/>
              <a:gd name="connsiteY8" fmla="*/ 403747 h 3327780"/>
              <a:gd name="connsiteX9" fmla="*/ 1407994 w 3305033"/>
              <a:gd name="connsiteY9" fmla="*/ 171735 h 3327780"/>
              <a:gd name="connsiteX10" fmla="*/ 1128215 w 3305033"/>
              <a:gd name="connsiteY10" fmla="*/ 35257 h 3327780"/>
              <a:gd name="connsiteX11" fmla="*/ 773373 w 3305033"/>
              <a:gd name="connsiteY11" fmla="*/ 21609 h 3327780"/>
              <a:gd name="connsiteX12" fmla="*/ 418531 w 3305033"/>
              <a:gd name="connsiteY12" fmla="*/ 164911 h 3327780"/>
              <a:gd name="connsiteX13" fmla="*/ 138752 w 3305033"/>
              <a:gd name="connsiteY13" fmla="*/ 451514 h 3327780"/>
              <a:gd name="connsiteX14" fmla="*/ 15922 w 3305033"/>
              <a:gd name="connsiteY14" fmla="*/ 826827 h 3327780"/>
              <a:gd name="connsiteX15" fmla="*/ 43218 w 3305033"/>
              <a:gd name="connsiteY15" fmla="*/ 1195317 h 3327780"/>
              <a:gd name="connsiteX16" fmla="*/ 200167 w 3305033"/>
              <a:gd name="connsiteY16" fmla="*/ 1536511 h 3327780"/>
              <a:gd name="connsiteX17" fmla="*/ 746077 w 3305033"/>
              <a:gd name="connsiteY17" fmla="*/ 2225723 h 3327780"/>
              <a:gd name="connsiteX18" fmla="*/ 973540 w 3305033"/>
              <a:gd name="connsiteY18" fmla="*/ 2553269 h 3327780"/>
              <a:gd name="connsiteX19" fmla="*/ 1442113 w 3305033"/>
              <a:gd name="connsiteY19" fmla="*/ 2921759 h 3327780"/>
              <a:gd name="connsiteX20" fmla="*/ 1824250 w 3305033"/>
              <a:gd name="connsiteY20" fmla="*/ 3051412 h 3327780"/>
              <a:gd name="connsiteX21" fmla="*/ 2165444 w 3305033"/>
              <a:gd name="connsiteY21" fmla="*/ 3153770 h 3327780"/>
              <a:gd name="connsiteX22" fmla="*/ 2527110 w 3305033"/>
              <a:gd name="connsiteY22" fmla="*/ 3256129 h 3327780"/>
              <a:gd name="connsiteX23" fmla="*/ 2950191 w 3305033"/>
              <a:gd name="connsiteY23" fmla="*/ 3303896 h 3327780"/>
              <a:gd name="connsiteX24" fmla="*/ 3216322 w 3305033"/>
              <a:gd name="connsiteY24" fmla="*/ 3317544 h 3327780"/>
              <a:gd name="connsiteX25" fmla="*/ 3305033 w 3305033"/>
              <a:gd name="connsiteY25" fmla="*/ 3242481 h 3327780"/>
              <a:gd name="connsiteX0" fmla="*/ 3250441 w 3305033"/>
              <a:gd name="connsiteY0" fmla="*/ 3174242 h 3327780"/>
              <a:gd name="connsiteX1" fmla="*/ 2957015 w 3305033"/>
              <a:gd name="connsiteY1" fmla="*/ 3044588 h 3327780"/>
              <a:gd name="connsiteX2" fmla="*/ 2663588 w 3305033"/>
              <a:gd name="connsiteY2" fmla="*/ 2860344 h 3327780"/>
              <a:gd name="connsiteX3" fmla="*/ 2383809 w 3305033"/>
              <a:gd name="connsiteY3" fmla="*/ 2662451 h 3327780"/>
              <a:gd name="connsiteX4" fmla="*/ 2179092 w 3305033"/>
              <a:gd name="connsiteY4" fmla="*/ 2478206 h 3327780"/>
              <a:gd name="connsiteX5" fmla="*/ 1964140 w 3305033"/>
              <a:gd name="connsiteY5" fmla="*/ 2096069 h 3327780"/>
              <a:gd name="connsiteX6" fmla="*/ 1933433 w 3305033"/>
              <a:gd name="connsiteY6" fmla="*/ 1713932 h 3327780"/>
              <a:gd name="connsiteX7" fmla="*/ 1790131 w 3305033"/>
              <a:gd name="connsiteY7" fmla="*/ 792708 h 3327780"/>
              <a:gd name="connsiteX8" fmla="*/ 1633182 w 3305033"/>
              <a:gd name="connsiteY8" fmla="*/ 403747 h 3327780"/>
              <a:gd name="connsiteX9" fmla="*/ 1407994 w 3305033"/>
              <a:gd name="connsiteY9" fmla="*/ 171735 h 3327780"/>
              <a:gd name="connsiteX10" fmla="*/ 1128215 w 3305033"/>
              <a:gd name="connsiteY10" fmla="*/ 35257 h 3327780"/>
              <a:gd name="connsiteX11" fmla="*/ 773373 w 3305033"/>
              <a:gd name="connsiteY11" fmla="*/ 21609 h 3327780"/>
              <a:gd name="connsiteX12" fmla="*/ 418531 w 3305033"/>
              <a:gd name="connsiteY12" fmla="*/ 164911 h 3327780"/>
              <a:gd name="connsiteX13" fmla="*/ 138752 w 3305033"/>
              <a:gd name="connsiteY13" fmla="*/ 451514 h 3327780"/>
              <a:gd name="connsiteX14" fmla="*/ 15922 w 3305033"/>
              <a:gd name="connsiteY14" fmla="*/ 826827 h 3327780"/>
              <a:gd name="connsiteX15" fmla="*/ 43218 w 3305033"/>
              <a:gd name="connsiteY15" fmla="*/ 1195317 h 3327780"/>
              <a:gd name="connsiteX16" fmla="*/ 200167 w 3305033"/>
              <a:gd name="connsiteY16" fmla="*/ 1536511 h 3327780"/>
              <a:gd name="connsiteX17" fmla="*/ 746077 w 3305033"/>
              <a:gd name="connsiteY17" fmla="*/ 2225723 h 3327780"/>
              <a:gd name="connsiteX18" fmla="*/ 973540 w 3305033"/>
              <a:gd name="connsiteY18" fmla="*/ 2553269 h 3327780"/>
              <a:gd name="connsiteX19" fmla="*/ 1442113 w 3305033"/>
              <a:gd name="connsiteY19" fmla="*/ 2921759 h 3327780"/>
              <a:gd name="connsiteX20" fmla="*/ 1824250 w 3305033"/>
              <a:gd name="connsiteY20" fmla="*/ 3051412 h 3327780"/>
              <a:gd name="connsiteX21" fmla="*/ 2165444 w 3305033"/>
              <a:gd name="connsiteY21" fmla="*/ 3153770 h 3327780"/>
              <a:gd name="connsiteX22" fmla="*/ 2527110 w 3305033"/>
              <a:gd name="connsiteY22" fmla="*/ 3256129 h 3327780"/>
              <a:gd name="connsiteX23" fmla="*/ 2950191 w 3305033"/>
              <a:gd name="connsiteY23" fmla="*/ 3303896 h 3327780"/>
              <a:gd name="connsiteX24" fmla="*/ 3216322 w 3305033"/>
              <a:gd name="connsiteY24" fmla="*/ 3317544 h 3327780"/>
              <a:gd name="connsiteX25" fmla="*/ 3305033 w 3305033"/>
              <a:gd name="connsiteY25" fmla="*/ 3242481 h 3327780"/>
              <a:gd name="connsiteX0" fmla="*/ 3250441 w 3305033"/>
              <a:gd name="connsiteY0" fmla="*/ 3174242 h 3327780"/>
              <a:gd name="connsiteX1" fmla="*/ 2957015 w 3305033"/>
              <a:gd name="connsiteY1" fmla="*/ 3044588 h 3327780"/>
              <a:gd name="connsiteX2" fmla="*/ 2663588 w 3305033"/>
              <a:gd name="connsiteY2" fmla="*/ 2860344 h 3327780"/>
              <a:gd name="connsiteX3" fmla="*/ 2383809 w 3305033"/>
              <a:gd name="connsiteY3" fmla="*/ 2662451 h 3327780"/>
              <a:gd name="connsiteX4" fmla="*/ 2179092 w 3305033"/>
              <a:gd name="connsiteY4" fmla="*/ 2478206 h 3327780"/>
              <a:gd name="connsiteX5" fmla="*/ 1964140 w 3305033"/>
              <a:gd name="connsiteY5" fmla="*/ 2096069 h 3327780"/>
              <a:gd name="connsiteX6" fmla="*/ 1933433 w 3305033"/>
              <a:gd name="connsiteY6" fmla="*/ 1713932 h 3327780"/>
              <a:gd name="connsiteX7" fmla="*/ 1790131 w 3305033"/>
              <a:gd name="connsiteY7" fmla="*/ 792708 h 3327780"/>
              <a:gd name="connsiteX8" fmla="*/ 1633182 w 3305033"/>
              <a:gd name="connsiteY8" fmla="*/ 403747 h 3327780"/>
              <a:gd name="connsiteX9" fmla="*/ 1407994 w 3305033"/>
              <a:gd name="connsiteY9" fmla="*/ 171735 h 3327780"/>
              <a:gd name="connsiteX10" fmla="*/ 1128215 w 3305033"/>
              <a:gd name="connsiteY10" fmla="*/ 35257 h 3327780"/>
              <a:gd name="connsiteX11" fmla="*/ 773373 w 3305033"/>
              <a:gd name="connsiteY11" fmla="*/ 21609 h 3327780"/>
              <a:gd name="connsiteX12" fmla="*/ 418531 w 3305033"/>
              <a:gd name="connsiteY12" fmla="*/ 164911 h 3327780"/>
              <a:gd name="connsiteX13" fmla="*/ 138752 w 3305033"/>
              <a:gd name="connsiteY13" fmla="*/ 451514 h 3327780"/>
              <a:gd name="connsiteX14" fmla="*/ 15922 w 3305033"/>
              <a:gd name="connsiteY14" fmla="*/ 826827 h 3327780"/>
              <a:gd name="connsiteX15" fmla="*/ 43218 w 3305033"/>
              <a:gd name="connsiteY15" fmla="*/ 1195317 h 3327780"/>
              <a:gd name="connsiteX16" fmla="*/ 200167 w 3305033"/>
              <a:gd name="connsiteY16" fmla="*/ 1536511 h 3327780"/>
              <a:gd name="connsiteX17" fmla="*/ 746077 w 3305033"/>
              <a:gd name="connsiteY17" fmla="*/ 2225723 h 3327780"/>
              <a:gd name="connsiteX18" fmla="*/ 973540 w 3305033"/>
              <a:gd name="connsiteY18" fmla="*/ 2553269 h 3327780"/>
              <a:gd name="connsiteX19" fmla="*/ 1442113 w 3305033"/>
              <a:gd name="connsiteY19" fmla="*/ 2921759 h 3327780"/>
              <a:gd name="connsiteX20" fmla="*/ 1824250 w 3305033"/>
              <a:gd name="connsiteY20" fmla="*/ 3051412 h 3327780"/>
              <a:gd name="connsiteX21" fmla="*/ 2165444 w 3305033"/>
              <a:gd name="connsiteY21" fmla="*/ 3153770 h 3327780"/>
              <a:gd name="connsiteX22" fmla="*/ 2527110 w 3305033"/>
              <a:gd name="connsiteY22" fmla="*/ 3256129 h 3327780"/>
              <a:gd name="connsiteX23" fmla="*/ 2950191 w 3305033"/>
              <a:gd name="connsiteY23" fmla="*/ 3303896 h 3327780"/>
              <a:gd name="connsiteX24" fmla="*/ 3216322 w 3305033"/>
              <a:gd name="connsiteY24" fmla="*/ 3317544 h 3327780"/>
              <a:gd name="connsiteX25" fmla="*/ 3305033 w 3305033"/>
              <a:gd name="connsiteY25" fmla="*/ 3242481 h 3327780"/>
              <a:gd name="connsiteX0" fmla="*/ 3250441 w 3305033"/>
              <a:gd name="connsiteY0" fmla="*/ 3174242 h 3327780"/>
              <a:gd name="connsiteX1" fmla="*/ 2957015 w 3305033"/>
              <a:gd name="connsiteY1" fmla="*/ 3044588 h 3327780"/>
              <a:gd name="connsiteX2" fmla="*/ 2663588 w 3305033"/>
              <a:gd name="connsiteY2" fmla="*/ 2860344 h 3327780"/>
              <a:gd name="connsiteX3" fmla="*/ 2383809 w 3305033"/>
              <a:gd name="connsiteY3" fmla="*/ 2662451 h 3327780"/>
              <a:gd name="connsiteX4" fmla="*/ 2179092 w 3305033"/>
              <a:gd name="connsiteY4" fmla="*/ 2478206 h 3327780"/>
              <a:gd name="connsiteX5" fmla="*/ 1964140 w 3305033"/>
              <a:gd name="connsiteY5" fmla="*/ 2096069 h 3327780"/>
              <a:gd name="connsiteX6" fmla="*/ 1933433 w 3305033"/>
              <a:gd name="connsiteY6" fmla="*/ 1713932 h 3327780"/>
              <a:gd name="connsiteX7" fmla="*/ 1790131 w 3305033"/>
              <a:gd name="connsiteY7" fmla="*/ 792708 h 3327780"/>
              <a:gd name="connsiteX8" fmla="*/ 1633182 w 3305033"/>
              <a:gd name="connsiteY8" fmla="*/ 403747 h 3327780"/>
              <a:gd name="connsiteX9" fmla="*/ 1407994 w 3305033"/>
              <a:gd name="connsiteY9" fmla="*/ 171735 h 3327780"/>
              <a:gd name="connsiteX10" fmla="*/ 1128215 w 3305033"/>
              <a:gd name="connsiteY10" fmla="*/ 35257 h 3327780"/>
              <a:gd name="connsiteX11" fmla="*/ 773373 w 3305033"/>
              <a:gd name="connsiteY11" fmla="*/ 21609 h 3327780"/>
              <a:gd name="connsiteX12" fmla="*/ 418531 w 3305033"/>
              <a:gd name="connsiteY12" fmla="*/ 164911 h 3327780"/>
              <a:gd name="connsiteX13" fmla="*/ 138752 w 3305033"/>
              <a:gd name="connsiteY13" fmla="*/ 451514 h 3327780"/>
              <a:gd name="connsiteX14" fmla="*/ 15922 w 3305033"/>
              <a:gd name="connsiteY14" fmla="*/ 826827 h 3327780"/>
              <a:gd name="connsiteX15" fmla="*/ 43218 w 3305033"/>
              <a:gd name="connsiteY15" fmla="*/ 1195317 h 3327780"/>
              <a:gd name="connsiteX16" fmla="*/ 200167 w 3305033"/>
              <a:gd name="connsiteY16" fmla="*/ 1536511 h 3327780"/>
              <a:gd name="connsiteX17" fmla="*/ 746077 w 3305033"/>
              <a:gd name="connsiteY17" fmla="*/ 2225723 h 3327780"/>
              <a:gd name="connsiteX18" fmla="*/ 973540 w 3305033"/>
              <a:gd name="connsiteY18" fmla="*/ 2553269 h 3327780"/>
              <a:gd name="connsiteX19" fmla="*/ 1442113 w 3305033"/>
              <a:gd name="connsiteY19" fmla="*/ 2921759 h 3327780"/>
              <a:gd name="connsiteX20" fmla="*/ 1824250 w 3305033"/>
              <a:gd name="connsiteY20" fmla="*/ 3051412 h 3327780"/>
              <a:gd name="connsiteX21" fmla="*/ 2165444 w 3305033"/>
              <a:gd name="connsiteY21" fmla="*/ 3153770 h 3327780"/>
              <a:gd name="connsiteX22" fmla="*/ 2527110 w 3305033"/>
              <a:gd name="connsiteY22" fmla="*/ 3256129 h 3327780"/>
              <a:gd name="connsiteX23" fmla="*/ 2950191 w 3305033"/>
              <a:gd name="connsiteY23" fmla="*/ 3303896 h 3327780"/>
              <a:gd name="connsiteX24" fmla="*/ 3216322 w 3305033"/>
              <a:gd name="connsiteY24" fmla="*/ 3317544 h 3327780"/>
              <a:gd name="connsiteX25" fmla="*/ 3305033 w 3305033"/>
              <a:gd name="connsiteY25" fmla="*/ 3242481 h 3327780"/>
              <a:gd name="connsiteX0" fmla="*/ 3250441 w 3305033"/>
              <a:gd name="connsiteY0" fmla="*/ 3174242 h 3327780"/>
              <a:gd name="connsiteX1" fmla="*/ 2957015 w 3305033"/>
              <a:gd name="connsiteY1" fmla="*/ 3044588 h 3327780"/>
              <a:gd name="connsiteX2" fmla="*/ 2663588 w 3305033"/>
              <a:gd name="connsiteY2" fmla="*/ 2860344 h 3327780"/>
              <a:gd name="connsiteX3" fmla="*/ 2383809 w 3305033"/>
              <a:gd name="connsiteY3" fmla="*/ 2662451 h 3327780"/>
              <a:gd name="connsiteX4" fmla="*/ 2179092 w 3305033"/>
              <a:gd name="connsiteY4" fmla="*/ 2478206 h 3327780"/>
              <a:gd name="connsiteX5" fmla="*/ 1964140 w 3305033"/>
              <a:gd name="connsiteY5" fmla="*/ 2096069 h 3327780"/>
              <a:gd name="connsiteX6" fmla="*/ 1887940 w 3305033"/>
              <a:gd name="connsiteY6" fmla="*/ 1638869 h 3327780"/>
              <a:gd name="connsiteX7" fmla="*/ 1790131 w 3305033"/>
              <a:gd name="connsiteY7" fmla="*/ 792708 h 3327780"/>
              <a:gd name="connsiteX8" fmla="*/ 1633182 w 3305033"/>
              <a:gd name="connsiteY8" fmla="*/ 403747 h 3327780"/>
              <a:gd name="connsiteX9" fmla="*/ 1407994 w 3305033"/>
              <a:gd name="connsiteY9" fmla="*/ 171735 h 3327780"/>
              <a:gd name="connsiteX10" fmla="*/ 1128215 w 3305033"/>
              <a:gd name="connsiteY10" fmla="*/ 35257 h 3327780"/>
              <a:gd name="connsiteX11" fmla="*/ 773373 w 3305033"/>
              <a:gd name="connsiteY11" fmla="*/ 21609 h 3327780"/>
              <a:gd name="connsiteX12" fmla="*/ 418531 w 3305033"/>
              <a:gd name="connsiteY12" fmla="*/ 164911 h 3327780"/>
              <a:gd name="connsiteX13" fmla="*/ 138752 w 3305033"/>
              <a:gd name="connsiteY13" fmla="*/ 451514 h 3327780"/>
              <a:gd name="connsiteX14" fmla="*/ 15922 w 3305033"/>
              <a:gd name="connsiteY14" fmla="*/ 826827 h 3327780"/>
              <a:gd name="connsiteX15" fmla="*/ 43218 w 3305033"/>
              <a:gd name="connsiteY15" fmla="*/ 1195317 h 3327780"/>
              <a:gd name="connsiteX16" fmla="*/ 200167 w 3305033"/>
              <a:gd name="connsiteY16" fmla="*/ 1536511 h 3327780"/>
              <a:gd name="connsiteX17" fmla="*/ 746077 w 3305033"/>
              <a:gd name="connsiteY17" fmla="*/ 2225723 h 3327780"/>
              <a:gd name="connsiteX18" fmla="*/ 973540 w 3305033"/>
              <a:gd name="connsiteY18" fmla="*/ 2553269 h 3327780"/>
              <a:gd name="connsiteX19" fmla="*/ 1442113 w 3305033"/>
              <a:gd name="connsiteY19" fmla="*/ 2921759 h 3327780"/>
              <a:gd name="connsiteX20" fmla="*/ 1824250 w 3305033"/>
              <a:gd name="connsiteY20" fmla="*/ 3051412 h 3327780"/>
              <a:gd name="connsiteX21" fmla="*/ 2165444 w 3305033"/>
              <a:gd name="connsiteY21" fmla="*/ 3153770 h 3327780"/>
              <a:gd name="connsiteX22" fmla="*/ 2527110 w 3305033"/>
              <a:gd name="connsiteY22" fmla="*/ 3256129 h 3327780"/>
              <a:gd name="connsiteX23" fmla="*/ 2950191 w 3305033"/>
              <a:gd name="connsiteY23" fmla="*/ 3303896 h 3327780"/>
              <a:gd name="connsiteX24" fmla="*/ 3216322 w 3305033"/>
              <a:gd name="connsiteY24" fmla="*/ 3317544 h 3327780"/>
              <a:gd name="connsiteX25" fmla="*/ 3305033 w 3305033"/>
              <a:gd name="connsiteY25" fmla="*/ 3242481 h 3327780"/>
              <a:gd name="connsiteX0" fmla="*/ 3250441 w 3305033"/>
              <a:gd name="connsiteY0" fmla="*/ 3174242 h 3327780"/>
              <a:gd name="connsiteX1" fmla="*/ 2957015 w 3305033"/>
              <a:gd name="connsiteY1" fmla="*/ 3044588 h 3327780"/>
              <a:gd name="connsiteX2" fmla="*/ 2663588 w 3305033"/>
              <a:gd name="connsiteY2" fmla="*/ 2860344 h 3327780"/>
              <a:gd name="connsiteX3" fmla="*/ 2383809 w 3305033"/>
              <a:gd name="connsiteY3" fmla="*/ 2662451 h 3327780"/>
              <a:gd name="connsiteX4" fmla="*/ 2179092 w 3305033"/>
              <a:gd name="connsiteY4" fmla="*/ 2478206 h 3327780"/>
              <a:gd name="connsiteX5" fmla="*/ 1964140 w 3305033"/>
              <a:gd name="connsiteY5" fmla="*/ 2096069 h 3327780"/>
              <a:gd name="connsiteX6" fmla="*/ 1887940 w 3305033"/>
              <a:gd name="connsiteY6" fmla="*/ 1638869 h 3327780"/>
              <a:gd name="connsiteX7" fmla="*/ 1790131 w 3305033"/>
              <a:gd name="connsiteY7" fmla="*/ 792708 h 3327780"/>
              <a:gd name="connsiteX8" fmla="*/ 1633182 w 3305033"/>
              <a:gd name="connsiteY8" fmla="*/ 403747 h 3327780"/>
              <a:gd name="connsiteX9" fmla="*/ 1407994 w 3305033"/>
              <a:gd name="connsiteY9" fmla="*/ 171735 h 3327780"/>
              <a:gd name="connsiteX10" fmla="*/ 1128215 w 3305033"/>
              <a:gd name="connsiteY10" fmla="*/ 35257 h 3327780"/>
              <a:gd name="connsiteX11" fmla="*/ 773373 w 3305033"/>
              <a:gd name="connsiteY11" fmla="*/ 21609 h 3327780"/>
              <a:gd name="connsiteX12" fmla="*/ 418531 w 3305033"/>
              <a:gd name="connsiteY12" fmla="*/ 164911 h 3327780"/>
              <a:gd name="connsiteX13" fmla="*/ 138752 w 3305033"/>
              <a:gd name="connsiteY13" fmla="*/ 451514 h 3327780"/>
              <a:gd name="connsiteX14" fmla="*/ 15922 w 3305033"/>
              <a:gd name="connsiteY14" fmla="*/ 826827 h 3327780"/>
              <a:gd name="connsiteX15" fmla="*/ 43218 w 3305033"/>
              <a:gd name="connsiteY15" fmla="*/ 1195317 h 3327780"/>
              <a:gd name="connsiteX16" fmla="*/ 200167 w 3305033"/>
              <a:gd name="connsiteY16" fmla="*/ 1536511 h 3327780"/>
              <a:gd name="connsiteX17" fmla="*/ 668740 w 3305033"/>
              <a:gd name="connsiteY17" fmla="*/ 2172269 h 3327780"/>
              <a:gd name="connsiteX18" fmla="*/ 973540 w 3305033"/>
              <a:gd name="connsiteY18" fmla="*/ 2553269 h 3327780"/>
              <a:gd name="connsiteX19" fmla="*/ 1442113 w 3305033"/>
              <a:gd name="connsiteY19" fmla="*/ 2921759 h 3327780"/>
              <a:gd name="connsiteX20" fmla="*/ 1824250 w 3305033"/>
              <a:gd name="connsiteY20" fmla="*/ 3051412 h 3327780"/>
              <a:gd name="connsiteX21" fmla="*/ 2165444 w 3305033"/>
              <a:gd name="connsiteY21" fmla="*/ 3153770 h 3327780"/>
              <a:gd name="connsiteX22" fmla="*/ 2527110 w 3305033"/>
              <a:gd name="connsiteY22" fmla="*/ 3256129 h 3327780"/>
              <a:gd name="connsiteX23" fmla="*/ 2950191 w 3305033"/>
              <a:gd name="connsiteY23" fmla="*/ 3303896 h 3327780"/>
              <a:gd name="connsiteX24" fmla="*/ 3216322 w 3305033"/>
              <a:gd name="connsiteY24" fmla="*/ 3317544 h 3327780"/>
              <a:gd name="connsiteX25" fmla="*/ 3305033 w 3305033"/>
              <a:gd name="connsiteY25" fmla="*/ 3242481 h 3327780"/>
              <a:gd name="connsiteX0" fmla="*/ 3250441 w 3305033"/>
              <a:gd name="connsiteY0" fmla="*/ 3174242 h 3327780"/>
              <a:gd name="connsiteX1" fmla="*/ 2957015 w 3305033"/>
              <a:gd name="connsiteY1" fmla="*/ 3044588 h 3327780"/>
              <a:gd name="connsiteX2" fmla="*/ 2663588 w 3305033"/>
              <a:gd name="connsiteY2" fmla="*/ 2860344 h 3327780"/>
              <a:gd name="connsiteX3" fmla="*/ 2383809 w 3305033"/>
              <a:gd name="connsiteY3" fmla="*/ 2662451 h 3327780"/>
              <a:gd name="connsiteX4" fmla="*/ 2179092 w 3305033"/>
              <a:gd name="connsiteY4" fmla="*/ 2478206 h 3327780"/>
              <a:gd name="connsiteX5" fmla="*/ 1964140 w 3305033"/>
              <a:gd name="connsiteY5" fmla="*/ 2096069 h 3327780"/>
              <a:gd name="connsiteX6" fmla="*/ 1887940 w 3305033"/>
              <a:gd name="connsiteY6" fmla="*/ 1638869 h 3327780"/>
              <a:gd name="connsiteX7" fmla="*/ 1790131 w 3305033"/>
              <a:gd name="connsiteY7" fmla="*/ 792708 h 3327780"/>
              <a:gd name="connsiteX8" fmla="*/ 1633182 w 3305033"/>
              <a:gd name="connsiteY8" fmla="*/ 403747 h 3327780"/>
              <a:gd name="connsiteX9" fmla="*/ 1407994 w 3305033"/>
              <a:gd name="connsiteY9" fmla="*/ 171735 h 3327780"/>
              <a:gd name="connsiteX10" fmla="*/ 1128215 w 3305033"/>
              <a:gd name="connsiteY10" fmla="*/ 35257 h 3327780"/>
              <a:gd name="connsiteX11" fmla="*/ 773373 w 3305033"/>
              <a:gd name="connsiteY11" fmla="*/ 21609 h 3327780"/>
              <a:gd name="connsiteX12" fmla="*/ 418531 w 3305033"/>
              <a:gd name="connsiteY12" fmla="*/ 164911 h 3327780"/>
              <a:gd name="connsiteX13" fmla="*/ 138752 w 3305033"/>
              <a:gd name="connsiteY13" fmla="*/ 451514 h 3327780"/>
              <a:gd name="connsiteX14" fmla="*/ 15922 w 3305033"/>
              <a:gd name="connsiteY14" fmla="*/ 826827 h 3327780"/>
              <a:gd name="connsiteX15" fmla="*/ 43218 w 3305033"/>
              <a:gd name="connsiteY15" fmla="*/ 1195317 h 3327780"/>
              <a:gd name="connsiteX16" fmla="*/ 200167 w 3305033"/>
              <a:gd name="connsiteY16" fmla="*/ 1536511 h 3327780"/>
              <a:gd name="connsiteX17" fmla="*/ 668740 w 3305033"/>
              <a:gd name="connsiteY17" fmla="*/ 2172269 h 3327780"/>
              <a:gd name="connsiteX18" fmla="*/ 973540 w 3305033"/>
              <a:gd name="connsiteY18" fmla="*/ 2553269 h 3327780"/>
              <a:gd name="connsiteX19" fmla="*/ 1506940 w 3305033"/>
              <a:gd name="connsiteY19" fmla="*/ 2934269 h 3327780"/>
              <a:gd name="connsiteX20" fmla="*/ 1824250 w 3305033"/>
              <a:gd name="connsiteY20" fmla="*/ 3051412 h 3327780"/>
              <a:gd name="connsiteX21" fmla="*/ 2165444 w 3305033"/>
              <a:gd name="connsiteY21" fmla="*/ 3153770 h 3327780"/>
              <a:gd name="connsiteX22" fmla="*/ 2527110 w 3305033"/>
              <a:gd name="connsiteY22" fmla="*/ 3256129 h 3327780"/>
              <a:gd name="connsiteX23" fmla="*/ 2950191 w 3305033"/>
              <a:gd name="connsiteY23" fmla="*/ 3303896 h 3327780"/>
              <a:gd name="connsiteX24" fmla="*/ 3216322 w 3305033"/>
              <a:gd name="connsiteY24" fmla="*/ 3317544 h 3327780"/>
              <a:gd name="connsiteX25" fmla="*/ 3305033 w 3305033"/>
              <a:gd name="connsiteY25" fmla="*/ 3242481 h 3327780"/>
              <a:gd name="connsiteX0" fmla="*/ 3250441 w 3305033"/>
              <a:gd name="connsiteY0" fmla="*/ 3174242 h 3327780"/>
              <a:gd name="connsiteX1" fmla="*/ 2957015 w 3305033"/>
              <a:gd name="connsiteY1" fmla="*/ 3044588 h 3327780"/>
              <a:gd name="connsiteX2" fmla="*/ 2663588 w 3305033"/>
              <a:gd name="connsiteY2" fmla="*/ 2860344 h 3327780"/>
              <a:gd name="connsiteX3" fmla="*/ 2383809 w 3305033"/>
              <a:gd name="connsiteY3" fmla="*/ 2662451 h 3327780"/>
              <a:gd name="connsiteX4" fmla="*/ 2179092 w 3305033"/>
              <a:gd name="connsiteY4" fmla="*/ 2478206 h 3327780"/>
              <a:gd name="connsiteX5" fmla="*/ 1964140 w 3305033"/>
              <a:gd name="connsiteY5" fmla="*/ 2096069 h 3327780"/>
              <a:gd name="connsiteX6" fmla="*/ 1887940 w 3305033"/>
              <a:gd name="connsiteY6" fmla="*/ 1638869 h 3327780"/>
              <a:gd name="connsiteX7" fmla="*/ 1790131 w 3305033"/>
              <a:gd name="connsiteY7" fmla="*/ 792708 h 3327780"/>
              <a:gd name="connsiteX8" fmla="*/ 1633182 w 3305033"/>
              <a:gd name="connsiteY8" fmla="*/ 403747 h 3327780"/>
              <a:gd name="connsiteX9" fmla="*/ 1407994 w 3305033"/>
              <a:gd name="connsiteY9" fmla="*/ 171735 h 3327780"/>
              <a:gd name="connsiteX10" fmla="*/ 1128215 w 3305033"/>
              <a:gd name="connsiteY10" fmla="*/ 35257 h 3327780"/>
              <a:gd name="connsiteX11" fmla="*/ 773373 w 3305033"/>
              <a:gd name="connsiteY11" fmla="*/ 21609 h 3327780"/>
              <a:gd name="connsiteX12" fmla="*/ 418531 w 3305033"/>
              <a:gd name="connsiteY12" fmla="*/ 164911 h 3327780"/>
              <a:gd name="connsiteX13" fmla="*/ 138752 w 3305033"/>
              <a:gd name="connsiteY13" fmla="*/ 451514 h 3327780"/>
              <a:gd name="connsiteX14" fmla="*/ 15922 w 3305033"/>
              <a:gd name="connsiteY14" fmla="*/ 826827 h 3327780"/>
              <a:gd name="connsiteX15" fmla="*/ 43218 w 3305033"/>
              <a:gd name="connsiteY15" fmla="*/ 1195317 h 3327780"/>
              <a:gd name="connsiteX16" fmla="*/ 200167 w 3305033"/>
              <a:gd name="connsiteY16" fmla="*/ 1536511 h 3327780"/>
              <a:gd name="connsiteX17" fmla="*/ 668740 w 3305033"/>
              <a:gd name="connsiteY17" fmla="*/ 2172269 h 3327780"/>
              <a:gd name="connsiteX18" fmla="*/ 973540 w 3305033"/>
              <a:gd name="connsiteY18" fmla="*/ 2553269 h 3327780"/>
              <a:gd name="connsiteX19" fmla="*/ 1506940 w 3305033"/>
              <a:gd name="connsiteY19" fmla="*/ 2934269 h 3327780"/>
              <a:gd name="connsiteX20" fmla="*/ 1824250 w 3305033"/>
              <a:gd name="connsiteY20" fmla="*/ 3051412 h 3327780"/>
              <a:gd name="connsiteX21" fmla="*/ 2165444 w 3305033"/>
              <a:gd name="connsiteY21" fmla="*/ 3153770 h 3327780"/>
              <a:gd name="connsiteX22" fmla="*/ 2573740 w 3305033"/>
              <a:gd name="connsiteY22" fmla="*/ 3239069 h 3327780"/>
              <a:gd name="connsiteX23" fmla="*/ 2950191 w 3305033"/>
              <a:gd name="connsiteY23" fmla="*/ 3303896 h 3327780"/>
              <a:gd name="connsiteX24" fmla="*/ 3216322 w 3305033"/>
              <a:gd name="connsiteY24" fmla="*/ 3317544 h 3327780"/>
              <a:gd name="connsiteX25" fmla="*/ 3305033 w 3305033"/>
              <a:gd name="connsiteY25" fmla="*/ 3242481 h 3327780"/>
              <a:gd name="connsiteX0" fmla="*/ 3250441 w 3305033"/>
              <a:gd name="connsiteY0" fmla="*/ 3174242 h 3327780"/>
              <a:gd name="connsiteX1" fmla="*/ 2957015 w 3305033"/>
              <a:gd name="connsiteY1" fmla="*/ 3044588 h 3327780"/>
              <a:gd name="connsiteX2" fmla="*/ 2663588 w 3305033"/>
              <a:gd name="connsiteY2" fmla="*/ 2860344 h 3327780"/>
              <a:gd name="connsiteX3" fmla="*/ 2383809 w 3305033"/>
              <a:gd name="connsiteY3" fmla="*/ 2662451 h 3327780"/>
              <a:gd name="connsiteX4" fmla="*/ 2179092 w 3305033"/>
              <a:gd name="connsiteY4" fmla="*/ 2478206 h 3327780"/>
              <a:gd name="connsiteX5" fmla="*/ 1964140 w 3305033"/>
              <a:gd name="connsiteY5" fmla="*/ 2096069 h 3327780"/>
              <a:gd name="connsiteX6" fmla="*/ 1887940 w 3305033"/>
              <a:gd name="connsiteY6" fmla="*/ 1638869 h 3327780"/>
              <a:gd name="connsiteX7" fmla="*/ 1790131 w 3305033"/>
              <a:gd name="connsiteY7" fmla="*/ 792708 h 3327780"/>
              <a:gd name="connsiteX8" fmla="*/ 1633182 w 3305033"/>
              <a:gd name="connsiteY8" fmla="*/ 403747 h 3327780"/>
              <a:gd name="connsiteX9" fmla="*/ 1407994 w 3305033"/>
              <a:gd name="connsiteY9" fmla="*/ 171735 h 3327780"/>
              <a:gd name="connsiteX10" fmla="*/ 1128215 w 3305033"/>
              <a:gd name="connsiteY10" fmla="*/ 35257 h 3327780"/>
              <a:gd name="connsiteX11" fmla="*/ 773373 w 3305033"/>
              <a:gd name="connsiteY11" fmla="*/ 21609 h 3327780"/>
              <a:gd name="connsiteX12" fmla="*/ 418531 w 3305033"/>
              <a:gd name="connsiteY12" fmla="*/ 164911 h 3327780"/>
              <a:gd name="connsiteX13" fmla="*/ 138752 w 3305033"/>
              <a:gd name="connsiteY13" fmla="*/ 451514 h 3327780"/>
              <a:gd name="connsiteX14" fmla="*/ 15922 w 3305033"/>
              <a:gd name="connsiteY14" fmla="*/ 826827 h 3327780"/>
              <a:gd name="connsiteX15" fmla="*/ 43218 w 3305033"/>
              <a:gd name="connsiteY15" fmla="*/ 1195317 h 3327780"/>
              <a:gd name="connsiteX16" fmla="*/ 200167 w 3305033"/>
              <a:gd name="connsiteY16" fmla="*/ 1536511 h 3327780"/>
              <a:gd name="connsiteX17" fmla="*/ 668740 w 3305033"/>
              <a:gd name="connsiteY17" fmla="*/ 2172269 h 3327780"/>
              <a:gd name="connsiteX18" fmla="*/ 973540 w 3305033"/>
              <a:gd name="connsiteY18" fmla="*/ 2553269 h 3327780"/>
              <a:gd name="connsiteX19" fmla="*/ 1506940 w 3305033"/>
              <a:gd name="connsiteY19" fmla="*/ 2934269 h 3327780"/>
              <a:gd name="connsiteX20" fmla="*/ 1824250 w 3305033"/>
              <a:gd name="connsiteY20" fmla="*/ 3051412 h 3327780"/>
              <a:gd name="connsiteX21" fmla="*/ 2165444 w 3305033"/>
              <a:gd name="connsiteY21" fmla="*/ 3153770 h 3327780"/>
              <a:gd name="connsiteX22" fmla="*/ 2573740 w 3305033"/>
              <a:gd name="connsiteY22" fmla="*/ 3239069 h 3327780"/>
              <a:gd name="connsiteX23" fmla="*/ 2950191 w 3305033"/>
              <a:gd name="connsiteY23" fmla="*/ 3303896 h 3327780"/>
              <a:gd name="connsiteX24" fmla="*/ 3216322 w 3305033"/>
              <a:gd name="connsiteY24" fmla="*/ 3317544 h 3327780"/>
              <a:gd name="connsiteX25" fmla="*/ 3305033 w 3305033"/>
              <a:gd name="connsiteY25" fmla="*/ 3242481 h 3327780"/>
              <a:gd name="connsiteX0" fmla="*/ 3250441 w 3305033"/>
              <a:gd name="connsiteY0" fmla="*/ 3174242 h 3327780"/>
              <a:gd name="connsiteX1" fmla="*/ 2957015 w 3305033"/>
              <a:gd name="connsiteY1" fmla="*/ 3044588 h 3327780"/>
              <a:gd name="connsiteX2" fmla="*/ 2663588 w 3305033"/>
              <a:gd name="connsiteY2" fmla="*/ 2860344 h 3327780"/>
              <a:gd name="connsiteX3" fmla="*/ 2383809 w 3305033"/>
              <a:gd name="connsiteY3" fmla="*/ 2662451 h 3327780"/>
              <a:gd name="connsiteX4" fmla="*/ 2179092 w 3305033"/>
              <a:gd name="connsiteY4" fmla="*/ 2478206 h 3327780"/>
              <a:gd name="connsiteX5" fmla="*/ 1964140 w 3305033"/>
              <a:gd name="connsiteY5" fmla="*/ 2096069 h 3327780"/>
              <a:gd name="connsiteX6" fmla="*/ 1887940 w 3305033"/>
              <a:gd name="connsiteY6" fmla="*/ 1638869 h 3327780"/>
              <a:gd name="connsiteX7" fmla="*/ 1790131 w 3305033"/>
              <a:gd name="connsiteY7" fmla="*/ 792708 h 3327780"/>
              <a:gd name="connsiteX8" fmla="*/ 1633182 w 3305033"/>
              <a:gd name="connsiteY8" fmla="*/ 403747 h 3327780"/>
              <a:gd name="connsiteX9" fmla="*/ 1407994 w 3305033"/>
              <a:gd name="connsiteY9" fmla="*/ 171735 h 3327780"/>
              <a:gd name="connsiteX10" fmla="*/ 1128215 w 3305033"/>
              <a:gd name="connsiteY10" fmla="*/ 35257 h 3327780"/>
              <a:gd name="connsiteX11" fmla="*/ 773373 w 3305033"/>
              <a:gd name="connsiteY11" fmla="*/ 21609 h 3327780"/>
              <a:gd name="connsiteX12" fmla="*/ 418531 w 3305033"/>
              <a:gd name="connsiteY12" fmla="*/ 164911 h 3327780"/>
              <a:gd name="connsiteX13" fmla="*/ 138752 w 3305033"/>
              <a:gd name="connsiteY13" fmla="*/ 451514 h 3327780"/>
              <a:gd name="connsiteX14" fmla="*/ 15922 w 3305033"/>
              <a:gd name="connsiteY14" fmla="*/ 826827 h 3327780"/>
              <a:gd name="connsiteX15" fmla="*/ 43218 w 3305033"/>
              <a:gd name="connsiteY15" fmla="*/ 1195317 h 3327780"/>
              <a:gd name="connsiteX16" fmla="*/ 200167 w 3305033"/>
              <a:gd name="connsiteY16" fmla="*/ 1536511 h 3327780"/>
              <a:gd name="connsiteX17" fmla="*/ 668740 w 3305033"/>
              <a:gd name="connsiteY17" fmla="*/ 2172269 h 3327780"/>
              <a:gd name="connsiteX18" fmla="*/ 973540 w 3305033"/>
              <a:gd name="connsiteY18" fmla="*/ 2553269 h 3327780"/>
              <a:gd name="connsiteX19" fmla="*/ 1506940 w 3305033"/>
              <a:gd name="connsiteY19" fmla="*/ 2934269 h 3327780"/>
              <a:gd name="connsiteX20" fmla="*/ 1824250 w 3305033"/>
              <a:gd name="connsiteY20" fmla="*/ 3051412 h 3327780"/>
              <a:gd name="connsiteX21" fmla="*/ 2165444 w 3305033"/>
              <a:gd name="connsiteY21" fmla="*/ 3153770 h 3327780"/>
              <a:gd name="connsiteX22" fmla="*/ 2497540 w 3305033"/>
              <a:gd name="connsiteY22" fmla="*/ 3239069 h 3327780"/>
              <a:gd name="connsiteX23" fmla="*/ 2950191 w 3305033"/>
              <a:gd name="connsiteY23" fmla="*/ 3303896 h 3327780"/>
              <a:gd name="connsiteX24" fmla="*/ 3216322 w 3305033"/>
              <a:gd name="connsiteY24" fmla="*/ 3317544 h 3327780"/>
              <a:gd name="connsiteX25" fmla="*/ 3305033 w 3305033"/>
              <a:gd name="connsiteY25" fmla="*/ 3242481 h 3327780"/>
              <a:gd name="connsiteX0" fmla="*/ 3250441 w 3318680"/>
              <a:gd name="connsiteY0" fmla="*/ 3174242 h 3325505"/>
              <a:gd name="connsiteX1" fmla="*/ 2957015 w 3318680"/>
              <a:gd name="connsiteY1" fmla="*/ 3044588 h 3325505"/>
              <a:gd name="connsiteX2" fmla="*/ 2663588 w 3318680"/>
              <a:gd name="connsiteY2" fmla="*/ 2860344 h 3325505"/>
              <a:gd name="connsiteX3" fmla="*/ 2383809 w 3318680"/>
              <a:gd name="connsiteY3" fmla="*/ 2662451 h 3325505"/>
              <a:gd name="connsiteX4" fmla="*/ 2179092 w 3318680"/>
              <a:gd name="connsiteY4" fmla="*/ 2478206 h 3325505"/>
              <a:gd name="connsiteX5" fmla="*/ 1964140 w 3318680"/>
              <a:gd name="connsiteY5" fmla="*/ 2096069 h 3325505"/>
              <a:gd name="connsiteX6" fmla="*/ 1887940 w 3318680"/>
              <a:gd name="connsiteY6" fmla="*/ 1638869 h 3325505"/>
              <a:gd name="connsiteX7" fmla="*/ 1790131 w 3318680"/>
              <a:gd name="connsiteY7" fmla="*/ 792708 h 3325505"/>
              <a:gd name="connsiteX8" fmla="*/ 1633182 w 3318680"/>
              <a:gd name="connsiteY8" fmla="*/ 403747 h 3325505"/>
              <a:gd name="connsiteX9" fmla="*/ 1407994 w 3318680"/>
              <a:gd name="connsiteY9" fmla="*/ 171735 h 3325505"/>
              <a:gd name="connsiteX10" fmla="*/ 1128215 w 3318680"/>
              <a:gd name="connsiteY10" fmla="*/ 35257 h 3325505"/>
              <a:gd name="connsiteX11" fmla="*/ 773373 w 3318680"/>
              <a:gd name="connsiteY11" fmla="*/ 21609 h 3325505"/>
              <a:gd name="connsiteX12" fmla="*/ 418531 w 3318680"/>
              <a:gd name="connsiteY12" fmla="*/ 164911 h 3325505"/>
              <a:gd name="connsiteX13" fmla="*/ 138752 w 3318680"/>
              <a:gd name="connsiteY13" fmla="*/ 451514 h 3325505"/>
              <a:gd name="connsiteX14" fmla="*/ 15922 w 3318680"/>
              <a:gd name="connsiteY14" fmla="*/ 826827 h 3325505"/>
              <a:gd name="connsiteX15" fmla="*/ 43218 w 3318680"/>
              <a:gd name="connsiteY15" fmla="*/ 1195317 h 3325505"/>
              <a:gd name="connsiteX16" fmla="*/ 200167 w 3318680"/>
              <a:gd name="connsiteY16" fmla="*/ 1536511 h 3325505"/>
              <a:gd name="connsiteX17" fmla="*/ 668740 w 3318680"/>
              <a:gd name="connsiteY17" fmla="*/ 2172269 h 3325505"/>
              <a:gd name="connsiteX18" fmla="*/ 973540 w 3318680"/>
              <a:gd name="connsiteY18" fmla="*/ 2553269 h 3325505"/>
              <a:gd name="connsiteX19" fmla="*/ 1506940 w 3318680"/>
              <a:gd name="connsiteY19" fmla="*/ 2934269 h 3325505"/>
              <a:gd name="connsiteX20" fmla="*/ 1824250 w 3318680"/>
              <a:gd name="connsiteY20" fmla="*/ 3051412 h 3325505"/>
              <a:gd name="connsiteX21" fmla="*/ 2165444 w 3318680"/>
              <a:gd name="connsiteY21" fmla="*/ 3153770 h 3325505"/>
              <a:gd name="connsiteX22" fmla="*/ 2497540 w 3318680"/>
              <a:gd name="connsiteY22" fmla="*/ 3239069 h 3325505"/>
              <a:gd name="connsiteX23" fmla="*/ 2950191 w 3318680"/>
              <a:gd name="connsiteY23" fmla="*/ 3303896 h 3325505"/>
              <a:gd name="connsiteX24" fmla="*/ 3259540 w 3318680"/>
              <a:gd name="connsiteY24" fmla="*/ 3315269 h 3325505"/>
              <a:gd name="connsiteX25" fmla="*/ 3305033 w 3318680"/>
              <a:gd name="connsiteY25" fmla="*/ 3242481 h 3325505"/>
              <a:gd name="connsiteX0" fmla="*/ 3250441 w 3317922"/>
              <a:gd name="connsiteY0" fmla="*/ 3174242 h 3327970"/>
              <a:gd name="connsiteX1" fmla="*/ 2957015 w 3317922"/>
              <a:gd name="connsiteY1" fmla="*/ 3044588 h 3327970"/>
              <a:gd name="connsiteX2" fmla="*/ 2663588 w 3317922"/>
              <a:gd name="connsiteY2" fmla="*/ 2860344 h 3327970"/>
              <a:gd name="connsiteX3" fmla="*/ 2383809 w 3317922"/>
              <a:gd name="connsiteY3" fmla="*/ 2662451 h 3327970"/>
              <a:gd name="connsiteX4" fmla="*/ 2179092 w 3317922"/>
              <a:gd name="connsiteY4" fmla="*/ 2478206 h 3327970"/>
              <a:gd name="connsiteX5" fmla="*/ 1964140 w 3317922"/>
              <a:gd name="connsiteY5" fmla="*/ 2096069 h 3327970"/>
              <a:gd name="connsiteX6" fmla="*/ 1887940 w 3317922"/>
              <a:gd name="connsiteY6" fmla="*/ 1638869 h 3327970"/>
              <a:gd name="connsiteX7" fmla="*/ 1790131 w 3317922"/>
              <a:gd name="connsiteY7" fmla="*/ 792708 h 3327970"/>
              <a:gd name="connsiteX8" fmla="*/ 1633182 w 3317922"/>
              <a:gd name="connsiteY8" fmla="*/ 403747 h 3327970"/>
              <a:gd name="connsiteX9" fmla="*/ 1407994 w 3317922"/>
              <a:gd name="connsiteY9" fmla="*/ 171735 h 3327970"/>
              <a:gd name="connsiteX10" fmla="*/ 1128215 w 3317922"/>
              <a:gd name="connsiteY10" fmla="*/ 35257 h 3327970"/>
              <a:gd name="connsiteX11" fmla="*/ 773373 w 3317922"/>
              <a:gd name="connsiteY11" fmla="*/ 21609 h 3327970"/>
              <a:gd name="connsiteX12" fmla="*/ 418531 w 3317922"/>
              <a:gd name="connsiteY12" fmla="*/ 164911 h 3327970"/>
              <a:gd name="connsiteX13" fmla="*/ 138752 w 3317922"/>
              <a:gd name="connsiteY13" fmla="*/ 451514 h 3327970"/>
              <a:gd name="connsiteX14" fmla="*/ 15922 w 3317922"/>
              <a:gd name="connsiteY14" fmla="*/ 826827 h 3327970"/>
              <a:gd name="connsiteX15" fmla="*/ 43218 w 3317922"/>
              <a:gd name="connsiteY15" fmla="*/ 1195317 h 3327970"/>
              <a:gd name="connsiteX16" fmla="*/ 200167 w 3317922"/>
              <a:gd name="connsiteY16" fmla="*/ 1536511 h 3327970"/>
              <a:gd name="connsiteX17" fmla="*/ 668740 w 3317922"/>
              <a:gd name="connsiteY17" fmla="*/ 2172269 h 3327970"/>
              <a:gd name="connsiteX18" fmla="*/ 973540 w 3317922"/>
              <a:gd name="connsiteY18" fmla="*/ 2553269 h 3327970"/>
              <a:gd name="connsiteX19" fmla="*/ 1506940 w 3317922"/>
              <a:gd name="connsiteY19" fmla="*/ 2934269 h 3327970"/>
              <a:gd name="connsiteX20" fmla="*/ 1824250 w 3317922"/>
              <a:gd name="connsiteY20" fmla="*/ 3051412 h 3327970"/>
              <a:gd name="connsiteX21" fmla="*/ 2165444 w 3317922"/>
              <a:gd name="connsiteY21" fmla="*/ 3153770 h 3327970"/>
              <a:gd name="connsiteX22" fmla="*/ 2497540 w 3317922"/>
              <a:gd name="connsiteY22" fmla="*/ 3239069 h 3327970"/>
              <a:gd name="connsiteX23" fmla="*/ 2954739 w 3317922"/>
              <a:gd name="connsiteY23" fmla="*/ 3315270 h 3327970"/>
              <a:gd name="connsiteX24" fmla="*/ 3259540 w 3317922"/>
              <a:gd name="connsiteY24" fmla="*/ 3315269 h 3327970"/>
              <a:gd name="connsiteX25" fmla="*/ 3305033 w 3317922"/>
              <a:gd name="connsiteY25" fmla="*/ 3242481 h 3327970"/>
              <a:gd name="connsiteX0" fmla="*/ 3250441 w 3317922"/>
              <a:gd name="connsiteY0" fmla="*/ 3174242 h 3327970"/>
              <a:gd name="connsiteX1" fmla="*/ 2957015 w 3317922"/>
              <a:gd name="connsiteY1" fmla="*/ 3044588 h 3327970"/>
              <a:gd name="connsiteX2" fmla="*/ 2663588 w 3317922"/>
              <a:gd name="connsiteY2" fmla="*/ 2860344 h 3327970"/>
              <a:gd name="connsiteX3" fmla="*/ 2421339 w 3317922"/>
              <a:gd name="connsiteY3" fmla="*/ 2705669 h 3327970"/>
              <a:gd name="connsiteX4" fmla="*/ 2179092 w 3317922"/>
              <a:gd name="connsiteY4" fmla="*/ 2478206 h 3327970"/>
              <a:gd name="connsiteX5" fmla="*/ 1964140 w 3317922"/>
              <a:gd name="connsiteY5" fmla="*/ 2096069 h 3327970"/>
              <a:gd name="connsiteX6" fmla="*/ 1887940 w 3317922"/>
              <a:gd name="connsiteY6" fmla="*/ 1638869 h 3327970"/>
              <a:gd name="connsiteX7" fmla="*/ 1790131 w 3317922"/>
              <a:gd name="connsiteY7" fmla="*/ 792708 h 3327970"/>
              <a:gd name="connsiteX8" fmla="*/ 1633182 w 3317922"/>
              <a:gd name="connsiteY8" fmla="*/ 403747 h 3327970"/>
              <a:gd name="connsiteX9" fmla="*/ 1407994 w 3317922"/>
              <a:gd name="connsiteY9" fmla="*/ 171735 h 3327970"/>
              <a:gd name="connsiteX10" fmla="*/ 1128215 w 3317922"/>
              <a:gd name="connsiteY10" fmla="*/ 35257 h 3327970"/>
              <a:gd name="connsiteX11" fmla="*/ 773373 w 3317922"/>
              <a:gd name="connsiteY11" fmla="*/ 21609 h 3327970"/>
              <a:gd name="connsiteX12" fmla="*/ 418531 w 3317922"/>
              <a:gd name="connsiteY12" fmla="*/ 164911 h 3327970"/>
              <a:gd name="connsiteX13" fmla="*/ 138752 w 3317922"/>
              <a:gd name="connsiteY13" fmla="*/ 451514 h 3327970"/>
              <a:gd name="connsiteX14" fmla="*/ 15922 w 3317922"/>
              <a:gd name="connsiteY14" fmla="*/ 826827 h 3327970"/>
              <a:gd name="connsiteX15" fmla="*/ 43218 w 3317922"/>
              <a:gd name="connsiteY15" fmla="*/ 1195317 h 3327970"/>
              <a:gd name="connsiteX16" fmla="*/ 200167 w 3317922"/>
              <a:gd name="connsiteY16" fmla="*/ 1536511 h 3327970"/>
              <a:gd name="connsiteX17" fmla="*/ 668740 w 3317922"/>
              <a:gd name="connsiteY17" fmla="*/ 2172269 h 3327970"/>
              <a:gd name="connsiteX18" fmla="*/ 973540 w 3317922"/>
              <a:gd name="connsiteY18" fmla="*/ 2553269 h 3327970"/>
              <a:gd name="connsiteX19" fmla="*/ 1506940 w 3317922"/>
              <a:gd name="connsiteY19" fmla="*/ 2934269 h 3327970"/>
              <a:gd name="connsiteX20" fmla="*/ 1824250 w 3317922"/>
              <a:gd name="connsiteY20" fmla="*/ 3051412 h 3327970"/>
              <a:gd name="connsiteX21" fmla="*/ 2165444 w 3317922"/>
              <a:gd name="connsiteY21" fmla="*/ 3153770 h 3327970"/>
              <a:gd name="connsiteX22" fmla="*/ 2497540 w 3317922"/>
              <a:gd name="connsiteY22" fmla="*/ 3239069 h 3327970"/>
              <a:gd name="connsiteX23" fmla="*/ 2954739 w 3317922"/>
              <a:gd name="connsiteY23" fmla="*/ 3315270 h 3327970"/>
              <a:gd name="connsiteX24" fmla="*/ 3259540 w 3317922"/>
              <a:gd name="connsiteY24" fmla="*/ 3315269 h 3327970"/>
              <a:gd name="connsiteX25" fmla="*/ 3305033 w 3317922"/>
              <a:gd name="connsiteY25" fmla="*/ 3242481 h 3327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17922" h="3327970">
                <a:moveTo>
                  <a:pt x="3250441" y="3174242"/>
                </a:moveTo>
                <a:cubicBezTo>
                  <a:pt x="3152632" y="3135573"/>
                  <a:pt x="3054824" y="3096904"/>
                  <a:pt x="2957015" y="3044588"/>
                </a:cubicBezTo>
                <a:cubicBezTo>
                  <a:pt x="2859206" y="2992272"/>
                  <a:pt x="2752867" y="2916830"/>
                  <a:pt x="2663588" y="2860344"/>
                </a:cubicBezTo>
                <a:cubicBezTo>
                  <a:pt x="2574309" y="2803858"/>
                  <a:pt x="2502088" y="2769359"/>
                  <a:pt x="2421339" y="2705669"/>
                </a:cubicBezTo>
                <a:cubicBezTo>
                  <a:pt x="2340590" y="2641979"/>
                  <a:pt x="2255292" y="2579806"/>
                  <a:pt x="2179092" y="2478206"/>
                </a:cubicBezTo>
                <a:cubicBezTo>
                  <a:pt x="2102892" y="2376606"/>
                  <a:pt x="2027638" y="2252099"/>
                  <a:pt x="1964140" y="2096069"/>
                </a:cubicBezTo>
                <a:cubicBezTo>
                  <a:pt x="1923197" y="1968690"/>
                  <a:pt x="1887940" y="1638869"/>
                  <a:pt x="1887940" y="1638869"/>
                </a:cubicBezTo>
                <a:cubicBezTo>
                  <a:pt x="1850409" y="1397759"/>
                  <a:pt x="1832591" y="998562"/>
                  <a:pt x="1790131" y="792708"/>
                </a:cubicBezTo>
                <a:cubicBezTo>
                  <a:pt x="1747671" y="586854"/>
                  <a:pt x="1696871" y="507242"/>
                  <a:pt x="1633182" y="403747"/>
                </a:cubicBezTo>
                <a:cubicBezTo>
                  <a:pt x="1569493" y="300252"/>
                  <a:pt x="1492155" y="233150"/>
                  <a:pt x="1407994" y="171735"/>
                </a:cubicBezTo>
                <a:cubicBezTo>
                  <a:pt x="1323833" y="110320"/>
                  <a:pt x="1233985" y="60278"/>
                  <a:pt x="1128215" y="35257"/>
                </a:cubicBezTo>
                <a:cubicBezTo>
                  <a:pt x="1022445" y="10236"/>
                  <a:pt x="891654" y="0"/>
                  <a:pt x="773373" y="21609"/>
                </a:cubicBezTo>
                <a:cubicBezTo>
                  <a:pt x="655092" y="43218"/>
                  <a:pt x="524301" y="93260"/>
                  <a:pt x="418531" y="164911"/>
                </a:cubicBezTo>
                <a:cubicBezTo>
                  <a:pt x="312761" y="236562"/>
                  <a:pt x="205853" y="341195"/>
                  <a:pt x="138752" y="451514"/>
                </a:cubicBezTo>
                <a:cubicBezTo>
                  <a:pt x="71651" y="561833"/>
                  <a:pt x="31844" y="702860"/>
                  <a:pt x="15922" y="826827"/>
                </a:cubicBezTo>
                <a:cubicBezTo>
                  <a:pt x="0" y="950794"/>
                  <a:pt x="12511" y="1077036"/>
                  <a:pt x="43218" y="1195317"/>
                </a:cubicBezTo>
                <a:cubicBezTo>
                  <a:pt x="73926" y="1313598"/>
                  <a:pt x="95913" y="1373686"/>
                  <a:pt x="200167" y="1536511"/>
                </a:cubicBezTo>
                <a:cubicBezTo>
                  <a:pt x="304421" y="1699336"/>
                  <a:pt x="668740" y="2172269"/>
                  <a:pt x="668740" y="2172269"/>
                </a:cubicBezTo>
                <a:cubicBezTo>
                  <a:pt x="833651" y="2379260"/>
                  <a:pt x="833840" y="2426269"/>
                  <a:pt x="973540" y="2553269"/>
                </a:cubicBezTo>
                <a:cubicBezTo>
                  <a:pt x="1113240" y="2680269"/>
                  <a:pt x="1322127" y="2873044"/>
                  <a:pt x="1506940" y="2934269"/>
                </a:cubicBezTo>
                <a:cubicBezTo>
                  <a:pt x="1667870" y="3012554"/>
                  <a:pt x="1714499" y="3014829"/>
                  <a:pt x="1824250" y="3051412"/>
                </a:cubicBezTo>
                <a:cubicBezTo>
                  <a:pt x="1934001" y="3087995"/>
                  <a:pt x="2165444" y="3153770"/>
                  <a:pt x="2165444" y="3153770"/>
                </a:cubicBezTo>
                <a:cubicBezTo>
                  <a:pt x="2282587" y="3187889"/>
                  <a:pt x="2365991" y="3212152"/>
                  <a:pt x="2497540" y="3239069"/>
                </a:cubicBezTo>
                <a:cubicBezTo>
                  <a:pt x="2629089" y="3265986"/>
                  <a:pt x="2827739" y="3302570"/>
                  <a:pt x="2954739" y="3315270"/>
                </a:cubicBezTo>
                <a:cubicBezTo>
                  <a:pt x="3081739" y="3327970"/>
                  <a:pt x="3201158" y="3327401"/>
                  <a:pt x="3259540" y="3315269"/>
                </a:cubicBezTo>
                <a:cubicBezTo>
                  <a:pt x="3317922" y="3303137"/>
                  <a:pt x="3290247" y="3274894"/>
                  <a:pt x="3305033" y="3242481"/>
                </a:cubicBezTo>
              </a:path>
            </a:pathLst>
          </a:custGeom>
          <a:solidFill>
            <a:schemeClr val="accent2">
              <a:lumMod val="75000"/>
              <a:alpha val="30000"/>
            </a:schemeClr>
          </a:solidFill>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sz="1800">
              <a:solidFill>
                <a:prstClr val="black"/>
              </a:solidFill>
              <a:latin typeface="Times New Roman"/>
            </a:endParaRPr>
          </a:p>
        </p:txBody>
      </p:sp>
      <p:sp>
        <p:nvSpPr>
          <p:cNvPr id="33799" name="Date Placeholder 15"/>
          <p:cNvSpPr txBox="1">
            <a:spLocks noGrp="1"/>
          </p:cNvSpPr>
          <p:nvPr/>
        </p:nvSpPr>
        <p:spPr bwMode="auto">
          <a:xfrm>
            <a:off x="457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fontAlgn="base">
              <a:spcBef>
                <a:spcPct val="0"/>
              </a:spcBef>
              <a:spcAft>
                <a:spcPct val="0"/>
              </a:spcAft>
              <a:defRPr>
                <a:solidFill>
                  <a:schemeClr val="tx1"/>
                </a:solidFill>
                <a:latin typeface="Times New Roman" pitchFamily="18" charset="0"/>
              </a:defRPr>
            </a:lvl6pPr>
            <a:lvl7pPr marL="2971800" indent="-228600" fontAlgn="base">
              <a:spcBef>
                <a:spcPct val="0"/>
              </a:spcBef>
              <a:spcAft>
                <a:spcPct val="0"/>
              </a:spcAft>
              <a:defRPr>
                <a:solidFill>
                  <a:schemeClr val="tx1"/>
                </a:solidFill>
                <a:latin typeface="Times New Roman" pitchFamily="18" charset="0"/>
              </a:defRPr>
            </a:lvl7pPr>
            <a:lvl8pPr marL="3429000" indent="-228600" fontAlgn="base">
              <a:spcBef>
                <a:spcPct val="0"/>
              </a:spcBef>
              <a:spcAft>
                <a:spcPct val="0"/>
              </a:spcAft>
              <a:defRPr>
                <a:solidFill>
                  <a:schemeClr val="tx1"/>
                </a:solidFill>
                <a:latin typeface="Times New Roman" pitchFamily="18" charset="0"/>
              </a:defRPr>
            </a:lvl8pPr>
            <a:lvl9pPr marL="3886200" indent="-228600" fontAlgn="base">
              <a:spcBef>
                <a:spcPct val="0"/>
              </a:spcBef>
              <a:spcAft>
                <a:spcPct val="0"/>
              </a:spcAft>
              <a:defRPr>
                <a:solidFill>
                  <a:schemeClr val="tx1"/>
                </a:solidFill>
                <a:latin typeface="Times New Roman" pitchFamily="18" charset="0"/>
              </a:defRPr>
            </a:lvl9pPr>
          </a:lstStyle>
          <a:p>
            <a:pPr eaLnBrk="1" hangingPunct="1">
              <a:defRPr/>
            </a:pPr>
            <a:fld id="{9DBDB863-681F-4AEA-B38E-E71DD31B68C0}" type="datetime12">
              <a:rPr lang="en-US" sz="1200" smtClean="0">
                <a:solidFill>
                  <a:srgbClr val="898989"/>
                </a:solidFill>
                <a:latin typeface="Calibri" pitchFamily="34" charset="0"/>
                <a:ea typeface="+mn-ea"/>
                <a:cs typeface="+mn-cs"/>
              </a:rPr>
              <a:pPr eaLnBrk="1" hangingPunct="1">
                <a:defRPr/>
              </a:pPr>
              <a:t>3:17 PM</a:t>
            </a:fld>
            <a:endParaRPr lang="en-US" sz="1200" smtClean="0">
              <a:solidFill>
                <a:srgbClr val="898989"/>
              </a:solidFill>
              <a:latin typeface="Calibri" pitchFamily="34" charset="0"/>
              <a:ea typeface="+mn-ea"/>
              <a:cs typeface="+mn-cs"/>
            </a:endParaRPr>
          </a:p>
        </p:txBody>
      </p:sp>
      <p:sp>
        <p:nvSpPr>
          <p:cNvPr id="33800" name="Text Box 8"/>
          <p:cNvSpPr txBox="1">
            <a:spLocks noChangeArrowheads="1"/>
          </p:cNvSpPr>
          <p:nvPr/>
        </p:nvSpPr>
        <p:spPr bwMode="auto">
          <a:xfrm>
            <a:off x="6629400" y="1295400"/>
            <a:ext cx="1981200"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fontAlgn="base">
              <a:spcBef>
                <a:spcPct val="0"/>
              </a:spcBef>
              <a:spcAft>
                <a:spcPct val="0"/>
              </a:spcAft>
              <a:defRPr>
                <a:solidFill>
                  <a:schemeClr val="tx1"/>
                </a:solidFill>
                <a:latin typeface="Times New Roman" pitchFamily="18" charset="0"/>
              </a:defRPr>
            </a:lvl6pPr>
            <a:lvl7pPr marL="2971800" indent="-228600" fontAlgn="base">
              <a:spcBef>
                <a:spcPct val="0"/>
              </a:spcBef>
              <a:spcAft>
                <a:spcPct val="0"/>
              </a:spcAft>
              <a:defRPr>
                <a:solidFill>
                  <a:schemeClr val="tx1"/>
                </a:solidFill>
                <a:latin typeface="Times New Roman" pitchFamily="18" charset="0"/>
              </a:defRPr>
            </a:lvl7pPr>
            <a:lvl8pPr marL="3429000" indent="-228600" fontAlgn="base">
              <a:spcBef>
                <a:spcPct val="0"/>
              </a:spcBef>
              <a:spcAft>
                <a:spcPct val="0"/>
              </a:spcAft>
              <a:defRPr>
                <a:solidFill>
                  <a:schemeClr val="tx1"/>
                </a:solidFill>
                <a:latin typeface="Times New Roman" pitchFamily="18" charset="0"/>
              </a:defRPr>
            </a:lvl8pPr>
            <a:lvl9pPr marL="3886200" indent="-228600" fontAlgn="base">
              <a:spcBef>
                <a:spcPct val="0"/>
              </a:spcBef>
              <a:spcAft>
                <a:spcPct val="0"/>
              </a:spcAft>
              <a:defRPr>
                <a:solidFill>
                  <a:schemeClr val="tx1"/>
                </a:solidFill>
                <a:latin typeface="Times New Roman" pitchFamily="18" charset="0"/>
              </a:defRPr>
            </a:lvl9pPr>
          </a:lstStyle>
          <a:p>
            <a:pPr eaLnBrk="1" hangingPunct="1">
              <a:spcBef>
                <a:spcPct val="50000"/>
              </a:spcBef>
              <a:defRPr/>
            </a:pPr>
            <a:r>
              <a:rPr lang="en-US" sz="1600" dirty="0" smtClean="0">
                <a:solidFill>
                  <a:srgbClr val="000000"/>
                </a:solidFill>
                <a:latin typeface="Arial" charset="0"/>
                <a:ea typeface="+mn-ea"/>
                <a:cs typeface="+mn-cs"/>
              </a:rPr>
              <a:t>White cone – 2003</a:t>
            </a:r>
          </a:p>
          <a:p>
            <a:pPr eaLnBrk="1" hangingPunct="1">
              <a:spcBef>
                <a:spcPct val="50000"/>
              </a:spcBef>
              <a:defRPr/>
            </a:pPr>
            <a:r>
              <a:rPr lang="en-US" sz="1600" dirty="0" smtClean="0">
                <a:solidFill>
                  <a:srgbClr val="000000"/>
                </a:solidFill>
                <a:latin typeface="Arial" charset="0"/>
                <a:ea typeface="+mn-ea"/>
                <a:cs typeface="+mn-cs"/>
              </a:rPr>
              <a:t>Brown cone - 2010</a:t>
            </a:r>
          </a:p>
        </p:txBody>
      </p:sp>
      <p:sp>
        <p:nvSpPr>
          <p:cNvPr id="65544"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pPr>
            <a:fld id="{3BC8C80B-D67D-1D4A-98CA-0A1D3F06E3EE}" type="slidenum">
              <a:rPr lang="en-US" sz="1200">
                <a:solidFill>
                  <a:srgbClr val="898989"/>
                </a:solidFill>
                <a:latin typeface="Times New Roman" charset="0"/>
              </a:rPr>
              <a:pPr fontAlgn="base">
                <a:spcBef>
                  <a:spcPct val="0"/>
                </a:spcBef>
                <a:spcAft>
                  <a:spcPct val="0"/>
                </a:spcAft>
              </a:pPr>
              <a:t>3</a:t>
            </a:fld>
            <a:endParaRPr lang="en-US" sz="1200">
              <a:solidFill>
                <a:srgbClr val="898989"/>
              </a:solidFill>
              <a:latin typeface="Times New Roman" charset="0"/>
            </a:endParaRPr>
          </a:p>
        </p:txBody>
      </p:sp>
    </p:spTree>
    <p:extLst>
      <p:ext uri="{BB962C8B-B14F-4D97-AF65-F5344CB8AC3E}">
        <p14:creationId xmlns:p14="http://schemas.microsoft.com/office/powerpoint/2010/main" val="40413621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1000"/>
                                        <p:tgtEl>
                                          <p:spTgt spid="2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extBox 5"/>
          <p:cNvSpPr txBox="1">
            <a:spLocks noChangeArrowheads="1"/>
          </p:cNvSpPr>
          <p:nvPr/>
        </p:nvSpPr>
        <p:spPr bwMode="auto">
          <a:xfrm>
            <a:off x="5410200" y="838200"/>
            <a:ext cx="37338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Sandy Supplemental Congressional Budget Request</a:t>
            </a:r>
          </a:p>
          <a:p>
            <a:endParaRPr lang="en-US"/>
          </a:p>
          <a:p>
            <a:r>
              <a:rPr lang="en-US"/>
              <a:t>$2.5 M for repair of the </a:t>
            </a:r>
          </a:p>
          <a:p>
            <a:r>
              <a:rPr lang="en-US"/>
              <a:t>HF Radar network.</a:t>
            </a:r>
          </a:p>
          <a:p>
            <a:endParaRPr lang="en-US"/>
          </a:p>
          <a:p>
            <a:r>
              <a:rPr lang="en-US"/>
              <a:t>$4.5 M for storm research</a:t>
            </a:r>
          </a:p>
          <a:p>
            <a:endParaRPr lang="en-US"/>
          </a:p>
          <a:p>
            <a:r>
              <a:rPr lang="en-US"/>
              <a:t>$22.5 M to improve hurricane intensity forecasts</a:t>
            </a:r>
          </a:p>
        </p:txBody>
      </p:sp>
      <p:pic>
        <p:nvPicPr>
          <p:cNvPr id="71682" name="Picture 6" descr="Hurricane Intensity Forecast Enhancement 022113pdf.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0"/>
            <a:ext cx="4953000" cy="641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927098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153618"/>
            <a:ext cx="9144000" cy="4642338"/>
          </a:xfrm>
          <a:prstGeom prst="rect">
            <a:avLst/>
          </a:prstGeom>
        </p:spPr>
      </p:pic>
      <p:sp>
        <p:nvSpPr>
          <p:cNvPr id="8" name="TextBox 7"/>
          <p:cNvSpPr txBox="1"/>
          <p:nvPr/>
        </p:nvSpPr>
        <p:spPr>
          <a:xfrm>
            <a:off x="152400" y="5791200"/>
            <a:ext cx="2532439" cy="369332"/>
          </a:xfrm>
          <a:prstGeom prst="rect">
            <a:avLst/>
          </a:prstGeom>
          <a:noFill/>
        </p:spPr>
        <p:txBody>
          <a:bodyPr wrap="none" rtlCol="0">
            <a:spAutoFit/>
          </a:bodyPr>
          <a:lstStyle/>
          <a:p>
            <a:r>
              <a:rPr lang="en-US" dirty="0" smtClean="0"/>
              <a:t>Bay Head, New Jersey</a:t>
            </a:r>
            <a:endParaRPr lang="en-US" dirty="0"/>
          </a:p>
        </p:txBody>
      </p:sp>
      <p:grpSp>
        <p:nvGrpSpPr>
          <p:cNvPr id="10" name="Group 9"/>
          <p:cNvGrpSpPr/>
          <p:nvPr/>
        </p:nvGrpSpPr>
        <p:grpSpPr>
          <a:xfrm>
            <a:off x="0" y="286975"/>
            <a:ext cx="9144000" cy="4841452"/>
            <a:chOff x="0" y="286975"/>
            <a:chExt cx="9144000" cy="4841452"/>
          </a:xfrm>
        </p:grpSpPr>
        <p:grpSp>
          <p:nvGrpSpPr>
            <p:cNvPr id="7" name="Group 6"/>
            <p:cNvGrpSpPr/>
            <p:nvPr/>
          </p:nvGrpSpPr>
          <p:grpSpPr>
            <a:xfrm>
              <a:off x="0" y="286975"/>
              <a:ext cx="9144000" cy="4841452"/>
              <a:chOff x="0" y="286975"/>
              <a:chExt cx="9144000" cy="4841452"/>
            </a:xfrm>
          </p:grpSpPr>
          <p:pic>
            <p:nvPicPr>
              <p:cNvPr id="5" name="Picture 4"/>
              <p:cNvPicPr>
                <a:picLocks noChangeAspect="1"/>
              </p:cNvPicPr>
              <p:nvPr/>
            </p:nvPicPr>
            <p:blipFill>
              <a:blip r:embed="rId3"/>
              <a:stretch>
                <a:fillRect/>
              </a:stretch>
            </p:blipFill>
            <p:spPr>
              <a:xfrm>
                <a:off x="0" y="286975"/>
                <a:ext cx="9144000" cy="4841452"/>
              </a:xfrm>
              <a:prstGeom prst="rect">
                <a:avLst/>
              </a:prstGeom>
            </p:spPr>
          </p:pic>
          <p:sp>
            <p:nvSpPr>
              <p:cNvPr id="6" name="Oval 5"/>
              <p:cNvSpPr/>
              <p:nvPr/>
            </p:nvSpPr>
            <p:spPr>
              <a:xfrm>
                <a:off x="2133600" y="2667000"/>
                <a:ext cx="1066800" cy="129540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9" name="TextBox 8"/>
            <p:cNvSpPr txBox="1"/>
            <p:nvPr/>
          </p:nvSpPr>
          <p:spPr>
            <a:xfrm>
              <a:off x="2819400" y="2286000"/>
              <a:ext cx="1506204" cy="369332"/>
            </a:xfrm>
            <a:prstGeom prst="rect">
              <a:avLst/>
            </a:prstGeom>
            <a:noFill/>
          </p:spPr>
          <p:txBody>
            <a:bodyPr wrap="none" rtlCol="0">
              <a:spAutoFit/>
            </a:bodyPr>
            <a:lstStyle/>
            <a:p>
              <a:r>
                <a:rPr lang="en-US" dirty="0" smtClean="0">
                  <a:solidFill>
                    <a:srgbClr val="FF0000"/>
                  </a:solidFill>
                </a:rPr>
                <a:t>Mount Street</a:t>
              </a:r>
              <a:endParaRPr lang="en-US" dirty="0">
                <a:solidFill>
                  <a:srgbClr val="FF0000"/>
                </a:solidFill>
              </a:endParaRPr>
            </a:p>
          </p:txBody>
        </p:sp>
      </p:grpSp>
    </p:spTree>
    <p:extLst>
      <p:ext uri="{BB962C8B-B14F-4D97-AF65-F5344CB8AC3E}">
        <p14:creationId xmlns:p14="http://schemas.microsoft.com/office/powerpoint/2010/main" val="147262290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228600"/>
            <a:ext cx="8382000" cy="1200328"/>
          </a:xfrm>
          <a:prstGeom prst="rect">
            <a:avLst/>
          </a:prstGeom>
          <a:noFill/>
        </p:spPr>
        <p:txBody>
          <a:bodyPr wrap="square" rtlCol="0">
            <a:spAutoFit/>
          </a:bodyPr>
          <a:lstStyle/>
          <a:p>
            <a:pPr algn="ctr"/>
            <a:r>
              <a:rPr lang="en-US" sz="2400" b="1" cap="small" dirty="0" smtClean="0"/>
              <a:t>IMCS priorities that will move it to becoming the </a:t>
            </a:r>
            <a:r>
              <a:rPr lang="en-US" sz="2400" b="1" cap="small" dirty="0"/>
              <a:t>n</a:t>
            </a:r>
            <a:r>
              <a:rPr lang="en-US" sz="2400" b="1" cap="small" dirty="0" smtClean="0"/>
              <a:t>umber one Oceanography </a:t>
            </a:r>
            <a:r>
              <a:rPr lang="en-US" sz="2400" b="1" cap="small" dirty="0"/>
              <a:t>p</a:t>
            </a:r>
            <a:r>
              <a:rPr lang="en-US" sz="2400" b="1" cap="small" dirty="0" smtClean="0"/>
              <a:t>rogram in the world</a:t>
            </a:r>
          </a:p>
          <a:p>
            <a:endParaRPr lang="en-US" sz="2400" b="1" dirty="0"/>
          </a:p>
        </p:txBody>
      </p:sp>
      <p:sp>
        <p:nvSpPr>
          <p:cNvPr id="5" name="TextBox 4"/>
          <p:cNvSpPr txBox="1"/>
          <p:nvPr/>
        </p:nvSpPr>
        <p:spPr>
          <a:xfrm>
            <a:off x="533400" y="1066800"/>
            <a:ext cx="8305800" cy="4801315"/>
          </a:xfrm>
          <a:prstGeom prst="rect">
            <a:avLst/>
          </a:prstGeom>
          <a:noFill/>
        </p:spPr>
        <p:txBody>
          <a:bodyPr wrap="square" rtlCol="0">
            <a:spAutoFit/>
          </a:bodyPr>
          <a:lstStyle/>
          <a:p>
            <a:pPr algn="ctr"/>
            <a:r>
              <a:rPr lang="en-US" dirty="0" smtClean="0"/>
              <a:t>Goals are prioritized for the next year to enable the collection of matching funds from the University’s current Capital Campaign and Donors offering potentially 50% match.  Goals are the same as a year ago.</a:t>
            </a:r>
          </a:p>
          <a:p>
            <a:endParaRPr lang="en-US" i="1" dirty="0" smtClean="0"/>
          </a:p>
          <a:p>
            <a:r>
              <a:rPr lang="en-US" i="1" dirty="0" smtClean="0"/>
              <a:t>We will attract/retain the world’s greatest faculty</a:t>
            </a:r>
          </a:p>
          <a:p>
            <a:endParaRPr lang="en-US" i="1" dirty="0" smtClean="0"/>
          </a:p>
          <a:p>
            <a:r>
              <a:rPr lang="en-US" i="1" dirty="0" smtClean="0"/>
              <a:t>We will develop interdisciplinary research space that will enable the new clusters of strength we are building to serve the state, the nation and the world.</a:t>
            </a:r>
          </a:p>
          <a:p>
            <a:endParaRPr lang="en-US" i="1" dirty="0"/>
          </a:p>
          <a:p>
            <a:r>
              <a:rPr lang="en-US" i="1" dirty="0" smtClean="0"/>
              <a:t>We will be the first to develop global omnipresence</a:t>
            </a:r>
          </a:p>
          <a:p>
            <a:pPr marL="342900" indent="-342900">
              <a:buAutoNum type="arabicParenR"/>
            </a:pPr>
            <a:endParaRPr lang="en-US" dirty="0"/>
          </a:p>
          <a:p>
            <a:r>
              <a:rPr lang="en-US" b="1" dirty="0" smtClean="0"/>
              <a:t>The priorities therefore are:</a:t>
            </a:r>
          </a:p>
          <a:p>
            <a:endParaRPr lang="en-US" b="1" dirty="0" smtClean="0"/>
          </a:p>
          <a:p>
            <a:pPr marL="342900" indent="-342900">
              <a:buAutoNum type="arabicParenR"/>
            </a:pPr>
            <a:r>
              <a:rPr lang="en-US" b="1" dirty="0" smtClean="0"/>
              <a:t>Acquisition of the endowed Chairs for faculty</a:t>
            </a:r>
          </a:p>
          <a:p>
            <a:pPr marL="342900" indent="-342900">
              <a:buAutoNum type="arabicParenR"/>
            </a:pPr>
            <a:r>
              <a:rPr lang="en-US" b="1" dirty="0" smtClean="0"/>
              <a:t>Development of Coastal Resource Center</a:t>
            </a:r>
          </a:p>
          <a:p>
            <a:pPr marL="342900" indent="-342900">
              <a:buAutoNum type="arabicParenR"/>
            </a:pPr>
            <a:r>
              <a:rPr lang="en-US" b="1" dirty="0" smtClean="0"/>
              <a:t>Development of the global glider fleet through the Challenger Initiative</a:t>
            </a:r>
            <a:endParaRPr lang="en-US" b="1" dirty="0"/>
          </a:p>
          <a:p>
            <a:endParaRPr lang="en-US" dirty="0"/>
          </a:p>
        </p:txBody>
      </p:sp>
    </p:spTree>
    <p:extLst>
      <p:ext uri="{BB962C8B-B14F-4D97-AF65-F5344CB8AC3E}">
        <p14:creationId xmlns:p14="http://schemas.microsoft.com/office/powerpoint/2010/main" val="40105027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alphaModFix amt="35000"/>
          </a:blip>
          <a:stretch>
            <a:fillRect/>
          </a:stretch>
        </p:blipFill>
        <p:spPr>
          <a:xfrm>
            <a:off x="-533400" y="-1352550"/>
            <a:ext cx="10134600" cy="7600950"/>
          </a:xfrm>
          <a:prstGeom prst="rect">
            <a:avLst/>
          </a:prstGeom>
        </p:spPr>
      </p:pic>
      <p:sp>
        <p:nvSpPr>
          <p:cNvPr id="4" name="Rectangle 3"/>
          <p:cNvSpPr/>
          <p:nvPr/>
        </p:nvSpPr>
        <p:spPr>
          <a:xfrm>
            <a:off x="1295400" y="304800"/>
            <a:ext cx="6550716" cy="461665"/>
          </a:xfrm>
          <a:prstGeom prst="rect">
            <a:avLst/>
          </a:prstGeom>
        </p:spPr>
        <p:txBody>
          <a:bodyPr wrap="none">
            <a:spAutoFit/>
          </a:bodyPr>
          <a:lstStyle/>
          <a:p>
            <a:r>
              <a:rPr lang="en-US" sz="2400" i="1" dirty="0" smtClean="0"/>
              <a:t>Attracting/retaining </a:t>
            </a:r>
            <a:r>
              <a:rPr lang="en-US" sz="2400" i="1" dirty="0"/>
              <a:t>the world’s greatest faculty</a:t>
            </a:r>
          </a:p>
        </p:txBody>
      </p:sp>
      <p:sp>
        <p:nvSpPr>
          <p:cNvPr id="5" name="TextBox 4"/>
          <p:cNvSpPr txBox="1"/>
          <p:nvPr/>
        </p:nvSpPr>
        <p:spPr>
          <a:xfrm>
            <a:off x="381000" y="914400"/>
            <a:ext cx="8077200" cy="4524316"/>
          </a:xfrm>
          <a:prstGeom prst="rect">
            <a:avLst/>
          </a:prstGeom>
          <a:noFill/>
        </p:spPr>
        <p:txBody>
          <a:bodyPr wrap="square" rtlCol="0">
            <a:spAutoFit/>
          </a:bodyPr>
          <a:lstStyle/>
          <a:p>
            <a:r>
              <a:rPr lang="en-US" b="1" dirty="0" smtClean="0"/>
              <a:t>Situational analysis: </a:t>
            </a:r>
            <a:r>
              <a:rPr lang="en-US" dirty="0" smtClean="0"/>
              <a:t>IMCS will maintain its reputation as research friendly and creative environments to attract world-leading faculty.  Additionally many of the leading IMCS faculty are routinely approached as targets of opportunity so focus will be retaining our strengths.  Endowed Chairs provide a unique tool to honor faculty that can be used to attract leading faculty and retain current faculty being pursued by other Universities. IMCS has one endowed Chair (Paul </a:t>
            </a:r>
            <a:r>
              <a:rPr lang="en-US" dirty="0" smtClean="0"/>
              <a:t>Falkowski</a:t>
            </a:r>
            <a:r>
              <a:rPr lang="en-US" dirty="0" smtClean="0"/>
              <a:t>, Bennett Smith in Business and Natural Resources).</a:t>
            </a:r>
          </a:p>
          <a:p>
            <a:endParaRPr lang="en-US" b="1" dirty="0" smtClean="0"/>
          </a:p>
          <a:p>
            <a:endParaRPr lang="en-US" b="1" dirty="0"/>
          </a:p>
          <a:p>
            <a:endParaRPr lang="en-US" b="1" dirty="0" smtClean="0"/>
          </a:p>
          <a:p>
            <a:endParaRPr lang="en-US" b="1" dirty="0"/>
          </a:p>
          <a:p>
            <a:r>
              <a:rPr lang="en-US" b="1" dirty="0" smtClean="0"/>
              <a:t>			Our peer institutions:</a:t>
            </a:r>
          </a:p>
          <a:p>
            <a:r>
              <a:rPr lang="en-US" dirty="0" smtClean="0"/>
              <a:t>			University of Washington	1</a:t>
            </a:r>
          </a:p>
          <a:p>
            <a:r>
              <a:rPr lang="en-US" dirty="0" smtClean="0"/>
              <a:t>			Oregon State University	7</a:t>
            </a:r>
          </a:p>
          <a:p>
            <a:r>
              <a:rPr lang="en-US" dirty="0" smtClean="0"/>
              <a:t>			Scripps Institute		6</a:t>
            </a:r>
          </a:p>
          <a:p>
            <a:r>
              <a:rPr lang="en-US" dirty="0" smtClean="0"/>
              <a:t>			WHOI			5</a:t>
            </a:r>
            <a:endParaRPr lang="en-US" dirty="0"/>
          </a:p>
        </p:txBody>
      </p:sp>
    </p:spTree>
    <p:extLst>
      <p:ext uri="{BB962C8B-B14F-4D97-AF65-F5344CB8AC3E}">
        <p14:creationId xmlns:p14="http://schemas.microsoft.com/office/powerpoint/2010/main" val="12626189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alphaModFix amt="33000"/>
          </a:blip>
          <a:stretch>
            <a:fillRect/>
          </a:stretch>
        </p:blipFill>
        <p:spPr>
          <a:xfrm>
            <a:off x="-3048000" y="-1524000"/>
            <a:ext cx="14111111" cy="9525000"/>
          </a:xfrm>
          <a:prstGeom prst="rect">
            <a:avLst/>
          </a:prstGeom>
        </p:spPr>
      </p:pic>
      <p:sp>
        <p:nvSpPr>
          <p:cNvPr id="4" name="Rectangle 3"/>
          <p:cNvSpPr/>
          <p:nvPr/>
        </p:nvSpPr>
        <p:spPr>
          <a:xfrm>
            <a:off x="1219200" y="25400"/>
            <a:ext cx="6812506" cy="461665"/>
          </a:xfrm>
          <a:prstGeom prst="rect">
            <a:avLst/>
          </a:prstGeom>
        </p:spPr>
        <p:txBody>
          <a:bodyPr wrap="none">
            <a:spAutoFit/>
          </a:bodyPr>
          <a:lstStyle/>
          <a:p>
            <a:r>
              <a:rPr lang="en-US" sz="2400" i="1" dirty="0" smtClean="0"/>
              <a:t>Developing the Coastal Resource Center (CRC)</a:t>
            </a:r>
            <a:endParaRPr lang="en-US" sz="2400" i="1" dirty="0"/>
          </a:p>
        </p:txBody>
      </p:sp>
      <p:sp>
        <p:nvSpPr>
          <p:cNvPr id="5" name="TextBox 4"/>
          <p:cNvSpPr txBox="1"/>
          <p:nvPr/>
        </p:nvSpPr>
        <p:spPr>
          <a:xfrm>
            <a:off x="228600" y="566677"/>
            <a:ext cx="8534400" cy="5078314"/>
          </a:xfrm>
          <a:prstGeom prst="rect">
            <a:avLst/>
          </a:prstGeom>
          <a:noFill/>
        </p:spPr>
        <p:txBody>
          <a:bodyPr wrap="square" rtlCol="0">
            <a:spAutoFit/>
          </a:bodyPr>
          <a:lstStyle/>
          <a:p>
            <a:r>
              <a:rPr lang="en-US" dirty="0" smtClean="0"/>
              <a:t>The CRC will be the world’s </a:t>
            </a:r>
            <a:r>
              <a:rPr lang="en-US" dirty="0"/>
              <a:t>first </a:t>
            </a:r>
            <a:r>
              <a:rPr lang="en-US" dirty="0" smtClean="0"/>
              <a:t>focused on the </a:t>
            </a:r>
            <a:r>
              <a:rPr lang="en-US" dirty="0"/>
              <a:t>resilience of ecosystems impacted by coastal megacities and urbanization.  The proposed </a:t>
            </a:r>
            <a:r>
              <a:rPr lang="en-US" dirty="0" smtClean="0"/>
              <a:t>CRC will leverage Rutgers diverse </a:t>
            </a:r>
            <a:r>
              <a:rPr lang="en-US" dirty="0"/>
              <a:t>strengths to develop and deploy novel science/technology that will support economic development, education, management and outreach. </a:t>
            </a:r>
            <a:endParaRPr lang="en-US" dirty="0" smtClean="0"/>
          </a:p>
          <a:p>
            <a:endParaRPr lang="en-US" dirty="0"/>
          </a:p>
          <a:p>
            <a:r>
              <a:rPr lang="en-US" b="1" dirty="0"/>
              <a:t>Situational analysis:  </a:t>
            </a:r>
            <a:r>
              <a:rPr lang="en-US" dirty="0"/>
              <a:t>The building renovations and </a:t>
            </a:r>
            <a:r>
              <a:rPr lang="en-US" dirty="0" smtClean="0"/>
              <a:t>its </a:t>
            </a:r>
            <a:r>
              <a:rPr lang="en-US" dirty="0"/>
              <a:t>functionalities have been</a:t>
            </a:r>
          </a:p>
          <a:p>
            <a:r>
              <a:rPr lang="en-US" dirty="0"/>
              <a:t> the focus of the last year. </a:t>
            </a:r>
            <a:r>
              <a:rPr lang="en-US" dirty="0" smtClean="0"/>
              <a:t>To date:</a:t>
            </a:r>
          </a:p>
          <a:p>
            <a:endParaRPr lang="en-US" dirty="0"/>
          </a:p>
          <a:p>
            <a:r>
              <a:rPr lang="en-US" dirty="0" smtClean="0"/>
              <a:t>-RSC </a:t>
            </a:r>
            <a:r>
              <a:rPr lang="en-US" dirty="0"/>
              <a:t>Architects was retained by Rutgers University to conduct a physical needs assessment and space planning study for the potential renovation of the existing New Jersey Agricultural Museum Building.  This feasibility study was conducted with the many of the research groups that would use the newly renovate facility.  The study has been completed for the 30,000 square foot building.</a:t>
            </a:r>
            <a:r>
              <a:rPr lang="en-US" dirty="0"/>
              <a:t> </a:t>
            </a:r>
            <a:endParaRPr lang="en-US" dirty="0" smtClean="0"/>
          </a:p>
          <a:p>
            <a:endParaRPr lang="en-US" dirty="0"/>
          </a:p>
          <a:p>
            <a:r>
              <a:rPr lang="en-US" dirty="0" smtClean="0"/>
              <a:t>-Core faculty teams that will use the CRC have worked to optimize the renovated space. </a:t>
            </a:r>
            <a:endParaRPr lang="en-US" dirty="0"/>
          </a:p>
          <a:p>
            <a:endParaRPr lang="en-US" dirty="0"/>
          </a:p>
          <a:p>
            <a:endParaRPr lang="en-US" dirty="0"/>
          </a:p>
        </p:txBody>
      </p:sp>
    </p:spTree>
    <p:extLst>
      <p:ext uri="{BB962C8B-B14F-4D97-AF65-F5344CB8AC3E}">
        <p14:creationId xmlns:p14="http://schemas.microsoft.com/office/powerpoint/2010/main" val="39984026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19200" y="25400"/>
            <a:ext cx="7170026" cy="461665"/>
          </a:xfrm>
          <a:prstGeom prst="rect">
            <a:avLst/>
          </a:prstGeom>
        </p:spPr>
        <p:txBody>
          <a:bodyPr wrap="none">
            <a:spAutoFit/>
          </a:bodyPr>
          <a:lstStyle/>
          <a:p>
            <a:r>
              <a:rPr lang="en-US" sz="2400" b="1" i="1" dirty="0" smtClean="0"/>
              <a:t>Developing the Coastal Resource Center (CRC)</a:t>
            </a:r>
            <a:endParaRPr lang="en-US" sz="2400" b="1" i="1" dirty="0"/>
          </a:p>
        </p:txBody>
      </p:sp>
      <p:pic>
        <p:nvPicPr>
          <p:cNvPr id="5" name="Picture 4"/>
          <p:cNvPicPr>
            <a:picLocks noChangeAspect="1"/>
          </p:cNvPicPr>
          <p:nvPr/>
        </p:nvPicPr>
        <p:blipFill>
          <a:blip r:embed="rId2"/>
          <a:stretch>
            <a:fillRect/>
          </a:stretch>
        </p:blipFill>
        <p:spPr>
          <a:xfrm>
            <a:off x="6019800" y="2983468"/>
            <a:ext cx="2654237" cy="1424270"/>
          </a:xfrm>
          <a:prstGeom prst="rect">
            <a:avLst/>
          </a:prstGeom>
        </p:spPr>
      </p:pic>
      <p:pic>
        <p:nvPicPr>
          <p:cNvPr id="6" name="Picture 5"/>
          <p:cNvPicPr>
            <a:picLocks noChangeAspect="1"/>
          </p:cNvPicPr>
          <p:nvPr/>
        </p:nvPicPr>
        <p:blipFill>
          <a:blip r:embed="rId3"/>
          <a:stretch>
            <a:fillRect/>
          </a:stretch>
        </p:blipFill>
        <p:spPr>
          <a:xfrm>
            <a:off x="6019800" y="4374251"/>
            <a:ext cx="2667000" cy="1428617"/>
          </a:xfrm>
          <a:prstGeom prst="rect">
            <a:avLst/>
          </a:prstGeom>
        </p:spPr>
      </p:pic>
      <p:sp>
        <p:nvSpPr>
          <p:cNvPr id="7" name="TextBox 6"/>
          <p:cNvSpPr txBox="1"/>
          <p:nvPr/>
        </p:nvSpPr>
        <p:spPr>
          <a:xfrm>
            <a:off x="6183106" y="2961501"/>
            <a:ext cx="2340079" cy="276999"/>
          </a:xfrm>
          <a:prstGeom prst="rect">
            <a:avLst/>
          </a:prstGeom>
          <a:noFill/>
        </p:spPr>
        <p:txBody>
          <a:bodyPr wrap="none" rtlCol="0">
            <a:spAutoFit/>
          </a:bodyPr>
          <a:lstStyle/>
          <a:p>
            <a:r>
              <a:rPr lang="en-US" sz="1200" dirty="0" smtClean="0">
                <a:solidFill>
                  <a:srgbClr val="FF0000"/>
                </a:solidFill>
              </a:rPr>
              <a:t>Ortley</a:t>
            </a:r>
            <a:r>
              <a:rPr lang="en-US" sz="1200" dirty="0" smtClean="0">
                <a:solidFill>
                  <a:srgbClr val="FF0000"/>
                </a:solidFill>
              </a:rPr>
              <a:t> Beach Flood Simulations </a:t>
            </a:r>
            <a:endParaRPr lang="en-US" sz="1200" dirty="0">
              <a:solidFill>
                <a:srgbClr val="FF0000"/>
              </a:solidFill>
            </a:endParaRPr>
          </a:p>
        </p:txBody>
      </p:sp>
      <p:sp>
        <p:nvSpPr>
          <p:cNvPr id="8" name="Oval 7"/>
          <p:cNvSpPr/>
          <p:nvPr/>
        </p:nvSpPr>
        <p:spPr>
          <a:xfrm>
            <a:off x="5943600" y="3212068"/>
            <a:ext cx="838200" cy="6858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4"/>
          <p:cNvPicPr>
            <a:picLocks noChangeAspect="1"/>
          </p:cNvPicPr>
          <p:nvPr/>
        </p:nvPicPr>
        <p:blipFill rotWithShape="1">
          <a:blip r:embed="rId4">
            <a:extLst>
              <a:ext uri="{28A0092B-C50C-407E-A947-70E740481C1C}">
                <a14:useLocalDpi xmlns:a14="http://schemas.microsoft.com/office/drawing/2010/main" val="0"/>
              </a:ext>
            </a:extLst>
          </a:blip>
          <a:srcRect l="38055" r="30833"/>
          <a:stretch/>
        </p:blipFill>
        <p:spPr bwMode="auto">
          <a:xfrm>
            <a:off x="2946400" y="838200"/>
            <a:ext cx="2844800" cy="256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228600" y="457200"/>
            <a:ext cx="8793205" cy="369332"/>
          </a:xfrm>
          <a:prstGeom prst="rect">
            <a:avLst/>
          </a:prstGeom>
          <a:noFill/>
        </p:spPr>
        <p:txBody>
          <a:bodyPr wrap="none" rtlCol="0">
            <a:spAutoFit/>
          </a:bodyPr>
          <a:lstStyle/>
          <a:p>
            <a:r>
              <a:rPr lang="en-US" dirty="0" smtClean="0"/>
              <a:t>The CRC will support improving New Jersey and Nations resiliency and sustainability</a:t>
            </a:r>
            <a:endParaRPr lang="en-US" dirty="0"/>
          </a:p>
        </p:txBody>
      </p:sp>
      <p:sp>
        <p:nvSpPr>
          <p:cNvPr id="12" name="TextBox 11"/>
          <p:cNvSpPr txBox="1"/>
          <p:nvPr/>
        </p:nvSpPr>
        <p:spPr>
          <a:xfrm>
            <a:off x="6237185" y="5725180"/>
            <a:ext cx="2200417" cy="523220"/>
          </a:xfrm>
          <a:prstGeom prst="rect">
            <a:avLst/>
          </a:prstGeom>
          <a:noFill/>
        </p:spPr>
        <p:txBody>
          <a:bodyPr wrap="none" rtlCol="0">
            <a:spAutoFit/>
          </a:bodyPr>
          <a:lstStyle/>
          <a:p>
            <a:pPr algn="ctr"/>
            <a:r>
              <a:rPr lang="en-US" sz="1400" dirty="0" smtClean="0"/>
              <a:t>Rutgers CAIT </a:t>
            </a:r>
          </a:p>
          <a:p>
            <a:pPr algn="ctr"/>
            <a:r>
              <a:rPr lang="en-US" sz="1400" dirty="0" smtClean="0"/>
              <a:t>LIDAR based simulations</a:t>
            </a:r>
            <a:endParaRPr lang="en-US" sz="1400" dirty="0"/>
          </a:p>
        </p:txBody>
      </p:sp>
      <p:pic>
        <p:nvPicPr>
          <p:cNvPr id="13" name="Picture 12"/>
          <p:cNvPicPr>
            <a:picLocks noChangeAspect="1"/>
          </p:cNvPicPr>
          <p:nvPr/>
        </p:nvPicPr>
        <p:blipFill rotWithShape="1">
          <a:blip r:embed="rId5"/>
          <a:srcRect l="22003" r="19604"/>
          <a:stretch/>
        </p:blipFill>
        <p:spPr>
          <a:xfrm>
            <a:off x="685800" y="2895600"/>
            <a:ext cx="1981200" cy="2928730"/>
          </a:xfrm>
          <a:prstGeom prst="rect">
            <a:avLst/>
          </a:prstGeom>
        </p:spPr>
      </p:pic>
      <p:sp>
        <p:nvSpPr>
          <p:cNvPr id="14" name="TextBox 13"/>
          <p:cNvSpPr txBox="1"/>
          <p:nvPr/>
        </p:nvSpPr>
        <p:spPr>
          <a:xfrm>
            <a:off x="829156" y="5791200"/>
            <a:ext cx="1761307" cy="523220"/>
          </a:xfrm>
          <a:prstGeom prst="rect">
            <a:avLst/>
          </a:prstGeom>
          <a:noFill/>
        </p:spPr>
        <p:txBody>
          <a:bodyPr wrap="none" rtlCol="0">
            <a:spAutoFit/>
          </a:bodyPr>
          <a:lstStyle/>
          <a:p>
            <a:pPr algn="ctr"/>
            <a:r>
              <a:rPr lang="en-US" sz="1400" dirty="0" smtClean="0"/>
              <a:t>Rutgers CRSSA</a:t>
            </a:r>
          </a:p>
          <a:p>
            <a:pPr algn="ctr"/>
            <a:r>
              <a:rPr lang="en-US" sz="1400" dirty="0" smtClean="0"/>
              <a:t>GIS Mapping layers</a:t>
            </a:r>
          </a:p>
        </p:txBody>
      </p:sp>
      <p:sp>
        <p:nvSpPr>
          <p:cNvPr id="15" name="Rectangle 14"/>
          <p:cNvSpPr/>
          <p:nvPr/>
        </p:nvSpPr>
        <p:spPr>
          <a:xfrm>
            <a:off x="589657" y="2895600"/>
            <a:ext cx="2120555" cy="307777"/>
          </a:xfrm>
          <a:prstGeom prst="rect">
            <a:avLst/>
          </a:prstGeom>
        </p:spPr>
        <p:txBody>
          <a:bodyPr wrap="none">
            <a:spAutoFit/>
          </a:bodyPr>
          <a:lstStyle/>
          <a:p>
            <a:pPr algn="ctr"/>
            <a:r>
              <a:rPr lang="en-US" sz="1400" dirty="0">
                <a:solidFill>
                  <a:srgbClr val="FF0000"/>
                </a:solidFill>
              </a:rPr>
              <a:t>Flood </a:t>
            </a:r>
            <a:r>
              <a:rPr lang="en-US" sz="1400" dirty="0" smtClean="0">
                <a:solidFill>
                  <a:srgbClr val="FF0000"/>
                </a:solidFill>
              </a:rPr>
              <a:t>vulnerability </a:t>
            </a:r>
            <a:r>
              <a:rPr lang="en-US" sz="1400" dirty="0">
                <a:solidFill>
                  <a:srgbClr val="FF0000"/>
                </a:solidFill>
              </a:rPr>
              <a:t>maps</a:t>
            </a:r>
            <a:endParaRPr lang="en-US" sz="1400" dirty="0">
              <a:solidFill>
                <a:srgbClr val="FF0000"/>
              </a:solidFill>
            </a:endParaRPr>
          </a:p>
        </p:txBody>
      </p:sp>
      <p:sp>
        <p:nvSpPr>
          <p:cNvPr id="16" name="Rectangle 15"/>
          <p:cNvSpPr/>
          <p:nvPr/>
        </p:nvSpPr>
        <p:spPr>
          <a:xfrm>
            <a:off x="3094205" y="838200"/>
            <a:ext cx="2849395" cy="307777"/>
          </a:xfrm>
          <a:prstGeom prst="rect">
            <a:avLst/>
          </a:prstGeom>
          <a:solidFill>
            <a:srgbClr val="FFFFFF"/>
          </a:solidFill>
        </p:spPr>
        <p:txBody>
          <a:bodyPr wrap="none">
            <a:spAutoFit/>
          </a:bodyPr>
          <a:lstStyle/>
          <a:p>
            <a:pPr algn="ctr"/>
            <a:r>
              <a:rPr lang="en-US" sz="1400" dirty="0" smtClean="0">
                <a:solidFill>
                  <a:srgbClr val="FF0000"/>
                </a:solidFill>
              </a:rPr>
              <a:t>Environmental </a:t>
            </a:r>
            <a:r>
              <a:rPr lang="en-US" sz="1400" dirty="0" smtClean="0">
                <a:solidFill>
                  <a:srgbClr val="FF0000"/>
                </a:solidFill>
              </a:rPr>
              <a:t>obs</a:t>
            </a:r>
            <a:r>
              <a:rPr lang="en-US" sz="1400" dirty="0" smtClean="0">
                <a:solidFill>
                  <a:srgbClr val="FF0000"/>
                </a:solidFill>
              </a:rPr>
              <a:t> and prediction</a:t>
            </a:r>
            <a:endParaRPr lang="en-US" sz="1400" dirty="0">
              <a:solidFill>
                <a:srgbClr val="FF0000"/>
              </a:solidFill>
            </a:endParaRPr>
          </a:p>
        </p:txBody>
      </p:sp>
      <p:sp>
        <p:nvSpPr>
          <p:cNvPr id="17" name="TextBox 16"/>
          <p:cNvSpPr txBox="1"/>
          <p:nvPr/>
        </p:nvSpPr>
        <p:spPr>
          <a:xfrm>
            <a:off x="3521526" y="3352800"/>
            <a:ext cx="1881056" cy="523220"/>
          </a:xfrm>
          <a:prstGeom prst="rect">
            <a:avLst/>
          </a:prstGeom>
          <a:noFill/>
        </p:spPr>
        <p:txBody>
          <a:bodyPr wrap="none" rtlCol="0">
            <a:spAutoFit/>
          </a:bodyPr>
          <a:lstStyle/>
          <a:p>
            <a:pPr algn="ctr"/>
            <a:r>
              <a:rPr lang="en-US" sz="1400" dirty="0" smtClean="0"/>
              <a:t>Rutgers COOL</a:t>
            </a:r>
          </a:p>
          <a:p>
            <a:pPr algn="ctr"/>
            <a:r>
              <a:rPr lang="en-US" sz="1400" dirty="0" smtClean="0"/>
              <a:t>Ocean Observatories</a:t>
            </a:r>
          </a:p>
        </p:txBody>
      </p:sp>
      <p:sp>
        <p:nvSpPr>
          <p:cNvPr id="20" name="TextBox 19"/>
          <p:cNvSpPr txBox="1"/>
          <p:nvPr/>
        </p:nvSpPr>
        <p:spPr>
          <a:xfrm>
            <a:off x="767766" y="1219200"/>
            <a:ext cx="1442034" cy="954107"/>
          </a:xfrm>
          <a:prstGeom prst="rect">
            <a:avLst/>
          </a:prstGeom>
          <a:noFill/>
        </p:spPr>
        <p:txBody>
          <a:bodyPr wrap="none" rtlCol="0">
            <a:spAutoFit/>
          </a:bodyPr>
          <a:lstStyle/>
          <a:p>
            <a:pPr algn="ctr"/>
            <a:r>
              <a:rPr lang="en-US" sz="1400" dirty="0" smtClean="0"/>
              <a:t>Observations to </a:t>
            </a:r>
          </a:p>
          <a:p>
            <a:pPr algn="ctr"/>
            <a:r>
              <a:rPr lang="en-US" sz="1400" dirty="0" smtClean="0"/>
              <a:t>expand </a:t>
            </a:r>
          </a:p>
          <a:p>
            <a:pPr algn="ctr"/>
            <a:r>
              <a:rPr lang="en-US" sz="1400" dirty="0" smtClean="0"/>
              <a:t>environmental</a:t>
            </a:r>
          </a:p>
          <a:p>
            <a:pPr algn="ctr"/>
            <a:r>
              <a:rPr lang="en-US" sz="1400" dirty="0" smtClean="0"/>
              <a:t> GIS library</a:t>
            </a:r>
            <a:endParaRPr lang="en-US" sz="1400" dirty="0"/>
          </a:p>
        </p:txBody>
      </p:sp>
      <p:grpSp>
        <p:nvGrpSpPr>
          <p:cNvPr id="30" name="Group 29"/>
          <p:cNvGrpSpPr/>
          <p:nvPr/>
        </p:nvGrpSpPr>
        <p:grpSpPr>
          <a:xfrm>
            <a:off x="1447800" y="1524000"/>
            <a:ext cx="1168400" cy="1206500"/>
            <a:chOff x="1447800" y="1524000"/>
            <a:chExt cx="1168400" cy="1206500"/>
          </a:xfrm>
        </p:grpSpPr>
        <p:cxnSp>
          <p:nvCxnSpPr>
            <p:cNvPr id="19" name="Straight Arrow Connector 18"/>
            <p:cNvCxnSpPr/>
            <p:nvPr/>
          </p:nvCxnSpPr>
          <p:spPr>
            <a:xfrm flipH="1">
              <a:off x="1447800" y="1524000"/>
              <a:ext cx="1066800" cy="11430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1511300" y="1549400"/>
              <a:ext cx="1104900" cy="11811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23" name="TextBox 22"/>
          <p:cNvSpPr txBox="1"/>
          <p:nvPr/>
        </p:nvSpPr>
        <p:spPr>
          <a:xfrm>
            <a:off x="1948815" y="2133600"/>
            <a:ext cx="1302385" cy="738664"/>
          </a:xfrm>
          <a:prstGeom prst="rect">
            <a:avLst/>
          </a:prstGeom>
          <a:noFill/>
        </p:spPr>
        <p:txBody>
          <a:bodyPr wrap="none" rtlCol="0">
            <a:spAutoFit/>
          </a:bodyPr>
          <a:lstStyle/>
          <a:p>
            <a:pPr algn="ctr"/>
            <a:r>
              <a:rPr lang="en-US" sz="1400" dirty="0" smtClean="0"/>
              <a:t>Identify where </a:t>
            </a:r>
          </a:p>
          <a:p>
            <a:pPr algn="ctr"/>
            <a:r>
              <a:rPr lang="en-US" sz="1400" dirty="0" smtClean="0"/>
              <a:t>observations </a:t>
            </a:r>
          </a:p>
          <a:p>
            <a:pPr algn="ctr"/>
            <a:r>
              <a:rPr lang="en-US" sz="1400" dirty="0" smtClean="0"/>
              <a:t>are needed</a:t>
            </a:r>
            <a:endParaRPr lang="en-US" sz="1400" dirty="0"/>
          </a:p>
        </p:txBody>
      </p:sp>
      <p:cxnSp>
        <p:nvCxnSpPr>
          <p:cNvPr id="25" name="Straight Arrow Connector 24"/>
          <p:cNvCxnSpPr/>
          <p:nvPr/>
        </p:nvCxnSpPr>
        <p:spPr>
          <a:xfrm>
            <a:off x="3124200" y="5257800"/>
            <a:ext cx="274320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3810000" y="5257800"/>
            <a:ext cx="1302385" cy="738664"/>
          </a:xfrm>
          <a:prstGeom prst="rect">
            <a:avLst/>
          </a:prstGeom>
          <a:noFill/>
        </p:spPr>
        <p:txBody>
          <a:bodyPr wrap="none" rtlCol="0">
            <a:spAutoFit/>
          </a:bodyPr>
          <a:lstStyle/>
          <a:p>
            <a:pPr algn="ctr"/>
            <a:r>
              <a:rPr lang="en-US" sz="1400" dirty="0" smtClean="0"/>
              <a:t>Identify where </a:t>
            </a:r>
          </a:p>
          <a:p>
            <a:pPr algn="ctr"/>
            <a:r>
              <a:rPr lang="en-US" sz="1400" dirty="0" smtClean="0"/>
              <a:t>observations </a:t>
            </a:r>
          </a:p>
          <a:p>
            <a:pPr algn="ctr"/>
            <a:r>
              <a:rPr lang="en-US" sz="1400" dirty="0" smtClean="0"/>
              <a:t>are needed</a:t>
            </a:r>
            <a:endParaRPr lang="en-US" sz="1400" dirty="0"/>
          </a:p>
        </p:txBody>
      </p:sp>
      <p:cxnSp>
        <p:nvCxnSpPr>
          <p:cNvPr id="27" name="Straight Arrow Connector 26"/>
          <p:cNvCxnSpPr/>
          <p:nvPr/>
        </p:nvCxnSpPr>
        <p:spPr>
          <a:xfrm flipH="1">
            <a:off x="3124200" y="5105400"/>
            <a:ext cx="274320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3276600" y="4290536"/>
            <a:ext cx="2450085" cy="738664"/>
          </a:xfrm>
          <a:prstGeom prst="rect">
            <a:avLst/>
          </a:prstGeom>
          <a:noFill/>
        </p:spPr>
        <p:txBody>
          <a:bodyPr wrap="none" rtlCol="0">
            <a:spAutoFit/>
          </a:bodyPr>
          <a:lstStyle/>
          <a:p>
            <a:pPr algn="ctr"/>
            <a:r>
              <a:rPr lang="en-US" sz="1400" dirty="0" smtClean="0"/>
              <a:t>High resolution observations </a:t>
            </a:r>
          </a:p>
          <a:p>
            <a:pPr algn="ctr"/>
            <a:r>
              <a:rPr lang="en-US" sz="1400" dirty="0" smtClean="0"/>
              <a:t>and models to increase </a:t>
            </a:r>
          </a:p>
          <a:p>
            <a:pPr algn="ctr"/>
            <a:r>
              <a:rPr lang="en-US" sz="1400" dirty="0" smtClean="0"/>
              <a:t>GIS library products</a:t>
            </a:r>
            <a:endParaRPr lang="en-US" sz="1400" dirty="0"/>
          </a:p>
        </p:txBody>
      </p:sp>
      <p:grpSp>
        <p:nvGrpSpPr>
          <p:cNvPr id="31" name="Group 30"/>
          <p:cNvGrpSpPr/>
          <p:nvPr/>
        </p:nvGrpSpPr>
        <p:grpSpPr>
          <a:xfrm flipH="1">
            <a:off x="6324600" y="1524000"/>
            <a:ext cx="1168400" cy="1206500"/>
            <a:chOff x="1447800" y="1524000"/>
            <a:chExt cx="1168400" cy="1206500"/>
          </a:xfrm>
        </p:grpSpPr>
        <p:cxnSp>
          <p:nvCxnSpPr>
            <p:cNvPr id="32" name="Straight Arrow Connector 31"/>
            <p:cNvCxnSpPr/>
            <p:nvPr/>
          </p:nvCxnSpPr>
          <p:spPr>
            <a:xfrm flipH="1">
              <a:off x="1447800" y="1524000"/>
              <a:ext cx="1066800" cy="11430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V="1">
              <a:off x="1511300" y="1549400"/>
              <a:ext cx="1104900" cy="11811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34" name="TextBox 33"/>
          <p:cNvSpPr txBox="1"/>
          <p:nvPr/>
        </p:nvSpPr>
        <p:spPr>
          <a:xfrm>
            <a:off x="6718003" y="1179493"/>
            <a:ext cx="2349797" cy="954107"/>
          </a:xfrm>
          <a:prstGeom prst="rect">
            <a:avLst/>
          </a:prstGeom>
          <a:noFill/>
        </p:spPr>
        <p:txBody>
          <a:bodyPr wrap="none" rtlCol="0">
            <a:spAutoFit/>
          </a:bodyPr>
          <a:lstStyle/>
          <a:p>
            <a:pPr algn="ctr"/>
            <a:r>
              <a:rPr lang="en-US" sz="1400" dirty="0" smtClean="0"/>
              <a:t>Realistic environmental</a:t>
            </a:r>
          </a:p>
          <a:p>
            <a:pPr algn="ctr"/>
            <a:r>
              <a:rPr lang="en-US" sz="1400" dirty="0" smtClean="0"/>
              <a:t>observations/models to </a:t>
            </a:r>
          </a:p>
          <a:p>
            <a:pPr algn="ctr"/>
            <a:r>
              <a:rPr lang="en-US" sz="1400" dirty="0"/>
              <a:t>a</a:t>
            </a:r>
            <a:r>
              <a:rPr lang="en-US" sz="1400" dirty="0" smtClean="0"/>
              <a:t>llow realistic infrastructure </a:t>
            </a:r>
          </a:p>
          <a:p>
            <a:pPr algn="ctr"/>
            <a:r>
              <a:rPr lang="en-US" sz="1400" dirty="0" smtClean="0"/>
              <a:t>simulations</a:t>
            </a:r>
          </a:p>
        </p:txBody>
      </p:sp>
      <p:sp>
        <p:nvSpPr>
          <p:cNvPr id="35" name="TextBox 34"/>
          <p:cNvSpPr txBox="1"/>
          <p:nvPr/>
        </p:nvSpPr>
        <p:spPr>
          <a:xfrm>
            <a:off x="5764881" y="2133600"/>
            <a:ext cx="1202623" cy="738664"/>
          </a:xfrm>
          <a:prstGeom prst="rect">
            <a:avLst/>
          </a:prstGeom>
          <a:noFill/>
        </p:spPr>
        <p:txBody>
          <a:bodyPr wrap="none" rtlCol="0">
            <a:spAutoFit/>
          </a:bodyPr>
          <a:lstStyle/>
          <a:p>
            <a:pPr algn="ctr"/>
            <a:r>
              <a:rPr lang="en-US" sz="1400" dirty="0" smtClean="0"/>
              <a:t>Identify what</a:t>
            </a:r>
          </a:p>
          <a:p>
            <a:pPr algn="ctr"/>
            <a:r>
              <a:rPr lang="en-US" sz="1400" dirty="0" smtClean="0"/>
              <a:t>models</a:t>
            </a:r>
          </a:p>
          <a:p>
            <a:pPr algn="ctr"/>
            <a:r>
              <a:rPr lang="en-US" sz="1400" dirty="0" smtClean="0"/>
              <a:t>are needed</a:t>
            </a:r>
            <a:endParaRPr lang="en-US" sz="1400" dirty="0"/>
          </a:p>
        </p:txBody>
      </p:sp>
    </p:spTree>
    <p:extLst>
      <p:ext uri="{BB962C8B-B14F-4D97-AF65-F5344CB8AC3E}">
        <p14:creationId xmlns:p14="http://schemas.microsoft.com/office/powerpoint/2010/main" val="101741156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66800" y="990600"/>
            <a:ext cx="7162800" cy="4800600"/>
            <a:chOff x="0" y="0"/>
            <a:chExt cx="9144000" cy="6116638"/>
          </a:xfrm>
        </p:grpSpPr>
        <p:pic>
          <p:nvPicPr>
            <p:cNvPr id="4" name="Picture 3" descr="bpu_LT90_yearly_average_20120401T0000-20130331T2300.png"/>
            <p:cNvPicPr>
              <a:picLocks noChangeAspect="1"/>
            </p:cNvPicPr>
            <p:nvPr/>
          </p:nvPicPr>
          <p:blipFill>
            <a:blip r:embed="rId2">
              <a:extLst>
                <a:ext uri="{28A0092B-C50C-407E-A947-70E740481C1C}">
                  <a14:useLocalDpi xmlns:a14="http://schemas.microsoft.com/office/drawing/2010/main" val="0"/>
                </a:ext>
              </a:extLst>
            </a:blip>
            <a:srcRect l="8243" t="5467" r="6519" b="8400"/>
            <a:stretch>
              <a:fillRect/>
            </a:stretch>
          </p:blipFill>
          <p:spPr bwMode="auto">
            <a:xfrm>
              <a:off x="0" y="136525"/>
              <a:ext cx="4516438" cy="590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nj_90m_offshore.png"/>
            <p:cNvPicPr>
              <a:picLocks noChangeAspect="1"/>
            </p:cNvPicPr>
            <p:nvPr/>
          </p:nvPicPr>
          <p:blipFill>
            <a:blip r:embed="rId3">
              <a:extLst>
                <a:ext uri="{28A0092B-C50C-407E-A947-70E740481C1C}">
                  <a14:useLocalDpi xmlns:a14="http://schemas.microsoft.com/office/drawing/2010/main" val="0"/>
                </a:ext>
              </a:extLst>
            </a:blip>
            <a:srcRect l="6996" t="6000" r="6212" b="4800"/>
            <a:stretch>
              <a:fillRect/>
            </a:stretch>
          </p:blipFill>
          <p:spPr bwMode="auto">
            <a:xfrm>
              <a:off x="4545013" y="0"/>
              <a:ext cx="4598987" cy="611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Rectangle 6"/>
          <p:cNvSpPr/>
          <p:nvPr/>
        </p:nvSpPr>
        <p:spPr>
          <a:xfrm>
            <a:off x="1219200" y="25400"/>
            <a:ext cx="7170026" cy="461665"/>
          </a:xfrm>
          <a:prstGeom prst="rect">
            <a:avLst/>
          </a:prstGeom>
        </p:spPr>
        <p:txBody>
          <a:bodyPr wrap="none">
            <a:spAutoFit/>
          </a:bodyPr>
          <a:lstStyle/>
          <a:p>
            <a:r>
              <a:rPr lang="en-US" sz="2400" b="1" i="1" dirty="0" smtClean="0"/>
              <a:t>Developing the Coastal Resource Center (CRC)</a:t>
            </a:r>
            <a:endParaRPr lang="en-US" sz="2400" b="1" i="1" dirty="0"/>
          </a:p>
        </p:txBody>
      </p:sp>
      <p:sp>
        <p:nvSpPr>
          <p:cNvPr id="8" name="TextBox 7"/>
          <p:cNvSpPr txBox="1"/>
          <p:nvPr/>
        </p:nvSpPr>
        <p:spPr>
          <a:xfrm>
            <a:off x="228600" y="457200"/>
            <a:ext cx="8168560" cy="369332"/>
          </a:xfrm>
          <a:prstGeom prst="rect">
            <a:avLst/>
          </a:prstGeom>
          <a:noFill/>
        </p:spPr>
        <p:txBody>
          <a:bodyPr wrap="none" rtlCol="0">
            <a:spAutoFit/>
          </a:bodyPr>
          <a:lstStyle/>
          <a:p>
            <a:r>
              <a:rPr lang="en-US" dirty="0" smtClean="0"/>
              <a:t>The CRC will support improving New Jersey economy, Offshore wind example</a:t>
            </a:r>
            <a:endParaRPr lang="en-US" dirty="0"/>
          </a:p>
        </p:txBody>
      </p:sp>
    </p:spTree>
    <p:extLst>
      <p:ext uri="{BB962C8B-B14F-4D97-AF65-F5344CB8AC3E}">
        <p14:creationId xmlns:p14="http://schemas.microsoft.com/office/powerpoint/2010/main" val="1696006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19200" y="25400"/>
            <a:ext cx="7170026" cy="461665"/>
          </a:xfrm>
          <a:prstGeom prst="rect">
            <a:avLst/>
          </a:prstGeom>
        </p:spPr>
        <p:txBody>
          <a:bodyPr wrap="none">
            <a:spAutoFit/>
          </a:bodyPr>
          <a:lstStyle/>
          <a:p>
            <a:r>
              <a:rPr lang="en-US" sz="2400" b="1" i="1" dirty="0" smtClean="0"/>
              <a:t>Developing the Coastal Resource Center (CRC)</a:t>
            </a:r>
            <a:endParaRPr lang="en-US" sz="2400" b="1" i="1" dirty="0"/>
          </a:p>
        </p:txBody>
      </p:sp>
      <p:sp>
        <p:nvSpPr>
          <p:cNvPr id="5" name="TextBox 4"/>
          <p:cNvSpPr txBox="1"/>
          <p:nvPr/>
        </p:nvSpPr>
        <p:spPr>
          <a:xfrm>
            <a:off x="664532" y="457200"/>
            <a:ext cx="7946068" cy="369332"/>
          </a:xfrm>
          <a:prstGeom prst="rect">
            <a:avLst/>
          </a:prstGeom>
          <a:noFill/>
        </p:spPr>
        <p:txBody>
          <a:bodyPr wrap="none" rtlCol="0">
            <a:spAutoFit/>
          </a:bodyPr>
          <a:lstStyle/>
          <a:p>
            <a:r>
              <a:rPr lang="en-US" dirty="0" smtClean="0"/>
              <a:t>The CRC will allow the new fisheries cluster to support Mid-Atlantic fisheries</a:t>
            </a:r>
            <a:endParaRPr lang="en-US" dirty="0"/>
          </a:p>
        </p:txBody>
      </p:sp>
      <p:pic>
        <p:nvPicPr>
          <p:cNvPr id="6" name="Picture 5" descr="Picture1.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66800" y="1066800"/>
            <a:ext cx="7344741" cy="4853504"/>
          </a:xfrm>
          <a:prstGeom prst="rect">
            <a:avLst/>
          </a:prstGeom>
          <a:ln>
            <a:solidFill>
              <a:schemeClr val="tx1"/>
            </a:solidFill>
          </a:ln>
        </p:spPr>
      </p:pic>
      <p:sp>
        <p:nvSpPr>
          <p:cNvPr id="7" name="TextBox 6"/>
          <p:cNvSpPr txBox="1"/>
          <p:nvPr/>
        </p:nvSpPr>
        <p:spPr>
          <a:xfrm>
            <a:off x="4662817" y="983159"/>
            <a:ext cx="3566783" cy="769441"/>
          </a:xfrm>
          <a:prstGeom prst="rect">
            <a:avLst/>
          </a:prstGeom>
          <a:noFill/>
        </p:spPr>
        <p:txBody>
          <a:bodyPr wrap="square" rtlCol="0">
            <a:spAutoFit/>
          </a:bodyPr>
          <a:lstStyle/>
          <a:p>
            <a:pPr algn="ctr"/>
            <a:r>
              <a:rPr lang="en-US" sz="2200" dirty="0" smtClean="0">
                <a:latin typeface="Times"/>
                <a:cs typeface="Times"/>
              </a:rPr>
              <a:t>NOAA US Fishery Data</a:t>
            </a:r>
          </a:p>
          <a:p>
            <a:pPr algn="ctr"/>
            <a:r>
              <a:rPr lang="en-US" sz="2200" dirty="0" smtClean="0">
                <a:latin typeface="Times"/>
                <a:cs typeface="Times"/>
              </a:rPr>
              <a:t>Spatial grain = 11km</a:t>
            </a:r>
            <a:endParaRPr lang="en-US" sz="2200" dirty="0">
              <a:latin typeface="Times"/>
              <a:cs typeface="Times"/>
            </a:endParaRPr>
          </a:p>
        </p:txBody>
      </p:sp>
      <p:sp>
        <p:nvSpPr>
          <p:cNvPr id="8" name="TextBox 7"/>
          <p:cNvSpPr txBox="1"/>
          <p:nvPr/>
        </p:nvSpPr>
        <p:spPr>
          <a:xfrm>
            <a:off x="5886014" y="1948696"/>
            <a:ext cx="2648386" cy="1785104"/>
          </a:xfrm>
          <a:prstGeom prst="rect">
            <a:avLst/>
          </a:prstGeom>
          <a:noFill/>
        </p:spPr>
        <p:txBody>
          <a:bodyPr wrap="square" rtlCol="0">
            <a:spAutoFit/>
          </a:bodyPr>
          <a:lstStyle/>
          <a:p>
            <a:pPr algn="ctr"/>
            <a:r>
              <a:rPr lang="en-US" sz="2200" dirty="0" smtClean="0">
                <a:latin typeface="Times"/>
                <a:cs typeface="Times"/>
              </a:rPr>
              <a:t>Ocean</a:t>
            </a:r>
          </a:p>
          <a:p>
            <a:pPr algn="ctr"/>
            <a:r>
              <a:rPr lang="en-US" sz="2200" dirty="0" smtClean="0">
                <a:latin typeface="Times"/>
                <a:cs typeface="Times"/>
              </a:rPr>
              <a:t> observations</a:t>
            </a:r>
          </a:p>
          <a:p>
            <a:pPr algn="ctr"/>
            <a:r>
              <a:rPr lang="en-US" sz="2200" dirty="0" smtClean="0">
                <a:latin typeface="Times"/>
                <a:cs typeface="Times"/>
              </a:rPr>
              <a:t>+</a:t>
            </a:r>
          </a:p>
          <a:p>
            <a:pPr algn="ctr"/>
            <a:r>
              <a:rPr lang="en-US" sz="2200" dirty="0" smtClean="0">
                <a:latin typeface="Times"/>
                <a:cs typeface="Times"/>
              </a:rPr>
              <a:t>Regional</a:t>
            </a:r>
          </a:p>
          <a:p>
            <a:pPr algn="ctr"/>
            <a:r>
              <a:rPr lang="en-US" sz="2200" dirty="0" smtClean="0">
                <a:latin typeface="Times"/>
                <a:cs typeface="Times"/>
              </a:rPr>
              <a:t>Seabed data</a:t>
            </a:r>
            <a:endParaRPr lang="en-US" sz="2200" dirty="0">
              <a:latin typeface="Times"/>
              <a:cs typeface="Times"/>
            </a:endParaRPr>
          </a:p>
        </p:txBody>
      </p:sp>
      <p:sp>
        <p:nvSpPr>
          <p:cNvPr id="9" name="TextBox 8"/>
          <p:cNvSpPr txBox="1"/>
          <p:nvPr/>
        </p:nvSpPr>
        <p:spPr>
          <a:xfrm>
            <a:off x="6547942" y="4683204"/>
            <a:ext cx="2220252" cy="1107996"/>
          </a:xfrm>
          <a:prstGeom prst="rect">
            <a:avLst/>
          </a:prstGeom>
          <a:noFill/>
        </p:spPr>
        <p:txBody>
          <a:bodyPr wrap="square" rtlCol="0">
            <a:spAutoFit/>
          </a:bodyPr>
          <a:lstStyle/>
          <a:p>
            <a:pPr algn="ctr"/>
            <a:r>
              <a:rPr lang="en-US" sz="2200" dirty="0" smtClean="0">
                <a:latin typeface="Times"/>
                <a:cs typeface="Times"/>
              </a:rPr>
              <a:t>Regional</a:t>
            </a:r>
          </a:p>
          <a:p>
            <a:pPr algn="ctr"/>
            <a:r>
              <a:rPr lang="en-US" sz="2200" dirty="0" smtClean="0">
                <a:latin typeface="Times"/>
                <a:cs typeface="Times"/>
              </a:rPr>
              <a:t>Habitat</a:t>
            </a:r>
          </a:p>
          <a:p>
            <a:pPr algn="ctr"/>
            <a:r>
              <a:rPr lang="en-US" sz="2200" dirty="0" smtClean="0">
                <a:latin typeface="Times"/>
                <a:cs typeface="Times"/>
              </a:rPr>
              <a:t>Projection</a:t>
            </a:r>
            <a:endParaRPr lang="en-US" sz="2200" dirty="0" smtClean="0">
              <a:latin typeface="Times"/>
              <a:cs typeface="Times"/>
            </a:endParaRPr>
          </a:p>
        </p:txBody>
      </p:sp>
      <p:pic>
        <p:nvPicPr>
          <p:cNvPr id="10" name="Picture 10"/>
          <p:cNvPicPr>
            <a:picLocks noChangeAspect="1" noChangeArrowheads="1"/>
          </p:cNvPicPr>
          <p:nvPr/>
        </p:nvPicPr>
        <p:blipFill>
          <a:blip r:embed="rId3" cstate="email">
            <a:clrChange>
              <a:clrFrom>
                <a:srgbClr val="FDFDFD"/>
              </a:clrFrom>
              <a:clrTo>
                <a:srgbClr val="FDFDFD">
                  <a:alpha val="0"/>
                </a:srgbClr>
              </a:clrTo>
            </a:clrChange>
            <a:extLst>
              <a:ext uri="{28A0092B-C50C-407E-A947-70E740481C1C}">
                <a14:useLocalDpi xmlns:a14="http://schemas.microsoft.com/office/drawing/2010/main"/>
              </a:ext>
            </a:extLst>
          </a:blip>
          <a:srcRect/>
          <a:stretch>
            <a:fillRect/>
          </a:stretch>
        </p:blipFill>
        <p:spPr bwMode="auto">
          <a:xfrm>
            <a:off x="1371600" y="4953000"/>
            <a:ext cx="1574595" cy="820042"/>
          </a:xfrm>
          <a:prstGeom prst="rect">
            <a:avLst/>
          </a:prstGeom>
          <a:noFill/>
          <a:ln w="9525">
            <a:noFill/>
            <a:miter lim="800000"/>
            <a:headEnd/>
            <a:tailEnd/>
          </a:ln>
        </p:spPr>
      </p:pic>
      <p:pic>
        <p:nvPicPr>
          <p:cNvPr id="11" name="Picture 17"/>
          <p:cNvPicPr>
            <a:picLocks noChangeAspect="1" noChangeArrowheads="1"/>
          </p:cNvPicPr>
          <p:nvPr/>
        </p:nvPicPr>
        <p:blipFill>
          <a:blip r:embed="rId4" cstate="email">
            <a:clrChange>
              <a:clrFrom>
                <a:srgbClr val="FFFFF9"/>
              </a:clrFrom>
              <a:clrTo>
                <a:srgbClr val="FFFFF9">
                  <a:alpha val="0"/>
                </a:srgbClr>
              </a:clrTo>
            </a:clrChange>
            <a:extLst>
              <a:ext uri="{28A0092B-C50C-407E-A947-70E740481C1C}">
                <a14:useLocalDpi xmlns:a14="http://schemas.microsoft.com/office/drawing/2010/main"/>
              </a:ext>
            </a:extLst>
          </a:blip>
          <a:srcRect/>
          <a:stretch>
            <a:fillRect/>
          </a:stretch>
        </p:blipFill>
        <p:spPr bwMode="auto">
          <a:xfrm>
            <a:off x="1144955" y="3886200"/>
            <a:ext cx="1970088" cy="1066800"/>
          </a:xfrm>
          <a:prstGeom prst="rect">
            <a:avLst/>
          </a:prstGeom>
          <a:noFill/>
          <a:ln w="9525">
            <a:noFill/>
            <a:miter lim="800000"/>
            <a:headEnd/>
            <a:tailEnd/>
          </a:ln>
        </p:spPr>
      </p:pic>
    </p:spTree>
    <p:extLst>
      <p:ext uri="{BB962C8B-B14F-4D97-AF65-F5344CB8AC3E}">
        <p14:creationId xmlns:p14="http://schemas.microsoft.com/office/powerpoint/2010/main" val="3569603615"/>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6200" y="990600"/>
            <a:ext cx="3581400" cy="2335696"/>
          </a:xfrm>
          <a:prstGeom prst="rect">
            <a:avLst/>
          </a:prstGeom>
        </p:spPr>
      </p:pic>
      <p:sp>
        <p:nvSpPr>
          <p:cNvPr id="6" name="Rectangle 5"/>
          <p:cNvSpPr/>
          <p:nvPr/>
        </p:nvSpPr>
        <p:spPr>
          <a:xfrm>
            <a:off x="1219200" y="25400"/>
            <a:ext cx="7170026" cy="461665"/>
          </a:xfrm>
          <a:prstGeom prst="rect">
            <a:avLst/>
          </a:prstGeom>
        </p:spPr>
        <p:txBody>
          <a:bodyPr wrap="none">
            <a:spAutoFit/>
          </a:bodyPr>
          <a:lstStyle/>
          <a:p>
            <a:r>
              <a:rPr lang="en-US" sz="2400" b="1" i="1" dirty="0" smtClean="0"/>
              <a:t>Developing the Coastal Resource Center (CRC)</a:t>
            </a:r>
            <a:endParaRPr lang="en-US" sz="2400" b="1" i="1" dirty="0"/>
          </a:p>
        </p:txBody>
      </p:sp>
      <p:sp>
        <p:nvSpPr>
          <p:cNvPr id="7" name="TextBox 6"/>
          <p:cNvSpPr txBox="1"/>
          <p:nvPr/>
        </p:nvSpPr>
        <p:spPr>
          <a:xfrm>
            <a:off x="1066800" y="457200"/>
            <a:ext cx="7101073" cy="369332"/>
          </a:xfrm>
          <a:prstGeom prst="rect">
            <a:avLst/>
          </a:prstGeom>
          <a:noFill/>
        </p:spPr>
        <p:txBody>
          <a:bodyPr wrap="none" rtlCol="0">
            <a:spAutoFit/>
          </a:bodyPr>
          <a:lstStyle/>
          <a:p>
            <a:r>
              <a:rPr lang="en-US" dirty="0" smtClean="0"/>
              <a:t>The CRC will support K-12, undergraduate, and graduate education</a:t>
            </a:r>
            <a:endParaRPr lang="en-US" dirty="0"/>
          </a:p>
        </p:txBody>
      </p:sp>
      <p:pic>
        <p:nvPicPr>
          <p:cNvPr id="8" name="Picture 7" descr="majors.png"/>
          <p:cNvPicPr>
            <a:picLocks noChangeAspect="1"/>
          </p:cNvPicPr>
          <p:nvPr/>
        </p:nvPicPr>
        <p:blipFill rotWithShape="1">
          <a:blip r:embed="rId3">
            <a:extLst>
              <a:ext uri="{28A0092B-C50C-407E-A947-70E740481C1C}">
                <a14:useLocalDpi xmlns:a14="http://schemas.microsoft.com/office/drawing/2010/main" val="0"/>
              </a:ext>
            </a:extLst>
          </a:blip>
          <a:srcRect l="12847" t="11715" r="35762"/>
          <a:stretch/>
        </p:blipFill>
        <p:spPr>
          <a:xfrm>
            <a:off x="874260" y="4038600"/>
            <a:ext cx="1498601" cy="1722734"/>
          </a:xfrm>
          <a:prstGeom prst="rect">
            <a:avLst/>
          </a:prstGeom>
        </p:spPr>
      </p:pic>
      <p:pic>
        <p:nvPicPr>
          <p:cNvPr id="9" name="Picture 8" descr="students.png"/>
          <p:cNvPicPr>
            <a:picLocks noChangeAspect="1"/>
          </p:cNvPicPr>
          <p:nvPr/>
        </p:nvPicPr>
        <p:blipFill rotWithShape="1">
          <a:blip r:embed="rId4">
            <a:extLst>
              <a:ext uri="{28A0092B-C50C-407E-A947-70E740481C1C}">
                <a14:useLocalDpi xmlns:a14="http://schemas.microsoft.com/office/drawing/2010/main" val="0"/>
              </a:ext>
            </a:extLst>
          </a:blip>
          <a:srcRect l="15683" t="17850" r="29323" b="7405"/>
          <a:stretch/>
        </p:blipFill>
        <p:spPr>
          <a:xfrm>
            <a:off x="3620710" y="4064000"/>
            <a:ext cx="1670050" cy="1701800"/>
          </a:xfrm>
          <a:prstGeom prst="rect">
            <a:avLst/>
          </a:prstGeom>
        </p:spPr>
      </p:pic>
      <p:pic>
        <p:nvPicPr>
          <p:cNvPr id="10" name="Picture 9" descr="malevsfemale.png"/>
          <p:cNvPicPr>
            <a:picLocks noChangeAspect="1"/>
          </p:cNvPicPr>
          <p:nvPr/>
        </p:nvPicPr>
        <p:blipFill rotWithShape="1">
          <a:blip r:embed="rId5">
            <a:extLst>
              <a:ext uri="{28A0092B-C50C-407E-A947-70E740481C1C}">
                <a14:useLocalDpi xmlns:a14="http://schemas.microsoft.com/office/drawing/2010/main" val="0"/>
              </a:ext>
            </a:extLst>
          </a:blip>
          <a:srcRect l="20679" t="17388" r="31686" b="7166"/>
          <a:stretch/>
        </p:blipFill>
        <p:spPr>
          <a:xfrm>
            <a:off x="6830560" y="4165600"/>
            <a:ext cx="1638301" cy="1625600"/>
          </a:xfrm>
          <a:prstGeom prst="rect">
            <a:avLst/>
          </a:prstGeom>
        </p:spPr>
      </p:pic>
      <p:sp>
        <p:nvSpPr>
          <p:cNvPr id="11" name="TextBox 10"/>
          <p:cNvSpPr txBox="1"/>
          <p:nvPr/>
        </p:nvSpPr>
        <p:spPr>
          <a:xfrm>
            <a:off x="1566411" y="4343400"/>
            <a:ext cx="732142" cy="646331"/>
          </a:xfrm>
          <a:prstGeom prst="rect">
            <a:avLst/>
          </a:prstGeom>
          <a:noFill/>
        </p:spPr>
        <p:txBody>
          <a:bodyPr wrap="none" rtlCol="0">
            <a:spAutoFit/>
          </a:bodyPr>
          <a:lstStyle/>
          <a:p>
            <a:pPr algn="ctr"/>
            <a:r>
              <a:rPr lang="en-US" sz="1200" dirty="0" smtClean="0"/>
              <a:t>SEBS</a:t>
            </a:r>
          </a:p>
          <a:p>
            <a:pPr algn="ctr"/>
            <a:r>
              <a:rPr lang="en-US" sz="1200" dirty="0" smtClean="0"/>
              <a:t>Marine </a:t>
            </a:r>
          </a:p>
          <a:p>
            <a:pPr algn="ctr"/>
            <a:r>
              <a:rPr lang="en-US" sz="1200" dirty="0" smtClean="0"/>
              <a:t>Science</a:t>
            </a:r>
            <a:endParaRPr lang="en-US" sz="1200" dirty="0"/>
          </a:p>
        </p:txBody>
      </p:sp>
      <p:sp>
        <p:nvSpPr>
          <p:cNvPr id="12" name="TextBox 11"/>
          <p:cNvSpPr txBox="1"/>
          <p:nvPr/>
        </p:nvSpPr>
        <p:spPr>
          <a:xfrm>
            <a:off x="880611" y="4569023"/>
            <a:ext cx="646481" cy="276999"/>
          </a:xfrm>
          <a:prstGeom prst="rect">
            <a:avLst/>
          </a:prstGeom>
          <a:noFill/>
        </p:spPr>
        <p:txBody>
          <a:bodyPr wrap="none" rtlCol="0">
            <a:spAutoFit/>
          </a:bodyPr>
          <a:lstStyle/>
          <a:p>
            <a:r>
              <a:rPr lang="en-US" sz="1200" dirty="0" smtClean="0"/>
              <a:t>Others</a:t>
            </a:r>
            <a:endParaRPr lang="en-US" sz="1200" dirty="0"/>
          </a:p>
        </p:txBody>
      </p:sp>
      <p:sp>
        <p:nvSpPr>
          <p:cNvPr id="13" name="TextBox 12"/>
          <p:cNvSpPr txBox="1"/>
          <p:nvPr/>
        </p:nvSpPr>
        <p:spPr>
          <a:xfrm>
            <a:off x="228600" y="5285601"/>
            <a:ext cx="971690" cy="276999"/>
          </a:xfrm>
          <a:prstGeom prst="rect">
            <a:avLst/>
          </a:prstGeom>
          <a:noFill/>
        </p:spPr>
        <p:txBody>
          <a:bodyPr wrap="none" rtlCol="0">
            <a:spAutoFit/>
          </a:bodyPr>
          <a:lstStyle/>
          <a:p>
            <a:r>
              <a:rPr lang="en-US" sz="1200" dirty="0" smtClean="0">
                <a:solidFill>
                  <a:srgbClr val="33CC00"/>
                </a:solidFill>
              </a:rPr>
              <a:t>Undeclared</a:t>
            </a:r>
            <a:endParaRPr lang="en-US" sz="1200" dirty="0">
              <a:solidFill>
                <a:srgbClr val="33CC00"/>
              </a:solidFill>
            </a:endParaRPr>
          </a:p>
        </p:txBody>
      </p:sp>
      <p:sp>
        <p:nvSpPr>
          <p:cNvPr id="14" name="TextBox 13"/>
          <p:cNvSpPr txBox="1"/>
          <p:nvPr/>
        </p:nvSpPr>
        <p:spPr>
          <a:xfrm>
            <a:off x="387350" y="5514201"/>
            <a:ext cx="1595960" cy="276999"/>
          </a:xfrm>
          <a:prstGeom prst="rect">
            <a:avLst/>
          </a:prstGeom>
          <a:noFill/>
        </p:spPr>
        <p:txBody>
          <a:bodyPr wrap="none" rtlCol="0">
            <a:spAutoFit/>
          </a:bodyPr>
          <a:lstStyle/>
          <a:p>
            <a:r>
              <a:rPr lang="en-US" sz="1200" dirty="0" smtClean="0">
                <a:solidFill>
                  <a:srgbClr val="FF6600"/>
                </a:solidFill>
              </a:rPr>
              <a:t>SAS Marine Science</a:t>
            </a:r>
            <a:endParaRPr lang="en-US" sz="1200" dirty="0">
              <a:solidFill>
                <a:srgbClr val="FF6600"/>
              </a:solidFill>
            </a:endParaRPr>
          </a:p>
        </p:txBody>
      </p:sp>
      <p:sp>
        <p:nvSpPr>
          <p:cNvPr id="15" name="TextBox 14"/>
          <p:cNvSpPr txBox="1"/>
          <p:nvPr/>
        </p:nvSpPr>
        <p:spPr>
          <a:xfrm>
            <a:off x="1153661" y="3657600"/>
            <a:ext cx="928672" cy="369332"/>
          </a:xfrm>
          <a:prstGeom prst="rect">
            <a:avLst/>
          </a:prstGeom>
          <a:noFill/>
        </p:spPr>
        <p:txBody>
          <a:bodyPr wrap="none" rtlCol="0">
            <a:spAutoFit/>
          </a:bodyPr>
          <a:lstStyle/>
          <a:p>
            <a:r>
              <a:rPr lang="en-US" b="1" dirty="0" smtClean="0"/>
              <a:t>Majors</a:t>
            </a:r>
            <a:endParaRPr lang="en-US" b="1" dirty="0"/>
          </a:p>
        </p:txBody>
      </p:sp>
      <p:sp>
        <p:nvSpPr>
          <p:cNvPr id="16" name="TextBox 15"/>
          <p:cNvSpPr txBox="1"/>
          <p:nvPr/>
        </p:nvSpPr>
        <p:spPr>
          <a:xfrm>
            <a:off x="4897060" y="4038600"/>
            <a:ext cx="877389" cy="276999"/>
          </a:xfrm>
          <a:prstGeom prst="rect">
            <a:avLst/>
          </a:prstGeom>
          <a:noFill/>
        </p:spPr>
        <p:txBody>
          <a:bodyPr wrap="none" rtlCol="0">
            <a:spAutoFit/>
          </a:bodyPr>
          <a:lstStyle/>
          <a:p>
            <a:r>
              <a:rPr lang="en-US" sz="1200" dirty="0" smtClean="0"/>
              <a:t>Freshmen</a:t>
            </a:r>
            <a:endParaRPr lang="en-US" sz="1200" dirty="0"/>
          </a:p>
        </p:txBody>
      </p:sp>
      <p:sp>
        <p:nvSpPr>
          <p:cNvPr id="17" name="TextBox 16"/>
          <p:cNvSpPr txBox="1"/>
          <p:nvPr/>
        </p:nvSpPr>
        <p:spPr>
          <a:xfrm>
            <a:off x="4973260" y="5486400"/>
            <a:ext cx="1057201" cy="276999"/>
          </a:xfrm>
          <a:prstGeom prst="rect">
            <a:avLst/>
          </a:prstGeom>
          <a:noFill/>
        </p:spPr>
        <p:txBody>
          <a:bodyPr wrap="none" rtlCol="0">
            <a:spAutoFit/>
          </a:bodyPr>
          <a:lstStyle/>
          <a:p>
            <a:r>
              <a:rPr lang="en-US" sz="1200" dirty="0" smtClean="0"/>
              <a:t>Sophomores</a:t>
            </a:r>
            <a:endParaRPr lang="en-US" sz="1200" dirty="0"/>
          </a:p>
        </p:txBody>
      </p:sp>
      <p:sp>
        <p:nvSpPr>
          <p:cNvPr id="18" name="TextBox 17"/>
          <p:cNvSpPr txBox="1"/>
          <p:nvPr/>
        </p:nvSpPr>
        <p:spPr>
          <a:xfrm>
            <a:off x="3296860" y="5486400"/>
            <a:ext cx="684803" cy="276999"/>
          </a:xfrm>
          <a:prstGeom prst="rect">
            <a:avLst/>
          </a:prstGeom>
          <a:noFill/>
        </p:spPr>
        <p:txBody>
          <a:bodyPr wrap="none" rtlCol="0">
            <a:spAutoFit/>
          </a:bodyPr>
          <a:lstStyle/>
          <a:p>
            <a:r>
              <a:rPr lang="en-US" sz="1200" dirty="0" smtClean="0"/>
              <a:t>Juniors</a:t>
            </a:r>
            <a:endParaRPr lang="en-US" sz="1200" dirty="0"/>
          </a:p>
        </p:txBody>
      </p:sp>
      <p:sp>
        <p:nvSpPr>
          <p:cNvPr id="19" name="TextBox 18"/>
          <p:cNvSpPr txBox="1"/>
          <p:nvPr/>
        </p:nvSpPr>
        <p:spPr>
          <a:xfrm>
            <a:off x="3272209" y="4038600"/>
            <a:ext cx="710451" cy="276999"/>
          </a:xfrm>
          <a:prstGeom prst="rect">
            <a:avLst/>
          </a:prstGeom>
          <a:noFill/>
        </p:spPr>
        <p:txBody>
          <a:bodyPr wrap="none" rtlCol="0">
            <a:spAutoFit/>
          </a:bodyPr>
          <a:lstStyle/>
          <a:p>
            <a:r>
              <a:rPr lang="en-US" sz="1200" dirty="0" smtClean="0"/>
              <a:t>Seniors</a:t>
            </a:r>
            <a:endParaRPr lang="en-US" sz="1200" dirty="0"/>
          </a:p>
        </p:txBody>
      </p:sp>
      <p:sp>
        <p:nvSpPr>
          <p:cNvPr id="20" name="TextBox 19"/>
          <p:cNvSpPr txBox="1"/>
          <p:nvPr/>
        </p:nvSpPr>
        <p:spPr>
          <a:xfrm>
            <a:off x="3272209" y="3657600"/>
            <a:ext cx="2681556" cy="369332"/>
          </a:xfrm>
          <a:prstGeom prst="rect">
            <a:avLst/>
          </a:prstGeom>
          <a:noFill/>
        </p:spPr>
        <p:txBody>
          <a:bodyPr wrap="none" rtlCol="0">
            <a:spAutoFit/>
          </a:bodyPr>
          <a:lstStyle/>
          <a:p>
            <a:r>
              <a:rPr lang="en-US" b="1" dirty="0" smtClean="0"/>
              <a:t>Demographics: Status</a:t>
            </a:r>
            <a:endParaRPr lang="en-US" b="1" dirty="0"/>
          </a:p>
        </p:txBody>
      </p:sp>
      <p:sp>
        <p:nvSpPr>
          <p:cNvPr id="21" name="TextBox 20"/>
          <p:cNvSpPr txBox="1"/>
          <p:nvPr/>
        </p:nvSpPr>
        <p:spPr>
          <a:xfrm>
            <a:off x="6301655" y="3657600"/>
            <a:ext cx="2737235" cy="369332"/>
          </a:xfrm>
          <a:prstGeom prst="rect">
            <a:avLst/>
          </a:prstGeom>
          <a:noFill/>
        </p:spPr>
        <p:txBody>
          <a:bodyPr wrap="none" rtlCol="0">
            <a:spAutoFit/>
          </a:bodyPr>
          <a:lstStyle/>
          <a:p>
            <a:r>
              <a:rPr lang="en-US" b="1" dirty="0" smtClean="0"/>
              <a:t>Demographics: Gender</a:t>
            </a:r>
            <a:endParaRPr lang="en-US" b="1" dirty="0"/>
          </a:p>
        </p:txBody>
      </p:sp>
      <p:sp>
        <p:nvSpPr>
          <p:cNvPr id="22" name="TextBox 21"/>
          <p:cNvSpPr txBox="1"/>
          <p:nvPr/>
        </p:nvSpPr>
        <p:spPr>
          <a:xfrm>
            <a:off x="7554461" y="5181600"/>
            <a:ext cx="518216" cy="276999"/>
          </a:xfrm>
          <a:prstGeom prst="rect">
            <a:avLst/>
          </a:prstGeom>
          <a:noFill/>
        </p:spPr>
        <p:txBody>
          <a:bodyPr wrap="none" rtlCol="0">
            <a:spAutoFit/>
          </a:bodyPr>
          <a:lstStyle/>
          <a:p>
            <a:r>
              <a:rPr lang="en-US" sz="1200" dirty="0" smtClean="0"/>
              <a:t>Male</a:t>
            </a:r>
            <a:endParaRPr lang="en-US" sz="1200" dirty="0"/>
          </a:p>
        </p:txBody>
      </p:sp>
      <p:sp>
        <p:nvSpPr>
          <p:cNvPr id="23" name="TextBox 22"/>
          <p:cNvSpPr txBox="1"/>
          <p:nvPr/>
        </p:nvSpPr>
        <p:spPr>
          <a:xfrm>
            <a:off x="6996296" y="4495800"/>
            <a:ext cx="634365" cy="276999"/>
          </a:xfrm>
          <a:prstGeom prst="rect">
            <a:avLst/>
          </a:prstGeom>
          <a:noFill/>
        </p:spPr>
        <p:txBody>
          <a:bodyPr wrap="none" rtlCol="0">
            <a:spAutoFit/>
          </a:bodyPr>
          <a:lstStyle/>
          <a:p>
            <a:r>
              <a:rPr lang="en-US" sz="1200" dirty="0" smtClean="0"/>
              <a:t>Female</a:t>
            </a:r>
            <a:endParaRPr lang="en-US" sz="1200" dirty="0"/>
          </a:p>
        </p:txBody>
      </p:sp>
      <p:pic>
        <p:nvPicPr>
          <p:cNvPr id="4" name="Picture 3"/>
          <p:cNvPicPr>
            <a:picLocks noChangeAspect="1"/>
          </p:cNvPicPr>
          <p:nvPr/>
        </p:nvPicPr>
        <p:blipFill rotWithShape="1">
          <a:blip r:embed="rId6"/>
          <a:srcRect l="10827"/>
          <a:stretch/>
        </p:blipFill>
        <p:spPr>
          <a:xfrm>
            <a:off x="6426200" y="990599"/>
            <a:ext cx="2794000" cy="2348577"/>
          </a:xfrm>
          <a:prstGeom prst="rect">
            <a:avLst/>
          </a:prstGeom>
        </p:spPr>
      </p:pic>
      <p:pic>
        <p:nvPicPr>
          <p:cNvPr id="25" name="Picture 24" descr="photo.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3352800" y="990600"/>
            <a:ext cx="3124200" cy="2343150"/>
          </a:xfrm>
          <a:prstGeom prst="rect">
            <a:avLst/>
          </a:prstGeom>
        </p:spPr>
      </p:pic>
    </p:spTree>
    <p:extLst>
      <p:ext uri="{BB962C8B-B14F-4D97-AF65-F5344CB8AC3E}">
        <p14:creationId xmlns:p14="http://schemas.microsoft.com/office/powerpoint/2010/main" val="374475183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0323"/>
          <a:stretch/>
        </p:blipFill>
        <p:spPr>
          <a:xfrm>
            <a:off x="1524000" y="838200"/>
            <a:ext cx="7148807" cy="5105400"/>
          </a:xfrm>
          <a:prstGeom prst="rect">
            <a:avLst/>
          </a:prstGeom>
        </p:spPr>
      </p:pic>
      <p:sp>
        <p:nvSpPr>
          <p:cNvPr id="5" name="TextBox 4"/>
          <p:cNvSpPr txBox="1"/>
          <p:nvPr/>
        </p:nvSpPr>
        <p:spPr>
          <a:xfrm>
            <a:off x="3962400" y="12700"/>
            <a:ext cx="1326004" cy="369332"/>
          </a:xfrm>
          <a:prstGeom prst="rect">
            <a:avLst/>
          </a:prstGeom>
          <a:noFill/>
        </p:spPr>
        <p:txBody>
          <a:bodyPr wrap="none" rtlCol="0">
            <a:spAutoFit/>
          </a:bodyPr>
          <a:lstStyle/>
          <a:p>
            <a:r>
              <a:rPr lang="en-US" b="1" dirty="0" smtClean="0"/>
              <a:t>First Floor</a:t>
            </a:r>
            <a:endParaRPr lang="en-US" b="1" dirty="0"/>
          </a:p>
        </p:txBody>
      </p:sp>
      <p:sp>
        <p:nvSpPr>
          <p:cNvPr id="6" name="Left Brace 5"/>
          <p:cNvSpPr/>
          <p:nvPr/>
        </p:nvSpPr>
        <p:spPr>
          <a:xfrm flipH="1">
            <a:off x="7543800" y="685800"/>
            <a:ext cx="609600" cy="5257800"/>
          </a:xfrm>
          <a:prstGeom prst="leftBrace">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7" name="TextBox 6"/>
          <p:cNvSpPr txBox="1"/>
          <p:nvPr/>
        </p:nvSpPr>
        <p:spPr>
          <a:xfrm rot="5400000">
            <a:off x="6188856" y="3089786"/>
            <a:ext cx="4727827" cy="369332"/>
          </a:xfrm>
          <a:prstGeom prst="rect">
            <a:avLst/>
          </a:prstGeom>
          <a:noFill/>
        </p:spPr>
        <p:txBody>
          <a:bodyPr wrap="none" rtlCol="0">
            <a:spAutoFit/>
          </a:bodyPr>
          <a:lstStyle/>
          <a:p>
            <a:pPr algn="ctr"/>
            <a:r>
              <a:rPr lang="en-US" dirty="0" smtClean="0"/>
              <a:t>K-12, undergraduate, and graduate teaching</a:t>
            </a:r>
            <a:endParaRPr lang="en-US" dirty="0"/>
          </a:p>
        </p:txBody>
      </p:sp>
      <p:sp>
        <p:nvSpPr>
          <p:cNvPr id="8" name="Left Brace 7"/>
          <p:cNvSpPr/>
          <p:nvPr/>
        </p:nvSpPr>
        <p:spPr>
          <a:xfrm>
            <a:off x="914400" y="685800"/>
            <a:ext cx="609600" cy="5257800"/>
          </a:xfrm>
          <a:prstGeom prst="leftBrace">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9" name="TextBox 8"/>
          <p:cNvSpPr txBox="1"/>
          <p:nvPr/>
        </p:nvSpPr>
        <p:spPr>
          <a:xfrm rot="16200000" flipH="1">
            <a:off x="-2246906" y="3133195"/>
            <a:ext cx="5676291" cy="369332"/>
          </a:xfrm>
          <a:prstGeom prst="rect">
            <a:avLst/>
          </a:prstGeom>
          <a:noFill/>
        </p:spPr>
        <p:txBody>
          <a:bodyPr wrap="none" rtlCol="0">
            <a:spAutoFit/>
          </a:bodyPr>
          <a:lstStyle/>
          <a:p>
            <a:pPr algn="ctr"/>
            <a:r>
              <a:rPr lang="en-US" dirty="0" smtClean="0"/>
              <a:t>Technology Innovation wing, from molecules to robots</a:t>
            </a:r>
            <a:endParaRPr lang="en-US" dirty="0"/>
          </a:p>
        </p:txBody>
      </p:sp>
      <p:sp>
        <p:nvSpPr>
          <p:cNvPr id="10" name="Left Brace 9"/>
          <p:cNvSpPr/>
          <p:nvPr/>
        </p:nvSpPr>
        <p:spPr>
          <a:xfrm rot="5400000">
            <a:off x="4343400" y="-457200"/>
            <a:ext cx="381000" cy="2514600"/>
          </a:xfrm>
          <a:prstGeom prst="leftBrace">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1" name="TextBox 10"/>
          <p:cNvSpPr txBox="1"/>
          <p:nvPr/>
        </p:nvSpPr>
        <p:spPr>
          <a:xfrm flipH="1">
            <a:off x="2590800" y="304800"/>
            <a:ext cx="4110508" cy="369332"/>
          </a:xfrm>
          <a:prstGeom prst="rect">
            <a:avLst/>
          </a:prstGeom>
          <a:noFill/>
        </p:spPr>
        <p:txBody>
          <a:bodyPr wrap="none" rtlCol="0">
            <a:spAutoFit/>
          </a:bodyPr>
          <a:lstStyle/>
          <a:p>
            <a:pPr algn="ctr"/>
            <a:r>
              <a:rPr lang="en-US" dirty="0" smtClean="0"/>
              <a:t>Ocean infrastructure fabrication facility</a:t>
            </a:r>
            <a:endParaRPr lang="en-US" dirty="0"/>
          </a:p>
        </p:txBody>
      </p:sp>
    </p:spTree>
    <p:extLst>
      <p:ext uri="{BB962C8B-B14F-4D97-AF65-F5344CB8AC3E}">
        <p14:creationId xmlns:p14="http://schemas.microsoft.com/office/powerpoint/2010/main" val="402869096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3" name="Object 6"/>
          <p:cNvGraphicFramePr>
            <a:graphicFrameLocks/>
          </p:cNvGraphicFramePr>
          <p:nvPr/>
        </p:nvGraphicFramePr>
        <p:xfrm>
          <a:off x="0" y="5791200"/>
          <a:ext cx="2038350" cy="1066800"/>
        </p:xfrm>
        <a:graphic>
          <a:graphicData uri="http://schemas.openxmlformats.org/presentationml/2006/ole">
            <mc:AlternateContent xmlns:mc="http://schemas.openxmlformats.org/markup-compatibility/2006">
              <mc:Choice xmlns:v="urn:schemas-microsoft-com:vml" Requires="v">
                <p:oleObj spid="_x0000_s59395" name="Drawing" r:id="rId3" imgW="2857500" imgH="1569720" progId="WPDraw30.Drawing">
                  <p:embed/>
                </p:oleObj>
              </mc:Choice>
              <mc:Fallback>
                <p:oleObj name="Drawing" r:id="rId3" imgW="2857500" imgH="1569720" progId="WPDraw30.Drawing">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791200"/>
                        <a:ext cx="2038350" cy="1066800"/>
                      </a:xfrm>
                      <a:prstGeom prst="rect">
                        <a:avLst/>
                      </a:prstGeom>
                      <a:solidFill>
                        <a:srgbClr val="3E5589"/>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074" name="TextBox 5"/>
          <p:cNvSpPr txBox="1">
            <a:spLocks noChangeArrowheads="1"/>
          </p:cNvSpPr>
          <p:nvPr/>
        </p:nvSpPr>
        <p:spPr bwMode="auto">
          <a:xfrm>
            <a:off x="2286000" y="6248400"/>
            <a:ext cx="65817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rPr>
              <a:t>Production Suite Review: December 4, 2012</a:t>
            </a:r>
          </a:p>
        </p:txBody>
      </p:sp>
      <p:sp>
        <p:nvSpPr>
          <p:cNvPr id="3075" name="TextBox 9"/>
          <p:cNvSpPr txBox="1">
            <a:spLocks noChangeArrowheads="1"/>
          </p:cNvSpPr>
          <p:nvPr/>
        </p:nvSpPr>
        <p:spPr bwMode="auto">
          <a:xfrm>
            <a:off x="0" y="36513"/>
            <a:ext cx="9144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solidFill>
                  <a:srgbClr val="000000"/>
                </a:solidFill>
              </a:rPr>
              <a:t>Report from National Hurricane Center:</a:t>
            </a:r>
            <a:r>
              <a:rPr lang="en-US" b="1">
                <a:solidFill>
                  <a:srgbClr val="000000"/>
                </a:solidFill>
              </a:rPr>
              <a:t> </a:t>
            </a:r>
            <a:r>
              <a:rPr lang="en-US" b="1" u="sng">
                <a:solidFill>
                  <a:srgbClr val="000000"/>
                </a:solidFill>
              </a:rPr>
              <a:t>Track</a:t>
            </a:r>
            <a:r>
              <a:rPr lang="en-US" b="1">
                <a:solidFill>
                  <a:srgbClr val="000000"/>
                </a:solidFill>
              </a:rPr>
              <a:t> Error &amp; Skill</a:t>
            </a:r>
          </a:p>
        </p:txBody>
      </p:sp>
      <p:pic>
        <p:nvPicPr>
          <p:cNvPr id="3076" name="Picture 3" descr="Screen Shot 2013-03-11 at 3.08.48 P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938" y="609600"/>
            <a:ext cx="4576762" cy="342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6" descr="Screen Shot 2013-03-11 at 3.18.33 P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73588" y="609600"/>
            <a:ext cx="4583112"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TextBox 7"/>
          <p:cNvSpPr txBox="1">
            <a:spLocks noChangeArrowheads="1"/>
          </p:cNvSpPr>
          <p:nvPr/>
        </p:nvSpPr>
        <p:spPr bwMode="auto">
          <a:xfrm>
            <a:off x="76200" y="4114800"/>
            <a:ext cx="90678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solidFill>
                  <a:srgbClr val="000000"/>
                </a:solidFill>
              </a:rPr>
              <a:t>Reduction in forecast track error &amp; Increase in forecast track skill </a:t>
            </a:r>
          </a:p>
          <a:p>
            <a:pPr algn="ctr"/>
            <a:r>
              <a:rPr lang="en-US">
                <a:solidFill>
                  <a:srgbClr val="000000"/>
                </a:solidFill>
              </a:rPr>
              <a:t>over the last 2 decades.</a:t>
            </a:r>
          </a:p>
          <a:p>
            <a:endParaRPr lang="en-US">
              <a:solidFill>
                <a:srgbClr val="000000"/>
              </a:solidFill>
            </a:endParaRPr>
          </a:p>
          <a:p>
            <a:r>
              <a:rPr lang="en-US" i="1">
                <a:solidFill>
                  <a:srgbClr val="000000"/>
                </a:solidFill>
              </a:rPr>
              <a:t>Significant Drivers – Improvement in Global Forecast Models</a:t>
            </a:r>
          </a:p>
          <a:p>
            <a:r>
              <a:rPr lang="en-US" i="1">
                <a:solidFill>
                  <a:srgbClr val="000000"/>
                </a:solidFill>
              </a:rPr>
              <a:t>                              -  Super-Ensemble</a:t>
            </a:r>
            <a:r>
              <a:rPr lang="en-US">
                <a:solidFill>
                  <a:srgbClr val="000000"/>
                </a:solidFill>
              </a:rPr>
              <a:t> </a:t>
            </a:r>
          </a:p>
        </p:txBody>
      </p:sp>
    </p:spTree>
    <p:extLst>
      <p:ext uri="{BB962C8B-B14F-4D97-AF65-F5344CB8AC3E}">
        <p14:creationId xmlns:p14="http://schemas.microsoft.com/office/powerpoint/2010/main" val="4076387810"/>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066800" y="381000"/>
            <a:ext cx="6858000" cy="5715000"/>
          </a:xfrm>
          <a:prstGeom prst="rect">
            <a:avLst/>
          </a:prstGeom>
        </p:spPr>
      </p:pic>
      <p:sp>
        <p:nvSpPr>
          <p:cNvPr id="8" name="TextBox 7"/>
          <p:cNvSpPr txBox="1"/>
          <p:nvPr/>
        </p:nvSpPr>
        <p:spPr>
          <a:xfrm>
            <a:off x="3810000" y="228600"/>
            <a:ext cx="1659491" cy="369332"/>
          </a:xfrm>
          <a:prstGeom prst="rect">
            <a:avLst/>
          </a:prstGeom>
          <a:noFill/>
        </p:spPr>
        <p:txBody>
          <a:bodyPr wrap="none" rtlCol="0">
            <a:spAutoFit/>
          </a:bodyPr>
          <a:lstStyle/>
          <a:p>
            <a:r>
              <a:rPr lang="en-US" b="1" dirty="0" smtClean="0"/>
              <a:t>Second Floor</a:t>
            </a:r>
            <a:endParaRPr lang="en-US" b="1" dirty="0"/>
          </a:p>
        </p:txBody>
      </p:sp>
      <p:sp>
        <p:nvSpPr>
          <p:cNvPr id="9" name="Left Brace 8"/>
          <p:cNvSpPr/>
          <p:nvPr/>
        </p:nvSpPr>
        <p:spPr>
          <a:xfrm flipH="1">
            <a:off x="7543800" y="685800"/>
            <a:ext cx="609600" cy="5257800"/>
          </a:xfrm>
          <a:prstGeom prst="leftBrace">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0" name="TextBox 9"/>
          <p:cNvSpPr txBox="1"/>
          <p:nvPr/>
        </p:nvSpPr>
        <p:spPr>
          <a:xfrm rot="5400000">
            <a:off x="5887913" y="2951287"/>
            <a:ext cx="5329704" cy="646331"/>
          </a:xfrm>
          <a:prstGeom prst="rect">
            <a:avLst/>
          </a:prstGeom>
          <a:noFill/>
        </p:spPr>
        <p:txBody>
          <a:bodyPr wrap="none" rtlCol="0">
            <a:spAutoFit/>
          </a:bodyPr>
          <a:lstStyle/>
          <a:p>
            <a:pPr algn="ctr"/>
            <a:r>
              <a:rPr lang="en-US" dirty="0" smtClean="0"/>
              <a:t>Environmental/infrastructure observation/modeling</a:t>
            </a:r>
          </a:p>
          <a:p>
            <a:pPr algn="ctr"/>
            <a:r>
              <a:rPr lang="en-US" dirty="0" smtClean="0"/>
              <a:t> data fusion Center</a:t>
            </a:r>
            <a:endParaRPr lang="en-US" dirty="0"/>
          </a:p>
        </p:txBody>
      </p:sp>
      <p:sp>
        <p:nvSpPr>
          <p:cNvPr id="11" name="Left Brace 10"/>
          <p:cNvSpPr/>
          <p:nvPr/>
        </p:nvSpPr>
        <p:spPr>
          <a:xfrm>
            <a:off x="914400" y="685800"/>
            <a:ext cx="609600" cy="5257800"/>
          </a:xfrm>
          <a:prstGeom prst="leftBrace">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2" name="TextBox 11"/>
          <p:cNvSpPr txBox="1"/>
          <p:nvPr/>
        </p:nvSpPr>
        <p:spPr>
          <a:xfrm rot="16200000" flipH="1">
            <a:off x="-1355028" y="2994696"/>
            <a:ext cx="3892524" cy="646331"/>
          </a:xfrm>
          <a:prstGeom prst="rect">
            <a:avLst/>
          </a:prstGeom>
          <a:noFill/>
        </p:spPr>
        <p:txBody>
          <a:bodyPr wrap="none" rtlCol="0">
            <a:spAutoFit/>
          </a:bodyPr>
          <a:lstStyle/>
          <a:p>
            <a:pPr algn="ctr"/>
            <a:r>
              <a:rPr lang="en-US" dirty="0" smtClean="0"/>
              <a:t>Fisheries cluster spanning research, </a:t>
            </a:r>
          </a:p>
          <a:p>
            <a:pPr algn="ctr"/>
            <a:r>
              <a:rPr lang="en-US" dirty="0" smtClean="0"/>
              <a:t>management, and simulation</a:t>
            </a:r>
            <a:endParaRPr lang="en-US" dirty="0"/>
          </a:p>
        </p:txBody>
      </p:sp>
    </p:spTree>
    <p:extLst>
      <p:ext uri="{BB962C8B-B14F-4D97-AF65-F5344CB8AC3E}">
        <p14:creationId xmlns:p14="http://schemas.microsoft.com/office/powerpoint/2010/main" val="141467794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6200" y="762000"/>
            <a:ext cx="5537200" cy="5462750"/>
          </a:xfrm>
          <a:prstGeom prst="rect">
            <a:avLst/>
          </a:prstGeom>
        </p:spPr>
      </p:pic>
      <p:sp>
        <p:nvSpPr>
          <p:cNvPr id="5" name="TextBox 4"/>
          <p:cNvSpPr txBox="1"/>
          <p:nvPr/>
        </p:nvSpPr>
        <p:spPr>
          <a:xfrm>
            <a:off x="2057400" y="457200"/>
            <a:ext cx="1710775" cy="369332"/>
          </a:xfrm>
          <a:prstGeom prst="rect">
            <a:avLst/>
          </a:prstGeom>
          <a:noFill/>
        </p:spPr>
        <p:txBody>
          <a:bodyPr wrap="none" rtlCol="0">
            <a:spAutoFit/>
          </a:bodyPr>
          <a:lstStyle/>
          <a:p>
            <a:r>
              <a:rPr lang="en-US" b="1" dirty="0" smtClean="0"/>
              <a:t>HARD COSTS</a:t>
            </a:r>
            <a:endParaRPr lang="en-US" b="1" dirty="0"/>
          </a:p>
        </p:txBody>
      </p:sp>
      <p:sp>
        <p:nvSpPr>
          <p:cNvPr id="6" name="TextBox 5"/>
          <p:cNvSpPr txBox="1"/>
          <p:nvPr/>
        </p:nvSpPr>
        <p:spPr>
          <a:xfrm>
            <a:off x="6477000" y="457200"/>
            <a:ext cx="1659491" cy="369332"/>
          </a:xfrm>
          <a:prstGeom prst="rect">
            <a:avLst/>
          </a:prstGeom>
          <a:noFill/>
        </p:spPr>
        <p:txBody>
          <a:bodyPr wrap="none" rtlCol="0">
            <a:spAutoFit/>
          </a:bodyPr>
          <a:lstStyle/>
          <a:p>
            <a:r>
              <a:rPr lang="en-US" b="1" dirty="0" smtClean="0"/>
              <a:t>SOFT COSTS</a:t>
            </a:r>
            <a:endParaRPr lang="en-US" b="1" dirty="0"/>
          </a:p>
        </p:txBody>
      </p:sp>
      <p:sp>
        <p:nvSpPr>
          <p:cNvPr id="7" name="TextBox 6"/>
          <p:cNvSpPr txBox="1"/>
          <p:nvPr/>
        </p:nvSpPr>
        <p:spPr>
          <a:xfrm>
            <a:off x="3314597" y="12700"/>
            <a:ext cx="2933803" cy="369332"/>
          </a:xfrm>
          <a:prstGeom prst="rect">
            <a:avLst/>
          </a:prstGeom>
          <a:noFill/>
        </p:spPr>
        <p:txBody>
          <a:bodyPr wrap="none" rtlCol="0">
            <a:spAutoFit/>
          </a:bodyPr>
          <a:lstStyle/>
          <a:p>
            <a:r>
              <a:rPr lang="en-US" b="1" dirty="0" smtClean="0"/>
              <a:t>CRC Situational Analysis</a:t>
            </a:r>
            <a:endParaRPr lang="en-US" b="1" dirty="0"/>
          </a:p>
        </p:txBody>
      </p:sp>
      <p:sp>
        <p:nvSpPr>
          <p:cNvPr id="8" name="TextBox 7"/>
          <p:cNvSpPr txBox="1"/>
          <p:nvPr/>
        </p:nvSpPr>
        <p:spPr>
          <a:xfrm>
            <a:off x="6019800" y="1600200"/>
            <a:ext cx="2590800" cy="2862323"/>
          </a:xfrm>
          <a:prstGeom prst="rect">
            <a:avLst/>
          </a:prstGeom>
          <a:noFill/>
        </p:spPr>
        <p:txBody>
          <a:bodyPr wrap="square" rtlCol="0">
            <a:spAutoFit/>
          </a:bodyPr>
          <a:lstStyle/>
          <a:p>
            <a:r>
              <a:rPr lang="en-US" dirty="0" smtClean="0"/>
              <a:t>-computing interface</a:t>
            </a:r>
          </a:p>
          <a:p>
            <a:r>
              <a:rPr lang="en-US" dirty="0" smtClean="0"/>
              <a:t>-internet access</a:t>
            </a:r>
          </a:p>
          <a:p>
            <a:r>
              <a:rPr lang="en-US" dirty="0" smtClean="0"/>
              <a:t>-hardening of utilities</a:t>
            </a:r>
          </a:p>
          <a:p>
            <a:endParaRPr lang="en-US" dirty="0"/>
          </a:p>
          <a:p>
            <a:r>
              <a:rPr lang="en-US" dirty="0" smtClean="0"/>
              <a:t>Raises bottom line to $14 million.  With Capital Campaign match of 50%, the external costs are 7 million.</a:t>
            </a:r>
          </a:p>
        </p:txBody>
      </p:sp>
    </p:spTree>
    <p:extLst>
      <p:ext uri="{BB962C8B-B14F-4D97-AF65-F5344CB8AC3E}">
        <p14:creationId xmlns:p14="http://schemas.microsoft.com/office/powerpoint/2010/main" val="51978831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p:cNvPicPr>
          <p:nvPr/>
        </p:nvPicPr>
        <p:blipFill>
          <a:blip r:embed="rId2">
            <a:alphaModFix amt="42000"/>
            <a:extLst>
              <a:ext uri="{28A0092B-C50C-407E-A947-70E740481C1C}">
                <a14:useLocalDpi xmlns:a14="http://schemas.microsoft.com/office/drawing/2010/main" val="0"/>
              </a:ext>
            </a:extLst>
          </a:blip>
          <a:srcRect/>
          <a:stretch>
            <a:fillRect/>
          </a:stretch>
        </p:blipFill>
        <p:spPr bwMode="auto">
          <a:xfrm>
            <a:off x="0" y="12700"/>
            <a:ext cx="9144000" cy="682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685800" y="83403"/>
            <a:ext cx="7419794" cy="830997"/>
          </a:xfrm>
          <a:prstGeom prst="rect">
            <a:avLst/>
          </a:prstGeom>
          <a:noFill/>
        </p:spPr>
        <p:txBody>
          <a:bodyPr wrap="none">
            <a:spAutoFit/>
          </a:bodyPr>
          <a:lstStyle/>
          <a:p>
            <a:pPr algn="ctr"/>
            <a:r>
              <a:rPr lang="en-US" sz="2400" b="1" i="1" dirty="0" smtClean="0">
                <a:solidFill>
                  <a:srgbClr val="FF0000"/>
                </a:solidFill>
              </a:rPr>
              <a:t>Building IMCS’s the global presence highlighting</a:t>
            </a:r>
          </a:p>
          <a:p>
            <a:pPr algn="ctr"/>
            <a:r>
              <a:rPr lang="en-US" sz="2400" b="1" i="1" dirty="0" smtClean="0">
                <a:solidFill>
                  <a:srgbClr val="FF0000"/>
                </a:solidFill>
              </a:rPr>
              <a:t> impact of CRC</a:t>
            </a:r>
            <a:endParaRPr lang="en-US" sz="2400" b="1" i="1" dirty="0">
              <a:solidFill>
                <a:srgbClr val="FF0000"/>
              </a:solidFill>
            </a:endParaRPr>
          </a:p>
        </p:txBody>
      </p:sp>
      <p:sp>
        <p:nvSpPr>
          <p:cNvPr id="5" name="TextBox 4"/>
          <p:cNvSpPr txBox="1"/>
          <p:nvPr/>
        </p:nvSpPr>
        <p:spPr>
          <a:xfrm>
            <a:off x="228600" y="781883"/>
            <a:ext cx="8534400" cy="5078314"/>
          </a:xfrm>
          <a:prstGeom prst="rect">
            <a:avLst/>
          </a:prstGeom>
          <a:noFill/>
        </p:spPr>
        <p:txBody>
          <a:bodyPr wrap="square" rtlCol="0">
            <a:spAutoFit/>
          </a:bodyPr>
          <a:lstStyle/>
          <a:p>
            <a:pPr algn="ctr"/>
            <a:r>
              <a:rPr lang="en-US" dirty="0" smtClean="0">
                <a:solidFill>
                  <a:srgbClr val="FF0000"/>
                </a:solidFill>
              </a:rPr>
              <a:t>The Challenger Initiative will be the means for Rutgers to establish a global presence by leap frogging competitors.</a:t>
            </a:r>
          </a:p>
          <a:p>
            <a:endParaRPr lang="en-US" dirty="0">
              <a:solidFill>
                <a:srgbClr val="FF0000"/>
              </a:solidFill>
            </a:endParaRPr>
          </a:p>
          <a:p>
            <a:r>
              <a:rPr lang="en-US" b="1" dirty="0">
                <a:solidFill>
                  <a:srgbClr val="FF0000"/>
                </a:solidFill>
              </a:rPr>
              <a:t>Situational analysis</a:t>
            </a:r>
            <a:r>
              <a:rPr lang="en-US" b="1" dirty="0" smtClean="0">
                <a:solidFill>
                  <a:srgbClr val="FF0000"/>
                </a:solidFill>
              </a:rPr>
              <a:t>:</a:t>
            </a:r>
          </a:p>
          <a:p>
            <a:endParaRPr lang="en-US" dirty="0">
              <a:solidFill>
                <a:srgbClr val="FF0000"/>
              </a:solidFill>
            </a:endParaRPr>
          </a:p>
          <a:p>
            <a:r>
              <a:rPr lang="en-US" dirty="0" smtClean="0">
                <a:solidFill>
                  <a:srgbClr val="FF0000"/>
                </a:solidFill>
              </a:rPr>
              <a:t>-SEBS provided match funds to purchase the global test glider for the Challenger mission.  This allowed key technology tests to begin, came at the cost of the New Jersey glider fleet.</a:t>
            </a:r>
          </a:p>
          <a:p>
            <a:endParaRPr lang="en-US" dirty="0">
              <a:solidFill>
                <a:srgbClr val="FF0000"/>
              </a:solidFill>
            </a:endParaRPr>
          </a:p>
          <a:p>
            <a:r>
              <a:rPr lang="en-US" dirty="0" smtClean="0">
                <a:solidFill>
                  <a:srgbClr val="FF0000"/>
                </a:solidFill>
              </a:rPr>
              <a:t>-We have garnered support from the Navy for two gliders, and England is onboard wanting to own a Challenger line</a:t>
            </a:r>
          </a:p>
          <a:p>
            <a:endParaRPr lang="en-US" dirty="0">
              <a:solidFill>
                <a:srgbClr val="FF0000"/>
              </a:solidFill>
            </a:endParaRPr>
          </a:p>
          <a:p>
            <a:r>
              <a:rPr lang="en-US" b="1" dirty="0" smtClean="0">
                <a:solidFill>
                  <a:srgbClr val="FF0000"/>
                </a:solidFill>
              </a:rPr>
              <a:t>Challenge</a:t>
            </a:r>
            <a:r>
              <a:rPr lang="en-US" dirty="0" smtClean="0">
                <a:solidFill>
                  <a:srgbClr val="FF0000"/>
                </a:solidFill>
              </a:rPr>
              <a:t>:</a:t>
            </a:r>
          </a:p>
          <a:p>
            <a:endParaRPr lang="en-US" dirty="0">
              <a:solidFill>
                <a:srgbClr val="FF0000"/>
              </a:solidFill>
            </a:endParaRPr>
          </a:p>
          <a:p>
            <a:r>
              <a:rPr lang="en-US" dirty="0" smtClean="0">
                <a:solidFill>
                  <a:srgbClr val="FF0000"/>
                </a:solidFill>
              </a:rPr>
              <a:t>-Spring 2014 the projected start date, by which we need to start taking delivery</a:t>
            </a:r>
          </a:p>
          <a:p>
            <a:endParaRPr lang="en-US" dirty="0">
              <a:solidFill>
                <a:srgbClr val="FF0000"/>
              </a:solidFill>
            </a:endParaRPr>
          </a:p>
          <a:p>
            <a:r>
              <a:rPr lang="en-US" dirty="0" smtClean="0">
                <a:solidFill>
                  <a:srgbClr val="FF0000"/>
                </a:solidFill>
              </a:rPr>
              <a:t>-Match from capital campaign requires funds in hand by the next 18 months</a:t>
            </a:r>
            <a:endParaRPr lang="en-US" dirty="0">
              <a:solidFill>
                <a:srgbClr val="FF0000"/>
              </a:solidFill>
            </a:endParaRPr>
          </a:p>
          <a:p>
            <a:endParaRPr lang="en-US" dirty="0">
              <a:solidFill>
                <a:srgbClr val="FF0000"/>
              </a:solidFill>
            </a:endParaRPr>
          </a:p>
        </p:txBody>
      </p:sp>
    </p:spTree>
    <p:extLst>
      <p:ext uri="{BB962C8B-B14F-4D97-AF65-F5344CB8AC3E}">
        <p14:creationId xmlns:p14="http://schemas.microsoft.com/office/powerpoint/2010/main" val="3794862111"/>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noChangeAspect="1"/>
          </p:cNvGrpSpPr>
          <p:nvPr/>
        </p:nvGrpSpPr>
        <p:grpSpPr>
          <a:xfrm>
            <a:off x="1108339" y="289188"/>
            <a:ext cx="7273661" cy="5813563"/>
            <a:chOff x="193939" y="140245"/>
            <a:chExt cx="8823635" cy="7052399"/>
          </a:xfrm>
        </p:grpSpPr>
        <p:pic>
          <p:nvPicPr>
            <p:cNvPr id="12" name="Picture 11" descr="blue301log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940" y="1593629"/>
              <a:ext cx="1052962" cy="970036"/>
            </a:xfrm>
            <a:prstGeom prst="rect">
              <a:avLst/>
            </a:prstGeom>
          </p:spPr>
        </p:pic>
        <p:pic>
          <p:nvPicPr>
            <p:cNvPr id="15" name="Picture 14" descr="scrippslogo_bigg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939" y="142933"/>
              <a:ext cx="1036127" cy="1001700"/>
            </a:xfrm>
            <a:prstGeom prst="rect">
              <a:avLst/>
            </a:prstGeom>
          </p:spPr>
        </p:pic>
        <p:pic>
          <p:nvPicPr>
            <p:cNvPr id="16" name="Picture 15" descr="AGOR2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80789" y="142932"/>
              <a:ext cx="846683" cy="1018163"/>
            </a:xfrm>
            <a:prstGeom prst="rect">
              <a:avLst/>
            </a:prstGeom>
          </p:spPr>
        </p:pic>
        <p:pic>
          <p:nvPicPr>
            <p:cNvPr id="17" name="Picture 16" descr="horizo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7311" y="142933"/>
              <a:ext cx="1240200" cy="1001700"/>
            </a:xfrm>
            <a:prstGeom prst="rect">
              <a:avLst/>
            </a:prstGeom>
          </p:spPr>
        </p:pic>
        <p:pic>
          <p:nvPicPr>
            <p:cNvPr id="18" name="Picture 17" descr="melville.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37051" y="140245"/>
              <a:ext cx="1243527" cy="1004388"/>
            </a:xfrm>
            <a:prstGeom prst="rect">
              <a:avLst/>
            </a:prstGeom>
          </p:spPr>
        </p:pic>
        <p:pic>
          <p:nvPicPr>
            <p:cNvPr id="19" name="Picture 18" descr="revelle.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91052" y="142933"/>
              <a:ext cx="1240201" cy="1001700"/>
            </a:xfrm>
            <a:prstGeom prst="rect">
              <a:avLst/>
            </a:prstGeom>
          </p:spPr>
        </p:pic>
        <p:pic>
          <p:nvPicPr>
            <p:cNvPr id="20" name="Picture 19" descr="sproul.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54172" y="142933"/>
              <a:ext cx="1240200" cy="1001700"/>
            </a:xfrm>
            <a:prstGeom prst="rect">
              <a:avLst/>
            </a:prstGeom>
          </p:spPr>
        </p:pic>
        <p:pic>
          <p:nvPicPr>
            <p:cNvPr id="21" name="Picture 20" descr="atlantis_main_en1_36169.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54172" y="1656946"/>
              <a:ext cx="1313278" cy="852437"/>
            </a:xfrm>
            <a:prstGeom prst="rect">
              <a:avLst/>
            </a:prstGeom>
          </p:spPr>
        </p:pic>
        <p:pic>
          <p:nvPicPr>
            <p:cNvPr id="22" name="Picture 21" descr="knorr.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91052" y="1656945"/>
              <a:ext cx="1140032" cy="852438"/>
            </a:xfrm>
            <a:prstGeom prst="rect">
              <a:avLst/>
            </a:prstGeom>
          </p:spPr>
        </p:pic>
        <p:pic>
          <p:nvPicPr>
            <p:cNvPr id="23" name="Picture 22" descr="tioga.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37051" y="1656946"/>
              <a:ext cx="1180132" cy="852437"/>
            </a:xfrm>
            <a:prstGeom prst="rect">
              <a:avLst/>
            </a:prstGeom>
          </p:spPr>
        </p:pic>
        <p:pic>
          <p:nvPicPr>
            <p:cNvPr id="24" name="Picture 23" descr="neilarmstrong.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247311" y="1813744"/>
              <a:ext cx="1258059" cy="560752"/>
            </a:xfrm>
            <a:prstGeom prst="rect">
              <a:avLst/>
            </a:prstGeom>
          </p:spPr>
        </p:pic>
        <p:pic>
          <p:nvPicPr>
            <p:cNvPr id="25" name="Picture 24" descr="osulogo.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3940" y="2892943"/>
              <a:ext cx="1082116" cy="995674"/>
            </a:xfrm>
            <a:prstGeom prst="rect">
              <a:avLst/>
            </a:prstGeom>
          </p:spPr>
        </p:pic>
        <p:pic>
          <p:nvPicPr>
            <p:cNvPr id="26" name="Picture 25" descr="oceanus.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779607" y="2892943"/>
              <a:ext cx="1074034" cy="867489"/>
            </a:xfrm>
            <a:prstGeom prst="rect">
              <a:avLst/>
            </a:prstGeom>
          </p:spPr>
        </p:pic>
        <p:pic>
          <p:nvPicPr>
            <p:cNvPr id="27" name="Picture 26" descr="wecoma.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246952" y="2892943"/>
              <a:ext cx="1074033" cy="867489"/>
            </a:xfrm>
            <a:prstGeom prst="rect">
              <a:avLst/>
            </a:prstGeom>
          </p:spPr>
        </p:pic>
        <p:pic>
          <p:nvPicPr>
            <p:cNvPr id="28" name="Picture 27" descr="UW.gif"/>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93940" y="4288454"/>
              <a:ext cx="1083927" cy="1083927"/>
            </a:xfrm>
            <a:prstGeom prst="rect">
              <a:avLst/>
            </a:prstGeom>
          </p:spPr>
        </p:pic>
        <p:pic>
          <p:nvPicPr>
            <p:cNvPr id="29" name="Picture 28" descr="barnes.jp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24728" y="4288454"/>
              <a:ext cx="1155088" cy="932956"/>
            </a:xfrm>
            <a:prstGeom prst="rect">
              <a:avLst/>
            </a:prstGeom>
          </p:spPr>
        </p:pic>
        <p:pic>
          <p:nvPicPr>
            <p:cNvPr id="30" name="Picture 29" descr="thompson.jp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191052" y="4288454"/>
              <a:ext cx="1155089" cy="932956"/>
            </a:xfrm>
            <a:prstGeom prst="rect">
              <a:avLst/>
            </a:prstGeom>
          </p:spPr>
        </p:pic>
        <p:pic>
          <p:nvPicPr>
            <p:cNvPr id="38" name="Picture 37" descr="logo_noaa.gif"/>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93940" y="5652605"/>
              <a:ext cx="1036126" cy="1036126"/>
            </a:xfrm>
            <a:prstGeom prst="rect">
              <a:avLst/>
            </a:prstGeom>
          </p:spPr>
        </p:pic>
        <p:pic>
          <p:nvPicPr>
            <p:cNvPr id="39" name="Picture 38" descr="ronBrown.jp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737378" y="5731004"/>
              <a:ext cx="1116263" cy="901597"/>
            </a:xfrm>
            <a:prstGeom prst="rect">
              <a:avLst/>
            </a:prstGeom>
          </p:spPr>
        </p:pic>
        <p:pic>
          <p:nvPicPr>
            <p:cNvPr id="40" name="Picture 39" descr="Okeanos_Explorer_at_sea.jp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195683" y="5746684"/>
              <a:ext cx="1235570" cy="823198"/>
            </a:xfrm>
            <a:prstGeom prst="rect">
              <a:avLst/>
            </a:prstGeom>
          </p:spPr>
        </p:pic>
        <p:sp>
          <p:nvSpPr>
            <p:cNvPr id="41" name="TextBox 40"/>
            <p:cNvSpPr txBox="1"/>
            <p:nvPr/>
          </p:nvSpPr>
          <p:spPr>
            <a:xfrm>
              <a:off x="1690341" y="6632601"/>
              <a:ext cx="1240200" cy="276999"/>
            </a:xfrm>
            <a:prstGeom prst="rect">
              <a:avLst/>
            </a:prstGeom>
            <a:noFill/>
          </p:spPr>
          <p:txBody>
            <a:bodyPr wrap="square" rtlCol="0">
              <a:spAutoFit/>
            </a:bodyPr>
            <a:lstStyle/>
            <a:p>
              <a:r>
                <a:rPr lang="en-US" sz="1200" i="1" dirty="0" smtClean="0"/>
                <a:t>Ronald H. Brown</a:t>
              </a:r>
              <a:endParaRPr lang="en-US" sz="1200" i="1" dirty="0"/>
            </a:p>
          </p:txBody>
        </p:sp>
        <p:sp>
          <p:nvSpPr>
            <p:cNvPr id="42" name="TextBox 41"/>
            <p:cNvSpPr txBox="1"/>
            <p:nvPr/>
          </p:nvSpPr>
          <p:spPr>
            <a:xfrm>
              <a:off x="3191052" y="6632601"/>
              <a:ext cx="1332439" cy="560043"/>
            </a:xfrm>
            <a:prstGeom prst="rect">
              <a:avLst/>
            </a:prstGeom>
            <a:noFill/>
          </p:spPr>
          <p:txBody>
            <a:bodyPr wrap="square" rtlCol="0">
              <a:spAutoFit/>
            </a:bodyPr>
            <a:lstStyle/>
            <a:p>
              <a:r>
                <a:rPr lang="en-US" sz="1200" i="1" dirty="0" smtClean="0"/>
                <a:t>Okeanos</a:t>
              </a:r>
              <a:r>
                <a:rPr lang="en-US" sz="1200" i="1" dirty="0" smtClean="0"/>
                <a:t> Explorer</a:t>
              </a:r>
              <a:endParaRPr lang="en-US" sz="1200" i="1" dirty="0"/>
            </a:p>
          </p:txBody>
        </p:sp>
        <p:sp>
          <p:nvSpPr>
            <p:cNvPr id="43" name="TextBox 42"/>
            <p:cNvSpPr txBox="1"/>
            <p:nvPr/>
          </p:nvSpPr>
          <p:spPr>
            <a:xfrm>
              <a:off x="1544415" y="1144634"/>
              <a:ext cx="1544416" cy="560043"/>
            </a:xfrm>
            <a:prstGeom prst="rect">
              <a:avLst/>
            </a:prstGeom>
            <a:noFill/>
          </p:spPr>
          <p:txBody>
            <a:bodyPr wrap="square" rtlCol="0">
              <a:spAutoFit/>
            </a:bodyPr>
            <a:lstStyle/>
            <a:p>
              <a:r>
                <a:rPr lang="en-US" sz="1200" i="1" dirty="0" smtClean="0"/>
                <a:t>Robert Gordon </a:t>
              </a:r>
              <a:r>
                <a:rPr lang="en-US" sz="1200" i="1" dirty="0" smtClean="0"/>
                <a:t>Sproul</a:t>
              </a:r>
              <a:endParaRPr lang="en-US" sz="1200" i="1" dirty="0"/>
            </a:p>
          </p:txBody>
        </p:sp>
        <p:sp>
          <p:nvSpPr>
            <p:cNvPr id="44" name="TextBox 43"/>
            <p:cNvSpPr txBox="1"/>
            <p:nvPr/>
          </p:nvSpPr>
          <p:spPr>
            <a:xfrm>
              <a:off x="3191052" y="1144634"/>
              <a:ext cx="1240199" cy="336026"/>
            </a:xfrm>
            <a:prstGeom prst="rect">
              <a:avLst/>
            </a:prstGeom>
            <a:noFill/>
          </p:spPr>
          <p:txBody>
            <a:bodyPr wrap="square" rtlCol="0">
              <a:spAutoFit/>
            </a:bodyPr>
            <a:lstStyle/>
            <a:p>
              <a:pPr algn="ctr"/>
              <a:r>
                <a:rPr lang="en-US" sz="1200" i="1" dirty="0" smtClean="0"/>
                <a:t>Revelle</a:t>
              </a:r>
              <a:endParaRPr lang="en-US" sz="1200" i="1" dirty="0"/>
            </a:p>
          </p:txBody>
        </p:sp>
        <p:sp>
          <p:nvSpPr>
            <p:cNvPr id="45" name="TextBox 44"/>
            <p:cNvSpPr txBox="1"/>
            <p:nvPr/>
          </p:nvSpPr>
          <p:spPr>
            <a:xfrm>
              <a:off x="4737051" y="1144633"/>
              <a:ext cx="1240200" cy="276999"/>
            </a:xfrm>
            <a:prstGeom prst="rect">
              <a:avLst/>
            </a:prstGeom>
            <a:noFill/>
          </p:spPr>
          <p:txBody>
            <a:bodyPr wrap="square" rtlCol="0">
              <a:spAutoFit/>
            </a:bodyPr>
            <a:lstStyle/>
            <a:p>
              <a:pPr algn="ctr"/>
              <a:r>
                <a:rPr lang="en-US" sz="1200" i="1" dirty="0" smtClean="0"/>
                <a:t>Melville</a:t>
              </a:r>
              <a:endParaRPr lang="en-US" sz="1200" i="1" dirty="0"/>
            </a:p>
          </p:txBody>
        </p:sp>
        <p:sp>
          <p:nvSpPr>
            <p:cNvPr id="46" name="TextBox 45"/>
            <p:cNvSpPr txBox="1"/>
            <p:nvPr/>
          </p:nvSpPr>
          <p:spPr>
            <a:xfrm>
              <a:off x="6247311" y="1134994"/>
              <a:ext cx="1240200" cy="276999"/>
            </a:xfrm>
            <a:prstGeom prst="rect">
              <a:avLst/>
            </a:prstGeom>
            <a:noFill/>
          </p:spPr>
          <p:txBody>
            <a:bodyPr wrap="square" rtlCol="0">
              <a:spAutoFit/>
            </a:bodyPr>
            <a:lstStyle/>
            <a:p>
              <a:pPr algn="ctr"/>
              <a:r>
                <a:rPr lang="en-US" sz="1200" i="1" dirty="0" smtClean="0"/>
                <a:t>New Horizon</a:t>
              </a:r>
              <a:endParaRPr lang="en-US" sz="1200" i="1" dirty="0"/>
            </a:p>
          </p:txBody>
        </p:sp>
        <p:sp>
          <p:nvSpPr>
            <p:cNvPr id="47" name="TextBox 46"/>
            <p:cNvSpPr txBox="1"/>
            <p:nvPr/>
          </p:nvSpPr>
          <p:spPr>
            <a:xfrm>
              <a:off x="7777374" y="1141035"/>
              <a:ext cx="1240200" cy="276999"/>
            </a:xfrm>
            <a:prstGeom prst="rect">
              <a:avLst/>
            </a:prstGeom>
            <a:noFill/>
          </p:spPr>
          <p:txBody>
            <a:bodyPr wrap="square" rtlCol="0">
              <a:spAutoFit/>
            </a:bodyPr>
            <a:lstStyle/>
            <a:p>
              <a:pPr algn="ctr"/>
              <a:r>
                <a:rPr lang="en-US" sz="1200" i="1" dirty="0" smtClean="0"/>
                <a:t>Unnamed </a:t>
              </a:r>
              <a:endParaRPr lang="en-US" sz="1200" i="1" dirty="0"/>
            </a:p>
          </p:txBody>
        </p:sp>
        <p:sp>
          <p:nvSpPr>
            <p:cNvPr id="48" name="TextBox 47"/>
            <p:cNvSpPr txBox="1"/>
            <p:nvPr/>
          </p:nvSpPr>
          <p:spPr>
            <a:xfrm>
              <a:off x="1654172" y="2531104"/>
              <a:ext cx="1240200" cy="276999"/>
            </a:xfrm>
            <a:prstGeom prst="rect">
              <a:avLst/>
            </a:prstGeom>
            <a:noFill/>
          </p:spPr>
          <p:txBody>
            <a:bodyPr wrap="square" rtlCol="0">
              <a:spAutoFit/>
            </a:bodyPr>
            <a:lstStyle/>
            <a:p>
              <a:pPr algn="ctr"/>
              <a:r>
                <a:rPr lang="en-US" sz="1200" i="1" dirty="0" smtClean="0"/>
                <a:t>Atlantis</a:t>
              </a:r>
              <a:endParaRPr lang="en-US" sz="1200" i="1" dirty="0"/>
            </a:p>
          </p:txBody>
        </p:sp>
        <p:sp>
          <p:nvSpPr>
            <p:cNvPr id="49" name="TextBox 48"/>
            <p:cNvSpPr txBox="1"/>
            <p:nvPr/>
          </p:nvSpPr>
          <p:spPr>
            <a:xfrm>
              <a:off x="3191053" y="2531104"/>
              <a:ext cx="1240200" cy="276999"/>
            </a:xfrm>
            <a:prstGeom prst="rect">
              <a:avLst/>
            </a:prstGeom>
            <a:noFill/>
          </p:spPr>
          <p:txBody>
            <a:bodyPr wrap="square" rtlCol="0">
              <a:spAutoFit/>
            </a:bodyPr>
            <a:lstStyle/>
            <a:p>
              <a:pPr algn="ctr"/>
              <a:r>
                <a:rPr lang="en-US" sz="1200" i="1" dirty="0" smtClean="0"/>
                <a:t>Knorr</a:t>
              </a:r>
              <a:endParaRPr lang="en-US" sz="1200" i="1" dirty="0"/>
            </a:p>
          </p:txBody>
        </p:sp>
        <p:sp>
          <p:nvSpPr>
            <p:cNvPr id="50" name="TextBox 49"/>
            <p:cNvSpPr txBox="1"/>
            <p:nvPr/>
          </p:nvSpPr>
          <p:spPr>
            <a:xfrm>
              <a:off x="4740378" y="2531104"/>
              <a:ext cx="1240200" cy="276999"/>
            </a:xfrm>
            <a:prstGeom prst="rect">
              <a:avLst/>
            </a:prstGeom>
            <a:noFill/>
          </p:spPr>
          <p:txBody>
            <a:bodyPr wrap="square" rtlCol="0">
              <a:spAutoFit/>
            </a:bodyPr>
            <a:lstStyle/>
            <a:p>
              <a:pPr algn="ctr"/>
              <a:r>
                <a:rPr lang="en-US" sz="1200" i="1" dirty="0" smtClean="0"/>
                <a:t>Tioga</a:t>
              </a:r>
              <a:endParaRPr lang="en-US" sz="1200" i="1" dirty="0"/>
            </a:p>
          </p:txBody>
        </p:sp>
        <p:sp>
          <p:nvSpPr>
            <p:cNvPr id="51" name="TextBox 50"/>
            <p:cNvSpPr txBox="1"/>
            <p:nvPr/>
          </p:nvSpPr>
          <p:spPr>
            <a:xfrm>
              <a:off x="6265170" y="2531104"/>
              <a:ext cx="1240200" cy="276999"/>
            </a:xfrm>
            <a:prstGeom prst="rect">
              <a:avLst/>
            </a:prstGeom>
            <a:noFill/>
          </p:spPr>
          <p:txBody>
            <a:bodyPr wrap="square" rtlCol="0">
              <a:spAutoFit/>
            </a:bodyPr>
            <a:lstStyle/>
            <a:p>
              <a:pPr algn="ctr"/>
              <a:r>
                <a:rPr lang="en-US" sz="1200" i="1" dirty="0" smtClean="0"/>
                <a:t>Neil Armstrong</a:t>
              </a:r>
              <a:endParaRPr lang="en-US" sz="1200" i="1" dirty="0"/>
            </a:p>
          </p:txBody>
        </p:sp>
        <p:sp>
          <p:nvSpPr>
            <p:cNvPr id="52" name="TextBox 51"/>
            <p:cNvSpPr txBox="1"/>
            <p:nvPr/>
          </p:nvSpPr>
          <p:spPr>
            <a:xfrm>
              <a:off x="1690341" y="3888617"/>
              <a:ext cx="1240200" cy="276999"/>
            </a:xfrm>
            <a:prstGeom prst="rect">
              <a:avLst/>
            </a:prstGeom>
            <a:noFill/>
          </p:spPr>
          <p:txBody>
            <a:bodyPr wrap="square" rtlCol="0">
              <a:spAutoFit/>
            </a:bodyPr>
            <a:lstStyle/>
            <a:p>
              <a:pPr algn="ctr"/>
              <a:r>
                <a:rPr lang="en-US" sz="1200" i="1" dirty="0" smtClean="0"/>
                <a:t>Oceanus</a:t>
              </a:r>
              <a:endParaRPr lang="en-US" sz="1200" i="1" dirty="0"/>
            </a:p>
          </p:txBody>
        </p:sp>
        <p:sp>
          <p:nvSpPr>
            <p:cNvPr id="53" name="TextBox 52"/>
            <p:cNvSpPr txBox="1"/>
            <p:nvPr/>
          </p:nvSpPr>
          <p:spPr>
            <a:xfrm>
              <a:off x="3246952" y="3888617"/>
              <a:ext cx="1240199" cy="336026"/>
            </a:xfrm>
            <a:prstGeom prst="rect">
              <a:avLst/>
            </a:prstGeom>
            <a:noFill/>
          </p:spPr>
          <p:txBody>
            <a:bodyPr wrap="square" rtlCol="0">
              <a:spAutoFit/>
            </a:bodyPr>
            <a:lstStyle/>
            <a:p>
              <a:pPr algn="ctr"/>
              <a:r>
                <a:rPr lang="en-US" sz="1200" i="1" dirty="0" smtClean="0"/>
                <a:t>Wecoma</a:t>
              </a:r>
              <a:endParaRPr lang="en-US" sz="1200" i="1" dirty="0"/>
            </a:p>
          </p:txBody>
        </p:sp>
        <p:sp>
          <p:nvSpPr>
            <p:cNvPr id="54" name="TextBox 53"/>
            <p:cNvSpPr txBox="1"/>
            <p:nvPr/>
          </p:nvSpPr>
          <p:spPr>
            <a:xfrm>
              <a:off x="1544415" y="5233881"/>
              <a:ext cx="1481699" cy="276999"/>
            </a:xfrm>
            <a:prstGeom prst="rect">
              <a:avLst/>
            </a:prstGeom>
            <a:noFill/>
          </p:spPr>
          <p:txBody>
            <a:bodyPr wrap="square" rtlCol="0">
              <a:spAutoFit/>
            </a:bodyPr>
            <a:lstStyle/>
            <a:p>
              <a:pPr algn="ctr"/>
              <a:r>
                <a:rPr lang="en-US" sz="1200" i="1" dirty="0" smtClean="0"/>
                <a:t>Clifford A. Barnes</a:t>
              </a:r>
              <a:endParaRPr lang="en-US" sz="1200" i="1" dirty="0"/>
            </a:p>
          </p:txBody>
        </p:sp>
        <p:sp>
          <p:nvSpPr>
            <p:cNvPr id="55" name="TextBox 54"/>
            <p:cNvSpPr txBox="1"/>
            <p:nvPr/>
          </p:nvSpPr>
          <p:spPr>
            <a:xfrm>
              <a:off x="3088830" y="5233881"/>
              <a:ext cx="1575775" cy="276999"/>
            </a:xfrm>
            <a:prstGeom prst="rect">
              <a:avLst/>
            </a:prstGeom>
            <a:noFill/>
          </p:spPr>
          <p:txBody>
            <a:bodyPr wrap="square" rtlCol="0">
              <a:spAutoFit/>
            </a:bodyPr>
            <a:lstStyle/>
            <a:p>
              <a:r>
                <a:rPr lang="en-US" sz="1200" i="1" dirty="0" smtClean="0"/>
                <a:t>Thomas G. Thompson</a:t>
              </a:r>
              <a:endParaRPr lang="en-US" sz="1200" i="1" dirty="0"/>
            </a:p>
          </p:txBody>
        </p:sp>
      </p:grpSp>
      <p:sp>
        <p:nvSpPr>
          <p:cNvPr id="3" name="TextBox 2"/>
          <p:cNvSpPr txBox="1"/>
          <p:nvPr/>
        </p:nvSpPr>
        <p:spPr>
          <a:xfrm>
            <a:off x="5257801" y="3496270"/>
            <a:ext cx="3200400" cy="1477328"/>
          </a:xfrm>
          <a:prstGeom prst="rect">
            <a:avLst/>
          </a:prstGeom>
          <a:noFill/>
        </p:spPr>
        <p:txBody>
          <a:bodyPr wrap="square" rtlCol="0">
            <a:spAutoFit/>
          </a:bodyPr>
          <a:lstStyle/>
          <a:p>
            <a:pPr algn="ctr"/>
            <a:r>
              <a:rPr lang="en-US" b="1" dirty="0" smtClean="0"/>
              <a:t>Historically, metric of global leadership was the ownerships of ships that can remain out at sea for longer the 24 hours</a:t>
            </a:r>
            <a:endParaRPr lang="en-US" b="1" dirty="0"/>
          </a:p>
        </p:txBody>
      </p:sp>
    </p:spTree>
    <p:extLst>
      <p:ext uri="{BB962C8B-B14F-4D97-AF65-F5344CB8AC3E}">
        <p14:creationId xmlns:p14="http://schemas.microsoft.com/office/powerpoint/2010/main" val="15438911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p:cNvGrpSpPr>
            <a:grpSpLocks noChangeAspect="1"/>
          </p:cNvGrpSpPr>
          <p:nvPr/>
        </p:nvGrpSpPr>
        <p:grpSpPr>
          <a:xfrm>
            <a:off x="762000" y="381000"/>
            <a:ext cx="7479183" cy="5797553"/>
            <a:chOff x="64617" y="105514"/>
            <a:chExt cx="8694895" cy="6739923"/>
          </a:xfrm>
        </p:grpSpPr>
        <p:pic>
          <p:nvPicPr>
            <p:cNvPr id="5" name="Picture 4" descr="uDelLogo.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376" y="1510378"/>
              <a:ext cx="1094283" cy="1100584"/>
            </a:xfrm>
            <a:prstGeom prst="rect">
              <a:avLst/>
            </a:prstGeom>
          </p:spPr>
        </p:pic>
        <p:pic>
          <p:nvPicPr>
            <p:cNvPr id="6" name="Picture 5" descr="shar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0463" y="1510378"/>
              <a:ext cx="1362627" cy="1006247"/>
            </a:xfrm>
            <a:prstGeom prst="rect">
              <a:avLst/>
            </a:prstGeom>
          </p:spPr>
        </p:pic>
        <p:pic>
          <p:nvPicPr>
            <p:cNvPr id="7" name="Picture 6" descr="Newlogotran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17" y="501757"/>
              <a:ext cx="1675791" cy="291441"/>
            </a:xfrm>
            <a:prstGeom prst="rect">
              <a:avLst/>
            </a:prstGeom>
          </p:spPr>
        </p:pic>
        <p:pic>
          <p:nvPicPr>
            <p:cNvPr id="8" name="Picture 7" descr="langseth.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4222" y="295676"/>
              <a:ext cx="1696357" cy="660797"/>
            </a:xfrm>
            <a:prstGeom prst="rect">
              <a:avLst/>
            </a:prstGeom>
          </p:spPr>
        </p:pic>
        <p:pic>
          <p:nvPicPr>
            <p:cNvPr id="9" name="Picture 8" descr="miami.jpg"/>
            <p:cNvPicPr>
              <a:picLocks noChangeAspect="1"/>
            </p:cNvPicPr>
            <p:nvPr/>
          </p:nvPicPr>
          <p:blipFill rotWithShape="1">
            <a:blip r:embed="rId6">
              <a:extLst>
                <a:ext uri="{28A0092B-C50C-407E-A947-70E740481C1C}">
                  <a14:useLocalDpi xmlns:a14="http://schemas.microsoft.com/office/drawing/2010/main" val="0"/>
                </a:ext>
              </a:extLst>
            </a:blip>
            <a:srcRect t="5743" b="12859"/>
            <a:stretch/>
          </p:blipFill>
          <p:spPr>
            <a:xfrm>
              <a:off x="340376" y="2892943"/>
              <a:ext cx="1094283" cy="1046057"/>
            </a:xfrm>
            <a:prstGeom prst="rect">
              <a:avLst/>
            </a:prstGeom>
          </p:spPr>
        </p:pic>
        <p:pic>
          <p:nvPicPr>
            <p:cNvPr id="10" name="Picture 9" descr="smith.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70463" y="2892942"/>
              <a:ext cx="1295118" cy="931227"/>
            </a:xfrm>
            <a:prstGeom prst="rect">
              <a:avLst/>
            </a:prstGeom>
          </p:spPr>
        </p:pic>
        <p:pic>
          <p:nvPicPr>
            <p:cNvPr id="12" name="Picture 11" descr="UMD.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8806" y="4214847"/>
              <a:ext cx="1446616" cy="1084962"/>
            </a:xfrm>
            <a:prstGeom prst="rect">
              <a:avLst/>
            </a:prstGeom>
          </p:spPr>
        </p:pic>
        <p:pic>
          <p:nvPicPr>
            <p:cNvPr id="13" name="Picture 12" descr="blueheron.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50436" y="4214847"/>
              <a:ext cx="1271828" cy="1027246"/>
            </a:xfrm>
            <a:prstGeom prst="rect">
              <a:avLst/>
            </a:prstGeom>
          </p:spPr>
        </p:pic>
        <p:sp>
          <p:nvSpPr>
            <p:cNvPr id="14" name="TextBox 13"/>
            <p:cNvSpPr txBox="1"/>
            <p:nvPr/>
          </p:nvSpPr>
          <p:spPr>
            <a:xfrm>
              <a:off x="2525381" y="5257773"/>
              <a:ext cx="1240200" cy="276999"/>
            </a:xfrm>
            <a:prstGeom prst="rect">
              <a:avLst/>
            </a:prstGeom>
            <a:noFill/>
          </p:spPr>
          <p:txBody>
            <a:bodyPr wrap="square" rtlCol="0">
              <a:spAutoFit/>
            </a:bodyPr>
            <a:lstStyle/>
            <a:p>
              <a:pPr algn="ctr"/>
              <a:r>
                <a:rPr lang="en-US" sz="1200" i="1" dirty="0" smtClean="0"/>
                <a:t>Blue Heron</a:t>
              </a:r>
              <a:endParaRPr lang="en-US" sz="1200" i="1" dirty="0"/>
            </a:p>
          </p:txBody>
        </p:sp>
        <p:sp>
          <p:nvSpPr>
            <p:cNvPr id="15" name="TextBox 14"/>
            <p:cNvSpPr txBox="1"/>
            <p:nvPr/>
          </p:nvSpPr>
          <p:spPr>
            <a:xfrm>
              <a:off x="2334222" y="3824169"/>
              <a:ext cx="1636596" cy="276999"/>
            </a:xfrm>
            <a:prstGeom prst="rect">
              <a:avLst/>
            </a:prstGeom>
            <a:noFill/>
          </p:spPr>
          <p:txBody>
            <a:bodyPr wrap="square" rtlCol="0">
              <a:spAutoFit/>
            </a:bodyPr>
            <a:lstStyle/>
            <a:p>
              <a:pPr algn="ctr"/>
              <a:r>
                <a:rPr lang="en-US" sz="1200" i="1" dirty="0" smtClean="0"/>
                <a:t>F.G. Walton Smith</a:t>
              </a:r>
              <a:endParaRPr lang="en-US" sz="1200" i="1" dirty="0"/>
            </a:p>
          </p:txBody>
        </p:sp>
        <p:sp>
          <p:nvSpPr>
            <p:cNvPr id="16" name="TextBox 15"/>
            <p:cNvSpPr txBox="1"/>
            <p:nvPr/>
          </p:nvSpPr>
          <p:spPr>
            <a:xfrm>
              <a:off x="2525381" y="2472462"/>
              <a:ext cx="1240200" cy="276999"/>
            </a:xfrm>
            <a:prstGeom prst="rect">
              <a:avLst/>
            </a:prstGeom>
            <a:noFill/>
          </p:spPr>
          <p:txBody>
            <a:bodyPr wrap="square" rtlCol="0">
              <a:spAutoFit/>
            </a:bodyPr>
            <a:lstStyle/>
            <a:p>
              <a:pPr algn="ctr"/>
              <a:r>
                <a:rPr lang="en-US" sz="1200" i="1" dirty="0" smtClean="0"/>
                <a:t>Hugh R. Sharp</a:t>
              </a:r>
              <a:endParaRPr lang="en-US" sz="1200" i="1" dirty="0"/>
            </a:p>
          </p:txBody>
        </p:sp>
        <p:sp>
          <p:nvSpPr>
            <p:cNvPr id="17" name="TextBox 16"/>
            <p:cNvSpPr txBox="1"/>
            <p:nvPr/>
          </p:nvSpPr>
          <p:spPr>
            <a:xfrm>
              <a:off x="2525381" y="1074073"/>
              <a:ext cx="1240200" cy="536707"/>
            </a:xfrm>
            <a:prstGeom prst="rect">
              <a:avLst/>
            </a:prstGeom>
            <a:noFill/>
          </p:spPr>
          <p:txBody>
            <a:bodyPr wrap="square" rtlCol="0">
              <a:spAutoFit/>
            </a:bodyPr>
            <a:lstStyle/>
            <a:p>
              <a:r>
                <a:rPr lang="en-US" sz="1200" i="1" dirty="0" smtClean="0"/>
                <a:t>Marcus </a:t>
              </a:r>
              <a:r>
                <a:rPr lang="en-US" sz="1200" i="1" dirty="0" smtClean="0"/>
                <a:t>Langseth</a:t>
              </a:r>
              <a:endParaRPr lang="en-US" sz="1200" i="1" dirty="0"/>
            </a:p>
          </p:txBody>
        </p:sp>
        <p:pic>
          <p:nvPicPr>
            <p:cNvPr id="18" name="Picture 17" descr="UConn-logo.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0376" y="5603830"/>
              <a:ext cx="1094283" cy="1103108"/>
            </a:xfrm>
            <a:prstGeom prst="rect">
              <a:avLst/>
            </a:prstGeom>
          </p:spPr>
        </p:pic>
        <p:pic>
          <p:nvPicPr>
            <p:cNvPr id="19" name="Picture 18" descr="connecticut.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70463" y="5778209"/>
              <a:ext cx="1433696" cy="838712"/>
            </a:xfrm>
            <a:prstGeom prst="rect">
              <a:avLst/>
            </a:prstGeom>
          </p:spPr>
        </p:pic>
        <p:sp>
          <p:nvSpPr>
            <p:cNvPr id="20" name="TextBox 19"/>
            <p:cNvSpPr txBox="1"/>
            <p:nvPr/>
          </p:nvSpPr>
          <p:spPr>
            <a:xfrm>
              <a:off x="2525381" y="6568438"/>
              <a:ext cx="1240200" cy="276999"/>
            </a:xfrm>
            <a:prstGeom prst="rect">
              <a:avLst/>
            </a:prstGeom>
            <a:noFill/>
          </p:spPr>
          <p:txBody>
            <a:bodyPr wrap="square" rtlCol="0">
              <a:spAutoFit/>
            </a:bodyPr>
            <a:lstStyle/>
            <a:p>
              <a:pPr algn="ctr"/>
              <a:r>
                <a:rPr lang="en-US" sz="1200" i="1" dirty="0" smtClean="0"/>
                <a:t>Connecticut</a:t>
              </a:r>
              <a:endParaRPr lang="en-US" sz="1200" i="1" dirty="0"/>
            </a:p>
          </p:txBody>
        </p:sp>
        <p:sp>
          <p:nvSpPr>
            <p:cNvPr id="21" name="TextBox 20"/>
            <p:cNvSpPr txBox="1"/>
            <p:nvPr/>
          </p:nvSpPr>
          <p:spPr>
            <a:xfrm>
              <a:off x="7459982" y="1074073"/>
              <a:ext cx="1240200" cy="322024"/>
            </a:xfrm>
            <a:prstGeom prst="rect">
              <a:avLst/>
            </a:prstGeom>
            <a:noFill/>
          </p:spPr>
          <p:txBody>
            <a:bodyPr wrap="square" rtlCol="0">
              <a:spAutoFit/>
            </a:bodyPr>
            <a:lstStyle/>
            <a:p>
              <a:pPr algn="ctr"/>
              <a:r>
                <a:rPr lang="en-US" sz="1200" i="1" dirty="0" smtClean="0"/>
                <a:t>Kilo </a:t>
              </a:r>
              <a:r>
                <a:rPr lang="en-US" sz="1200" i="1" dirty="0" smtClean="0"/>
                <a:t>Moana</a:t>
              </a:r>
              <a:endParaRPr lang="en-US" sz="1200" i="1" dirty="0"/>
            </a:p>
          </p:txBody>
        </p:sp>
        <p:sp>
          <p:nvSpPr>
            <p:cNvPr id="22" name="TextBox 21"/>
            <p:cNvSpPr txBox="1"/>
            <p:nvPr/>
          </p:nvSpPr>
          <p:spPr>
            <a:xfrm>
              <a:off x="7459982" y="2472462"/>
              <a:ext cx="1240200" cy="276999"/>
            </a:xfrm>
            <a:prstGeom prst="rect">
              <a:avLst/>
            </a:prstGeom>
            <a:noFill/>
          </p:spPr>
          <p:txBody>
            <a:bodyPr wrap="square" rtlCol="0">
              <a:spAutoFit/>
            </a:bodyPr>
            <a:lstStyle/>
            <a:p>
              <a:pPr algn="ctr"/>
              <a:r>
                <a:rPr lang="en-US" sz="1200" i="1" dirty="0" smtClean="0"/>
                <a:t>Atlantic Explorer</a:t>
              </a:r>
              <a:endParaRPr lang="en-US" sz="1200" i="1" dirty="0"/>
            </a:p>
          </p:txBody>
        </p:sp>
        <p:sp>
          <p:nvSpPr>
            <p:cNvPr id="23" name="TextBox 22"/>
            <p:cNvSpPr txBox="1"/>
            <p:nvPr/>
          </p:nvSpPr>
          <p:spPr>
            <a:xfrm>
              <a:off x="7459982" y="6567479"/>
              <a:ext cx="1240200" cy="276999"/>
            </a:xfrm>
            <a:prstGeom prst="rect">
              <a:avLst/>
            </a:prstGeom>
            <a:noFill/>
          </p:spPr>
          <p:txBody>
            <a:bodyPr wrap="square" rtlCol="0">
              <a:spAutoFit/>
            </a:bodyPr>
            <a:lstStyle/>
            <a:p>
              <a:pPr algn="ctr"/>
              <a:r>
                <a:rPr lang="en-US" sz="1200" i="1" dirty="0" smtClean="0"/>
                <a:t>Savannah</a:t>
              </a:r>
              <a:endParaRPr lang="en-US" sz="1200" i="1" dirty="0"/>
            </a:p>
          </p:txBody>
        </p:sp>
        <p:sp>
          <p:nvSpPr>
            <p:cNvPr id="24" name="TextBox 23"/>
            <p:cNvSpPr txBox="1"/>
            <p:nvPr/>
          </p:nvSpPr>
          <p:spPr>
            <a:xfrm>
              <a:off x="7459982" y="3819589"/>
              <a:ext cx="1240200" cy="276999"/>
            </a:xfrm>
            <a:prstGeom prst="rect">
              <a:avLst/>
            </a:prstGeom>
            <a:noFill/>
          </p:spPr>
          <p:txBody>
            <a:bodyPr wrap="square" rtlCol="0">
              <a:spAutoFit/>
            </a:bodyPr>
            <a:lstStyle/>
            <a:p>
              <a:pPr algn="ctr"/>
              <a:r>
                <a:rPr lang="en-US" sz="1200" i="1" dirty="0" smtClean="0"/>
                <a:t>Endeavor</a:t>
              </a:r>
              <a:endParaRPr lang="en-US" sz="1200" i="1" dirty="0"/>
            </a:p>
          </p:txBody>
        </p:sp>
        <p:sp>
          <p:nvSpPr>
            <p:cNvPr id="25" name="TextBox 24"/>
            <p:cNvSpPr txBox="1"/>
            <p:nvPr/>
          </p:nvSpPr>
          <p:spPr>
            <a:xfrm>
              <a:off x="7459982" y="5257773"/>
              <a:ext cx="1240200" cy="276999"/>
            </a:xfrm>
            <a:prstGeom prst="rect">
              <a:avLst/>
            </a:prstGeom>
            <a:noFill/>
          </p:spPr>
          <p:txBody>
            <a:bodyPr wrap="square" rtlCol="0">
              <a:spAutoFit/>
            </a:bodyPr>
            <a:lstStyle/>
            <a:p>
              <a:pPr algn="ctr"/>
              <a:r>
                <a:rPr lang="en-US" sz="1200" i="1" dirty="0" smtClean="0"/>
                <a:t>Pelican</a:t>
              </a:r>
              <a:endParaRPr lang="en-US" sz="1200" i="1" dirty="0"/>
            </a:p>
          </p:txBody>
        </p:sp>
        <p:pic>
          <p:nvPicPr>
            <p:cNvPr id="26" name="Picture 25" descr="University-of-Hawaii.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393284" y="105514"/>
              <a:ext cx="1129325" cy="1129325"/>
            </a:xfrm>
            <a:prstGeom prst="rect">
              <a:avLst/>
            </a:prstGeom>
          </p:spPr>
        </p:pic>
        <p:pic>
          <p:nvPicPr>
            <p:cNvPr id="27" name="Picture 26" descr="28image.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59982" y="105514"/>
              <a:ext cx="1299530" cy="1049620"/>
            </a:xfrm>
            <a:prstGeom prst="rect">
              <a:avLst/>
            </a:prstGeom>
          </p:spPr>
        </p:pic>
        <p:pic>
          <p:nvPicPr>
            <p:cNvPr id="2" name="Picture 1" descr="bbsr.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550490" y="1510377"/>
              <a:ext cx="772491" cy="1100585"/>
            </a:xfrm>
            <a:prstGeom prst="rect">
              <a:avLst/>
            </a:prstGeom>
          </p:spPr>
        </p:pic>
        <p:pic>
          <p:nvPicPr>
            <p:cNvPr id="3" name="Picture 2" descr="atlanticexplorer.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509031" y="1510377"/>
              <a:ext cx="1245830" cy="1006248"/>
            </a:xfrm>
            <a:prstGeom prst="rect">
              <a:avLst/>
            </a:prstGeom>
          </p:spPr>
        </p:pic>
        <p:pic>
          <p:nvPicPr>
            <p:cNvPr id="4" name="Picture 3" descr="university-of-rhode-island.gif"/>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393284" y="2892942"/>
              <a:ext cx="1092718" cy="1092718"/>
            </a:xfrm>
            <a:prstGeom prst="rect">
              <a:avLst/>
            </a:prstGeom>
          </p:spPr>
        </p:pic>
        <p:pic>
          <p:nvPicPr>
            <p:cNvPr id="28" name="Picture 27" descr="endeavor.jp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544541" y="3001372"/>
              <a:ext cx="1214971" cy="822797"/>
            </a:xfrm>
            <a:prstGeom prst="rect">
              <a:avLst/>
            </a:prstGeom>
          </p:spPr>
        </p:pic>
        <p:pic>
          <p:nvPicPr>
            <p:cNvPr id="29" name="Picture 28" descr="lumcon.jp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449446" y="4340258"/>
              <a:ext cx="980734" cy="1030111"/>
            </a:xfrm>
            <a:prstGeom prst="rect">
              <a:avLst/>
            </a:prstGeom>
          </p:spPr>
        </p:pic>
        <p:pic>
          <p:nvPicPr>
            <p:cNvPr id="30" name="Picture 29" descr="pelican.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492064" y="4266306"/>
              <a:ext cx="1208118" cy="975787"/>
            </a:xfrm>
            <a:prstGeom prst="rect">
              <a:avLst/>
            </a:prstGeom>
          </p:spPr>
        </p:pic>
        <p:pic>
          <p:nvPicPr>
            <p:cNvPr id="31" name="Picture 30" descr="5xcrjikzrpqh8cdn3j54.jpe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449446" y="5627147"/>
              <a:ext cx="1075472" cy="1079791"/>
            </a:xfrm>
            <a:prstGeom prst="rect">
              <a:avLst/>
            </a:prstGeom>
          </p:spPr>
        </p:pic>
        <p:pic>
          <p:nvPicPr>
            <p:cNvPr id="32" name="Picture 31" descr="savannah.jp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492064" y="5566737"/>
              <a:ext cx="1240200" cy="1001701"/>
            </a:xfrm>
            <a:prstGeom prst="rect">
              <a:avLst/>
            </a:prstGeom>
          </p:spPr>
        </p:pic>
      </p:grpSp>
    </p:spTree>
    <p:extLst>
      <p:ext uri="{BB962C8B-B14F-4D97-AF65-F5344CB8AC3E}">
        <p14:creationId xmlns:p14="http://schemas.microsoft.com/office/powerpoint/2010/main" val="1460934764"/>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utgers-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6200" y="76200"/>
            <a:ext cx="1884389" cy="1884389"/>
          </a:xfrm>
          <a:prstGeom prst="rect">
            <a:avLst/>
          </a:prstGeom>
        </p:spPr>
      </p:pic>
      <p:sp>
        <p:nvSpPr>
          <p:cNvPr id="7" name="TextBox 6"/>
          <p:cNvSpPr txBox="1"/>
          <p:nvPr/>
        </p:nvSpPr>
        <p:spPr>
          <a:xfrm>
            <a:off x="1393477" y="1981200"/>
            <a:ext cx="6683723" cy="3970318"/>
          </a:xfrm>
          <a:prstGeom prst="rect">
            <a:avLst/>
          </a:prstGeom>
          <a:noFill/>
        </p:spPr>
        <p:txBody>
          <a:bodyPr wrap="square" rtlCol="0">
            <a:spAutoFit/>
          </a:bodyPr>
          <a:lstStyle/>
          <a:p>
            <a:pPr marL="285750" indent="-285750">
              <a:buFont typeface="Arial"/>
              <a:buChar char="•"/>
            </a:pPr>
            <a:r>
              <a:rPr lang="en-US" dirty="0" smtClean="0"/>
              <a:t>2010 ONR Selected WHOI &amp; SCRIPPS for two new R/V</a:t>
            </a:r>
          </a:p>
          <a:p>
            <a:pPr marL="742950" lvl="1" indent="-285750">
              <a:buFont typeface="Arial"/>
              <a:buChar char="•"/>
            </a:pPr>
            <a:r>
              <a:rPr lang="en-US" dirty="0" smtClean="0"/>
              <a:t>WHOI- R/V Neil Armstrong.  WHOI Contributes $350,000/year in exchange for 10 days of preferential access to the ship schedule</a:t>
            </a:r>
          </a:p>
          <a:p>
            <a:pPr marL="742950" lvl="1" indent="-285750">
              <a:buFont typeface="Arial"/>
              <a:buChar char="•"/>
            </a:pPr>
            <a:r>
              <a:rPr lang="en-US" dirty="0" smtClean="0"/>
              <a:t>SCRIPPS- unnamed. “The US Navy is providing more than $88 million to fund the design and construction of the vessel, and, through the Naval Sea Systems Command, will provide program management throughout the design and construction process.”  “The economic impact of the new vessel is anticipated to be $10 million annually.”</a:t>
            </a:r>
          </a:p>
          <a:p>
            <a:pPr marL="285750" indent="-285750">
              <a:buFont typeface="Arial"/>
              <a:buChar char="•"/>
            </a:pPr>
            <a:r>
              <a:rPr lang="en-US" i="1" dirty="0" smtClean="0"/>
              <a:t>Okeanos</a:t>
            </a:r>
            <a:r>
              <a:rPr lang="en-US" i="1" dirty="0" smtClean="0"/>
              <a:t> Explorer</a:t>
            </a:r>
            <a:r>
              <a:rPr lang="en-US" dirty="0" smtClean="0"/>
              <a:t>: “The Panel received estimates that the full annual operating costs of the </a:t>
            </a:r>
            <a:r>
              <a:rPr lang="en-US" dirty="0" smtClean="0"/>
              <a:t>Okeanos</a:t>
            </a:r>
            <a:r>
              <a:rPr lang="en-US" dirty="0" smtClean="0"/>
              <a:t> Explorer for FY12 ranged from $6.1 million to over $8 million”</a:t>
            </a:r>
            <a:endParaRPr lang="en-US" dirty="0"/>
          </a:p>
        </p:txBody>
      </p:sp>
    </p:spTree>
    <p:extLst>
      <p:ext uri="{BB962C8B-B14F-4D97-AF65-F5344CB8AC3E}">
        <p14:creationId xmlns:p14="http://schemas.microsoft.com/office/powerpoint/2010/main" val="13490757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ucool_global_map_black_axis.png"/>
          <p:cNvPicPr>
            <a:picLocks noChangeAspect="1"/>
          </p:cNvPicPr>
          <p:nvPr/>
        </p:nvPicPr>
        <p:blipFill rotWithShape="1">
          <a:blip r:embed="rId2">
            <a:extLst>
              <a:ext uri="{28A0092B-C50C-407E-A947-70E740481C1C}">
                <a14:useLocalDpi xmlns:a14="http://schemas.microsoft.com/office/drawing/2010/main" val="0"/>
              </a:ext>
            </a:extLst>
          </a:blip>
          <a:srcRect l="8050" t="14827" r="5629" b="17672"/>
          <a:stretch/>
        </p:blipFill>
        <p:spPr>
          <a:xfrm>
            <a:off x="127714" y="617247"/>
            <a:ext cx="8903582" cy="5221764"/>
          </a:xfrm>
          <a:prstGeom prst="rect">
            <a:avLst/>
          </a:prstGeom>
        </p:spPr>
      </p:pic>
      <p:sp>
        <p:nvSpPr>
          <p:cNvPr id="5" name="TextBox 4"/>
          <p:cNvSpPr txBox="1"/>
          <p:nvPr/>
        </p:nvSpPr>
        <p:spPr>
          <a:xfrm>
            <a:off x="6705009" y="6193952"/>
            <a:ext cx="2178241" cy="369332"/>
          </a:xfrm>
          <a:prstGeom prst="rect">
            <a:avLst/>
          </a:prstGeom>
          <a:noFill/>
        </p:spPr>
        <p:txBody>
          <a:bodyPr wrap="square" rtlCol="0">
            <a:spAutoFit/>
          </a:bodyPr>
          <a:lstStyle/>
          <a:p>
            <a:r>
              <a:rPr lang="en-US" dirty="0" smtClean="0"/>
              <a:t>As of 4/24/2013</a:t>
            </a:r>
            <a:endParaRPr lang="en-US" dirty="0"/>
          </a:p>
        </p:txBody>
      </p:sp>
    </p:spTree>
    <p:extLst>
      <p:ext uri="{BB962C8B-B14F-4D97-AF65-F5344CB8AC3E}">
        <p14:creationId xmlns:p14="http://schemas.microsoft.com/office/powerpoint/2010/main" val="2705167352"/>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03-15 at 1.29.0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26878"/>
            <a:ext cx="9144000" cy="4214001"/>
          </a:xfrm>
          <a:prstGeom prst="rect">
            <a:avLst/>
          </a:prstGeom>
        </p:spPr>
      </p:pic>
      <p:sp>
        <p:nvSpPr>
          <p:cNvPr id="5" name="TextBox 4"/>
          <p:cNvSpPr txBox="1"/>
          <p:nvPr/>
        </p:nvSpPr>
        <p:spPr>
          <a:xfrm>
            <a:off x="1676400" y="0"/>
            <a:ext cx="5952247" cy="646331"/>
          </a:xfrm>
          <a:prstGeom prst="rect">
            <a:avLst/>
          </a:prstGeom>
          <a:noFill/>
        </p:spPr>
        <p:txBody>
          <a:bodyPr wrap="square" rtlCol="0">
            <a:spAutoFit/>
          </a:bodyPr>
          <a:lstStyle/>
          <a:p>
            <a:pPr algn="ctr"/>
            <a:r>
              <a:rPr lang="en-US" dirty="0" smtClean="0"/>
              <a:t>A Modern Challenger </a:t>
            </a:r>
            <a:r>
              <a:rPr lang="en-US" dirty="0" smtClean="0"/>
              <a:t>Mission lead to the acquisition of a global glider fleet: </a:t>
            </a:r>
            <a:r>
              <a:rPr lang="en-US" dirty="0" smtClean="0"/>
              <a:t>Now - 2016 </a:t>
            </a:r>
            <a:endParaRPr lang="en-US" dirty="0"/>
          </a:p>
        </p:txBody>
      </p:sp>
      <p:pic>
        <p:nvPicPr>
          <p:cNvPr id="2" name="Picture 1"/>
          <p:cNvPicPr>
            <a:picLocks noChangeAspect="1"/>
          </p:cNvPicPr>
          <p:nvPr/>
        </p:nvPicPr>
        <p:blipFill>
          <a:blip r:embed="rId3"/>
          <a:stretch>
            <a:fillRect/>
          </a:stretch>
        </p:blipFill>
        <p:spPr>
          <a:xfrm>
            <a:off x="762000" y="838200"/>
            <a:ext cx="7772400" cy="5147844"/>
          </a:xfrm>
          <a:prstGeom prst="rect">
            <a:avLst/>
          </a:prstGeom>
        </p:spPr>
      </p:pic>
    </p:spTree>
    <p:extLst>
      <p:ext uri="{BB962C8B-B14F-4D97-AF65-F5344CB8AC3E}">
        <p14:creationId xmlns:p14="http://schemas.microsoft.com/office/powerpoint/2010/main" val="32444604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200" y="323672"/>
            <a:ext cx="8382000" cy="1200328"/>
          </a:xfrm>
          <a:prstGeom prst="rect">
            <a:avLst/>
          </a:prstGeom>
          <a:noFill/>
        </p:spPr>
        <p:txBody>
          <a:bodyPr wrap="square" rtlCol="0">
            <a:spAutoFit/>
          </a:bodyPr>
          <a:lstStyle/>
          <a:p>
            <a:pPr algn="ctr"/>
            <a:r>
              <a:rPr lang="en-US" sz="2400" b="1" cap="small" dirty="0" smtClean="0"/>
              <a:t>IMCS priorities that will move it to becoming the </a:t>
            </a:r>
            <a:r>
              <a:rPr lang="en-US" sz="2400" b="1" cap="small" dirty="0"/>
              <a:t>n</a:t>
            </a:r>
            <a:r>
              <a:rPr lang="en-US" sz="2400" b="1" cap="small" dirty="0" smtClean="0"/>
              <a:t>umber one Oceanography </a:t>
            </a:r>
            <a:r>
              <a:rPr lang="en-US" sz="2400" b="1" cap="small" dirty="0"/>
              <a:t>p</a:t>
            </a:r>
            <a:r>
              <a:rPr lang="en-US" sz="2400" b="1" cap="small" dirty="0" smtClean="0"/>
              <a:t>rogram in the world</a:t>
            </a:r>
          </a:p>
          <a:p>
            <a:endParaRPr lang="en-US" sz="2400" b="1" dirty="0"/>
          </a:p>
        </p:txBody>
      </p:sp>
      <p:sp>
        <p:nvSpPr>
          <p:cNvPr id="6" name="TextBox 5"/>
          <p:cNvSpPr txBox="1"/>
          <p:nvPr/>
        </p:nvSpPr>
        <p:spPr>
          <a:xfrm>
            <a:off x="381000" y="1204079"/>
            <a:ext cx="8305800" cy="1754327"/>
          </a:xfrm>
          <a:prstGeom prst="rect">
            <a:avLst/>
          </a:prstGeom>
          <a:noFill/>
        </p:spPr>
        <p:txBody>
          <a:bodyPr wrap="square" rtlCol="0">
            <a:spAutoFit/>
          </a:bodyPr>
          <a:lstStyle/>
          <a:p>
            <a:endParaRPr lang="en-US" dirty="0"/>
          </a:p>
          <a:p>
            <a:r>
              <a:rPr lang="en-US" b="1" dirty="0" smtClean="0"/>
              <a:t>The priorities therefore are:</a:t>
            </a:r>
          </a:p>
          <a:p>
            <a:pPr marL="342900" indent="-342900">
              <a:buAutoNum type="arabicParenR"/>
            </a:pPr>
            <a:r>
              <a:rPr lang="en-US" dirty="0" smtClean="0"/>
              <a:t>Acquisition of the endowed Chairs for faculty</a:t>
            </a:r>
          </a:p>
          <a:p>
            <a:pPr marL="342900" indent="-342900">
              <a:buAutoNum type="arabicParenR"/>
            </a:pPr>
            <a:r>
              <a:rPr lang="en-US" dirty="0" smtClean="0"/>
              <a:t>Development of Coastal Resource Center</a:t>
            </a:r>
          </a:p>
          <a:p>
            <a:pPr marL="342900" indent="-342900">
              <a:buAutoNum type="arabicParenR"/>
            </a:pPr>
            <a:r>
              <a:rPr lang="en-US" dirty="0" smtClean="0"/>
              <a:t>Development of the global glider fleet through the Challenger Initiative</a:t>
            </a:r>
            <a:endParaRPr lang="en-US" dirty="0"/>
          </a:p>
          <a:p>
            <a:endParaRPr lang="en-US" dirty="0"/>
          </a:p>
        </p:txBody>
      </p:sp>
      <p:sp>
        <p:nvSpPr>
          <p:cNvPr id="7" name="TextBox 6"/>
          <p:cNvSpPr txBox="1"/>
          <p:nvPr/>
        </p:nvSpPr>
        <p:spPr>
          <a:xfrm>
            <a:off x="381000" y="2880479"/>
            <a:ext cx="8305800" cy="3139321"/>
          </a:xfrm>
          <a:prstGeom prst="rect">
            <a:avLst/>
          </a:prstGeom>
          <a:noFill/>
        </p:spPr>
        <p:txBody>
          <a:bodyPr wrap="square" rtlCol="0">
            <a:spAutoFit/>
          </a:bodyPr>
          <a:lstStyle/>
          <a:p>
            <a:endParaRPr lang="en-US" dirty="0"/>
          </a:p>
          <a:p>
            <a:r>
              <a:rPr lang="en-US" b="1" dirty="0" smtClean="0"/>
              <a:t>Hurdles and timeline</a:t>
            </a:r>
          </a:p>
          <a:p>
            <a:pPr marL="342900" indent="-342900">
              <a:buAutoNum type="arabicParenR"/>
            </a:pPr>
            <a:r>
              <a:rPr lang="en-US" b="1" dirty="0" smtClean="0"/>
              <a:t>Endowed chairs</a:t>
            </a:r>
            <a:r>
              <a:rPr lang="en-US" dirty="0" smtClean="0"/>
              <a:t>: Anonymous donor, 18 endowed lines at ½ price, first come first serve, 7 of these lines remain.</a:t>
            </a:r>
          </a:p>
          <a:p>
            <a:pPr marL="342900" indent="-342900">
              <a:buAutoNum type="arabicParenR"/>
            </a:pPr>
            <a:r>
              <a:rPr lang="en-US" b="1" dirty="0" smtClean="0"/>
              <a:t>CRC</a:t>
            </a:r>
            <a:r>
              <a:rPr lang="en-US" dirty="0" smtClean="0"/>
              <a:t>: Capital Campaign has 18 months to completion, represents a 50% match.  </a:t>
            </a:r>
            <a:r>
              <a:rPr lang="en-US" dirty="0" smtClean="0">
                <a:solidFill>
                  <a:srgbClr val="FF0000"/>
                </a:solidFill>
              </a:rPr>
              <a:t>The CRC would then require $7 million external funds to be raised</a:t>
            </a:r>
            <a:r>
              <a:rPr lang="en-US" dirty="0" smtClean="0"/>
              <a:t>. </a:t>
            </a:r>
          </a:p>
          <a:p>
            <a:pPr marL="342900" indent="-342900">
              <a:buAutoNum type="arabicParenR"/>
            </a:pPr>
            <a:r>
              <a:rPr lang="en-US" b="1" dirty="0" smtClean="0"/>
              <a:t>Challenger</a:t>
            </a:r>
            <a:r>
              <a:rPr lang="en-US" dirty="0" smtClean="0"/>
              <a:t>: While the full global mission is $20 million, what we require is the global fleet.  </a:t>
            </a:r>
            <a:r>
              <a:rPr lang="en-US" dirty="0" smtClean="0">
                <a:solidFill>
                  <a:srgbClr val="FF0000"/>
                </a:solidFill>
              </a:rPr>
              <a:t>16 global class gliders with batteries is $2.7 million.  </a:t>
            </a:r>
            <a:r>
              <a:rPr lang="en-US" dirty="0" smtClean="0"/>
              <a:t>Capital campaign timeline combined with the timeline of the public announcement at Oceanology 2014.</a:t>
            </a:r>
          </a:p>
          <a:p>
            <a:pPr marL="342900" indent="-342900">
              <a:buAutoNum type="arabicParenR"/>
            </a:pPr>
            <a:endParaRPr lang="en-US" dirty="0"/>
          </a:p>
        </p:txBody>
      </p:sp>
    </p:spTree>
    <p:extLst>
      <p:ext uri="{BB962C8B-B14F-4D97-AF65-F5344CB8AC3E}">
        <p14:creationId xmlns:p14="http://schemas.microsoft.com/office/powerpoint/2010/main" val="3734090105"/>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914400"/>
            <a:ext cx="8229600" cy="4401205"/>
          </a:xfrm>
          <a:prstGeom prst="rect">
            <a:avLst/>
          </a:prstGeom>
          <a:noFill/>
        </p:spPr>
        <p:txBody>
          <a:bodyPr wrap="square" rtlCol="0">
            <a:spAutoFit/>
          </a:bodyPr>
          <a:lstStyle/>
          <a:p>
            <a:r>
              <a:rPr lang="en-US" sz="2800" b="1" dirty="0" smtClean="0"/>
              <a:t>To help facilitate:</a:t>
            </a:r>
          </a:p>
          <a:p>
            <a:endParaRPr lang="en-US" dirty="0"/>
          </a:p>
          <a:p>
            <a:r>
              <a:rPr lang="en-US" dirty="0" smtClean="0"/>
              <a:t>-More frequent communication to the board via the monthly newsletter that gives fund-raising updates</a:t>
            </a:r>
          </a:p>
          <a:p>
            <a:endParaRPr lang="en-US" dirty="0" smtClean="0"/>
          </a:p>
          <a:p>
            <a:r>
              <a:rPr lang="en-US" dirty="0" smtClean="0"/>
              <a:t>-Deployment of faculty to reach out to constituents identified by the Board</a:t>
            </a:r>
          </a:p>
          <a:p>
            <a:r>
              <a:rPr lang="en-US" dirty="0" smtClean="0"/>
              <a:t>	There have been discussions of developing a few community 	meetings or forums (Fisheries, Barnegat Bay, etc.)</a:t>
            </a:r>
          </a:p>
          <a:p>
            <a:endParaRPr lang="en-US" dirty="0"/>
          </a:p>
          <a:p>
            <a:r>
              <a:rPr lang="en-US" dirty="0" smtClean="0"/>
              <a:t>-Involvement of Rutgers Foundation in developing promotional resources working closely with faculty pool.  Challenger brochure is completed.  CRC brochure is being developed.</a:t>
            </a:r>
          </a:p>
          <a:p>
            <a:endParaRPr lang="en-US" dirty="0"/>
          </a:p>
          <a:p>
            <a:r>
              <a:rPr lang="en-US" dirty="0" smtClean="0"/>
              <a:t>-We really need help to increase visibility among the state and federal legislators</a:t>
            </a:r>
            <a:endParaRPr lang="en-US" dirty="0"/>
          </a:p>
        </p:txBody>
      </p:sp>
    </p:spTree>
    <p:extLst>
      <p:ext uri="{BB962C8B-B14F-4D97-AF65-F5344CB8AC3E}">
        <p14:creationId xmlns:p14="http://schemas.microsoft.com/office/powerpoint/2010/main" val="109478712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7" name="Object 6"/>
          <p:cNvGraphicFramePr>
            <a:graphicFrameLocks/>
          </p:cNvGraphicFramePr>
          <p:nvPr/>
        </p:nvGraphicFramePr>
        <p:xfrm>
          <a:off x="0" y="5791200"/>
          <a:ext cx="2038350" cy="1066800"/>
        </p:xfrm>
        <a:graphic>
          <a:graphicData uri="http://schemas.openxmlformats.org/presentationml/2006/ole">
            <mc:AlternateContent xmlns:mc="http://schemas.openxmlformats.org/markup-compatibility/2006">
              <mc:Choice xmlns:v="urn:schemas-microsoft-com:vml" Requires="v">
                <p:oleObj spid="_x0000_s60419" name="Drawing" r:id="rId3" imgW="2857500" imgH="1569720" progId="WPDraw30.Drawing">
                  <p:embed/>
                </p:oleObj>
              </mc:Choice>
              <mc:Fallback>
                <p:oleObj name="Drawing" r:id="rId3" imgW="2857500" imgH="1569720" progId="WPDraw30.Drawing">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791200"/>
                        <a:ext cx="2038350" cy="1066800"/>
                      </a:xfrm>
                      <a:prstGeom prst="rect">
                        <a:avLst/>
                      </a:prstGeom>
                      <a:solidFill>
                        <a:srgbClr val="3E5589"/>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098" name="TextBox 5"/>
          <p:cNvSpPr txBox="1">
            <a:spLocks noChangeArrowheads="1"/>
          </p:cNvSpPr>
          <p:nvPr/>
        </p:nvSpPr>
        <p:spPr bwMode="auto">
          <a:xfrm>
            <a:off x="2286000" y="6248400"/>
            <a:ext cx="65817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rPr>
              <a:t>Production Suite Review: December 4, 2012</a:t>
            </a:r>
          </a:p>
        </p:txBody>
      </p:sp>
      <p:sp>
        <p:nvSpPr>
          <p:cNvPr id="4099" name="TextBox 8"/>
          <p:cNvSpPr txBox="1">
            <a:spLocks noChangeArrowheads="1"/>
          </p:cNvSpPr>
          <p:nvPr/>
        </p:nvSpPr>
        <p:spPr bwMode="auto">
          <a:xfrm>
            <a:off x="0" y="36513"/>
            <a:ext cx="9144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solidFill>
                  <a:srgbClr val="000000"/>
                </a:solidFill>
              </a:rPr>
              <a:t>Report from National Hurricane Center:</a:t>
            </a:r>
            <a:r>
              <a:rPr lang="en-US" b="1" u="sng">
                <a:solidFill>
                  <a:srgbClr val="000000"/>
                </a:solidFill>
              </a:rPr>
              <a:t> Intensity</a:t>
            </a:r>
            <a:r>
              <a:rPr lang="en-US" b="1">
                <a:solidFill>
                  <a:srgbClr val="000000"/>
                </a:solidFill>
              </a:rPr>
              <a:t> Error &amp; Skill</a:t>
            </a:r>
          </a:p>
        </p:txBody>
      </p:sp>
      <p:pic>
        <p:nvPicPr>
          <p:cNvPr id="4100" name="Picture 6" descr="Screen Shot 2013-03-11 at 3.26.01 P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700" y="685800"/>
            <a:ext cx="45974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7" descr="Screen Shot 2013-03-11 at 3.25.46 P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685800"/>
            <a:ext cx="4572000" cy="343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TextBox 3"/>
          <p:cNvSpPr txBox="1">
            <a:spLocks noChangeArrowheads="1"/>
          </p:cNvSpPr>
          <p:nvPr/>
        </p:nvSpPr>
        <p:spPr bwMode="auto">
          <a:xfrm>
            <a:off x="533400" y="4343400"/>
            <a:ext cx="82565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000000"/>
                </a:solidFill>
              </a:rPr>
              <a:t>“Long-term trend is flat.”            “Skill trend is flat, little skill.”</a:t>
            </a:r>
          </a:p>
        </p:txBody>
      </p:sp>
    </p:spTree>
    <p:extLst>
      <p:ext uri="{BB962C8B-B14F-4D97-AF65-F5344CB8AC3E}">
        <p14:creationId xmlns:p14="http://schemas.microsoft.com/office/powerpoint/2010/main" val="3588108863"/>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00448" y="76200"/>
            <a:ext cx="8205316" cy="830997"/>
          </a:xfrm>
          <a:prstGeom prst="rect">
            <a:avLst/>
          </a:prstGeom>
          <a:noFill/>
        </p:spPr>
        <p:txBody>
          <a:bodyPr wrap="none" rtlCol="0">
            <a:spAutoFit/>
          </a:bodyPr>
          <a:lstStyle/>
          <a:p>
            <a:pPr algn="ctr"/>
            <a:r>
              <a:rPr lang="en-US" sz="2400" b="1" dirty="0" smtClean="0"/>
              <a:t>Leap frog competitors with new technology</a:t>
            </a:r>
          </a:p>
          <a:p>
            <a:pPr algn="ctr"/>
            <a:r>
              <a:rPr lang="en-US" sz="2400" b="1" dirty="0" err="1" smtClean="0"/>
              <a:t>Telepresence</a:t>
            </a:r>
            <a:r>
              <a:rPr lang="en-US" sz="2400" b="1" dirty="0" smtClean="0"/>
              <a:t>? </a:t>
            </a:r>
            <a:r>
              <a:rPr lang="en-US" sz="2000" dirty="0" smtClean="0"/>
              <a:t>Expensive, decadal investment for science finished</a:t>
            </a:r>
            <a:endParaRPr lang="en-US" sz="2000" dirty="0"/>
          </a:p>
        </p:txBody>
      </p:sp>
      <p:pic>
        <p:nvPicPr>
          <p:cNvPr id="5" name="Picture 4" descr="okeanos_explorer_300dpi.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205" y="1090353"/>
            <a:ext cx="2989823" cy="1893904"/>
          </a:xfrm>
          <a:prstGeom prst="rect">
            <a:avLst/>
          </a:prstGeom>
        </p:spPr>
      </p:pic>
      <p:pic>
        <p:nvPicPr>
          <p:cNvPr id="6" name="Picture 5" descr="RSN-locat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3205" y="1090353"/>
            <a:ext cx="3734824" cy="2100838"/>
          </a:xfrm>
          <a:prstGeom prst="rect">
            <a:avLst/>
          </a:prstGeom>
        </p:spPr>
      </p:pic>
      <p:pic>
        <p:nvPicPr>
          <p:cNvPr id="7" name="Picture 6" descr="Mooring.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3205" y="3985953"/>
            <a:ext cx="3751195" cy="2110047"/>
          </a:xfrm>
          <a:prstGeom prst="rect">
            <a:avLst/>
          </a:prstGeom>
        </p:spPr>
      </p:pic>
      <p:pic>
        <p:nvPicPr>
          <p:cNvPr id="8" name="Picture 7" descr="chimaera_control_hire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205" y="4214553"/>
            <a:ext cx="3324528" cy="1870047"/>
          </a:xfrm>
          <a:prstGeom prst="rect">
            <a:avLst/>
          </a:prstGeom>
        </p:spPr>
      </p:pic>
      <p:pic>
        <p:nvPicPr>
          <p:cNvPr id="9" name="Picture 8" descr="1_ROV Descent.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44805" y="2614353"/>
            <a:ext cx="1980361" cy="1323814"/>
          </a:xfrm>
          <a:prstGeom prst="rect">
            <a:avLst/>
          </a:prstGeom>
        </p:spPr>
      </p:pic>
    </p:spTree>
    <p:extLst>
      <p:ext uri="{BB962C8B-B14F-4D97-AF65-F5344CB8AC3E}">
        <p14:creationId xmlns:p14="http://schemas.microsoft.com/office/powerpoint/2010/main" val="341366514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1" name="Object 6"/>
          <p:cNvGraphicFramePr>
            <a:graphicFrameLocks/>
          </p:cNvGraphicFramePr>
          <p:nvPr/>
        </p:nvGraphicFramePr>
        <p:xfrm>
          <a:off x="0" y="5791200"/>
          <a:ext cx="2038350" cy="1066800"/>
        </p:xfrm>
        <a:graphic>
          <a:graphicData uri="http://schemas.openxmlformats.org/presentationml/2006/ole">
            <mc:AlternateContent xmlns:mc="http://schemas.openxmlformats.org/markup-compatibility/2006">
              <mc:Choice xmlns:v="urn:schemas-microsoft-com:vml" Requires="v">
                <p:oleObj spid="_x0000_s61443" name="Drawing" r:id="rId3" imgW="2857500" imgH="1569720" progId="WPDraw30.Drawing">
                  <p:embed/>
                </p:oleObj>
              </mc:Choice>
              <mc:Fallback>
                <p:oleObj name="Drawing" r:id="rId3" imgW="2857500" imgH="1569720" progId="WPDraw30.Drawing">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791200"/>
                        <a:ext cx="2038350" cy="1066800"/>
                      </a:xfrm>
                      <a:prstGeom prst="rect">
                        <a:avLst/>
                      </a:prstGeom>
                      <a:solidFill>
                        <a:srgbClr val="3E5589"/>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122" name="TextBox 5"/>
          <p:cNvSpPr txBox="1">
            <a:spLocks noChangeArrowheads="1"/>
          </p:cNvSpPr>
          <p:nvPr/>
        </p:nvSpPr>
        <p:spPr bwMode="auto">
          <a:xfrm>
            <a:off x="2286000" y="6248400"/>
            <a:ext cx="65817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rPr>
              <a:t>Production Suite Review: December 4, 2012</a:t>
            </a:r>
          </a:p>
        </p:txBody>
      </p:sp>
      <p:sp>
        <p:nvSpPr>
          <p:cNvPr id="5123" name="TextBox 8"/>
          <p:cNvSpPr txBox="1">
            <a:spLocks noChangeArrowheads="1"/>
          </p:cNvSpPr>
          <p:nvPr/>
        </p:nvSpPr>
        <p:spPr bwMode="auto">
          <a:xfrm>
            <a:off x="0" y="36513"/>
            <a:ext cx="9144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solidFill>
                  <a:srgbClr val="000000"/>
                </a:solidFill>
              </a:rPr>
              <a:t>Report from National Hurricane Center:</a:t>
            </a:r>
            <a:r>
              <a:rPr lang="en-US" b="1" u="sng">
                <a:solidFill>
                  <a:srgbClr val="000000"/>
                </a:solidFill>
              </a:rPr>
              <a:t> Intensity</a:t>
            </a:r>
            <a:r>
              <a:rPr lang="en-US" b="1">
                <a:solidFill>
                  <a:srgbClr val="000000"/>
                </a:solidFill>
              </a:rPr>
              <a:t> Skill in 2012</a:t>
            </a:r>
          </a:p>
        </p:txBody>
      </p:sp>
      <p:pic>
        <p:nvPicPr>
          <p:cNvPr id="5124" name="Picture 9" descr="Screen Shot 2013-03-11 at 3.23.52 P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609600"/>
            <a:ext cx="67056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TextBox 1"/>
          <p:cNvSpPr txBox="1">
            <a:spLocks noChangeArrowheads="1"/>
          </p:cNvSpPr>
          <p:nvPr/>
        </p:nvSpPr>
        <p:spPr bwMode="auto">
          <a:xfrm>
            <a:off x="2209800" y="5715000"/>
            <a:ext cx="53990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FF0000"/>
                </a:solidFill>
              </a:rPr>
              <a:t>Adding the ocean model reduced skill!</a:t>
            </a:r>
          </a:p>
        </p:txBody>
      </p:sp>
      <p:sp>
        <p:nvSpPr>
          <p:cNvPr id="5126" name="Oval 1"/>
          <p:cNvSpPr>
            <a:spLocks noChangeArrowheads="1"/>
          </p:cNvSpPr>
          <p:nvPr/>
        </p:nvSpPr>
        <p:spPr bwMode="auto">
          <a:xfrm>
            <a:off x="6019800" y="3124200"/>
            <a:ext cx="1828800" cy="4572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cxnSp>
        <p:nvCxnSpPr>
          <p:cNvPr id="5127" name="Straight Arrow Connector 3"/>
          <p:cNvCxnSpPr>
            <a:cxnSpLocks noChangeShapeType="1"/>
          </p:cNvCxnSpPr>
          <p:nvPr/>
        </p:nvCxnSpPr>
        <p:spPr bwMode="auto">
          <a:xfrm flipV="1">
            <a:off x="6553200" y="3733800"/>
            <a:ext cx="304800" cy="2057400"/>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5128" name="Straight Arrow Connector 9"/>
          <p:cNvCxnSpPr>
            <a:cxnSpLocks noChangeShapeType="1"/>
          </p:cNvCxnSpPr>
          <p:nvPr/>
        </p:nvCxnSpPr>
        <p:spPr bwMode="auto">
          <a:xfrm flipH="1" flipV="1">
            <a:off x="5105400" y="4572000"/>
            <a:ext cx="1447800" cy="1219200"/>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28503711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3" descr="Macintosh HD:Users:new_user:Desktop:irenen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494338" cy="370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4" descr="Macintosh HD:Users:new_user:Desktop:sandy1029c_cloud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2590800"/>
            <a:ext cx="5486400" cy="364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Box 5"/>
          <p:cNvSpPr txBox="1">
            <a:spLocks noChangeArrowheads="1"/>
          </p:cNvSpPr>
          <p:nvPr/>
        </p:nvSpPr>
        <p:spPr bwMode="auto">
          <a:xfrm>
            <a:off x="5443538" y="0"/>
            <a:ext cx="353695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t>Hurricane Irene</a:t>
            </a:r>
          </a:p>
          <a:p>
            <a:pPr algn="ctr"/>
            <a:r>
              <a:rPr lang="en-US"/>
              <a:t>August 26, 2011</a:t>
            </a:r>
          </a:p>
          <a:p>
            <a:pPr algn="ctr"/>
            <a:endParaRPr lang="en-US" sz="800"/>
          </a:p>
          <a:p>
            <a:pPr algn="ctr"/>
            <a:r>
              <a:rPr lang="en-US"/>
              <a:t>NOAA/NHC Damage: </a:t>
            </a:r>
          </a:p>
          <a:p>
            <a:pPr algn="ctr"/>
            <a:r>
              <a:rPr lang="en-US"/>
              <a:t>#8 with &gt;$15 Billion.</a:t>
            </a:r>
          </a:p>
          <a:p>
            <a:pPr algn="ctr"/>
            <a:endParaRPr lang="en-US" sz="800"/>
          </a:p>
          <a:p>
            <a:pPr algn="ctr"/>
            <a:r>
              <a:rPr lang="en-US"/>
              <a:t>Track Accurate;</a:t>
            </a:r>
          </a:p>
          <a:p>
            <a:pPr algn="ctr"/>
            <a:r>
              <a:rPr lang="en-US"/>
              <a:t>Intensity Over-predicted.</a:t>
            </a:r>
          </a:p>
        </p:txBody>
      </p:sp>
      <p:sp>
        <p:nvSpPr>
          <p:cNvPr id="6148" name="TextBox 6"/>
          <p:cNvSpPr txBox="1">
            <a:spLocks noChangeArrowheads="1"/>
          </p:cNvSpPr>
          <p:nvPr/>
        </p:nvSpPr>
        <p:spPr bwMode="auto">
          <a:xfrm>
            <a:off x="0" y="3733800"/>
            <a:ext cx="38100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t>Hurricane Sandy</a:t>
            </a:r>
          </a:p>
          <a:p>
            <a:pPr algn="ctr"/>
            <a:r>
              <a:rPr lang="en-US"/>
              <a:t>October 29, 2012</a:t>
            </a:r>
          </a:p>
          <a:p>
            <a:pPr algn="ctr"/>
            <a:endParaRPr lang="en-US" sz="800"/>
          </a:p>
          <a:p>
            <a:pPr algn="ctr"/>
            <a:r>
              <a:rPr lang="en-US"/>
              <a:t>NOAA/NHC Damage: </a:t>
            </a:r>
          </a:p>
          <a:p>
            <a:pPr algn="ctr"/>
            <a:r>
              <a:rPr lang="en-US"/>
              <a:t>#2 with &gt;$60 Billion.</a:t>
            </a:r>
          </a:p>
          <a:p>
            <a:pPr algn="ctr"/>
            <a:endParaRPr lang="en-US" sz="800"/>
          </a:p>
          <a:p>
            <a:pPr algn="ctr"/>
            <a:r>
              <a:rPr lang="en-US"/>
              <a:t>Track Accurate;</a:t>
            </a:r>
          </a:p>
          <a:p>
            <a:pPr algn="ctr"/>
            <a:r>
              <a:rPr lang="en-US"/>
              <a:t>Intensity Under-predicted.</a:t>
            </a:r>
          </a:p>
        </p:txBody>
      </p:sp>
      <p:sp>
        <p:nvSpPr>
          <p:cNvPr id="6149" name="Left Arrow 4"/>
          <p:cNvSpPr>
            <a:spLocks noChangeArrowheads="1"/>
          </p:cNvSpPr>
          <p:nvPr/>
        </p:nvSpPr>
        <p:spPr bwMode="auto">
          <a:xfrm>
            <a:off x="5486400" y="152400"/>
            <a:ext cx="457200" cy="533400"/>
          </a:xfrm>
          <a:prstGeom prst="leftArrow">
            <a:avLst>
              <a:gd name="adj1" fmla="val 50000"/>
              <a:gd name="adj2" fmla="val 50000"/>
            </a:avLst>
          </a:prstGeom>
          <a:solidFill>
            <a:schemeClr val="accent1"/>
          </a:solidFill>
          <a:ln w="9525">
            <a:solidFill>
              <a:schemeClr val="tx1"/>
            </a:solidFill>
            <a:round/>
            <a:headEnd/>
            <a:tailEnd/>
          </a:ln>
        </p:spPr>
        <p:txBody>
          <a:bodyPr/>
          <a:lstStyle/>
          <a:p>
            <a:endParaRPr lang="en-US"/>
          </a:p>
        </p:txBody>
      </p:sp>
      <p:sp>
        <p:nvSpPr>
          <p:cNvPr id="6150" name="Left Arrow 9"/>
          <p:cNvSpPr>
            <a:spLocks noChangeArrowheads="1"/>
          </p:cNvSpPr>
          <p:nvPr/>
        </p:nvSpPr>
        <p:spPr bwMode="auto">
          <a:xfrm flipH="1">
            <a:off x="3200400" y="3886200"/>
            <a:ext cx="457200" cy="533400"/>
          </a:xfrm>
          <a:prstGeom prst="leftArrow">
            <a:avLst>
              <a:gd name="adj1" fmla="val 50000"/>
              <a:gd name="adj2" fmla="val 50000"/>
            </a:avLst>
          </a:prstGeom>
          <a:solidFill>
            <a:schemeClr val="accent1"/>
          </a:solidFill>
          <a:ln w="9525">
            <a:solidFill>
              <a:schemeClr val="tx1"/>
            </a:solidFill>
            <a:round/>
            <a:headEnd/>
            <a:tailEnd/>
          </a:ln>
        </p:spPr>
        <p:txBody>
          <a:bodyPr/>
          <a:lstStyle/>
          <a:p>
            <a:endParaRPr lang="en-US"/>
          </a:p>
        </p:txBody>
      </p:sp>
    </p:spTree>
    <p:extLst>
      <p:ext uri="{BB962C8B-B14F-4D97-AF65-F5344CB8AC3E}">
        <p14:creationId xmlns:p14="http://schemas.microsoft.com/office/powerpoint/2010/main" val="264156079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894388"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2" name="Picture 3" descr="Screen Shot 2013-04-26 at 1.34.46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2738438"/>
            <a:ext cx="3810000" cy="3509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6563" name="TextBox 5"/>
          <p:cNvSpPr txBox="1">
            <a:spLocks noChangeArrowheads="1"/>
          </p:cNvSpPr>
          <p:nvPr/>
        </p:nvSpPr>
        <p:spPr bwMode="auto">
          <a:xfrm>
            <a:off x="5867400" y="0"/>
            <a:ext cx="32766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a:t>Can Rutgers Oceanography Improve Hurricane Intensity Forecasts for the United States of America?</a:t>
            </a:r>
          </a:p>
        </p:txBody>
      </p:sp>
      <p:sp>
        <p:nvSpPr>
          <p:cNvPr id="66564" name="TextBox 6"/>
          <p:cNvSpPr txBox="1">
            <a:spLocks noChangeArrowheads="1"/>
          </p:cNvSpPr>
          <p:nvPr/>
        </p:nvSpPr>
        <p:spPr bwMode="auto">
          <a:xfrm>
            <a:off x="852488" y="2387600"/>
            <a:ext cx="1042987" cy="104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b="1">
                <a:solidFill>
                  <a:srgbClr val="660066"/>
                </a:solidFill>
              </a:rPr>
              <a:t>Irene</a:t>
            </a:r>
          </a:p>
          <a:p>
            <a:pPr algn="ctr"/>
            <a:r>
              <a:rPr lang="en-US" sz="2800" b="1">
                <a:solidFill>
                  <a:srgbClr val="660066"/>
                </a:solidFill>
              </a:rPr>
              <a:t>2011</a:t>
            </a:r>
          </a:p>
        </p:txBody>
      </p:sp>
      <p:sp>
        <p:nvSpPr>
          <p:cNvPr id="66565" name="TextBox 7"/>
          <p:cNvSpPr txBox="1">
            <a:spLocks noChangeArrowheads="1"/>
          </p:cNvSpPr>
          <p:nvPr/>
        </p:nvSpPr>
        <p:spPr bwMode="auto">
          <a:xfrm>
            <a:off x="3962400" y="990600"/>
            <a:ext cx="12731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b="1">
                <a:solidFill>
                  <a:srgbClr val="FF6600"/>
                </a:solidFill>
              </a:rPr>
              <a:t>Sandy</a:t>
            </a:r>
          </a:p>
          <a:p>
            <a:pPr algn="ctr"/>
            <a:r>
              <a:rPr lang="en-US" sz="2800" b="1">
                <a:solidFill>
                  <a:srgbClr val="FF6600"/>
                </a:solidFill>
              </a:rPr>
              <a:t>2012</a:t>
            </a:r>
          </a:p>
        </p:txBody>
      </p:sp>
      <p:sp>
        <p:nvSpPr>
          <p:cNvPr id="66566" name="TextBox 8"/>
          <p:cNvSpPr txBox="1">
            <a:spLocks noChangeArrowheads="1"/>
          </p:cNvSpPr>
          <p:nvPr/>
        </p:nvSpPr>
        <p:spPr bwMode="auto">
          <a:xfrm>
            <a:off x="5334000" y="2743200"/>
            <a:ext cx="3810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t>Submitted April 12 to MTS:</a:t>
            </a:r>
          </a:p>
        </p:txBody>
      </p:sp>
    </p:spTree>
    <p:extLst>
      <p:ext uri="{BB962C8B-B14F-4D97-AF65-F5344CB8AC3E}">
        <p14:creationId xmlns:p14="http://schemas.microsoft.com/office/powerpoint/2010/main" val="113000692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21" descr="mab110826d_irenw.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68363"/>
            <a:ext cx="9144000" cy="708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0" y="119063"/>
            <a:ext cx="3978275" cy="1938337"/>
          </a:xfrm>
          <a:prstGeom prst="rect">
            <a:avLst/>
          </a:prstGeom>
          <a:solidFill>
            <a:srgbClr val="615200">
              <a:alpha val="34000"/>
            </a:srgbClr>
          </a:solidFill>
          <a:effectLst>
            <a:outerShdw blurRad="50800" dist="38100" dir="2700000">
              <a:schemeClr val="tx1">
                <a:alpha val="43000"/>
              </a:schemeClr>
            </a:outerShdw>
          </a:effectLst>
        </p:spPr>
        <p:txBody>
          <a:bodyPr>
            <a:spAutoFit/>
          </a:bodyPr>
          <a:lstStyle/>
          <a:p>
            <a:pPr algn="ctr">
              <a:defRPr/>
            </a:pPr>
            <a:r>
              <a:rPr lang="en-US" b="1" dirty="0">
                <a:solidFill>
                  <a:srgbClr val="FFFF00"/>
                </a:solidFill>
              </a:rPr>
              <a:t>IMPACT OF </a:t>
            </a:r>
          </a:p>
          <a:p>
            <a:pPr algn="ctr">
              <a:defRPr/>
            </a:pPr>
            <a:r>
              <a:rPr lang="en-US" b="1" dirty="0">
                <a:solidFill>
                  <a:srgbClr val="FFFF00"/>
                </a:solidFill>
              </a:rPr>
              <a:t>OCEAN OBSERVATIONS</a:t>
            </a:r>
          </a:p>
          <a:p>
            <a:pPr algn="ctr">
              <a:defRPr/>
            </a:pPr>
            <a:r>
              <a:rPr lang="en-US" b="1" dirty="0">
                <a:solidFill>
                  <a:srgbClr val="FFFF00"/>
                </a:solidFill>
              </a:rPr>
              <a:t>ON HURRICANE IRENE </a:t>
            </a:r>
          </a:p>
          <a:p>
            <a:pPr algn="ctr">
              <a:defRPr/>
            </a:pPr>
            <a:r>
              <a:rPr lang="en-US" b="1" dirty="0">
                <a:solidFill>
                  <a:srgbClr val="FFFF00"/>
                </a:solidFill>
              </a:rPr>
              <a:t>INTENSITY FORECASTS</a:t>
            </a:r>
          </a:p>
          <a:p>
            <a:pPr algn="ctr">
              <a:defRPr/>
            </a:pPr>
            <a:r>
              <a:rPr lang="en-US" b="1" dirty="0">
                <a:solidFill>
                  <a:srgbClr val="FFFF00"/>
                </a:solidFill>
              </a:rPr>
              <a:t>2011</a:t>
            </a:r>
          </a:p>
        </p:txBody>
      </p:sp>
    </p:spTree>
    <p:extLst>
      <p:ext uri="{BB962C8B-B14F-4D97-AF65-F5344CB8AC3E}">
        <p14:creationId xmlns:p14="http://schemas.microsoft.com/office/powerpoint/2010/main" val="49541388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6636</TotalTime>
  <Words>1806</Words>
  <Application>Microsoft Macintosh PowerPoint</Application>
  <PresentationFormat>On-screen Show (4:3)</PresentationFormat>
  <Paragraphs>349</Paragraphs>
  <Slides>50</Slides>
  <Notes>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50</vt:i4>
      </vt:variant>
    </vt:vector>
  </HeadingPairs>
  <TitlesOfParts>
    <vt:vector size="52" baseType="lpstr">
      <vt:lpstr>Default Design</vt:lpstr>
      <vt:lpstr>Drawing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Storm Surge Forecast at Peak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Rutgers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hroarty</dc:creator>
  <cp:lastModifiedBy>Oscar Schofield</cp:lastModifiedBy>
  <cp:revision>147</cp:revision>
  <dcterms:created xsi:type="dcterms:W3CDTF">2011-03-03T17:35:39Z</dcterms:created>
  <dcterms:modified xsi:type="dcterms:W3CDTF">2013-04-27T16:05:04Z</dcterms:modified>
</cp:coreProperties>
</file>