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45"/>
  </p:notesMasterIdLst>
  <p:sldIdLst>
    <p:sldId id="415" r:id="rId2"/>
    <p:sldId id="476" r:id="rId3"/>
    <p:sldId id="477" r:id="rId4"/>
    <p:sldId id="407" r:id="rId5"/>
    <p:sldId id="405" r:id="rId6"/>
    <p:sldId id="406" r:id="rId7"/>
    <p:sldId id="397" r:id="rId8"/>
    <p:sldId id="469" r:id="rId9"/>
    <p:sldId id="420" r:id="rId10"/>
    <p:sldId id="446" r:id="rId11"/>
    <p:sldId id="445" r:id="rId12"/>
    <p:sldId id="479" r:id="rId13"/>
    <p:sldId id="478" r:id="rId14"/>
    <p:sldId id="468" r:id="rId15"/>
    <p:sldId id="470" r:id="rId16"/>
    <p:sldId id="452" r:id="rId17"/>
    <p:sldId id="463" r:id="rId18"/>
    <p:sldId id="450" r:id="rId19"/>
    <p:sldId id="481" r:id="rId20"/>
    <p:sldId id="425" r:id="rId21"/>
    <p:sldId id="482" r:id="rId22"/>
    <p:sldId id="459" r:id="rId23"/>
    <p:sldId id="475" r:id="rId24"/>
    <p:sldId id="474" r:id="rId25"/>
    <p:sldId id="387" r:id="rId26"/>
    <p:sldId id="489" r:id="rId27"/>
    <p:sldId id="490" r:id="rId28"/>
    <p:sldId id="461" r:id="rId29"/>
    <p:sldId id="266" r:id="rId30"/>
    <p:sldId id="349" r:id="rId31"/>
    <p:sldId id="354" r:id="rId32"/>
    <p:sldId id="356" r:id="rId33"/>
    <p:sldId id="492" r:id="rId34"/>
    <p:sldId id="484" r:id="rId35"/>
    <p:sldId id="485" r:id="rId36"/>
    <p:sldId id="486" r:id="rId37"/>
    <p:sldId id="487" r:id="rId38"/>
    <p:sldId id="381" r:id="rId39"/>
    <p:sldId id="385" r:id="rId40"/>
    <p:sldId id="483" r:id="rId41"/>
    <p:sldId id="379" r:id="rId42"/>
    <p:sldId id="460" r:id="rId43"/>
    <p:sldId id="396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03" autoAdjust="0"/>
    <p:restoredTop sz="94660"/>
  </p:normalViewPr>
  <p:slideViewPr>
    <p:cSldViewPr>
      <p:cViewPr>
        <p:scale>
          <a:sx n="75" d="100"/>
          <a:sy n="75" d="100"/>
        </p:scale>
        <p:origin x="-132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seroka:Research:tropical_storms:sandy:general_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Maximum Sustained 10m Wind Speed (kts)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Data!$B$15</c:f>
              <c:strCache>
                <c:ptCount val="1"/>
                <c:pt idx="0">
                  <c:v>NHC Best Track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Data!$B$16:$B$22</c:f>
              <c:numCache>
                <c:formatCode>General</c:formatCode>
                <c:ptCount val="7"/>
                <c:pt idx="0">
                  <c:v>65.0</c:v>
                </c:pt>
                <c:pt idx="1">
                  <c:v>65.0</c:v>
                </c:pt>
                <c:pt idx="2">
                  <c:v>65.0</c:v>
                </c:pt>
                <c:pt idx="3">
                  <c:v>75.0</c:v>
                </c:pt>
                <c:pt idx="4">
                  <c:v>80.0</c:v>
                </c:pt>
                <c:pt idx="5">
                  <c:v>80.0</c:v>
                </c:pt>
                <c:pt idx="6">
                  <c:v>70.0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Data!$C$15</c:f>
              <c:strCache>
                <c:ptCount val="1"/>
                <c:pt idx="0">
                  <c:v>NHC Forecast</c:v>
                </c:pt>
              </c:strCache>
            </c:strRef>
          </c:tx>
          <c:spPr>
            <a:ln>
              <a:solidFill>
                <a:srgbClr val="00EF07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Data!$C$16:$C$22</c:f>
              <c:numCache>
                <c:formatCode>General</c:formatCode>
                <c:ptCount val="7"/>
                <c:pt idx="1">
                  <c:v>65.0</c:v>
                </c:pt>
                <c:pt idx="2">
                  <c:v>65.0</c:v>
                </c:pt>
                <c:pt idx="3">
                  <c:v>70.0</c:v>
                </c:pt>
                <c:pt idx="4">
                  <c:v>70.0</c:v>
                </c:pt>
                <c:pt idx="5">
                  <c:v>70.0</c:v>
                </c:pt>
                <c:pt idx="6">
                  <c:v>70.0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Data!$D$15</c:f>
              <c:strCache>
                <c:ptCount val="1"/>
                <c:pt idx="0">
                  <c:v>Warm SST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Data!$D$16:$D$22</c:f>
              <c:numCache>
                <c:formatCode>General</c:formatCode>
                <c:ptCount val="7"/>
                <c:pt idx="0">
                  <c:v>62.2</c:v>
                </c:pt>
                <c:pt idx="1">
                  <c:v>63.42</c:v>
                </c:pt>
                <c:pt idx="2">
                  <c:v>68.56</c:v>
                </c:pt>
                <c:pt idx="3">
                  <c:v>75.86</c:v>
                </c:pt>
                <c:pt idx="4">
                  <c:v>80.77</c:v>
                </c:pt>
                <c:pt idx="5">
                  <c:v>67.81</c:v>
                </c:pt>
                <c:pt idx="6">
                  <c:v>59.01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Data!$E$15</c:f>
              <c:strCache>
                <c:ptCount val="1"/>
                <c:pt idx="0">
                  <c:v>Cold SST</c:v>
                </c:pt>
              </c:strCache>
            </c:strRef>
          </c:tx>
          <c:spPr>
            <a:ln>
              <a:solidFill>
                <a:srgbClr val="00FFF9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Data!$E$16:$E$22</c:f>
              <c:numCache>
                <c:formatCode>General</c:formatCode>
                <c:ptCount val="7"/>
                <c:pt idx="0">
                  <c:v>62.2</c:v>
                </c:pt>
                <c:pt idx="1">
                  <c:v>63.3</c:v>
                </c:pt>
                <c:pt idx="2">
                  <c:v>71.28</c:v>
                </c:pt>
                <c:pt idx="3">
                  <c:v>76.95</c:v>
                </c:pt>
                <c:pt idx="4">
                  <c:v>77.69</c:v>
                </c:pt>
                <c:pt idx="5">
                  <c:v>65.02</c:v>
                </c:pt>
                <c:pt idx="6">
                  <c:v>58.04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Data!$F$15</c:f>
              <c:strCache>
                <c:ptCount val="1"/>
                <c:pt idx="0">
                  <c:v>GFS</c:v>
                </c:pt>
              </c:strCache>
            </c:strRef>
          </c:tx>
          <c:spPr>
            <a:ln>
              <a:solidFill>
                <a:srgbClr val="FF00F1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Data!$F$16:$F$22</c:f>
              <c:numCache>
                <c:formatCode>General</c:formatCode>
                <c:ptCount val="7"/>
                <c:pt idx="0">
                  <c:v>50.85</c:v>
                </c:pt>
                <c:pt idx="1">
                  <c:v>58.52</c:v>
                </c:pt>
                <c:pt idx="2">
                  <c:v>60.56</c:v>
                </c:pt>
                <c:pt idx="3">
                  <c:v>61.292</c:v>
                </c:pt>
                <c:pt idx="4">
                  <c:v>66.14</c:v>
                </c:pt>
                <c:pt idx="5">
                  <c:v>65.14</c:v>
                </c:pt>
                <c:pt idx="6">
                  <c:v>54.82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1685224"/>
        <c:axId val="911691096"/>
      </c:lineChart>
      <c:catAx>
        <c:axId val="911685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Day/Time (UTC)</a:t>
                </a:r>
              </a:p>
            </c:rich>
          </c:tx>
          <c:overlay val="0"/>
        </c:title>
        <c:majorTickMark val="out"/>
        <c:minorTickMark val="none"/>
        <c:tickLblPos val="nextTo"/>
        <c:crossAx val="911691096"/>
        <c:crosses val="autoZero"/>
        <c:auto val="1"/>
        <c:lblAlgn val="ctr"/>
        <c:lblOffset val="100"/>
        <c:noMultiLvlLbl val="0"/>
      </c:catAx>
      <c:valAx>
        <c:axId val="911691096"/>
        <c:scaling>
          <c:orientation val="minMax"/>
          <c:min val="4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Wind Speed (kts)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116852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8/5/13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latin typeface="Calibri" charset="0"/>
              </a:rPr>
              <a:pPr algn="r"/>
              <a:t>1</a:t>
            </a:fld>
            <a:endParaRPr lang="en-US" sz="1200"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7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une 09 title 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9"/>
          <a:stretch>
            <a:fillRect/>
          </a:stretch>
        </p:blipFill>
        <p:spPr bwMode="auto">
          <a:xfrm>
            <a:off x="0" y="6218238"/>
            <a:ext cx="9145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7DD9-B280-E64C-8067-1846316E4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F41A4-F3AA-0F41-A2C1-49351DF23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59C47-D56B-1443-827F-75CCB755D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0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1F95-D55A-084C-8E60-177990ABD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1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8383-AC1C-5648-8681-564BA89E3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7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24A4-AC2B-A548-AC20-D0BB7FA4B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9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CF7C-E49A-0D4C-8D25-AAE425492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B3A24-07E6-C84C-92BF-8A27546A6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3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6E45-4796-8142-842A-9F31743FD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B190-D96A-434C-8326-B164DB09A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3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71159-7DD4-874D-9803-B7E64143D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6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June 09 text 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2800" y="6324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324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24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1021415C-65E3-BE47-8EA5-52304AC3F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762000"/>
            <a:ext cx="9144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3" name="Picture 4" descr="June 09 text whit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Relationship Id="rId3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Relationship Id="rId3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3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w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3.wmf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3.wmf"/><Relationship Id="rId5" Type="http://schemas.openxmlformats.org/officeDocument/2006/relationships/image" Target="../media/image2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jpeg"/><Relationship Id="rId10" Type="http://schemas.openxmlformats.org/officeDocument/2006/relationships/image" Target="../media/image38.png"/><Relationship Id="rId11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25400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316788" y="0"/>
            <a:ext cx="65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522413" y="5410200"/>
            <a:ext cx="908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143000" y="4267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6026150" y="-8096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295400" y="7620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10 States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Million People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53000" y="1828800"/>
            <a:ext cx="4191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U.S. IOOS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Responds to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Hurricanes Irene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 and Sandy</a:t>
            </a: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&gt;40 PIs</a:t>
            </a:r>
          </a:p>
          <a:p>
            <a:r>
              <a:rPr lang="en-US" sz="1800">
                <a:solidFill>
                  <a:schemeClr val="bg1"/>
                </a:solidFill>
              </a:rPr>
              <a:t>&gt;20 Institutions</a:t>
            </a:r>
          </a:p>
          <a:p>
            <a:r>
              <a:rPr lang="en-US" sz="1800">
                <a:solidFill>
                  <a:schemeClr val="bg1"/>
                </a:solidFill>
              </a:rPr>
              <a:t>&gt;50 Members</a:t>
            </a:r>
          </a:p>
          <a:p>
            <a:r>
              <a:rPr lang="en-US" sz="1800">
                <a:solidFill>
                  <a:schemeClr val="bg1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Sandy</a:t>
            </a:r>
          </a:p>
        </p:txBody>
      </p:sp>
      <p:pic>
        <p:nvPicPr>
          <p:cNvPr id="2" name="Picture 1" descr="eastcoastMap.jp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14412" r="28349" b="17073"/>
          <a:stretch/>
        </p:blipFill>
        <p:spPr>
          <a:xfrm>
            <a:off x="7162800" y="0"/>
            <a:ext cx="1981200" cy="17150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 bwMode="auto">
          <a:xfrm rot="1620613">
            <a:off x="7772400" y="457200"/>
            <a:ext cx="3810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64113" y="558800"/>
            <a:ext cx="3194050" cy="561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Action Button: Movie 6"/>
          <p:cNvSpPr/>
          <p:nvPr/>
        </p:nvSpPr>
        <p:spPr>
          <a:xfrm>
            <a:off x="-3200400" y="762000"/>
            <a:ext cx="1790700" cy="1042988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627" name="Picture 2" descr="Irene_Curr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594" b="5420"/>
          <a:stretch>
            <a:fillRect/>
          </a:stretch>
        </p:blipFill>
        <p:spPr bwMode="auto">
          <a:xfrm>
            <a:off x="5143500" y="787400"/>
            <a:ext cx="4064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Irene_wav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082" r="5669" b="35956"/>
          <a:stretch>
            <a:fillRect/>
          </a:stretch>
        </p:blipFill>
        <p:spPr bwMode="auto">
          <a:xfrm>
            <a:off x="5060950" y="4160838"/>
            <a:ext cx="39306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5029200" y="317500"/>
            <a:ext cx="387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/>
              <a:t>39.5N 73W Surface Current Time Series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Total Current</a:t>
            </a:r>
            <a:r>
              <a:rPr lang="en-US" sz="1600"/>
              <a:t>   </a:t>
            </a:r>
            <a:r>
              <a:rPr lang="en-US" sz="1600">
                <a:solidFill>
                  <a:srgbClr val="FF0000"/>
                </a:solidFill>
              </a:rPr>
              <a:t>Near-Inertial Current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5380038" y="3843338"/>
            <a:ext cx="3425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Wave &amp; Wind Direction Time Series</a:t>
            </a: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1455738" y="144463"/>
            <a:ext cx="2443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Hurricane Irene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6350" y="5791200"/>
            <a:ext cx="497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Eye crosses NJ mid-day on Aug 28 </a:t>
            </a:r>
          </a:p>
        </p:txBody>
      </p:sp>
      <p:pic>
        <p:nvPicPr>
          <p:cNvPr id="3" name="irene_currents_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" y="762000"/>
            <a:ext cx="486156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let_2ban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90600"/>
            <a:ext cx="6477000" cy="4857750"/>
          </a:xfrm>
          <a:prstGeom prst="rect">
            <a:avLst/>
          </a:prstGeom>
        </p:spPr>
      </p:pic>
      <p:sp>
        <p:nvSpPr>
          <p:cNvPr id="63489" name="TextBox 2"/>
          <p:cNvSpPr txBox="1">
            <a:spLocks noChangeArrowheads="1"/>
          </p:cNvSpPr>
          <p:nvPr/>
        </p:nvSpPr>
        <p:spPr bwMode="auto">
          <a:xfrm>
            <a:off x="0" y="2540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Hurricane Irene Surface Current Wavelet Analysis</a:t>
            </a:r>
          </a:p>
          <a:p>
            <a:pPr algn="ctr"/>
            <a:endParaRPr lang="en-US"/>
          </a:p>
        </p:txBody>
      </p:sp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1236663" y="541338"/>
            <a:ext cx="237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Direct Wind Forcing</a:t>
            </a:r>
          </a:p>
        </p:txBody>
      </p:sp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4876800" y="53340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Inertial Response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25400" y="5486400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  </a:t>
            </a:r>
            <a:r>
              <a:rPr lang="en-US" u="sng"/>
              <a:t>Aug 27</a:t>
            </a:r>
            <a:r>
              <a:rPr lang="en-US"/>
              <a:t>      </a:t>
            </a:r>
            <a:r>
              <a:rPr lang="en-US" u="sng"/>
              <a:t>Aug 28</a:t>
            </a:r>
            <a:r>
              <a:rPr lang="en-US"/>
              <a:t>       </a:t>
            </a:r>
            <a:r>
              <a:rPr lang="en-US" u="sng"/>
              <a:t>Aug 29</a:t>
            </a:r>
            <a:r>
              <a:rPr lang="en-US"/>
              <a:t>     </a:t>
            </a:r>
            <a:r>
              <a:rPr lang="en-US" u="sng"/>
              <a:t> Aug 30</a:t>
            </a:r>
            <a:r>
              <a:rPr lang="en-US"/>
              <a:t>      </a:t>
            </a:r>
            <a:r>
              <a:rPr lang="en-US" u="sng"/>
              <a:t>Aug 31</a:t>
            </a:r>
            <a:r>
              <a:rPr lang="en-US"/>
              <a:t>      </a:t>
            </a:r>
            <a:r>
              <a:rPr lang="en-US" u="sng"/>
              <a:t>Sep 01</a:t>
            </a:r>
          </a:p>
          <a:p>
            <a:r>
              <a:rPr lang="en-US"/>
              <a:t>Frontside       Eye       Backside     Inertial      Inertial       Inertial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0" y="0"/>
            <a:ext cx="40465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</a:rPr>
              <a:t>Two Gliders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Deployed by MARACOOS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in Hurricane Irene</a:t>
            </a:r>
          </a:p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2514600" y="4343400"/>
            <a:ext cx="3048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486400" y="3505200"/>
            <a:ext cx="3962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RU23 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9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0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8" name="Group 37"/>
          <p:cNvGrpSpPr>
            <a:grpSpLocks/>
          </p:cNvGrpSpPr>
          <p:nvPr/>
        </p:nvGrpSpPr>
        <p:grpSpPr bwMode="auto">
          <a:xfrm>
            <a:off x="5365750" y="762000"/>
            <a:ext cx="3778250" cy="5373713"/>
            <a:chOff x="4918130" y="505476"/>
            <a:chExt cx="3778207" cy="5374132"/>
          </a:xfrm>
        </p:grpSpPr>
        <p:pic>
          <p:nvPicPr>
            <p:cNvPr id="2970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880128"/>
              <a:ext cx="32385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40932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24930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8283592" y="886506"/>
              <a:ext cx="330196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09" name="TextBox 8"/>
            <p:cNvSpPr txBox="1">
              <a:spLocks noChangeArrowheads="1"/>
            </p:cNvSpPr>
            <p:nvPr/>
          </p:nvSpPr>
          <p:spPr bwMode="auto">
            <a:xfrm>
              <a:off x="8188380" y="21374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14</a:t>
              </a:r>
            </a:p>
          </p:txBody>
        </p:sp>
        <p:sp>
          <p:nvSpPr>
            <p:cNvPr id="29710" name="TextBox 9"/>
            <p:cNvSpPr txBox="1">
              <a:spLocks noChangeArrowheads="1"/>
            </p:cNvSpPr>
            <p:nvPr/>
          </p:nvSpPr>
          <p:spPr bwMode="auto">
            <a:xfrm>
              <a:off x="8201080" y="24295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33</a:t>
              </a:r>
            </a:p>
          </p:txBody>
        </p:sp>
        <p:sp>
          <p:nvSpPr>
            <p:cNvPr id="29711" name="TextBox 10"/>
            <p:cNvSpPr txBox="1">
              <a:spLocks noChangeArrowheads="1"/>
            </p:cNvSpPr>
            <p:nvPr/>
          </p:nvSpPr>
          <p:spPr bwMode="auto">
            <a:xfrm>
              <a:off x="8207430" y="36931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29</a:t>
              </a:r>
            </a:p>
          </p:txBody>
        </p:sp>
        <p:sp>
          <p:nvSpPr>
            <p:cNvPr id="29712" name="TextBox 11"/>
            <p:cNvSpPr txBox="1">
              <a:spLocks noChangeArrowheads="1"/>
            </p:cNvSpPr>
            <p:nvPr/>
          </p:nvSpPr>
          <p:spPr bwMode="auto">
            <a:xfrm>
              <a:off x="8169330" y="4048778"/>
              <a:ext cx="5270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105</a:t>
              </a:r>
            </a:p>
          </p:txBody>
        </p:sp>
        <p:sp>
          <p:nvSpPr>
            <p:cNvPr id="29713" name="TextBox 12"/>
            <p:cNvSpPr txBox="1">
              <a:spLocks noChangeArrowheads="1"/>
            </p:cNvSpPr>
            <p:nvPr/>
          </p:nvSpPr>
          <p:spPr bwMode="auto">
            <a:xfrm>
              <a:off x="8201080" y="53314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60</a:t>
              </a:r>
            </a:p>
          </p:txBody>
        </p:sp>
        <p:sp>
          <p:nvSpPr>
            <p:cNvPr id="29714" name="TextBox 13"/>
            <p:cNvSpPr txBox="1">
              <a:spLocks noChangeArrowheads="1"/>
            </p:cNvSpPr>
            <p:nvPr/>
          </p:nvSpPr>
          <p:spPr bwMode="auto">
            <a:xfrm>
              <a:off x="5400730" y="3553478"/>
              <a:ext cx="857416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alinity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715" name="TextBox 14"/>
            <p:cNvSpPr txBox="1">
              <a:spLocks noChangeArrowheads="1"/>
            </p:cNvSpPr>
            <p:nvPr/>
          </p:nvSpPr>
          <p:spPr bwMode="auto">
            <a:xfrm>
              <a:off x="5375330" y="4925421"/>
              <a:ext cx="1375982" cy="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% 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Saturation </a:t>
              </a:r>
            </a:p>
            <a:p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(DO)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716" name="TextBox 5"/>
            <p:cNvSpPr txBox="1">
              <a:spLocks noChangeArrowheads="1"/>
            </p:cNvSpPr>
            <p:nvPr/>
          </p:nvSpPr>
          <p:spPr bwMode="auto">
            <a:xfrm>
              <a:off x="5406372" y="1955967"/>
              <a:ext cx="1325989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Temperature</a:t>
              </a:r>
              <a:endParaRPr lang="en-US" sz="16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18130" y="886506"/>
              <a:ext cx="425445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18" name="TextBox 16"/>
            <p:cNvSpPr txBox="1">
              <a:spLocks noChangeArrowheads="1"/>
            </p:cNvSpPr>
            <p:nvPr/>
          </p:nvSpPr>
          <p:spPr bwMode="auto">
            <a:xfrm>
              <a:off x="4962580" y="21437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19" name="TextBox 18"/>
            <p:cNvSpPr txBox="1">
              <a:spLocks noChangeArrowheads="1"/>
            </p:cNvSpPr>
            <p:nvPr/>
          </p:nvSpPr>
          <p:spPr bwMode="auto">
            <a:xfrm>
              <a:off x="4981630" y="37312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20" name="TextBox 15"/>
            <p:cNvSpPr txBox="1">
              <a:spLocks noChangeArrowheads="1"/>
            </p:cNvSpPr>
            <p:nvPr/>
          </p:nvSpPr>
          <p:spPr bwMode="auto">
            <a:xfrm>
              <a:off x="5095930" y="24104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21" name="TextBox 19"/>
            <p:cNvSpPr txBox="1">
              <a:spLocks noChangeArrowheads="1"/>
            </p:cNvSpPr>
            <p:nvPr/>
          </p:nvSpPr>
          <p:spPr bwMode="auto">
            <a:xfrm>
              <a:off x="5089580" y="40106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22" name="TextBox 20"/>
            <p:cNvSpPr txBox="1">
              <a:spLocks noChangeArrowheads="1"/>
            </p:cNvSpPr>
            <p:nvPr/>
          </p:nvSpPr>
          <p:spPr bwMode="auto">
            <a:xfrm>
              <a:off x="4956230" y="53251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23" name="TextBox 22"/>
            <p:cNvSpPr txBox="1">
              <a:spLocks noChangeArrowheads="1"/>
            </p:cNvSpPr>
            <p:nvPr/>
          </p:nvSpPr>
          <p:spPr bwMode="auto">
            <a:xfrm rot="16200000">
              <a:off x="4763266" y="14235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724" name="TextBox 23"/>
            <p:cNvSpPr txBox="1">
              <a:spLocks noChangeArrowheads="1"/>
            </p:cNvSpPr>
            <p:nvPr/>
          </p:nvSpPr>
          <p:spPr bwMode="auto">
            <a:xfrm rot="16200000">
              <a:off x="4769616" y="303009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725" name="TextBox 24"/>
            <p:cNvSpPr txBox="1">
              <a:spLocks noChangeArrowheads="1"/>
            </p:cNvSpPr>
            <p:nvPr/>
          </p:nvSpPr>
          <p:spPr bwMode="auto">
            <a:xfrm rot="16200000">
              <a:off x="4775966" y="46366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8130" y="5585872"/>
              <a:ext cx="3702008" cy="2794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27" name="TextBox 25"/>
            <p:cNvSpPr txBox="1">
              <a:spLocks noChangeArrowheads="1"/>
            </p:cNvSpPr>
            <p:nvPr/>
          </p:nvSpPr>
          <p:spPr bwMode="auto">
            <a:xfrm>
              <a:off x="5254680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/>
                <a:t>Aug 12</a:t>
              </a:r>
              <a:endParaRPr lang="en-US" sz="1600" dirty="0"/>
            </a:p>
          </p:txBody>
        </p:sp>
        <p:sp>
          <p:nvSpPr>
            <p:cNvPr id="29728" name="TextBox 26"/>
            <p:cNvSpPr txBox="1">
              <a:spLocks noChangeArrowheads="1"/>
            </p:cNvSpPr>
            <p:nvPr/>
          </p:nvSpPr>
          <p:spPr bwMode="auto">
            <a:xfrm>
              <a:off x="7477151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/>
                <a:t>Sep 07</a:t>
              </a:r>
              <a:endParaRPr lang="en-US" sz="1600" dirty="0"/>
            </a:p>
          </p:txBody>
        </p:sp>
        <p:sp>
          <p:nvSpPr>
            <p:cNvPr id="29729" name="TextBox 28"/>
            <p:cNvSpPr txBox="1">
              <a:spLocks noChangeArrowheads="1"/>
            </p:cNvSpPr>
            <p:nvPr/>
          </p:nvSpPr>
          <p:spPr bwMode="auto">
            <a:xfrm>
              <a:off x="6416731" y="5509277"/>
              <a:ext cx="6339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date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56275" y="3966496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68975" y="2366171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19718" y="592795"/>
              <a:ext cx="3698833" cy="3381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6967570" y="880155"/>
              <a:ext cx="273047" cy="158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34" name="TextBox 7"/>
            <p:cNvSpPr txBox="1">
              <a:spLocks noChangeArrowheads="1"/>
            </p:cNvSpPr>
            <p:nvPr/>
          </p:nvSpPr>
          <p:spPr bwMode="auto">
            <a:xfrm>
              <a:off x="8213780" y="8166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26</a:t>
              </a:r>
            </a:p>
          </p:txBody>
        </p:sp>
        <p:sp>
          <p:nvSpPr>
            <p:cNvPr id="29735" name="TextBox 17"/>
            <p:cNvSpPr txBox="1">
              <a:spLocks noChangeArrowheads="1"/>
            </p:cNvSpPr>
            <p:nvPr/>
          </p:nvSpPr>
          <p:spPr bwMode="auto">
            <a:xfrm>
              <a:off x="5095930" y="81662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36" name="TextBox 35"/>
            <p:cNvSpPr txBox="1">
              <a:spLocks noChangeArrowheads="1"/>
            </p:cNvSpPr>
            <p:nvPr/>
          </p:nvSpPr>
          <p:spPr bwMode="auto">
            <a:xfrm>
              <a:off x="6365932" y="505476"/>
              <a:ext cx="1967734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b="1" dirty="0">
                  <a:latin typeface="Times New Roman"/>
                  <a:cs typeface="Times New Roman"/>
                </a:rPr>
                <a:t>Hurricane Irene</a:t>
              </a:r>
            </a:p>
          </p:txBody>
        </p:sp>
      </p:grpSp>
      <p:pic>
        <p:nvPicPr>
          <p:cNvPr id="29699" name="Picture 38" descr="ru16-221_deploymentTrackZoomContou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458" r="5849" b="5067"/>
          <a:stretch>
            <a:fillRect/>
          </a:stretch>
        </p:blipFill>
        <p:spPr bwMode="auto">
          <a:xfrm>
            <a:off x="127000" y="533400"/>
            <a:ext cx="2552700" cy="194310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/>
          <p:cNvSpPr/>
          <p:nvPr/>
        </p:nvSpPr>
        <p:spPr>
          <a:xfrm>
            <a:off x="3048000" y="5181600"/>
            <a:ext cx="304800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78163" y="5270500"/>
            <a:ext cx="58737" cy="42863"/>
          </a:xfrm>
          <a:custGeom>
            <a:avLst/>
            <a:gdLst>
              <a:gd name="connsiteX0" fmla="*/ 0 w 59267"/>
              <a:gd name="connsiteY0" fmla="*/ 0 h 42334"/>
              <a:gd name="connsiteX1" fmla="*/ 59267 w 59267"/>
              <a:gd name="connsiteY1" fmla="*/ 42334 h 42334"/>
              <a:gd name="connsiteX2" fmla="*/ 59267 w 59267"/>
              <a:gd name="connsiteY2" fmla="*/ 42334 h 42334"/>
              <a:gd name="connsiteX3" fmla="*/ 59267 w 59267"/>
              <a:gd name="connsiteY3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67" h="42334">
                <a:moveTo>
                  <a:pt x="0" y="0"/>
                </a:moveTo>
                <a:lnTo>
                  <a:pt x="59267" y="42334"/>
                </a:lnTo>
                <a:lnTo>
                  <a:pt x="59267" y="42334"/>
                </a:lnTo>
                <a:lnTo>
                  <a:pt x="59267" y="42334"/>
                </a:lnTo>
              </a:path>
            </a:pathLst>
          </a:cu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 rot="19380000">
            <a:off x="1449388" y="1584325"/>
            <a:ext cx="484187" cy="24288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7" name="Straight Connector 46"/>
          <p:cNvCxnSpPr>
            <a:stCxn id="43" idx="3"/>
          </p:cNvCxnSpPr>
          <p:nvPr/>
        </p:nvCxnSpPr>
        <p:spPr>
          <a:xfrm flipV="1">
            <a:off x="1884363" y="920750"/>
            <a:ext cx="839787" cy="639763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3"/>
          <p:cNvSpPr txBox="1">
            <a:spLocks noChangeArrowheads="1"/>
          </p:cNvSpPr>
          <p:nvPr/>
        </p:nvSpPr>
        <p:spPr bwMode="auto">
          <a:xfrm>
            <a:off x="0" y="2514600"/>
            <a:ext cx="3048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Map bottom dissolved 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	oxygen</a:t>
            </a: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Provided data on mixing 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	during </a:t>
            </a: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storm.</a:t>
            </a:r>
          </a:p>
          <a:p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-12699" y="522287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743200" y="4953000"/>
            <a:ext cx="838200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391400" y="1219200"/>
            <a:ext cx="304800" cy="4572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70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_Irene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636" b="7660"/>
          <a:stretch/>
        </p:blipFill>
        <p:spPr>
          <a:xfrm>
            <a:off x="12700" y="711200"/>
            <a:ext cx="4756584" cy="2730501"/>
          </a:xfrm>
          <a:prstGeom prst="rect">
            <a:avLst/>
          </a:prstGeom>
        </p:spPr>
      </p:pic>
      <p:pic>
        <p:nvPicPr>
          <p:cNvPr id="9" name="Picture 8" descr="science_Irene_N2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213" b="5831"/>
          <a:stretch/>
        </p:blipFill>
        <p:spPr>
          <a:xfrm>
            <a:off x="25400" y="3035301"/>
            <a:ext cx="4756584" cy="2806700"/>
          </a:xfrm>
          <a:prstGeom prst="rect">
            <a:avLst/>
          </a:prstGeom>
        </p:spPr>
      </p:pic>
      <p:pic>
        <p:nvPicPr>
          <p:cNvPr id="18" name="Picture 17" descr="science_time_seri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r="15204"/>
          <a:stretch/>
        </p:blipFill>
        <p:spPr>
          <a:xfrm>
            <a:off x="5302684" y="685800"/>
            <a:ext cx="3650816" cy="2926178"/>
          </a:xfrm>
          <a:prstGeom prst="rect">
            <a:avLst/>
          </a:prstGeom>
        </p:spPr>
      </p:pic>
      <p:pic>
        <p:nvPicPr>
          <p:cNvPr id="19" name="Picture 18" descr="science_oxygen_time_serie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15205"/>
          <a:stretch/>
        </p:blipFill>
        <p:spPr>
          <a:xfrm>
            <a:off x="5315384" y="2819400"/>
            <a:ext cx="3638116" cy="2926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3289518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14400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848600" y="37338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848600" y="16002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7412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ience_irene_bottom_current_calc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5388" r="11667" b="51701"/>
          <a:stretch/>
        </p:blipFill>
        <p:spPr>
          <a:xfrm>
            <a:off x="228600" y="3174325"/>
            <a:ext cx="4711700" cy="2777239"/>
          </a:xfrm>
          <a:prstGeom prst="rect">
            <a:avLst/>
          </a:prstGeom>
        </p:spPr>
      </p:pic>
      <p:pic>
        <p:nvPicPr>
          <p:cNvPr id="9" name="Picture 1" descr="mts_cod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/>
        </p:blipFill>
        <p:spPr bwMode="auto">
          <a:xfrm>
            <a:off x="304800" y="25400"/>
            <a:ext cx="354347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105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Times New Roman"/>
                <a:cs typeface="Times New Roman"/>
              </a:rPr>
              <a:t>Before</a:t>
            </a:r>
          </a:p>
        </p:txBody>
      </p:sp>
      <p:pic>
        <p:nvPicPr>
          <p:cNvPr id="13" name="Picture 1" descr="mts_cod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53232" r="32130" b="4221"/>
          <a:stretch/>
        </p:blipFill>
        <p:spPr bwMode="auto">
          <a:xfrm>
            <a:off x="5029200" y="96242"/>
            <a:ext cx="3505200" cy="305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181600" y="317500"/>
            <a:ext cx="879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Times New Roman"/>
                <a:cs typeface="Times New Roman"/>
              </a:rPr>
              <a:t>After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674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Surface (CODAR)       </a:t>
            </a:r>
            <a:r>
              <a:rPr lang="en-US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Depth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Avg</a:t>
            </a:r>
            <a:r>
              <a:rPr lang="en-US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(Glider)         </a:t>
            </a:r>
            <a:r>
              <a:rPr lang="en-US" sz="1400" b="1" dirty="0" smtClean="0">
                <a:solidFill>
                  <a:srgbClr val="FF6FCF"/>
                </a:solidFill>
                <a:latin typeface="Times New Roman"/>
                <a:cs typeface="Times New Roman"/>
              </a:rPr>
              <a:t>Bottom (Difference)</a:t>
            </a:r>
            <a:endParaRPr lang="en-US" sz="1400" b="1" dirty="0">
              <a:solidFill>
                <a:srgbClr val="FF6FC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100" y="3505200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Offshore</a:t>
            </a: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Onshore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96900" y="4393525"/>
            <a:ext cx="403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308350" y="3505200"/>
            <a:ext cx="0" cy="18158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science_Irene_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636" r="24331" b="7660"/>
          <a:stretch/>
        </p:blipFill>
        <p:spPr>
          <a:xfrm>
            <a:off x="4876800" y="3200400"/>
            <a:ext cx="3441700" cy="2730501"/>
          </a:xfrm>
          <a:prstGeom prst="rect">
            <a:avLst/>
          </a:prstGeom>
        </p:spPr>
      </p:pic>
      <p:pic>
        <p:nvPicPr>
          <p:cNvPr id="20" name="Picture 19" descr="science_Irene_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9" t="11636" r="4592" b="7660"/>
          <a:stretch/>
        </p:blipFill>
        <p:spPr>
          <a:xfrm>
            <a:off x="8382000" y="3200400"/>
            <a:ext cx="558800" cy="273050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477000" y="3657600"/>
            <a:ext cx="609600" cy="1219200"/>
            <a:chOff x="6400800" y="3657600"/>
            <a:chExt cx="609600" cy="1219200"/>
          </a:xfrm>
        </p:grpSpPr>
        <p:cxnSp>
          <p:nvCxnSpPr>
            <p:cNvPr id="4" name="Straight Arrow Connector 3"/>
            <p:cNvCxnSpPr/>
            <p:nvPr/>
          </p:nvCxnSpPr>
          <p:spPr bwMode="auto">
            <a:xfrm flipH="1">
              <a:off x="6400800" y="36576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6477000" y="48768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8" name="Straight Arrow Connector 27"/>
          <p:cNvCxnSpPr/>
          <p:nvPr/>
        </p:nvCxnSpPr>
        <p:spPr bwMode="auto">
          <a:xfrm flipH="1">
            <a:off x="6477000" y="36576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alpha val="51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6553200" y="48768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alpha val="51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7315200" y="3429000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 flipV="1">
            <a:off x="2590800" y="1219200"/>
            <a:ext cx="7620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7315200" y="1600200"/>
            <a:ext cx="914400" cy="3276600"/>
            <a:chOff x="7315200" y="1600200"/>
            <a:chExt cx="914400" cy="3276600"/>
          </a:xfrm>
        </p:grpSpPr>
        <p:grpSp>
          <p:nvGrpSpPr>
            <p:cNvPr id="25" name="Group 24"/>
            <p:cNvGrpSpPr/>
            <p:nvPr/>
          </p:nvGrpSpPr>
          <p:grpSpPr>
            <a:xfrm>
              <a:off x="7467600" y="3657600"/>
              <a:ext cx="533400" cy="1219200"/>
              <a:chOff x="7315200" y="3657600"/>
              <a:chExt cx="533400" cy="1219200"/>
            </a:xfrm>
          </p:grpSpPr>
          <p:cxnSp>
            <p:nvCxnSpPr>
              <p:cNvPr id="23" name="Straight Arrow Connector 22"/>
              <p:cNvCxnSpPr/>
              <p:nvPr/>
            </p:nvCxnSpPr>
            <p:spPr bwMode="auto">
              <a:xfrm flipH="1">
                <a:off x="7315200" y="3657600"/>
                <a:ext cx="5334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7315200" y="4876800"/>
                <a:ext cx="5334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</p:grpSp>
        <p:cxnSp>
          <p:nvCxnSpPr>
            <p:cNvPr id="27" name="Straight Arrow Connector 26"/>
            <p:cNvCxnSpPr/>
            <p:nvPr/>
          </p:nvCxnSpPr>
          <p:spPr bwMode="auto">
            <a:xfrm>
              <a:off x="7315200" y="1600200"/>
              <a:ext cx="914400" cy="5334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2856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ts_Irene_ROMS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r="16886"/>
          <a:stretch/>
        </p:blipFill>
        <p:spPr>
          <a:xfrm>
            <a:off x="76200" y="2895600"/>
            <a:ext cx="4051300" cy="3276600"/>
          </a:xfrm>
          <a:prstGeom prst="rect">
            <a:avLst/>
          </a:prstGeom>
        </p:spPr>
      </p:pic>
      <p:pic>
        <p:nvPicPr>
          <p:cNvPr id="11" name="Picture 10" descr="mts_Irene_ROMS_cro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18012" r="24980"/>
          <a:stretch/>
        </p:blipFill>
        <p:spPr>
          <a:xfrm>
            <a:off x="3962400" y="3479800"/>
            <a:ext cx="4724400" cy="2659150"/>
          </a:xfrm>
          <a:prstGeom prst="rect">
            <a:avLst/>
          </a:prstGeom>
        </p:spPr>
      </p:pic>
      <p:pic>
        <p:nvPicPr>
          <p:cNvPr id="33793" name="Picture 1" descr="irene_merged_1x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3"/>
          <a:stretch/>
        </p:blipFill>
        <p:spPr bwMode="auto">
          <a:xfrm>
            <a:off x="76200" y="636588"/>
            <a:ext cx="4800600" cy="237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39750" y="2514600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/>
                <a:cs typeface="Times New Roman"/>
              </a:rPr>
              <a:t>Glider Temperature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533400" y="5105400"/>
            <a:ext cx="2212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/>
                <a:cs typeface="Times New Roman"/>
              </a:rPr>
              <a:t>ROMS Temperature</a:t>
            </a:r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4800600" y="5105400"/>
            <a:ext cx="2146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/>
                <a:cs typeface="Times New Roman"/>
              </a:rPr>
              <a:t>ROMS Cross-Shore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6933"/>
            <a:ext cx="742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Hurricane Irene: Our Modeled Ocean (ROMS)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" descr="irene_merged_1x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6" b="74583"/>
          <a:stretch/>
        </p:blipFill>
        <p:spPr bwMode="auto">
          <a:xfrm>
            <a:off x="3810000" y="670455"/>
            <a:ext cx="736600" cy="237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mts_Irene_ROMS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7" r="5482"/>
          <a:stretch/>
        </p:blipFill>
        <p:spPr>
          <a:xfrm>
            <a:off x="3733800" y="2895600"/>
            <a:ext cx="520700" cy="3276600"/>
          </a:xfrm>
          <a:prstGeom prst="rect">
            <a:avLst/>
          </a:prstGeom>
        </p:spPr>
      </p:pic>
      <p:pic>
        <p:nvPicPr>
          <p:cNvPr id="20" name="Picture 19" descr="science_irene_bottom_current_calc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5388" r="11667" b="51701"/>
          <a:stretch/>
        </p:blipFill>
        <p:spPr>
          <a:xfrm>
            <a:off x="4203700" y="431125"/>
            <a:ext cx="4711700" cy="27772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48200" y="762000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Offshore</a:t>
            </a: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Onshore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572000" y="1650325"/>
            <a:ext cx="403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7283450" y="762000"/>
            <a:ext cx="0" cy="18158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mts_Irene_ROMS_cro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8" r="4268"/>
          <a:stretch/>
        </p:blipFill>
        <p:spPr>
          <a:xfrm>
            <a:off x="8686801" y="2971800"/>
            <a:ext cx="457200" cy="30480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 bwMode="auto">
          <a:xfrm>
            <a:off x="7239000" y="3429000"/>
            <a:ext cx="0" cy="21206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6629400" y="36576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6629400" y="46482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FC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7696200" y="36576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7696200" y="46482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FCF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590800" y="838200"/>
            <a:ext cx="0" cy="18158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590800" y="3505200"/>
            <a:ext cx="0" cy="18158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975" b="20846"/>
          <a:stretch/>
        </p:blipFill>
        <p:spPr>
          <a:xfrm>
            <a:off x="457200" y="1600200"/>
            <a:ext cx="3471104" cy="1660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404" y="1346000"/>
            <a:ext cx="47407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Depth-averaged across-shelf momentum terms(m s</a:t>
            </a:r>
            <a:r>
              <a:rPr lang="en-US" sz="1600" b="1" baseline="30000" dirty="0" smtClean="0"/>
              <a:t>-2</a:t>
            </a:r>
            <a:r>
              <a:rPr lang="en-US" sz="1600" b="1" dirty="0" smtClean="0"/>
              <a:t>)</a:t>
            </a:r>
          </a:p>
          <a:p>
            <a:endParaRPr lang="en-US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52"/>
          <a:stretch/>
        </p:blipFill>
        <p:spPr>
          <a:xfrm>
            <a:off x="365965" y="3845306"/>
            <a:ext cx="3596435" cy="20982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2752" y="3661434"/>
            <a:ext cx="2911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De-tided free surface height (m)</a:t>
            </a:r>
            <a:endParaRPr lang="en-US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8049" t="54937" r="67076" b="18780"/>
          <a:stretch/>
        </p:blipFill>
        <p:spPr>
          <a:xfrm>
            <a:off x="3769808" y="1746738"/>
            <a:ext cx="1133475" cy="15029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933" y="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Depth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-averaged </a:t>
            </a:r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across-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shelf </a:t>
            </a:r>
            <a:endParaRPr lang="en-US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momentum balance terms</a:t>
            </a:r>
            <a:endParaRPr lang="en-US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7071"/>
          <a:stretch/>
        </p:blipFill>
        <p:spPr>
          <a:xfrm>
            <a:off x="5486400" y="228600"/>
            <a:ext cx="3505200" cy="20982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700" y="2133600"/>
            <a:ext cx="3771900" cy="2098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9700" y="3886200"/>
            <a:ext cx="3771900" cy="209829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7315200" y="5334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15200" y="23622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7315200" y="41148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2590800" y="18288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2624666" y="3970867"/>
            <a:ext cx="8467" cy="1473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6934200" y="44196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6934200" y="5105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7391400" y="44196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7391400" y="5105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85800" y="1828800"/>
            <a:ext cx="873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Onshore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50732" y="2895600"/>
            <a:ext cx="86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Offshore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486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 descr="cold_lis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3268" r="15894" b="22905"/>
          <a:stretch>
            <a:fillRect/>
          </a:stretch>
        </p:blipFill>
        <p:spPr bwMode="auto">
          <a:xfrm>
            <a:off x="3071813" y="588963"/>
            <a:ext cx="29686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8" descr="cold_lisa-wa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3268" r="16364" b="25568"/>
          <a:stretch>
            <a:fillRect/>
          </a:stretch>
        </p:blipFill>
        <p:spPr bwMode="auto">
          <a:xfrm>
            <a:off x="6153150" y="582613"/>
            <a:ext cx="2990850" cy="402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9" descr="war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t="3511" r="16049" b="22783"/>
          <a:stretch>
            <a:fillRect/>
          </a:stretch>
        </p:blipFill>
        <p:spPr bwMode="auto">
          <a:xfrm>
            <a:off x="0" y="588963"/>
            <a:ext cx="2938463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315200" y="3787526"/>
            <a:ext cx="1874838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latin typeface="Times New Roman"/>
                <a:cs typeface="Times New Roman"/>
              </a:rPr>
              <a:t>Difference</a:t>
            </a:r>
            <a:endParaRPr lang="en-US" sz="2200" b="1" dirty="0">
              <a:latin typeface="Times New Roman"/>
              <a:cs typeface="Times New Roman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00200" y="3733800"/>
            <a:ext cx="1152525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Before</a:t>
            </a:r>
            <a:endParaRPr lang="en-US" sz="2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5847" name="Rectangle 9"/>
          <p:cNvSpPr>
            <a:spLocks noChangeArrowheads="1"/>
          </p:cNvSpPr>
          <p:nvPr/>
        </p:nvSpPr>
        <p:spPr bwMode="auto">
          <a:xfrm>
            <a:off x="0" y="214313"/>
            <a:ext cx="9144000" cy="803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0" y="30163"/>
            <a:ext cx="9144000" cy="10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100" b="1" dirty="0" smtClean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Pre- and Post</a:t>
            </a:r>
            <a:r>
              <a:rPr lang="en-US" sz="3100" b="1" dirty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-Hurricane Irene </a:t>
            </a:r>
            <a:endParaRPr lang="en-US" sz="3100" b="1" dirty="0" smtClean="0">
              <a:solidFill>
                <a:srgbClr val="3366FF"/>
              </a:solidFill>
              <a:latin typeface="Times New Roman"/>
              <a:cs typeface="Times New Roman"/>
              <a:sym typeface="Gill Sans" charset="0"/>
            </a:endParaRPr>
          </a:p>
          <a:p>
            <a:pPr algn="ctr" eaLnBrk="1" hangingPunct="1"/>
            <a:r>
              <a:rPr lang="en-US" sz="3100" b="1" dirty="0" smtClean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Sea </a:t>
            </a:r>
            <a:r>
              <a:rPr lang="en-US" sz="3100" b="1" dirty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Surface Temperatures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8529" y="4770685"/>
            <a:ext cx="4044671" cy="117291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The 6C -10C Cooling occurred: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With the outer wind bands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Before the eye passed over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648200" y="3733800"/>
            <a:ext cx="1152525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After</a:t>
            </a:r>
            <a:endParaRPr lang="en-US" sz="2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_fig1_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047"/>
            <a:ext cx="4578249" cy="4572153"/>
          </a:xfrm>
          <a:prstGeom prst="rect">
            <a:avLst/>
          </a:prstGeom>
        </p:spPr>
      </p:pic>
      <p:pic>
        <p:nvPicPr>
          <p:cNvPr id="8" name="Picture 7" descr="science_fig1_rt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51" y="1219047"/>
            <a:ext cx="4578249" cy="4572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Sea Surface Temperature Difference </a:t>
            </a:r>
          </a:p>
          <a:p>
            <a:pPr algn="ctr"/>
            <a:r>
              <a:rPr lang="en-US" sz="2800" b="1" dirty="0" smtClean="0"/>
              <a:t>(After – Before Irene)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638800"/>
            <a:ext cx="785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Real-Time MARACOOS                     Real-Time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7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Screen Shot 2013-03-12 at 3.33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68580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7938" y="17463"/>
            <a:ext cx="9136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Historical Hurricane Tracks within 65 nm of Atlantic City, NJ</a:t>
            </a:r>
            <a:r>
              <a:rPr lang="en-US"/>
              <a:t> 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7162800" y="1905000"/>
            <a:ext cx="1828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Primary</a:t>
            </a:r>
          </a:p>
          <a:p>
            <a:pPr algn="ctr"/>
            <a:r>
              <a:rPr lang="en-US"/>
              <a:t>Approach: </a:t>
            </a:r>
          </a:p>
          <a:p>
            <a:pPr algn="ctr"/>
            <a:r>
              <a:rPr lang="en-US"/>
              <a:t>Alongshore</a:t>
            </a:r>
          </a:p>
          <a:p>
            <a:pPr algn="ctr"/>
            <a:r>
              <a:rPr lang="en-US"/>
              <a:t>from</a:t>
            </a:r>
          </a:p>
          <a:p>
            <a:pPr algn="ctr"/>
            <a:r>
              <a:rPr lang="en-US"/>
              <a:t>Southeast</a:t>
            </a:r>
          </a:p>
        </p:txBody>
      </p:sp>
    </p:spTree>
    <p:extLst>
      <p:ext uri="{BB962C8B-B14F-4D97-AF65-F5344CB8AC3E}">
        <p14:creationId xmlns:p14="http://schemas.microsoft.com/office/powerpoint/2010/main" val="74557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winds_kts_31_6km_wa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2559" r="15863"/>
          <a:stretch>
            <a:fillRect/>
          </a:stretch>
        </p:blipFill>
        <p:spPr bwMode="auto">
          <a:xfrm>
            <a:off x="231775" y="642938"/>
            <a:ext cx="4160838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 descr="winds_kts_31_6km_c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3462" r="4376"/>
          <a:stretch>
            <a:fillRect/>
          </a:stretch>
        </p:blipFill>
        <p:spPr bwMode="auto">
          <a:xfrm>
            <a:off x="4314825" y="696913"/>
            <a:ext cx="48291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455822">
            <a:off x="6672263" y="1441450"/>
            <a:ext cx="766762" cy="1255713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30163"/>
            <a:ext cx="9144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1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Hurricane Irene SST Sensitivity </a:t>
            </a:r>
            <a:r>
              <a:rPr lang="en-US" sz="3100" b="1" dirty="0" err="1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Hindcast</a:t>
            </a:r>
            <a:endParaRPr lang="en-US" sz="3100" b="1" dirty="0">
              <a:solidFill>
                <a:srgbClr val="0000FF"/>
              </a:solidFill>
              <a:latin typeface="Times New Roman"/>
              <a:cs typeface="Times New Roman"/>
              <a:sym typeface="Gill Sans" charset="0"/>
            </a:endParaRPr>
          </a:p>
        </p:txBody>
      </p:sp>
      <p:sp>
        <p:nvSpPr>
          <p:cNvPr id="7" name="Oval 6"/>
          <p:cNvSpPr/>
          <p:nvPr/>
        </p:nvSpPr>
        <p:spPr>
          <a:xfrm rot="1455822">
            <a:off x="2600325" y="1441450"/>
            <a:ext cx="766763" cy="1255713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0" y="4929188"/>
            <a:ext cx="9144000" cy="642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3225" y="5005388"/>
          <a:ext cx="8293100" cy="1052512"/>
        </p:xfrm>
        <a:graphic>
          <a:graphicData uri="http://schemas.openxmlformats.org/drawingml/2006/table">
            <a:tbl>
              <a:tblPr/>
              <a:tblGrid>
                <a:gridCol w="2002298"/>
                <a:gridCol w="1359770"/>
                <a:gridCol w="1554022"/>
                <a:gridCol w="1778160"/>
                <a:gridCol w="1598850"/>
              </a:tblGrid>
              <a:tr h="785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Maximum </a:t>
                      </a: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 Speed </a:t>
                      </a: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Skill Score</a:t>
                      </a:r>
                      <a:endParaRPr lang="en-US" sz="17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Official Forecast</a:t>
                      </a: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Warm </a:t>
                      </a:r>
                      <a:r>
                        <a:rPr lang="en-US" sz="17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Warm SST +  OML Model </a:t>
                      </a:r>
                      <a:r>
                        <a:rPr lang="en-US" sz="17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Cold </a:t>
                      </a:r>
                      <a:r>
                        <a:rPr lang="en-US" sz="1700" b="1" i="1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7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RMS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Error (knots)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9.43</a:t>
                      </a: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7.13</a:t>
                      </a: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7.09</a:t>
                      </a: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3.61</a:t>
                      </a: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36638" y="4267200"/>
            <a:ext cx="2620962" cy="43497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F0014"/>
                </a:solidFill>
                <a:latin typeface="+mj-lt"/>
              </a:rPr>
              <a:t>Global 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0625" y="4267200"/>
            <a:ext cx="2847975" cy="43497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j-lt"/>
              </a:rPr>
              <a:t>Regional Cold SST</a:t>
            </a:r>
          </a:p>
        </p:txBody>
      </p:sp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2" y="1"/>
            <a:ext cx="4087528" cy="3048000"/>
          </a:xfrm>
          <a:prstGeom prst="rect">
            <a:avLst/>
          </a:prstGeom>
        </p:spPr>
      </p:pic>
      <p:pic>
        <p:nvPicPr>
          <p:cNvPr id="5" name="Picture 4" descr="Pictur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4038600" cy="3038445"/>
          </a:xfrm>
          <a:prstGeom prst="rect">
            <a:avLst/>
          </a:prstGeom>
        </p:spPr>
      </p:pic>
      <p:pic>
        <p:nvPicPr>
          <p:cNvPr id="6" name="Picture 5" descr="Picture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00400"/>
            <a:ext cx="4038600" cy="3036825"/>
          </a:xfrm>
          <a:prstGeom prst="rect">
            <a:avLst/>
          </a:prstGeom>
        </p:spPr>
      </p:pic>
      <p:pic>
        <p:nvPicPr>
          <p:cNvPr id="8" name="Picture 7" descr="Screen Shot 2013-06-26 at 9.07.0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933"/>
            <a:ext cx="4127448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8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Irene</a:t>
            </a:r>
          </a:p>
          <a:p>
            <a:pPr algn="ctr">
              <a:defRPr/>
            </a:pPr>
            <a:r>
              <a:rPr lang="en-US" dirty="0" smtClean="0"/>
              <a:t>August 26, 2011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storm surge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intensity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Hurricane Sandy</a:t>
            </a:r>
          </a:p>
          <a:p>
            <a:pPr algn="ctr"/>
            <a:r>
              <a:rPr lang="en-US"/>
              <a:t>October 29, 2012</a:t>
            </a:r>
          </a:p>
          <a:p>
            <a:pPr algn="ctr"/>
            <a:endParaRPr lang="en-US" sz="800"/>
          </a:p>
          <a:p>
            <a:pPr algn="ctr"/>
            <a:r>
              <a:rPr lang="en-US"/>
              <a:t>NOAA/NHC Damage: </a:t>
            </a:r>
          </a:p>
          <a:p>
            <a:pPr algn="ctr"/>
            <a:r>
              <a:rPr lang="en-US"/>
              <a:t>#2 with &gt;$60 Billion.</a:t>
            </a:r>
          </a:p>
          <a:p>
            <a:pPr algn="ctr"/>
            <a:endParaRPr lang="en-US" sz="800"/>
          </a:p>
          <a:p>
            <a:pPr algn="ctr"/>
            <a:r>
              <a:rPr lang="en-US"/>
              <a:t>Track Accurate;</a:t>
            </a:r>
          </a:p>
          <a:p>
            <a:pPr algn="ctr"/>
            <a:r>
              <a:rPr lang="en-US"/>
              <a:t>Intensity Under-predicted.</a:t>
            </a:r>
          </a:p>
        </p:txBody>
      </p:sp>
      <p:sp>
        <p:nvSpPr>
          <p:cNvPr id="3789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6-13 at 4.05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22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2474" y="0"/>
            <a:ext cx="66223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Superstorm Sandy: Before and After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60400"/>
            <a:ext cx="9144000" cy="5522148"/>
            <a:chOff x="0" y="660400"/>
            <a:chExt cx="9144000" cy="5522148"/>
          </a:xfrm>
        </p:grpSpPr>
        <p:pic>
          <p:nvPicPr>
            <p:cNvPr id="5" name="Picture 4" descr="Screen shot 2013-06-13 at 4.05.2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60400"/>
              <a:ext cx="9144000" cy="552214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0" y="5341203"/>
              <a:ext cx="34055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Over 10,000 Homes </a:t>
              </a:r>
            </a:p>
            <a:p>
              <a:r>
                <a:rPr lang="en-US" b="1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Destroyed in New Jersey</a:t>
              </a:r>
              <a:endParaRPr lang="en-US" b="1" i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86200" y="25400"/>
            <a:ext cx="5257800" cy="6146800"/>
            <a:chOff x="3886200" y="25400"/>
            <a:chExt cx="5257800" cy="6146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3389" y="25400"/>
              <a:ext cx="3680611" cy="248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6400" y="2514600"/>
              <a:ext cx="3644900" cy="2082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4988" y="4572000"/>
              <a:ext cx="3689012" cy="16002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 bwMode="auto">
            <a:xfrm flipV="1">
              <a:off x="3886200" y="2286000"/>
              <a:ext cx="1524000" cy="1143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9122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1556" cy="311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743200"/>
            <a:ext cx="46736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"/>
            <a:ext cx="3657600" cy="2766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1715" r="1"/>
          <a:stretch/>
        </p:blipFill>
        <p:spPr>
          <a:xfrm>
            <a:off x="0" y="3124200"/>
            <a:ext cx="4495800" cy="31242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7118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nj co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8" name="Group 4"/>
          <p:cNvGrpSpPr>
            <a:grpSpLocks/>
          </p:cNvGrpSpPr>
          <p:nvPr/>
        </p:nvGrpSpPr>
        <p:grpSpPr bwMode="auto">
          <a:xfrm>
            <a:off x="0" y="762000"/>
            <a:ext cx="2438400" cy="3429000"/>
            <a:chOff x="7148643" y="2590800"/>
            <a:chExt cx="1675173" cy="2209800"/>
          </a:xfrm>
        </p:grpSpPr>
        <p:pic>
          <p:nvPicPr>
            <p:cNvPr id="6" name="Picture 6" descr="http://farm9.staticflickr.com/8345/8180737108_7f826208c7_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8643" y="2590800"/>
              <a:ext cx="1675173" cy="2209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065" name="TextBox 6"/>
            <p:cNvSpPr txBox="1">
              <a:spLocks noChangeArrowheads="1"/>
            </p:cNvSpPr>
            <p:nvPr/>
          </p:nvSpPr>
          <p:spPr bwMode="auto">
            <a:xfrm>
              <a:off x="8001000" y="2590800"/>
              <a:ext cx="697862" cy="27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/>
                <a:t>Keyport</a:t>
              </a:r>
            </a:p>
          </p:txBody>
        </p:sp>
        <p:sp>
          <p:nvSpPr>
            <p:cNvPr id="45066" name="TextBox 7"/>
            <p:cNvSpPr txBox="1">
              <a:spLocks noChangeArrowheads="1"/>
            </p:cNvSpPr>
            <p:nvPr/>
          </p:nvSpPr>
          <p:spPr bwMode="auto">
            <a:xfrm>
              <a:off x="7315200" y="2743200"/>
              <a:ext cx="2824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45067" name="TextBox 8"/>
            <p:cNvSpPr txBox="1">
              <a:spLocks noChangeArrowheads="1"/>
            </p:cNvSpPr>
            <p:nvPr/>
          </p:nvSpPr>
          <p:spPr bwMode="auto">
            <a:xfrm>
              <a:off x="7391400" y="4114800"/>
              <a:ext cx="239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FF00"/>
                  </a:solidFill>
                </a:rPr>
                <a:t>I</a:t>
              </a:r>
            </a:p>
          </p:txBody>
        </p:sp>
      </p:grpSp>
      <p:pic>
        <p:nvPicPr>
          <p:cNvPr id="10" name="Picture 2" descr="http://farm9.staticflickr.com/8484/8180752094_d292abd944_c.jpg"/>
          <p:cNvPicPr>
            <a:picLocks noChangeAspect="1" noChangeArrowheads="1"/>
          </p:cNvPicPr>
          <p:nvPr/>
        </p:nvPicPr>
        <p:blipFill>
          <a:blip r:embed="rId4" cstate="print"/>
          <a:srcRect l="8333" t="3738"/>
          <a:stretch>
            <a:fillRect/>
          </a:stretch>
        </p:blipFill>
        <p:spPr bwMode="auto">
          <a:xfrm>
            <a:off x="6161088" y="4514850"/>
            <a:ext cx="2971800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060" name="Straight Arrow Connector 11"/>
          <p:cNvCxnSpPr>
            <a:cxnSpLocks noChangeShapeType="1"/>
          </p:cNvCxnSpPr>
          <p:nvPr/>
        </p:nvCxnSpPr>
        <p:spPr bwMode="auto">
          <a:xfrm flipH="1">
            <a:off x="5257800" y="3581400"/>
            <a:ext cx="1219200" cy="990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1" name="TextBox 15"/>
          <p:cNvSpPr txBox="1">
            <a:spLocks noChangeArrowheads="1"/>
          </p:cNvSpPr>
          <p:nvPr/>
        </p:nvSpPr>
        <p:spPr bwMode="auto">
          <a:xfrm>
            <a:off x="-228600" y="0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HF Radar Storm Damage</a:t>
            </a:r>
          </a:p>
        </p:txBody>
      </p:sp>
      <p:sp>
        <p:nvSpPr>
          <p:cNvPr id="45062" name="TextBox 16"/>
          <p:cNvSpPr txBox="1">
            <a:spLocks noChangeArrowheads="1"/>
          </p:cNvSpPr>
          <p:nvPr/>
        </p:nvSpPr>
        <p:spPr bwMode="auto">
          <a:xfrm>
            <a:off x="6934200" y="2362200"/>
            <a:ext cx="228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HF Radar Shed floats 0.85 km across barrier island &amp; river </a:t>
            </a:r>
          </a:p>
        </p:txBody>
      </p:sp>
      <p:pic>
        <p:nvPicPr>
          <p:cNvPr id="45063" name="Picture 17" descr="imag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2"/>
          <a:stretch>
            <a:fillRect/>
          </a:stretch>
        </p:blipFill>
        <p:spPr bwMode="auto">
          <a:xfrm>
            <a:off x="5092700" y="0"/>
            <a:ext cx="4051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Screen Shot 2012-11-13 at 9.5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216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/>
              <a:t>First Warning for Hurricane Sandy:</a:t>
            </a:r>
          </a:p>
          <a:p>
            <a:pPr algn="ctr"/>
            <a:r>
              <a:rPr lang="en-US" sz="3600"/>
              <a:t>Monday, Oct 22, 1-week prior to landfall</a:t>
            </a:r>
          </a:p>
        </p:txBody>
      </p:sp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2743200" y="62484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IOOS Response: Prepare the Network</a:t>
            </a:r>
          </a:p>
        </p:txBody>
      </p:sp>
    </p:spTree>
    <p:extLst>
      <p:ext uri="{BB962C8B-B14F-4D97-AF65-F5344CB8AC3E}">
        <p14:creationId xmlns:p14="http://schemas.microsoft.com/office/powerpoint/2010/main" val="389106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Screen Shot 2012-11-13 at 9.5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216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/>
              <a:t>First Warning for Hurricane Sandy:</a:t>
            </a:r>
          </a:p>
          <a:p>
            <a:pPr algn="ctr"/>
            <a:r>
              <a:rPr lang="en-US" sz="3600"/>
              <a:t>Monday, Oct 22, 1-week prior to landfall</a:t>
            </a:r>
          </a:p>
        </p:txBody>
      </p:sp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2743200" y="62484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IOOS Response: Prepare the Network</a:t>
            </a:r>
          </a:p>
        </p:txBody>
      </p:sp>
      <p:pic>
        <p:nvPicPr>
          <p:cNvPr id="2" name="Picture 1" descr="Screen Shot 2013-08-01 at 6.07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66125"/>
            <a:ext cx="3810000" cy="49484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021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andy_c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1025"/>
            <a:ext cx="9144000" cy="569595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225" y="0"/>
            <a:ext cx="912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Hurricane Sandy: 5 Day Track Uncertainty Cone</a:t>
            </a:r>
          </a:p>
        </p:txBody>
      </p:sp>
    </p:spTree>
    <p:extLst>
      <p:ext uri="{BB962C8B-B14F-4D97-AF65-F5344CB8AC3E}">
        <p14:creationId xmlns:p14="http://schemas.microsoft.com/office/powerpoint/2010/main" val="395226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andy1027a_cone_codar_gli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2 Days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1341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miami_hera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0" y="1851025"/>
            <a:ext cx="7440613" cy="439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0"/>
            <a:ext cx="4281487" cy="4310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13" y="263525"/>
            <a:ext cx="4725987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Hurricane Irene in the News: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Track accurately forecast days in advance.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Intensity was over-predicted.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025" y="5119688"/>
            <a:ext cx="2324100" cy="1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8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andy1028b_rada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1 Day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451600" y="47117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andy1029c_M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Morning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6040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andy1029f_landf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/>
        </p:blipFill>
        <p:spPr bwMode="auto">
          <a:xfrm>
            <a:off x="-1" y="0"/>
            <a:ext cx="91440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Landfall (20:00 Local)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67818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889"/>
          <a:stretch/>
        </p:blipFill>
        <p:spPr>
          <a:xfrm>
            <a:off x="0" y="-1"/>
            <a:ext cx="7694573" cy="6197601"/>
          </a:xfrm>
          <a:prstGeom prst="rect">
            <a:avLst/>
          </a:prstGeom>
        </p:spPr>
      </p:pic>
      <p:pic>
        <p:nvPicPr>
          <p:cNvPr id="3" name="Picture 4" descr="sediment_track_ru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4485" r="8075" b="5621"/>
          <a:stretch/>
        </p:blipFill>
        <p:spPr bwMode="auto">
          <a:xfrm>
            <a:off x="4990427" y="2438400"/>
            <a:ext cx="4153573" cy="313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glider_AQ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6933"/>
            <a:ext cx="2593789" cy="232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89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489551" y="0"/>
            <a:ext cx="4578249" cy="6858000"/>
            <a:chOff x="0" y="0"/>
            <a:chExt cx="4578249" cy="6858000"/>
          </a:xfrm>
        </p:grpSpPr>
        <p:pic>
          <p:nvPicPr>
            <p:cNvPr id="11" name="Picture 10" descr="mts_sandy_pressur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6892"/>
              <a:ext cx="4578249" cy="1371646"/>
            </a:xfrm>
            <a:prstGeom prst="rect">
              <a:avLst/>
            </a:prstGeom>
          </p:spPr>
        </p:pic>
        <p:pic>
          <p:nvPicPr>
            <p:cNvPr id="12" name="Picture 11" descr="mts_sandy_44025_wind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7" b="25841"/>
            <a:stretch/>
          </p:blipFill>
          <p:spPr>
            <a:xfrm>
              <a:off x="0" y="1388213"/>
              <a:ext cx="4578249" cy="1358679"/>
            </a:xfrm>
            <a:prstGeom prst="rect">
              <a:avLst/>
            </a:prstGeom>
          </p:spPr>
        </p:pic>
        <p:pic>
          <p:nvPicPr>
            <p:cNvPr id="13" name="Picture 12" descr="mts_sandy_44009_wind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58" b="29338"/>
            <a:stretch/>
          </p:blipFill>
          <p:spPr>
            <a:xfrm>
              <a:off x="0" y="0"/>
              <a:ext cx="4578249" cy="1388213"/>
            </a:xfrm>
            <a:prstGeom prst="rect">
              <a:avLst/>
            </a:prstGeom>
          </p:spPr>
        </p:pic>
        <p:pic>
          <p:nvPicPr>
            <p:cNvPr id="14" name="Picture 13" descr="mts_sandy_wvh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82250"/>
              <a:ext cx="4578249" cy="1371646"/>
            </a:xfrm>
            <a:prstGeom prst="rect">
              <a:avLst/>
            </a:prstGeom>
          </p:spPr>
        </p:pic>
        <p:pic>
          <p:nvPicPr>
            <p:cNvPr id="15" name="Picture 14" descr="mts_sandy_wtmp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29139"/>
              <a:ext cx="4578249" cy="1828861"/>
            </a:xfrm>
            <a:prstGeom prst="rect">
              <a:avLst/>
            </a:prstGeom>
          </p:spPr>
        </p:pic>
      </p:grpSp>
      <p:pic>
        <p:nvPicPr>
          <p:cNvPr id="9" name="Picture 8" descr="sandy_SL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4114800" cy="3287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8889"/>
          <a:stretch/>
        </p:blipFill>
        <p:spPr>
          <a:xfrm>
            <a:off x="533400" y="0"/>
            <a:ext cx="3500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9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rwin_pre_sandy_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51" y="0"/>
            <a:ext cx="4578249" cy="292617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4580517" cy="5156568"/>
            <a:chOff x="0" y="0"/>
            <a:chExt cx="4580517" cy="5156568"/>
          </a:xfrm>
        </p:grpSpPr>
        <p:pic>
          <p:nvPicPr>
            <p:cNvPr id="5" name="Picture 4" descr="mts_sandy_tem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77"/>
            <a:stretch/>
          </p:blipFill>
          <p:spPr>
            <a:xfrm>
              <a:off x="0" y="0"/>
              <a:ext cx="4578249" cy="2274308"/>
            </a:xfrm>
            <a:prstGeom prst="rect">
              <a:avLst/>
            </a:prstGeom>
          </p:spPr>
        </p:pic>
        <p:pic>
          <p:nvPicPr>
            <p:cNvPr id="7" name="Picture 6" descr="sandy_N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6"/>
            <a:stretch/>
          </p:blipFill>
          <p:spPr>
            <a:xfrm>
              <a:off x="2268" y="2259542"/>
              <a:ext cx="4578249" cy="2897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50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52" y="1"/>
            <a:ext cx="4578601" cy="5200864"/>
            <a:chOff x="-352" y="1"/>
            <a:chExt cx="4578601" cy="5200864"/>
          </a:xfrm>
        </p:grpSpPr>
        <p:pic>
          <p:nvPicPr>
            <p:cNvPr id="4" name="Picture 3" descr="sandy_RU23_bb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85"/>
            <a:stretch/>
          </p:blipFill>
          <p:spPr>
            <a:xfrm>
              <a:off x="0" y="1"/>
              <a:ext cx="4578249" cy="2348150"/>
            </a:xfrm>
            <a:prstGeom prst="rect">
              <a:avLst/>
            </a:prstGeom>
          </p:spPr>
        </p:pic>
        <p:pic>
          <p:nvPicPr>
            <p:cNvPr id="7" name="Picture 6" descr="sandy_chl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5"/>
            <a:stretch/>
          </p:blipFill>
          <p:spPr>
            <a:xfrm>
              <a:off x="-352" y="2318608"/>
              <a:ext cx="4578249" cy="28822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340922" y="0"/>
            <a:ext cx="4593017" cy="5245183"/>
            <a:chOff x="4340922" y="0"/>
            <a:chExt cx="4593017" cy="5245183"/>
          </a:xfrm>
        </p:grpSpPr>
        <p:pic>
          <p:nvPicPr>
            <p:cNvPr id="12" name="Picture 11" descr="mts_detide_alon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922" y="0"/>
              <a:ext cx="4578249" cy="3017621"/>
            </a:xfrm>
            <a:prstGeom prst="rect">
              <a:avLst/>
            </a:prstGeom>
          </p:spPr>
        </p:pic>
        <p:pic>
          <p:nvPicPr>
            <p:cNvPr id="11" name="Picture 10" descr="mts_detide_cross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6"/>
            <a:stretch/>
          </p:blipFill>
          <p:spPr>
            <a:xfrm>
              <a:off x="4355690" y="2348152"/>
              <a:ext cx="4578249" cy="2897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943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6373" y="107761"/>
            <a:ext cx="4578249" cy="6140639"/>
            <a:chOff x="206373" y="488550"/>
            <a:chExt cx="4578249" cy="6140639"/>
          </a:xfrm>
        </p:grpSpPr>
        <p:pic>
          <p:nvPicPr>
            <p:cNvPr id="9" name="Picture 8" descr="mts_dint_bb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73" y="488550"/>
              <a:ext cx="4578249" cy="182886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06373" y="2108805"/>
              <a:ext cx="4578249" cy="4520384"/>
              <a:chOff x="575529" y="873723"/>
              <a:chExt cx="4578249" cy="4520384"/>
            </a:xfrm>
          </p:grpSpPr>
          <p:pic>
            <p:nvPicPr>
              <p:cNvPr id="4" name="Picture 3" descr="mts_Sandy_Bulk_Richardson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45"/>
              <a:stretch/>
            </p:blipFill>
            <p:spPr>
              <a:xfrm>
                <a:off x="575529" y="2510600"/>
                <a:ext cx="4578249" cy="2883507"/>
              </a:xfrm>
              <a:prstGeom prst="rect">
                <a:avLst/>
              </a:prstGeom>
            </p:spPr>
          </p:pic>
          <p:pic>
            <p:nvPicPr>
              <p:cNvPr id="7" name="Picture 6" descr="mts_dint_chlor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497"/>
              <a:stretch/>
            </p:blipFill>
            <p:spPr>
              <a:xfrm>
                <a:off x="575529" y="873723"/>
                <a:ext cx="4578249" cy="163687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4565751" y="0"/>
            <a:ext cx="4578249" cy="6599000"/>
            <a:chOff x="4565751" y="0"/>
            <a:chExt cx="4578249" cy="6599000"/>
          </a:xfrm>
        </p:grpSpPr>
        <p:pic>
          <p:nvPicPr>
            <p:cNvPr id="13" name="Picture 12" descr="ru23_cross_momentu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751" y="0"/>
              <a:ext cx="4578249" cy="3657722"/>
            </a:xfrm>
            <a:prstGeom prst="rect">
              <a:avLst/>
            </a:prstGeom>
          </p:spPr>
        </p:pic>
        <p:pic>
          <p:nvPicPr>
            <p:cNvPr id="15" name="Picture 14" descr="ru23_along_momentu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751" y="2941278"/>
              <a:ext cx="4578249" cy="365772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772400" y="304800"/>
            <a:ext cx="86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Offshore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2590800"/>
            <a:ext cx="873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Onshore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924800" y="3200400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Upshelf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5486400"/>
            <a:ext cx="1022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Downshelf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637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r="17035"/>
          <a:stretch>
            <a:fillRect/>
          </a:stretch>
        </p:blipFill>
        <p:spPr bwMode="auto">
          <a:xfrm>
            <a:off x="31750" y="989013"/>
            <a:ext cx="4251325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6"/>
          <p:cNvSpPr txBox="1">
            <a:spLocks noChangeArrowheads="1"/>
          </p:cNvSpPr>
          <p:nvPr/>
        </p:nvSpPr>
        <p:spPr bwMode="auto">
          <a:xfrm>
            <a:off x="1066800" y="762000"/>
            <a:ext cx="201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 dirty="0">
                <a:latin typeface="Times New Roman"/>
                <a:cs typeface="Times New Roman"/>
              </a:rPr>
              <a:t>Warm SST</a:t>
            </a:r>
          </a:p>
        </p:txBody>
      </p:sp>
      <p:pic>
        <p:nvPicPr>
          <p:cNvPr id="5120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r="4527"/>
          <a:stretch>
            <a:fillRect/>
          </a:stretch>
        </p:blipFill>
        <p:spPr bwMode="auto">
          <a:xfrm>
            <a:off x="4267200" y="989013"/>
            <a:ext cx="484505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6318250" y="3062288"/>
            <a:ext cx="1244600" cy="68262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6" name="TextBox 1"/>
          <p:cNvSpPr txBox="1">
            <a:spLocks noChangeArrowheads="1"/>
          </p:cNvSpPr>
          <p:nvPr/>
        </p:nvSpPr>
        <p:spPr bwMode="auto">
          <a:xfrm>
            <a:off x="1066800" y="17463"/>
            <a:ext cx="6917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Hurricane Sandy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Hindcast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:  SST Sensitivity</a:t>
            </a:r>
          </a:p>
        </p:txBody>
      </p:sp>
      <p:pic>
        <p:nvPicPr>
          <p:cNvPr id="8" name="Picture 6" descr="tempdifference20121109T06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r="14992"/>
          <a:stretch>
            <a:fillRect/>
          </a:stretch>
        </p:blipFill>
        <p:spPr bwMode="auto">
          <a:xfrm>
            <a:off x="0" y="3607159"/>
            <a:ext cx="2209800" cy="26110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410200"/>
            <a:ext cx="131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latin typeface="Times New Roman"/>
                <a:cs typeface="Times New Roman"/>
              </a:rPr>
              <a:t>2-3 °C Cooling</a:t>
            </a:r>
          </a:p>
          <a:p>
            <a:pPr algn="r"/>
            <a:r>
              <a:rPr lang="en-US" sz="1400" b="1" dirty="0" smtClean="0">
                <a:latin typeface="Times New Roman"/>
                <a:cs typeface="Times New Roman"/>
              </a:rPr>
              <a:t>Over 12 days 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51203" name="TextBox 7"/>
          <p:cNvSpPr txBox="1">
            <a:spLocks noChangeArrowheads="1"/>
          </p:cNvSpPr>
          <p:nvPr/>
        </p:nvSpPr>
        <p:spPr bwMode="auto">
          <a:xfrm>
            <a:off x="5257800" y="762000"/>
            <a:ext cx="2017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 dirty="0">
                <a:latin typeface="Times New Roman"/>
                <a:cs typeface="Times New Roman"/>
              </a:rPr>
              <a:t>Cold SST Switch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Screen Shot 2012-11-14 at 11.0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381000" y="228600"/>
            <a:ext cx="8047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</a:rPr>
              <a:t>Hurricane Sandy Track Forecasts &amp; Hindcasts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365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Report from National Hurricane Center: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Track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Error &amp; Skill</a:t>
            </a: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Screen Shot 2013-03-11 at 3.18.3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609600"/>
            <a:ext cx="45831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4114800"/>
            <a:ext cx="906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latin typeface="Times New Roman"/>
                <a:cs typeface="Times New Roman"/>
              </a:rPr>
              <a:t>Reduction in forecast track error &amp; Increase in forecast track skill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over the last 2 decades.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i="1" dirty="0">
                <a:latin typeface="Times New Roman"/>
                <a:cs typeface="Times New Roman"/>
              </a:rPr>
              <a:t>Significant </a:t>
            </a:r>
            <a:r>
              <a:rPr lang="en-US" i="1" dirty="0" smtClean="0">
                <a:latin typeface="Times New Roman"/>
                <a:cs typeface="Times New Roman"/>
              </a:rPr>
              <a:t>Drivers: 1) </a:t>
            </a:r>
            <a:r>
              <a:rPr lang="en-US" i="1" dirty="0">
                <a:latin typeface="Times New Roman"/>
                <a:cs typeface="Times New Roman"/>
              </a:rPr>
              <a:t>Improvement in Global Forecast Models</a:t>
            </a:r>
          </a:p>
          <a:p>
            <a:r>
              <a:rPr lang="en-US" i="1" dirty="0">
                <a:latin typeface="Times New Roman"/>
                <a:cs typeface="Times New Roman"/>
              </a:rPr>
              <a:t>                               </a:t>
            </a:r>
            <a:r>
              <a:rPr lang="en-US" i="1" dirty="0" smtClean="0">
                <a:latin typeface="Times New Roman"/>
                <a:cs typeface="Times New Roman"/>
              </a:rPr>
              <a:t> 2) Super</a:t>
            </a:r>
            <a:r>
              <a:rPr lang="en-US" i="1" dirty="0">
                <a:latin typeface="Times New Roman"/>
                <a:cs typeface="Times New Roman"/>
              </a:rPr>
              <a:t>-Ensemble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281679" y="510442"/>
          <a:ext cx="8580641" cy="5837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600200" y="10180"/>
            <a:ext cx="5955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3366FF"/>
                </a:solidFill>
                <a:latin typeface="Times New Roman"/>
                <a:cs typeface="Times New Roman"/>
              </a:rPr>
              <a:t>Hurricane Sandy </a:t>
            </a:r>
            <a:r>
              <a:rPr lang="en-US" sz="2800" b="1" dirty="0" err="1">
                <a:solidFill>
                  <a:srgbClr val="3366FF"/>
                </a:solidFill>
                <a:latin typeface="Times New Roman"/>
                <a:cs typeface="Times New Roman"/>
              </a:rPr>
              <a:t>Hindcast</a:t>
            </a:r>
            <a:r>
              <a:rPr lang="en-US" sz="2800" b="1" dirty="0">
                <a:solidFill>
                  <a:srgbClr val="3366FF"/>
                </a:solidFill>
                <a:latin typeface="Times New Roman"/>
                <a:cs typeface="Times New Roman"/>
              </a:rPr>
              <a:t>:  Intensity</a:t>
            </a:r>
          </a:p>
        </p:txBody>
      </p:sp>
    </p:spTree>
    <p:extLst>
      <p:ext uri="{BB962C8B-B14F-4D97-AF65-F5344CB8AC3E}">
        <p14:creationId xmlns:p14="http://schemas.microsoft.com/office/powerpoint/2010/main" val="29608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12700" y="-76200"/>
            <a:ext cx="77724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Storm Surge Forecast at </a:t>
            </a:r>
            <a:r>
              <a:rPr lang="en-US" sz="2400" b="1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Peak: </a:t>
            </a:r>
            <a:br>
              <a:rPr lang="en-US" sz="2400" b="1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</a:br>
            <a:r>
              <a:rPr lang="en-US" sz="2000" b="1" i="1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Lower Manhattan, New York</a:t>
            </a:r>
            <a:endParaRPr lang="en-US" sz="2000" b="1" i="1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53250" name="Picture 3" descr="sandyNYHOPS_la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27731" r="5614" b="-10"/>
          <a:stretch/>
        </p:blipFill>
        <p:spPr bwMode="auto">
          <a:xfrm>
            <a:off x="228600" y="762000"/>
            <a:ext cx="7480300" cy="5198615"/>
          </a:xfrm>
          <a:prstGeom prst="roundRect">
            <a:avLst>
              <a:gd name="adj" fmla="val 467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33400" y="1248914"/>
            <a:ext cx="228600" cy="3276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142" y="912005"/>
            <a:ext cx="287258" cy="3232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4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0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800600" y="944114"/>
            <a:ext cx="381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7724" y="867914"/>
            <a:ext cx="46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(m)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049435"/>
            <a:ext cx="4495800" cy="2808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4855" r="67222" b="35266"/>
          <a:stretch/>
        </p:blipFill>
        <p:spPr>
          <a:xfrm>
            <a:off x="6718361" y="0"/>
            <a:ext cx="2425640" cy="22097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Oval 5"/>
          <p:cNvSpPr/>
          <p:nvPr/>
        </p:nvSpPr>
        <p:spPr bwMode="auto">
          <a:xfrm>
            <a:off x="7696200" y="76200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4038600" y="19050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038600" y="12573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59300" y="17007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/>
                <a:cs typeface="Times New Roman"/>
              </a:rPr>
              <a:t>Forecasted</a:t>
            </a:r>
            <a:endParaRPr lang="en-US" sz="1800" b="1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0556" y="10795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/>
                <a:cs typeface="Times New Roman"/>
              </a:rPr>
              <a:t>Observed</a:t>
            </a:r>
            <a:endParaRPr lang="en-US" sz="1800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1600200"/>
            <a:ext cx="6553200" cy="249299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See Alan’s Talk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Irene</a:t>
            </a:r>
          </a:p>
          <a:p>
            <a:pPr algn="ctr">
              <a:defRPr/>
            </a:pPr>
            <a:r>
              <a:rPr lang="en-US" dirty="0" smtClean="0"/>
              <a:t>August 26, 2011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Limited storm surge</a:t>
            </a: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Sandy</a:t>
            </a:r>
          </a:p>
          <a:p>
            <a:pPr algn="ctr">
              <a:defRPr/>
            </a:pPr>
            <a:r>
              <a:rPr lang="en-US" dirty="0" smtClean="0"/>
              <a:t>October 29, 2012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escape for surge</a:t>
            </a:r>
          </a:p>
          <a:p>
            <a:pPr algn="ctr">
              <a:defRPr/>
            </a:pPr>
            <a:endParaRPr lang="en-US" sz="800" dirty="0" smtClean="0"/>
          </a:p>
          <a:p>
            <a:pPr algn="ctr">
              <a:defRPr/>
            </a:pPr>
            <a:endParaRPr lang="en-US" dirty="0" smtClean="0"/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6" descr="6a00d83451c45669e2017d3d1179a5970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8711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4" descr="FE_DA_1031_Christie_Obama425x2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4102100"/>
            <a:ext cx="4138612" cy="2755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524000"/>
            <a:ext cx="7443063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</a:rPr>
              <a:t>Response Summary:</a:t>
            </a:r>
          </a:p>
          <a:p>
            <a:pPr>
              <a:defRPr/>
            </a:pPr>
            <a:endParaRPr lang="en-US" sz="2800" b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Irene and Sandy were </a:t>
            </a:r>
          </a:p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   disruptive events.</a:t>
            </a:r>
            <a:endParaRPr lang="en-US" sz="2800" b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</a:rPr>
              <a:t>IOOS was there before, during and after.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</a:rPr>
              <a:t>IOOS made a difference.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2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Production Suite Review: December 4, 2012</a:t>
            </a:r>
          </a:p>
        </p:txBody>
      </p:sp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0" y="36513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>
                <a:solidFill>
                  <a:srgbClr val="0000FF"/>
                </a:solidFill>
                <a:latin typeface="Times New Roman"/>
                <a:cs typeface="Times New Roman"/>
              </a:rPr>
              <a:t>Report from National Hurricane Center:</a:t>
            </a:r>
            <a:r>
              <a:rPr lang="en-US" sz="26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 Intensity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Error &amp; Skill</a:t>
            </a:r>
          </a:p>
        </p:txBody>
      </p:sp>
      <p:pic>
        <p:nvPicPr>
          <p:cNvPr id="19460" name="Picture 6" descr="Screen Shot 2013-03-11 at 3.26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85800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Screen Shot 2013-03-11 at 3.25.4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533400" y="4267200"/>
            <a:ext cx="863880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>
                <a:latin typeface="Times New Roman"/>
                <a:cs typeface="Times New Roman"/>
              </a:rPr>
              <a:t>“Long-term trend is flat.”            “Skill trend is flat, little skill.”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8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Production Suite Review: December 4, 2012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0" y="36513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>
                <a:solidFill>
                  <a:srgbClr val="0000FF"/>
                </a:solidFill>
                <a:latin typeface="Times New Roman"/>
                <a:cs typeface="Times New Roman"/>
              </a:rPr>
              <a:t>Report from National Hurricane Center:</a:t>
            </a:r>
            <a:r>
              <a:rPr lang="en-US" sz="26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 Intensity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Skill in 2012</a:t>
            </a:r>
          </a:p>
        </p:txBody>
      </p:sp>
      <p:pic>
        <p:nvPicPr>
          <p:cNvPr id="20484" name="Picture 9" descr="Screen Shot 2013-03-11 at 3.23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2209800" y="5715000"/>
            <a:ext cx="5399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Adding the ocean model reduced skill!</a:t>
            </a:r>
          </a:p>
        </p:txBody>
      </p:sp>
      <p:sp>
        <p:nvSpPr>
          <p:cNvPr id="20486" name="Oval 1"/>
          <p:cNvSpPr>
            <a:spLocks noChangeArrowheads="1"/>
          </p:cNvSpPr>
          <p:nvPr/>
        </p:nvSpPr>
        <p:spPr bwMode="auto">
          <a:xfrm>
            <a:off x="6019800" y="3124200"/>
            <a:ext cx="1828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487" name="Straight Arrow Connector 3"/>
          <p:cNvCxnSpPr>
            <a:cxnSpLocks noChangeShapeType="1"/>
          </p:cNvCxnSpPr>
          <p:nvPr/>
        </p:nvCxnSpPr>
        <p:spPr bwMode="auto">
          <a:xfrm flipV="1">
            <a:off x="6553200" y="3733800"/>
            <a:ext cx="304800" cy="2057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Straight Arrow Connector 9"/>
          <p:cNvCxnSpPr>
            <a:cxnSpLocks noChangeShapeType="1"/>
          </p:cNvCxnSpPr>
          <p:nvPr/>
        </p:nvCxnSpPr>
        <p:spPr bwMode="auto">
          <a:xfrm flipH="1" flipV="1">
            <a:off x="5105400" y="4572000"/>
            <a:ext cx="1447800" cy="1219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/>
            <a:r>
              <a:rPr lang="en-US" dirty="0"/>
              <a:t>August 26, 2011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#8 with &gt;$15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/>
            <a:r>
              <a:rPr lang="en-US" dirty="0"/>
              <a:t>October 29, 2012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#2 with &gt;$60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b="7743"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7" cstate="print"/>
            <a:srcRect l="91481" t="14414" r="1314" b="80378"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5376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1" descr="mab110826d_iren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/>
        </p:blipFill>
        <p:spPr bwMode="auto">
          <a:xfrm>
            <a:off x="0" y="-1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978275" cy="954107"/>
          </a:xfrm>
          <a:prstGeom prst="rect">
            <a:avLst/>
          </a:prstGeom>
          <a:noFill/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Hurricane Irene: Track (August 2011)</a:t>
            </a:r>
            <a:endParaRPr lang="en-US" sz="2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oos_white_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ioos_white_2010</Template>
  <TotalTime>3060</TotalTime>
  <Words>1004</Words>
  <Application>Microsoft Macintosh PowerPoint</Application>
  <PresentationFormat>On-screen Show (4:3)</PresentationFormat>
  <Paragraphs>274</Paragraphs>
  <Slides>43</Slides>
  <Notes>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ioos_white_2010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 Surge Forecast at Peak:  Lower Manhattan, New York</vt:lpstr>
      <vt:lpstr>PowerPoint Presentation</vt:lpstr>
      <vt:lpstr>PowerPoint Presentation</vt:lpstr>
    </vt:vector>
  </TitlesOfParts>
  <Company>NOS 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 NOAA</dc:creator>
  <cp:lastModifiedBy>Scott Glenn</cp:lastModifiedBy>
  <cp:revision>165</cp:revision>
  <dcterms:created xsi:type="dcterms:W3CDTF">2010-02-22T17:26:58Z</dcterms:created>
  <dcterms:modified xsi:type="dcterms:W3CDTF">2013-08-05T15:50:36Z</dcterms:modified>
</cp:coreProperties>
</file>