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avi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39"/>
  </p:notesMasterIdLst>
  <p:sldIdLst>
    <p:sldId id="415" r:id="rId2"/>
    <p:sldId id="407" r:id="rId3"/>
    <p:sldId id="405" r:id="rId4"/>
    <p:sldId id="406" r:id="rId5"/>
    <p:sldId id="397" r:id="rId6"/>
    <p:sldId id="469" r:id="rId7"/>
    <p:sldId id="413" r:id="rId8"/>
    <p:sldId id="420" r:id="rId9"/>
    <p:sldId id="446" r:id="rId10"/>
    <p:sldId id="445" r:id="rId11"/>
    <p:sldId id="423" r:id="rId12"/>
    <p:sldId id="468" r:id="rId13"/>
    <p:sldId id="470" r:id="rId14"/>
    <p:sldId id="452" r:id="rId15"/>
    <p:sldId id="463" r:id="rId16"/>
    <p:sldId id="450" r:id="rId17"/>
    <p:sldId id="425" r:id="rId18"/>
    <p:sldId id="459" r:id="rId19"/>
    <p:sldId id="475" r:id="rId20"/>
    <p:sldId id="474" r:id="rId21"/>
    <p:sldId id="387" r:id="rId22"/>
    <p:sldId id="461" r:id="rId23"/>
    <p:sldId id="266" r:id="rId24"/>
    <p:sldId id="349" r:id="rId25"/>
    <p:sldId id="354" r:id="rId26"/>
    <p:sldId id="356" r:id="rId27"/>
    <p:sldId id="381" r:id="rId28"/>
    <p:sldId id="385" r:id="rId29"/>
    <p:sldId id="379" r:id="rId30"/>
    <p:sldId id="460" r:id="rId31"/>
    <p:sldId id="396" r:id="rId32"/>
    <p:sldId id="471" r:id="rId33"/>
    <p:sldId id="421" r:id="rId34"/>
    <p:sldId id="409" r:id="rId35"/>
    <p:sldId id="411" r:id="rId36"/>
    <p:sldId id="412" r:id="rId37"/>
    <p:sldId id="386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FCF"/>
    <a:srgbClr val="3E5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03" autoAdjust="0"/>
    <p:restoredTop sz="94660"/>
  </p:normalViewPr>
  <p:slideViewPr>
    <p:cSldViewPr>
      <p:cViewPr>
        <p:scale>
          <a:sx n="100" d="100"/>
          <a:sy n="100" d="100"/>
        </p:scale>
        <p:origin x="-872" y="-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seroka:Research:tropical_storms:sandy:general_sta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Maximum Sustained 10m Wind Speed (kts)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Data!$B$15</c:f>
              <c:strCache>
                <c:ptCount val="1"/>
                <c:pt idx="0">
                  <c:v>NHC Best Track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strRef>
              <c:f>Data!$A$16:$A$22</c:f>
              <c:strCache>
                <c:ptCount val="7"/>
                <c:pt idx="0">
                  <c:v>28/1200</c:v>
                </c:pt>
                <c:pt idx="1">
                  <c:v>28/1800</c:v>
                </c:pt>
                <c:pt idx="2">
                  <c:v>29/0000</c:v>
                </c:pt>
                <c:pt idx="3">
                  <c:v>29/0600</c:v>
                </c:pt>
                <c:pt idx="4">
                  <c:v>29/1200</c:v>
                </c:pt>
                <c:pt idx="5">
                  <c:v>29/1800</c:v>
                </c:pt>
                <c:pt idx="6">
                  <c:v>30/0000 (landfall)</c:v>
                </c:pt>
              </c:strCache>
            </c:strRef>
          </c:cat>
          <c:val>
            <c:numRef>
              <c:f>Data!$B$16:$B$22</c:f>
              <c:numCache>
                <c:formatCode>General</c:formatCode>
                <c:ptCount val="7"/>
                <c:pt idx="0">
                  <c:v>65.0</c:v>
                </c:pt>
                <c:pt idx="1">
                  <c:v>65.0</c:v>
                </c:pt>
                <c:pt idx="2">
                  <c:v>65.0</c:v>
                </c:pt>
                <c:pt idx="3">
                  <c:v>75.0</c:v>
                </c:pt>
                <c:pt idx="4">
                  <c:v>80.0</c:v>
                </c:pt>
                <c:pt idx="5">
                  <c:v>80.0</c:v>
                </c:pt>
                <c:pt idx="6">
                  <c:v>70.0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Data!$C$15</c:f>
              <c:strCache>
                <c:ptCount val="1"/>
                <c:pt idx="0">
                  <c:v>NHC Forecast</c:v>
                </c:pt>
              </c:strCache>
            </c:strRef>
          </c:tx>
          <c:spPr>
            <a:ln>
              <a:solidFill>
                <a:srgbClr val="00EF07"/>
              </a:solidFill>
            </a:ln>
          </c:spPr>
          <c:marker>
            <c:symbol val="none"/>
          </c:marker>
          <c:cat>
            <c:strRef>
              <c:f>Data!$A$16:$A$22</c:f>
              <c:strCache>
                <c:ptCount val="7"/>
                <c:pt idx="0">
                  <c:v>28/1200</c:v>
                </c:pt>
                <c:pt idx="1">
                  <c:v>28/1800</c:v>
                </c:pt>
                <c:pt idx="2">
                  <c:v>29/0000</c:v>
                </c:pt>
                <c:pt idx="3">
                  <c:v>29/0600</c:v>
                </c:pt>
                <c:pt idx="4">
                  <c:v>29/1200</c:v>
                </c:pt>
                <c:pt idx="5">
                  <c:v>29/1800</c:v>
                </c:pt>
                <c:pt idx="6">
                  <c:v>30/0000 (landfall)</c:v>
                </c:pt>
              </c:strCache>
            </c:strRef>
          </c:cat>
          <c:val>
            <c:numRef>
              <c:f>Data!$C$16:$C$22</c:f>
              <c:numCache>
                <c:formatCode>General</c:formatCode>
                <c:ptCount val="7"/>
                <c:pt idx="1">
                  <c:v>65.0</c:v>
                </c:pt>
                <c:pt idx="2">
                  <c:v>65.0</c:v>
                </c:pt>
                <c:pt idx="3">
                  <c:v>70.0</c:v>
                </c:pt>
                <c:pt idx="4">
                  <c:v>70.0</c:v>
                </c:pt>
                <c:pt idx="5">
                  <c:v>70.0</c:v>
                </c:pt>
                <c:pt idx="6">
                  <c:v>70.0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Data!$D$15</c:f>
              <c:strCache>
                <c:ptCount val="1"/>
                <c:pt idx="0">
                  <c:v>Warm SST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Data!$A$16:$A$22</c:f>
              <c:strCache>
                <c:ptCount val="7"/>
                <c:pt idx="0">
                  <c:v>28/1200</c:v>
                </c:pt>
                <c:pt idx="1">
                  <c:v>28/1800</c:v>
                </c:pt>
                <c:pt idx="2">
                  <c:v>29/0000</c:v>
                </c:pt>
                <c:pt idx="3">
                  <c:v>29/0600</c:v>
                </c:pt>
                <c:pt idx="4">
                  <c:v>29/1200</c:v>
                </c:pt>
                <c:pt idx="5">
                  <c:v>29/1800</c:v>
                </c:pt>
                <c:pt idx="6">
                  <c:v>30/0000 (landfall)</c:v>
                </c:pt>
              </c:strCache>
            </c:strRef>
          </c:cat>
          <c:val>
            <c:numRef>
              <c:f>Data!$D$16:$D$22</c:f>
              <c:numCache>
                <c:formatCode>General</c:formatCode>
                <c:ptCount val="7"/>
                <c:pt idx="0">
                  <c:v>62.2</c:v>
                </c:pt>
                <c:pt idx="1">
                  <c:v>63.42</c:v>
                </c:pt>
                <c:pt idx="2">
                  <c:v>68.56</c:v>
                </c:pt>
                <c:pt idx="3">
                  <c:v>75.86</c:v>
                </c:pt>
                <c:pt idx="4">
                  <c:v>80.77</c:v>
                </c:pt>
                <c:pt idx="5">
                  <c:v>67.81</c:v>
                </c:pt>
                <c:pt idx="6">
                  <c:v>59.01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Data!$E$15</c:f>
              <c:strCache>
                <c:ptCount val="1"/>
                <c:pt idx="0">
                  <c:v>Cold SST</c:v>
                </c:pt>
              </c:strCache>
            </c:strRef>
          </c:tx>
          <c:spPr>
            <a:ln>
              <a:solidFill>
                <a:srgbClr val="00FFF9"/>
              </a:solidFill>
            </a:ln>
          </c:spPr>
          <c:marker>
            <c:symbol val="none"/>
          </c:marker>
          <c:cat>
            <c:strRef>
              <c:f>Data!$A$16:$A$22</c:f>
              <c:strCache>
                <c:ptCount val="7"/>
                <c:pt idx="0">
                  <c:v>28/1200</c:v>
                </c:pt>
                <c:pt idx="1">
                  <c:v>28/1800</c:v>
                </c:pt>
                <c:pt idx="2">
                  <c:v>29/0000</c:v>
                </c:pt>
                <c:pt idx="3">
                  <c:v>29/0600</c:v>
                </c:pt>
                <c:pt idx="4">
                  <c:v>29/1200</c:v>
                </c:pt>
                <c:pt idx="5">
                  <c:v>29/1800</c:v>
                </c:pt>
                <c:pt idx="6">
                  <c:v>30/0000 (landfall)</c:v>
                </c:pt>
              </c:strCache>
            </c:strRef>
          </c:cat>
          <c:val>
            <c:numRef>
              <c:f>Data!$E$16:$E$22</c:f>
              <c:numCache>
                <c:formatCode>General</c:formatCode>
                <c:ptCount val="7"/>
                <c:pt idx="0">
                  <c:v>62.2</c:v>
                </c:pt>
                <c:pt idx="1">
                  <c:v>63.3</c:v>
                </c:pt>
                <c:pt idx="2">
                  <c:v>71.28</c:v>
                </c:pt>
                <c:pt idx="3">
                  <c:v>76.95</c:v>
                </c:pt>
                <c:pt idx="4">
                  <c:v>77.69</c:v>
                </c:pt>
                <c:pt idx="5">
                  <c:v>65.02</c:v>
                </c:pt>
                <c:pt idx="6">
                  <c:v>58.04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Data!$F$15</c:f>
              <c:strCache>
                <c:ptCount val="1"/>
                <c:pt idx="0">
                  <c:v>GFS</c:v>
                </c:pt>
              </c:strCache>
            </c:strRef>
          </c:tx>
          <c:spPr>
            <a:ln>
              <a:solidFill>
                <a:srgbClr val="FF00F1"/>
              </a:solidFill>
            </a:ln>
          </c:spPr>
          <c:marker>
            <c:symbol val="none"/>
          </c:marker>
          <c:cat>
            <c:strRef>
              <c:f>Data!$A$16:$A$22</c:f>
              <c:strCache>
                <c:ptCount val="7"/>
                <c:pt idx="0">
                  <c:v>28/1200</c:v>
                </c:pt>
                <c:pt idx="1">
                  <c:v>28/1800</c:v>
                </c:pt>
                <c:pt idx="2">
                  <c:v>29/0000</c:v>
                </c:pt>
                <c:pt idx="3">
                  <c:v>29/0600</c:v>
                </c:pt>
                <c:pt idx="4">
                  <c:v>29/1200</c:v>
                </c:pt>
                <c:pt idx="5">
                  <c:v>29/1800</c:v>
                </c:pt>
                <c:pt idx="6">
                  <c:v>30/0000 (landfall)</c:v>
                </c:pt>
              </c:strCache>
            </c:strRef>
          </c:cat>
          <c:val>
            <c:numRef>
              <c:f>Data!$F$16:$F$22</c:f>
              <c:numCache>
                <c:formatCode>General</c:formatCode>
                <c:ptCount val="7"/>
                <c:pt idx="0">
                  <c:v>50.85</c:v>
                </c:pt>
                <c:pt idx="1">
                  <c:v>58.52</c:v>
                </c:pt>
                <c:pt idx="2">
                  <c:v>60.56</c:v>
                </c:pt>
                <c:pt idx="3">
                  <c:v>61.292</c:v>
                </c:pt>
                <c:pt idx="4">
                  <c:v>66.14</c:v>
                </c:pt>
                <c:pt idx="5">
                  <c:v>65.14</c:v>
                </c:pt>
                <c:pt idx="6">
                  <c:v>54.82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7111208"/>
        <c:axId val="637116888"/>
      </c:lineChart>
      <c:catAx>
        <c:axId val="6371112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Day/Time (UTC)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637116888"/>
        <c:crosses val="autoZero"/>
        <c:auto val="1"/>
        <c:lblAlgn val="ctr"/>
        <c:lblOffset val="100"/>
        <c:noMultiLvlLbl val="0"/>
      </c:catAx>
      <c:valAx>
        <c:axId val="637116888"/>
        <c:scaling>
          <c:orientation val="minMax"/>
          <c:min val="4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Wind Speed (kts)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371112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C4BA043-8062-AC42-A3A4-E1F05C732616}" type="datetimeFigureOut">
              <a:rPr lang="en-US"/>
              <a:pPr>
                <a:defRPr/>
              </a:pPr>
              <a:t>6/13/13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939883D-6D0B-324D-8942-93B080CC1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94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45E6C78-BE92-D24C-811C-0E8BA2E94712}" type="slidenum">
              <a:rPr lang="en-US" sz="1200">
                <a:latin typeface="Calibri" charset="0"/>
              </a:rPr>
              <a:pPr algn="r"/>
              <a:t>1</a:t>
            </a:fld>
            <a:endParaRPr lang="en-US" sz="1200"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</a:t>
            </a:r>
            <a:r>
              <a:rPr lang="en-US" baseline="0" dirty="0" smtClean="0"/>
              <a:t> cut off cold pool in south and bend offshore</a:t>
            </a:r>
          </a:p>
          <a:p>
            <a:r>
              <a:rPr lang="en-US" baseline="0" dirty="0" smtClean="0"/>
              <a:t>Need to experiment with dulling down the colors in the pop density. Maybe orange/tan to white like the box I put in?</a:t>
            </a:r>
          </a:p>
          <a:p>
            <a:r>
              <a:rPr lang="en-US" dirty="0" smtClean="0"/>
              <a:t>Put</a:t>
            </a:r>
            <a:r>
              <a:rPr lang="en-US" baseline="0" dirty="0" smtClean="0"/>
              <a:t> gliders just below the lines in 3 of them, and increase their angles facing up and down randomly. I stuck in cheesy examples</a:t>
            </a:r>
          </a:p>
          <a:p>
            <a:r>
              <a:rPr lang="en-US" baseline="0" smtClean="0"/>
              <a:t>I </a:t>
            </a:r>
            <a:r>
              <a:rPr lang="en-US" baseline="0" dirty="0" smtClean="0"/>
              <a:t>already put the shadow and 80% clear line around the two new maps in the upper right, so we are good there.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88DC4-2867-4ADC-8D25-9985DE63546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76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June 09 title whit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49"/>
          <a:stretch>
            <a:fillRect/>
          </a:stretch>
        </p:blipFill>
        <p:spPr bwMode="auto">
          <a:xfrm>
            <a:off x="0" y="6218238"/>
            <a:ext cx="9145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E7DD9-B280-E64C-8067-1846316E4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63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F41A4-F3AA-0F41-A2C1-49351DF23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3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59C47-D56B-1443-827F-75CCB755D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0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D1F95-D55A-084C-8E60-177990ABD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41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88383-AC1C-5648-8681-564BA89E3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79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024A4-AC2B-A548-AC20-D0BB7FA4B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99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0CF7C-E49A-0D4C-8D25-AAE425492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7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B3A24-07E6-C84C-92BF-8A27546A6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34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56E45-4796-8142-842A-9F31743FD3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66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9B190-D96A-434C-8326-B164DB09A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37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71159-7DD4-874D-9803-B7E64143D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68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June 09 text whit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62800" y="63246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3246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324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fld id="{1021415C-65E3-BE47-8EA5-52304AC3F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762000"/>
            <a:ext cx="91440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33" name="Picture 4" descr="June 09 text whit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8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0.wmf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5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Relationship Id="rId3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Relationship Id="rId3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Relationship Id="rId3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Relationship Id="rId3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0.wmf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Relationship Id="rId3" Type="http://schemas.openxmlformats.org/officeDocument/2006/relationships/image" Target="../media/image10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jpeg"/><Relationship Id="rId5" Type="http://schemas.openxmlformats.org/officeDocument/2006/relationships/image" Target="../media/image107.png"/><Relationship Id="rId6" Type="http://schemas.openxmlformats.org/officeDocument/2006/relationships/image" Target="../media/image108.jpeg"/><Relationship Id="rId7" Type="http://schemas.openxmlformats.org/officeDocument/2006/relationships/image" Target="../media/image109.jpeg"/><Relationship Id="rId8" Type="http://schemas.openxmlformats.org/officeDocument/2006/relationships/image" Target="../media/image110.png"/><Relationship Id="rId9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4" Type="http://schemas.openxmlformats.org/officeDocument/2006/relationships/image" Target="../media/image114.jpeg"/><Relationship Id="rId5" Type="http://schemas.openxmlformats.org/officeDocument/2006/relationships/image" Target="../media/image115.jpeg"/><Relationship Id="rId6" Type="http://schemas.openxmlformats.org/officeDocument/2006/relationships/image" Target="../media/image116.jpeg"/><Relationship Id="rId7" Type="http://schemas.openxmlformats.org/officeDocument/2006/relationships/image" Target="../media/image117.jpeg"/><Relationship Id="rId8" Type="http://schemas.openxmlformats.org/officeDocument/2006/relationships/image" Target="../media/image7.png"/><Relationship Id="rId9" Type="http://schemas.openxmlformats.org/officeDocument/2006/relationships/image" Target="../media/image12.png"/><Relationship Id="rId10" Type="http://schemas.openxmlformats.org/officeDocument/2006/relationships/image" Target="../media/image16.png"/><Relationship Id="rId11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54.jpeg"/><Relationship Id="rId5" Type="http://schemas.openxmlformats.org/officeDocument/2006/relationships/image" Target="../media/image121.jpeg"/><Relationship Id="rId6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0.wmf"/><Relationship Id="rId5" Type="http://schemas.openxmlformats.org/officeDocument/2006/relationships/image" Target="../media/image2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jpeg"/><Relationship Id="rId10" Type="http://schemas.openxmlformats.org/officeDocument/2006/relationships/image" Target="../media/image35.png"/><Relationship Id="rId11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12800" y="25400"/>
            <a:ext cx="83312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316788" y="0"/>
            <a:ext cx="654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522413" y="5410200"/>
            <a:ext cx="9080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Calibri" charset="0"/>
              </a:rPr>
              <a:t>Hatteras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NJ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553200" y="152400"/>
            <a:ext cx="522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Calibri" charset="0"/>
              </a:rPr>
              <a:t>MA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053013" y="55563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CT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143000" y="426720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VA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897188" y="2133600"/>
            <a:ext cx="43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DE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4497388" y="685800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NY</a:t>
            </a: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NC</a:t>
            </a:r>
          </a:p>
        </p:txBody>
      </p:sp>
      <p:sp>
        <p:nvSpPr>
          <p:cNvPr id="14348" name="Text Box 9"/>
          <p:cNvSpPr txBox="1">
            <a:spLocks noChangeArrowheads="1"/>
          </p:cNvSpPr>
          <p:nvPr/>
        </p:nvSpPr>
        <p:spPr bwMode="auto">
          <a:xfrm>
            <a:off x="6026150" y="-80963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RI</a:t>
            </a:r>
          </a:p>
        </p:txBody>
      </p:sp>
      <p:sp>
        <p:nvSpPr>
          <p:cNvPr id="14349" name="Text Box 9"/>
          <p:cNvSpPr txBox="1">
            <a:spLocks noChangeArrowheads="1"/>
          </p:cNvSpPr>
          <p:nvPr/>
        </p:nvSpPr>
        <p:spPr bwMode="auto">
          <a:xfrm>
            <a:off x="2211388" y="2209800"/>
            <a:ext cx="528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MD</a:t>
            </a:r>
          </a:p>
        </p:txBody>
      </p:sp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PA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1295400" y="7620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  <a:latin typeface="Calibri" charset="0"/>
              </a:rPr>
              <a:t>10 States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charset="0"/>
              </a:rPr>
              <a:t>76 </a:t>
            </a:r>
            <a:r>
              <a:rPr lang="en-US" sz="2000" b="1" dirty="0">
                <a:solidFill>
                  <a:schemeClr val="bg1"/>
                </a:solidFill>
                <a:latin typeface="Calibri" charset="0"/>
              </a:rPr>
              <a:t>Million People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iddle </a:t>
            </a: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tlantic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egional </a:t>
            </a: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ssociation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oastal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cean </a:t>
            </a: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bserving </a:t>
            </a: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4355" name="TextBox 41"/>
          <p:cNvSpPr txBox="1">
            <a:spLocks noChangeArrowheads="1"/>
          </p:cNvSpPr>
          <p:nvPr/>
        </p:nvSpPr>
        <p:spPr bwMode="auto">
          <a:xfrm>
            <a:off x="4953000" y="1828800"/>
            <a:ext cx="41910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>
                <a:solidFill>
                  <a:schemeClr val="bg1"/>
                </a:solidFill>
              </a:rPr>
              <a:t>U.S. IOOS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Responds to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Hurricanes Irene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 and Sandy</a:t>
            </a:r>
          </a:p>
        </p:txBody>
      </p:sp>
      <p:pic>
        <p:nvPicPr>
          <p:cNvPr id="43" name="Picture 41" descr="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1575" y="5610225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4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2075" y="4259263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5" name="Picture 43" descr="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229100" y="5595938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6" name="Picture 44" descr="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69138" y="428625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7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7788" y="4879975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8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0" y="5610225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9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963" y="4186238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0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8075" y="4857750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1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0" y="422116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2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888" y="5607050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3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7338" y="48577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367" name="Picture 30" descr="2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5610225"/>
            <a:ext cx="5397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31" descr="IOOS_logo_whit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4306888"/>
            <a:ext cx="10128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55" descr="Screen shot 2012-02-19 at 1.29.16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4933950"/>
            <a:ext cx="74136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41021" y="4942798"/>
            <a:ext cx="455385" cy="455385"/>
          </a:xfrm>
          <a:prstGeom prst="ellipse">
            <a:avLst/>
          </a:prstGeom>
        </p:spPr>
      </p:pic>
      <p:sp>
        <p:nvSpPr>
          <p:cNvPr id="14371" name="TextBox 1"/>
          <p:cNvSpPr txBox="1">
            <a:spLocks noChangeArrowheads="1"/>
          </p:cNvSpPr>
          <p:nvPr/>
        </p:nvSpPr>
        <p:spPr bwMode="auto">
          <a:xfrm>
            <a:off x="0" y="3048000"/>
            <a:ext cx="180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bg1"/>
                </a:solidFill>
              </a:rPr>
              <a:t>&gt;40 PIs</a:t>
            </a:r>
          </a:p>
          <a:p>
            <a:r>
              <a:rPr lang="en-US" sz="1800">
                <a:solidFill>
                  <a:schemeClr val="bg1"/>
                </a:solidFill>
              </a:rPr>
              <a:t>&gt;20 Institutions</a:t>
            </a:r>
          </a:p>
          <a:p>
            <a:r>
              <a:rPr lang="en-US" sz="1800">
                <a:solidFill>
                  <a:schemeClr val="bg1"/>
                </a:solidFill>
              </a:rPr>
              <a:t>&gt;50 Members</a:t>
            </a:r>
          </a:p>
          <a:p>
            <a:r>
              <a:rPr lang="en-US" sz="1800">
                <a:solidFill>
                  <a:schemeClr val="bg1"/>
                </a:solidFill>
              </a:rPr>
              <a:t>&gt;2000 Contacts</a:t>
            </a: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489200" y="28527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3195638" y="2998787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Irene</a:t>
            </a: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Sandy</a:t>
            </a:r>
          </a:p>
        </p:txBody>
      </p:sp>
      <p:pic>
        <p:nvPicPr>
          <p:cNvPr id="2" name="Picture 1" descr="eastcoastMap.jpg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6" t="14412" r="28349" b="17073"/>
          <a:stretch/>
        </p:blipFill>
        <p:spPr>
          <a:xfrm>
            <a:off x="7162800" y="0"/>
            <a:ext cx="1981200" cy="171506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Rectangle 2"/>
          <p:cNvSpPr/>
          <p:nvPr/>
        </p:nvSpPr>
        <p:spPr bwMode="auto">
          <a:xfrm rot="1620613">
            <a:off x="7772400" y="457200"/>
            <a:ext cx="381000" cy="533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velet_2ban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990600"/>
            <a:ext cx="6477000" cy="4857750"/>
          </a:xfrm>
          <a:prstGeom prst="rect">
            <a:avLst/>
          </a:prstGeom>
        </p:spPr>
      </p:pic>
      <p:sp>
        <p:nvSpPr>
          <p:cNvPr id="63489" name="TextBox 2"/>
          <p:cNvSpPr txBox="1">
            <a:spLocks noChangeArrowheads="1"/>
          </p:cNvSpPr>
          <p:nvPr/>
        </p:nvSpPr>
        <p:spPr bwMode="auto">
          <a:xfrm>
            <a:off x="0" y="25400"/>
            <a:ext cx="9144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Hurricane Irene Surface Current Wavelet Analysis</a:t>
            </a:r>
          </a:p>
          <a:p>
            <a:pPr algn="ctr"/>
            <a:endParaRPr lang="en-US"/>
          </a:p>
        </p:txBody>
      </p:sp>
      <p:sp>
        <p:nvSpPr>
          <p:cNvPr id="63490" name="TextBox 3"/>
          <p:cNvSpPr txBox="1">
            <a:spLocks noChangeArrowheads="1"/>
          </p:cNvSpPr>
          <p:nvPr/>
        </p:nvSpPr>
        <p:spPr bwMode="auto">
          <a:xfrm>
            <a:off x="1236663" y="541338"/>
            <a:ext cx="2374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Direct Wind Forcing</a:t>
            </a:r>
          </a:p>
        </p:txBody>
      </p:sp>
      <p:sp>
        <p:nvSpPr>
          <p:cNvPr id="63491" name="TextBox 4"/>
          <p:cNvSpPr txBox="1">
            <a:spLocks noChangeArrowheads="1"/>
          </p:cNvSpPr>
          <p:nvPr/>
        </p:nvSpPr>
        <p:spPr bwMode="auto">
          <a:xfrm>
            <a:off x="4876800" y="533400"/>
            <a:ext cx="210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Inertial Response</a:t>
            </a:r>
          </a:p>
        </p:txBody>
      </p:sp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25400" y="5486400"/>
            <a:ext cx="891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  </a:t>
            </a:r>
            <a:r>
              <a:rPr lang="en-US" u="sng"/>
              <a:t>Aug 27</a:t>
            </a:r>
            <a:r>
              <a:rPr lang="en-US"/>
              <a:t>      </a:t>
            </a:r>
            <a:r>
              <a:rPr lang="en-US" u="sng"/>
              <a:t>Aug 28</a:t>
            </a:r>
            <a:r>
              <a:rPr lang="en-US"/>
              <a:t>       </a:t>
            </a:r>
            <a:r>
              <a:rPr lang="en-US" u="sng"/>
              <a:t>Aug 29</a:t>
            </a:r>
            <a:r>
              <a:rPr lang="en-US"/>
              <a:t>     </a:t>
            </a:r>
            <a:r>
              <a:rPr lang="en-US" u="sng"/>
              <a:t> Aug 30</a:t>
            </a:r>
            <a:r>
              <a:rPr lang="en-US"/>
              <a:t>      </a:t>
            </a:r>
            <a:r>
              <a:rPr lang="en-US" u="sng"/>
              <a:t>Aug 31</a:t>
            </a:r>
            <a:r>
              <a:rPr lang="en-US"/>
              <a:t>      </a:t>
            </a:r>
            <a:r>
              <a:rPr lang="en-US" u="sng"/>
              <a:t>Sep 01</a:t>
            </a:r>
          </a:p>
          <a:p>
            <a:r>
              <a:rPr lang="en-US"/>
              <a:t>Frontside       Eye       Backside     Inertial      Inertial       Inertial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0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8" name="Group 37"/>
          <p:cNvGrpSpPr>
            <a:grpSpLocks/>
          </p:cNvGrpSpPr>
          <p:nvPr/>
        </p:nvGrpSpPr>
        <p:grpSpPr bwMode="auto">
          <a:xfrm>
            <a:off x="5365750" y="762000"/>
            <a:ext cx="3778250" cy="5373713"/>
            <a:chOff x="4918130" y="505476"/>
            <a:chExt cx="3778207" cy="5374132"/>
          </a:xfrm>
        </p:grpSpPr>
        <p:pic>
          <p:nvPicPr>
            <p:cNvPr id="29705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880128"/>
              <a:ext cx="3238500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6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4093229"/>
              <a:ext cx="3238500" cy="160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7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2493029"/>
              <a:ext cx="3238500" cy="160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8283592" y="886506"/>
              <a:ext cx="330196" cy="480097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709" name="TextBox 8"/>
            <p:cNvSpPr txBox="1">
              <a:spLocks noChangeArrowheads="1"/>
            </p:cNvSpPr>
            <p:nvPr/>
          </p:nvSpPr>
          <p:spPr bwMode="auto">
            <a:xfrm>
              <a:off x="8188380" y="21374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14</a:t>
              </a:r>
            </a:p>
          </p:txBody>
        </p:sp>
        <p:sp>
          <p:nvSpPr>
            <p:cNvPr id="29710" name="TextBox 9"/>
            <p:cNvSpPr txBox="1">
              <a:spLocks noChangeArrowheads="1"/>
            </p:cNvSpPr>
            <p:nvPr/>
          </p:nvSpPr>
          <p:spPr bwMode="auto">
            <a:xfrm>
              <a:off x="8201080" y="24295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33</a:t>
              </a:r>
            </a:p>
          </p:txBody>
        </p:sp>
        <p:sp>
          <p:nvSpPr>
            <p:cNvPr id="29711" name="TextBox 10"/>
            <p:cNvSpPr txBox="1">
              <a:spLocks noChangeArrowheads="1"/>
            </p:cNvSpPr>
            <p:nvPr/>
          </p:nvSpPr>
          <p:spPr bwMode="auto">
            <a:xfrm>
              <a:off x="8207430" y="36931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29</a:t>
              </a:r>
            </a:p>
          </p:txBody>
        </p:sp>
        <p:sp>
          <p:nvSpPr>
            <p:cNvPr id="29712" name="TextBox 11"/>
            <p:cNvSpPr txBox="1">
              <a:spLocks noChangeArrowheads="1"/>
            </p:cNvSpPr>
            <p:nvPr/>
          </p:nvSpPr>
          <p:spPr bwMode="auto">
            <a:xfrm>
              <a:off x="8169330" y="4048778"/>
              <a:ext cx="52700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105</a:t>
              </a:r>
            </a:p>
          </p:txBody>
        </p:sp>
        <p:sp>
          <p:nvSpPr>
            <p:cNvPr id="29713" name="TextBox 12"/>
            <p:cNvSpPr txBox="1">
              <a:spLocks noChangeArrowheads="1"/>
            </p:cNvSpPr>
            <p:nvPr/>
          </p:nvSpPr>
          <p:spPr bwMode="auto">
            <a:xfrm>
              <a:off x="8201080" y="53314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60</a:t>
              </a:r>
            </a:p>
          </p:txBody>
        </p:sp>
        <p:sp>
          <p:nvSpPr>
            <p:cNvPr id="29714" name="TextBox 13"/>
            <p:cNvSpPr txBox="1">
              <a:spLocks noChangeArrowheads="1"/>
            </p:cNvSpPr>
            <p:nvPr/>
          </p:nvSpPr>
          <p:spPr bwMode="auto">
            <a:xfrm>
              <a:off x="5400730" y="3553478"/>
              <a:ext cx="857416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S</a:t>
              </a:r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alinity</a:t>
              </a:r>
              <a:endParaRPr lang="en-US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9715" name="TextBox 14"/>
            <p:cNvSpPr txBox="1">
              <a:spLocks noChangeArrowheads="1"/>
            </p:cNvSpPr>
            <p:nvPr/>
          </p:nvSpPr>
          <p:spPr bwMode="auto">
            <a:xfrm>
              <a:off x="5375330" y="4925421"/>
              <a:ext cx="1375982" cy="5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% </a:t>
              </a:r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Saturation </a:t>
              </a:r>
            </a:p>
            <a:p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(DO)</a:t>
              </a:r>
              <a:endParaRPr lang="en-US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9716" name="TextBox 5"/>
            <p:cNvSpPr txBox="1">
              <a:spLocks noChangeArrowheads="1"/>
            </p:cNvSpPr>
            <p:nvPr/>
          </p:nvSpPr>
          <p:spPr bwMode="auto">
            <a:xfrm>
              <a:off x="5406372" y="1955967"/>
              <a:ext cx="1325989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1600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emperature</a:t>
              </a:r>
              <a:endParaRPr lang="en-US" sz="16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918130" y="886506"/>
              <a:ext cx="425445" cy="480097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718" name="TextBox 16"/>
            <p:cNvSpPr txBox="1">
              <a:spLocks noChangeArrowheads="1"/>
            </p:cNvSpPr>
            <p:nvPr/>
          </p:nvSpPr>
          <p:spPr bwMode="auto">
            <a:xfrm>
              <a:off x="4962580" y="21437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55</a:t>
              </a:r>
            </a:p>
          </p:txBody>
        </p:sp>
        <p:sp>
          <p:nvSpPr>
            <p:cNvPr id="29719" name="TextBox 18"/>
            <p:cNvSpPr txBox="1">
              <a:spLocks noChangeArrowheads="1"/>
            </p:cNvSpPr>
            <p:nvPr/>
          </p:nvSpPr>
          <p:spPr bwMode="auto">
            <a:xfrm>
              <a:off x="4981630" y="37312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55</a:t>
              </a:r>
            </a:p>
          </p:txBody>
        </p:sp>
        <p:sp>
          <p:nvSpPr>
            <p:cNvPr id="29720" name="TextBox 15"/>
            <p:cNvSpPr txBox="1">
              <a:spLocks noChangeArrowheads="1"/>
            </p:cNvSpPr>
            <p:nvPr/>
          </p:nvSpPr>
          <p:spPr bwMode="auto">
            <a:xfrm>
              <a:off x="5095930" y="241047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0</a:t>
              </a:r>
            </a:p>
          </p:txBody>
        </p:sp>
        <p:sp>
          <p:nvSpPr>
            <p:cNvPr id="29721" name="TextBox 19"/>
            <p:cNvSpPr txBox="1">
              <a:spLocks noChangeArrowheads="1"/>
            </p:cNvSpPr>
            <p:nvPr/>
          </p:nvSpPr>
          <p:spPr bwMode="auto">
            <a:xfrm>
              <a:off x="5089580" y="401067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0</a:t>
              </a:r>
            </a:p>
          </p:txBody>
        </p:sp>
        <p:sp>
          <p:nvSpPr>
            <p:cNvPr id="29722" name="TextBox 20"/>
            <p:cNvSpPr txBox="1">
              <a:spLocks noChangeArrowheads="1"/>
            </p:cNvSpPr>
            <p:nvPr/>
          </p:nvSpPr>
          <p:spPr bwMode="auto">
            <a:xfrm>
              <a:off x="4956230" y="53251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55</a:t>
              </a:r>
            </a:p>
          </p:txBody>
        </p:sp>
        <p:sp>
          <p:nvSpPr>
            <p:cNvPr id="29723" name="TextBox 22"/>
            <p:cNvSpPr txBox="1">
              <a:spLocks noChangeArrowheads="1"/>
            </p:cNvSpPr>
            <p:nvPr/>
          </p:nvSpPr>
          <p:spPr bwMode="auto">
            <a:xfrm rot="16200000">
              <a:off x="4763266" y="142354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9724" name="TextBox 23"/>
            <p:cNvSpPr txBox="1">
              <a:spLocks noChangeArrowheads="1"/>
            </p:cNvSpPr>
            <p:nvPr/>
          </p:nvSpPr>
          <p:spPr bwMode="auto">
            <a:xfrm rot="16200000">
              <a:off x="4769616" y="303009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9725" name="TextBox 24"/>
            <p:cNvSpPr txBox="1">
              <a:spLocks noChangeArrowheads="1"/>
            </p:cNvSpPr>
            <p:nvPr/>
          </p:nvSpPr>
          <p:spPr bwMode="auto">
            <a:xfrm rot="16200000">
              <a:off x="4775966" y="463664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18130" y="5585872"/>
              <a:ext cx="3702008" cy="27942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727" name="TextBox 25"/>
            <p:cNvSpPr txBox="1">
              <a:spLocks noChangeArrowheads="1"/>
            </p:cNvSpPr>
            <p:nvPr/>
          </p:nvSpPr>
          <p:spPr bwMode="auto">
            <a:xfrm>
              <a:off x="5254680" y="5541028"/>
              <a:ext cx="834974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 smtClean="0"/>
                <a:t>Aug 12</a:t>
              </a:r>
              <a:endParaRPr lang="en-US" sz="1600" dirty="0"/>
            </a:p>
          </p:txBody>
        </p:sp>
        <p:sp>
          <p:nvSpPr>
            <p:cNvPr id="29728" name="TextBox 26"/>
            <p:cNvSpPr txBox="1">
              <a:spLocks noChangeArrowheads="1"/>
            </p:cNvSpPr>
            <p:nvPr/>
          </p:nvSpPr>
          <p:spPr bwMode="auto">
            <a:xfrm>
              <a:off x="7477151" y="5541028"/>
              <a:ext cx="834974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 smtClean="0"/>
                <a:t>Sep </a:t>
              </a:r>
              <a:r>
                <a:rPr lang="en-US" sz="1600" dirty="0" smtClean="0"/>
                <a:t>07</a:t>
              </a:r>
              <a:endParaRPr lang="en-US" sz="1600" dirty="0"/>
            </a:p>
          </p:txBody>
        </p:sp>
        <p:sp>
          <p:nvSpPr>
            <p:cNvPr id="29729" name="TextBox 28"/>
            <p:cNvSpPr txBox="1">
              <a:spLocks noChangeArrowheads="1"/>
            </p:cNvSpPr>
            <p:nvPr/>
          </p:nvSpPr>
          <p:spPr bwMode="auto">
            <a:xfrm>
              <a:off x="6416731" y="5509277"/>
              <a:ext cx="6339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date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356275" y="3966496"/>
              <a:ext cx="2774918" cy="1905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368975" y="2366171"/>
              <a:ext cx="2774918" cy="1905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919718" y="592795"/>
              <a:ext cx="3698833" cy="33816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6967570" y="880155"/>
              <a:ext cx="273047" cy="1587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734" name="TextBox 7"/>
            <p:cNvSpPr txBox="1">
              <a:spLocks noChangeArrowheads="1"/>
            </p:cNvSpPr>
            <p:nvPr/>
          </p:nvSpPr>
          <p:spPr bwMode="auto">
            <a:xfrm>
              <a:off x="8213780" y="8166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26</a:t>
              </a:r>
            </a:p>
          </p:txBody>
        </p:sp>
        <p:sp>
          <p:nvSpPr>
            <p:cNvPr id="29735" name="TextBox 17"/>
            <p:cNvSpPr txBox="1">
              <a:spLocks noChangeArrowheads="1"/>
            </p:cNvSpPr>
            <p:nvPr/>
          </p:nvSpPr>
          <p:spPr bwMode="auto">
            <a:xfrm>
              <a:off x="5095930" y="81662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0</a:t>
              </a:r>
            </a:p>
          </p:txBody>
        </p:sp>
        <p:sp>
          <p:nvSpPr>
            <p:cNvPr id="29736" name="TextBox 35"/>
            <p:cNvSpPr txBox="1">
              <a:spLocks noChangeArrowheads="1"/>
            </p:cNvSpPr>
            <p:nvPr/>
          </p:nvSpPr>
          <p:spPr bwMode="auto">
            <a:xfrm>
              <a:off x="6365932" y="505476"/>
              <a:ext cx="1967734" cy="400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b="1" dirty="0">
                  <a:latin typeface="Times New Roman"/>
                  <a:cs typeface="Times New Roman"/>
                </a:rPr>
                <a:t>Hurricane Irene</a:t>
              </a:r>
            </a:p>
          </p:txBody>
        </p:sp>
      </p:grpSp>
      <p:pic>
        <p:nvPicPr>
          <p:cNvPr id="29699" name="Picture 38" descr="ru16-221_deploymentTrackZoomContour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5458" r="5849" b="5067"/>
          <a:stretch>
            <a:fillRect/>
          </a:stretch>
        </p:blipFill>
        <p:spPr bwMode="auto">
          <a:xfrm>
            <a:off x="127000" y="533400"/>
            <a:ext cx="2552700" cy="1943100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reeform 39"/>
          <p:cNvSpPr/>
          <p:nvPr/>
        </p:nvSpPr>
        <p:spPr>
          <a:xfrm>
            <a:off x="2798763" y="5138738"/>
            <a:ext cx="300037" cy="203200"/>
          </a:xfrm>
          <a:custGeom>
            <a:avLst/>
            <a:gdLst>
              <a:gd name="connsiteX0" fmla="*/ 0 w 300567"/>
              <a:gd name="connsiteY0" fmla="*/ 0 h 203200"/>
              <a:gd name="connsiteX1" fmla="*/ 80434 w 300567"/>
              <a:gd name="connsiteY1" fmla="*/ 59266 h 203200"/>
              <a:gd name="connsiteX2" fmla="*/ 131234 w 300567"/>
              <a:gd name="connsiteY2" fmla="*/ 97366 h 203200"/>
              <a:gd name="connsiteX3" fmla="*/ 182034 w 300567"/>
              <a:gd name="connsiteY3" fmla="*/ 160866 h 203200"/>
              <a:gd name="connsiteX4" fmla="*/ 211667 w 300567"/>
              <a:gd name="connsiteY4" fmla="*/ 203200 h 203200"/>
              <a:gd name="connsiteX5" fmla="*/ 211667 w 300567"/>
              <a:gd name="connsiteY5" fmla="*/ 203200 h 203200"/>
              <a:gd name="connsiteX6" fmla="*/ 254000 w 300567"/>
              <a:gd name="connsiteY6" fmla="*/ 148166 h 203200"/>
              <a:gd name="connsiteX7" fmla="*/ 300567 w 300567"/>
              <a:gd name="connsiteY7" fmla="*/ 143933 h 203200"/>
              <a:gd name="connsiteX8" fmla="*/ 300567 w 300567"/>
              <a:gd name="connsiteY8" fmla="*/ 143933 h 203200"/>
              <a:gd name="connsiteX9" fmla="*/ 232834 w 300567"/>
              <a:gd name="connsiteY9" fmla="*/ 88900 h 203200"/>
              <a:gd name="connsiteX10" fmla="*/ 203200 w 300567"/>
              <a:gd name="connsiteY10" fmla="*/ 381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0567" h="203200">
                <a:moveTo>
                  <a:pt x="0" y="0"/>
                </a:moveTo>
                <a:lnTo>
                  <a:pt x="80434" y="59266"/>
                </a:lnTo>
                <a:lnTo>
                  <a:pt x="131234" y="97366"/>
                </a:lnTo>
                <a:lnTo>
                  <a:pt x="182034" y="160866"/>
                </a:lnTo>
                <a:lnTo>
                  <a:pt x="211667" y="203200"/>
                </a:lnTo>
                <a:lnTo>
                  <a:pt x="211667" y="203200"/>
                </a:lnTo>
                <a:lnTo>
                  <a:pt x="254000" y="148166"/>
                </a:lnTo>
                <a:lnTo>
                  <a:pt x="300567" y="143933"/>
                </a:lnTo>
                <a:lnTo>
                  <a:pt x="300567" y="143933"/>
                </a:lnTo>
                <a:lnTo>
                  <a:pt x="232834" y="88900"/>
                </a:lnTo>
                <a:lnTo>
                  <a:pt x="203200" y="38100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078163" y="5270500"/>
            <a:ext cx="58737" cy="42863"/>
          </a:xfrm>
          <a:custGeom>
            <a:avLst/>
            <a:gdLst>
              <a:gd name="connsiteX0" fmla="*/ 0 w 59267"/>
              <a:gd name="connsiteY0" fmla="*/ 0 h 42334"/>
              <a:gd name="connsiteX1" fmla="*/ 59267 w 59267"/>
              <a:gd name="connsiteY1" fmla="*/ 42334 h 42334"/>
              <a:gd name="connsiteX2" fmla="*/ 59267 w 59267"/>
              <a:gd name="connsiteY2" fmla="*/ 42334 h 42334"/>
              <a:gd name="connsiteX3" fmla="*/ 59267 w 59267"/>
              <a:gd name="connsiteY3" fmla="*/ 42334 h 4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67" h="42334">
                <a:moveTo>
                  <a:pt x="0" y="0"/>
                </a:moveTo>
                <a:lnTo>
                  <a:pt x="59267" y="42334"/>
                </a:lnTo>
                <a:lnTo>
                  <a:pt x="59267" y="42334"/>
                </a:lnTo>
                <a:lnTo>
                  <a:pt x="59267" y="42334"/>
                </a:lnTo>
              </a:path>
            </a:pathLst>
          </a:cu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 rot="19380000">
            <a:off x="1449388" y="1584325"/>
            <a:ext cx="484187" cy="24288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7" name="Straight Connector 46"/>
          <p:cNvCxnSpPr>
            <a:stCxn id="43" idx="3"/>
          </p:cNvCxnSpPr>
          <p:nvPr/>
        </p:nvCxnSpPr>
        <p:spPr>
          <a:xfrm flipV="1">
            <a:off x="1884363" y="920750"/>
            <a:ext cx="839787" cy="639763"/>
          </a:xfrm>
          <a:prstGeom prst="line">
            <a:avLst/>
          </a:prstGeom>
          <a:ln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3"/>
          <p:cNvSpPr txBox="1">
            <a:spLocks noChangeArrowheads="1"/>
          </p:cNvSpPr>
          <p:nvPr/>
        </p:nvSpPr>
        <p:spPr bwMode="auto">
          <a:xfrm>
            <a:off x="0" y="2514600"/>
            <a:ext cx="3048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RU16 </a:t>
            </a:r>
          </a:p>
          <a:p>
            <a:pPr>
              <a:buFont typeface="Arial" charset="0"/>
              <a:buChar char="•"/>
            </a:pPr>
            <a:r>
              <a:rPr lang="en-US"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 Deployed for EPA.</a:t>
            </a:r>
          </a:p>
          <a:p>
            <a:pPr>
              <a:buFont typeface="Arial" charset="0"/>
              <a:buChar char="•"/>
            </a:pPr>
            <a:r>
              <a:rPr lang="en-US"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 Map bottom dissolved </a:t>
            </a:r>
            <a:r>
              <a:rPr lang="en-US" sz="18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	oxygen</a:t>
            </a:r>
            <a:r>
              <a:rPr lang="en-US"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</a:p>
          <a:p>
            <a:pPr>
              <a:buFont typeface="Arial" charset="0"/>
              <a:buChar char="•"/>
            </a:pPr>
            <a:r>
              <a:rPr lang="en-US"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 Provided data on mixing </a:t>
            </a:r>
            <a:r>
              <a:rPr lang="en-US" sz="18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	during </a:t>
            </a:r>
            <a:r>
              <a:rPr lang="en-US"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storm.</a:t>
            </a:r>
          </a:p>
          <a:p>
            <a:endParaRPr lang="en-US" sz="1800" b="1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ctr"/>
            <a:endParaRPr lang="en-US" sz="18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7200" y="16933"/>
            <a:ext cx="847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Hurricane Irene: Glider Sampling Through the Storm</a:t>
            </a:r>
            <a:endParaRPr lang="en-US" sz="28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-12699" y="5222875"/>
            <a:ext cx="2554414" cy="1025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743200" y="4953000"/>
            <a:ext cx="838200" cy="609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7391400" y="1219200"/>
            <a:ext cx="304800" cy="45720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ience_Irene_tem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5" t="11636" b="7660"/>
          <a:stretch/>
        </p:blipFill>
        <p:spPr>
          <a:xfrm>
            <a:off x="12700" y="711200"/>
            <a:ext cx="4756584" cy="2730501"/>
          </a:xfrm>
          <a:prstGeom prst="rect">
            <a:avLst/>
          </a:prstGeom>
        </p:spPr>
      </p:pic>
      <p:pic>
        <p:nvPicPr>
          <p:cNvPr id="9" name="Picture 8" descr="science_Irene_N2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5" t="11213" b="5831"/>
          <a:stretch/>
        </p:blipFill>
        <p:spPr>
          <a:xfrm>
            <a:off x="25400" y="3035301"/>
            <a:ext cx="4756584" cy="2806700"/>
          </a:xfrm>
          <a:prstGeom prst="rect">
            <a:avLst/>
          </a:prstGeom>
        </p:spPr>
      </p:pic>
      <p:pic>
        <p:nvPicPr>
          <p:cNvPr id="18" name="Picture 17" descr="science_time_serie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r="15204"/>
          <a:stretch/>
        </p:blipFill>
        <p:spPr>
          <a:xfrm>
            <a:off x="5302684" y="685800"/>
            <a:ext cx="3650816" cy="2926178"/>
          </a:xfrm>
          <a:prstGeom prst="rect">
            <a:avLst/>
          </a:prstGeom>
        </p:spPr>
      </p:pic>
      <p:pic>
        <p:nvPicPr>
          <p:cNvPr id="19" name="Picture 18" descr="science_oxygen_time_serie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r="15205"/>
          <a:stretch/>
        </p:blipFill>
        <p:spPr>
          <a:xfrm>
            <a:off x="5315384" y="2819400"/>
            <a:ext cx="3638116" cy="29261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6933"/>
            <a:ext cx="847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Hurricane Irene: Glider Sampling Through the Storm</a:t>
            </a:r>
            <a:endParaRPr lang="en-US" sz="28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438400" y="3289518"/>
            <a:ext cx="0" cy="20444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438400" y="914400"/>
            <a:ext cx="0" cy="20444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7848600" y="3733800"/>
            <a:ext cx="0" cy="12062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7848600" y="1600200"/>
            <a:ext cx="0" cy="12062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7412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ience_irene_bottom_current_calc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t="5388" r="11667" b="51701"/>
          <a:stretch/>
        </p:blipFill>
        <p:spPr>
          <a:xfrm>
            <a:off x="228600" y="3174325"/>
            <a:ext cx="4711700" cy="2777239"/>
          </a:xfrm>
          <a:prstGeom prst="rect">
            <a:avLst/>
          </a:prstGeom>
        </p:spPr>
      </p:pic>
      <p:pic>
        <p:nvPicPr>
          <p:cNvPr id="9" name="Picture 1" descr="mts_coda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/>
        </p:blipFill>
        <p:spPr bwMode="auto">
          <a:xfrm>
            <a:off x="304800" y="25400"/>
            <a:ext cx="3543472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381000" y="304800"/>
            <a:ext cx="1050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latin typeface="Times New Roman"/>
                <a:cs typeface="Times New Roman"/>
              </a:rPr>
              <a:t>Before</a:t>
            </a:r>
          </a:p>
        </p:txBody>
      </p:sp>
      <p:pic>
        <p:nvPicPr>
          <p:cNvPr id="13" name="Picture 1" descr="mts_coda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53232" r="32130" b="4221"/>
          <a:stretch/>
        </p:blipFill>
        <p:spPr bwMode="auto">
          <a:xfrm>
            <a:off x="5029200" y="96242"/>
            <a:ext cx="3505200" cy="305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5181600" y="317500"/>
            <a:ext cx="8795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latin typeface="Times New Roman"/>
                <a:cs typeface="Times New Roman"/>
              </a:rPr>
              <a:t>After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867400"/>
            <a:ext cx="525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Surface (CODAR)       </a:t>
            </a:r>
            <a:r>
              <a:rPr lang="en-US" sz="1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Depth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Avg</a:t>
            </a:r>
            <a:r>
              <a:rPr lang="en-US" sz="1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(Glider)         </a:t>
            </a:r>
            <a:r>
              <a:rPr lang="en-US" sz="1400" b="1" dirty="0" smtClean="0">
                <a:solidFill>
                  <a:srgbClr val="FF6FCF"/>
                </a:solidFill>
                <a:latin typeface="Times New Roman"/>
                <a:cs typeface="Times New Roman"/>
              </a:rPr>
              <a:t>Bottom (Difference)</a:t>
            </a:r>
            <a:endParaRPr lang="en-US" sz="1400" b="1" dirty="0">
              <a:solidFill>
                <a:srgbClr val="FF6FCF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3100" y="3505200"/>
            <a:ext cx="411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Offshore</a:t>
            </a:r>
          </a:p>
          <a:p>
            <a:endParaRPr lang="en-US" sz="1400" b="1" dirty="0">
              <a:latin typeface="Times New Roman"/>
              <a:cs typeface="Times New Roman"/>
            </a:endParaRPr>
          </a:p>
          <a:p>
            <a:endParaRPr lang="en-US" sz="1400" b="1" dirty="0" smtClean="0">
              <a:latin typeface="Times New Roman"/>
              <a:cs typeface="Times New Roman"/>
            </a:endParaRPr>
          </a:p>
          <a:p>
            <a:endParaRPr lang="en-US" sz="1400" b="1" dirty="0">
              <a:latin typeface="Times New Roman"/>
              <a:cs typeface="Times New Roman"/>
            </a:endParaRPr>
          </a:p>
          <a:p>
            <a:endParaRPr lang="en-US" sz="1400" b="1" dirty="0" smtClean="0">
              <a:latin typeface="Times New Roman"/>
              <a:cs typeface="Times New Roman"/>
            </a:endParaRPr>
          </a:p>
          <a:p>
            <a:endParaRPr lang="en-US" sz="1400" b="1" dirty="0">
              <a:latin typeface="Times New Roman"/>
              <a:cs typeface="Times New Roman"/>
            </a:endParaRPr>
          </a:p>
          <a:p>
            <a:endParaRPr lang="en-US" sz="1400" b="1" dirty="0" smtClean="0">
              <a:latin typeface="Times New Roman"/>
              <a:cs typeface="Times New Roman"/>
            </a:endParaRPr>
          </a:p>
          <a:p>
            <a:r>
              <a:rPr lang="en-US" sz="1400" b="1" dirty="0" smtClean="0">
                <a:latin typeface="Times New Roman"/>
                <a:cs typeface="Times New Roman"/>
              </a:rPr>
              <a:t>Onshore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596900" y="4393525"/>
            <a:ext cx="403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3308350" y="3505200"/>
            <a:ext cx="0" cy="18158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Picture 17" descr="science_Irene_tem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5" t="11636" r="24331" b="7660"/>
          <a:stretch/>
        </p:blipFill>
        <p:spPr>
          <a:xfrm>
            <a:off x="4876800" y="3200400"/>
            <a:ext cx="3441700" cy="2730501"/>
          </a:xfrm>
          <a:prstGeom prst="rect">
            <a:avLst/>
          </a:prstGeom>
        </p:spPr>
      </p:pic>
      <p:pic>
        <p:nvPicPr>
          <p:cNvPr id="20" name="Picture 19" descr="science_Irene_tem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69" t="11636" r="4592" b="7660"/>
          <a:stretch/>
        </p:blipFill>
        <p:spPr>
          <a:xfrm>
            <a:off x="8382000" y="3200400"/>
            <a:ext cx="558800" cy="2730501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477000" y="3657600"/>
            <a:ext cx="609600" cy="1219200"/>
            <a:chOff x="6400800" y="3657600"/>
            <a:chExt cx="609600" cy="1219200"/>
          </a:xfrm>
        </p:grpSpPr>
        <p:cxnSp>
          <p:nvCxnSpPr>
            <p:cNvPr id="4" name="Straight Arrow Connector 3"/>
            <p:cNvCxnSpPr/>
            <p:nvPr/>
          </p:nvCxnSpPr>
          <p:spPr bwMode="auto">
            <a:xfrm flipH="1">
              <a:off x="6400800" y="3657600"/>
              <a:ext cx="5334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6477000" y="4876800"/>
              <a:ext cx="5334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28" name="Straight Arrow Connector 27"/>
          <p:cNvCxnSpPr/>
          <p:nvPr/>
        </p:nvCxnSpPr>
        <p:spPr bwMode="auto">
          <a:xfrm flipH="1">
            <a:off x="6477000" y="3657600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alpha val="51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6553200" y="4876800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alpha val="51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7315200" y="3429000"/>
            <a:ext cx="0" cy="20444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H="1" flipV="1">
            <a:off x="2590800" y="1219200"/>
            <a:ext cx="762000" cy="914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1" name="Group 10"/>
          <p:cNvGrpSpPr/>
          <p:nvPr/>
        </p:nvGrpSpPr>
        <p:grpSpPr>
          <a:xfrm>
            <a:off x="7315200" y="1600200"/>
            <a:ext cx="914400" cy="3276600"/>
            <a:chOff x="7315200" y="1600200"/>
            <a:chExt cx="914400" cy="3276600"/>
          </a:xfrm>
        </p:grpSpPr>
        <p:grpSp>
          <p:nvGrpSpPr>
            <p:cNvPr id="25" name="Group 24"/>
            <p:cNvGrpSpPr/>
            <p:nvPr/>
          </p:nvGrpSpPr>
          <p:grpSpPr>
            <a:xfrm>
              <a:off x="7467600" y="3657600"/>
              <a:ext cx="533400" cy="1219200"/>
              <a:chOff x="7315200" y="3657600"/>
              <a:chExt cx="533400" cy="1219200"/>
            </a:xfrm>
          </p:grpSpPr>
          <p:cxnSp>
            <p:nvCxnSpPr>
              <p:cNvPr id="23" name="Straight Arrow Connector 22"/>
              <p:cNvCxnSpPr/>
              <p:nvPr/>
            </p:nvCxnSpPr>
            <p:spPr bwMode="auto">
              <a:xfrm flipH="1">
                <a:off x="7315200" y="3657600"/>
                <a:ext cx="53340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>
                <a:off x="7315200" y="4876800"/>
                <a:ext cx="53340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</p:grpSp>
        <p:cxnSp>
          <p:nvCxnSpPr>
            <p:cNvPr id="27" name="Straight Arrow Connector 26"/>
            <p:cNvCxnSpPr/>
            <p:nvPr/>
          </p:nvCxnSpPr>
          <p:spPr bwMode="auto">
            <a:xfrm>
              <a:off x="7315200" y="1600200"/>
              <a:ext cx="914400" cy="5334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528568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ts_Irene_ROMS_tem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0" r="16886"/>
          <a:stretch/>
        </p:blipFill>
        <p:spPr>
          <a:xfrm>
            <a:off x="76200" y="2895600"/>
            <a:ext cx="4051300" cy="3276600"/>
          </a:xfrm>
          <a:prstGeom prst="rect">
            <a:avLst/>
          </a:prstGeom>
        </p:spPr>
      </p:pic>
      <p:pic>
        <p:nvPicPr>
          <p:cNvPr id="11" name="Picture 10" descr="mts_Irene_ROMS_cros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18012" r="24980"/>
          <a:stretch/>
        </p:blipFill>
        <p:spPr>
          <a:xfrm>
            <a:off x="3962400" y="3479800"/>
            <a:ext cx="4724400" cy="2659150"/>
          </a:xfrm>
          <a:prstGeom prst="rect">
            <a:avLst/>
          </a:prstGeom>
        </p:spPr>
      </p:pic>
      <p:pic>
        <p:nvPicPr>
          <p:cNvPr id="33793" name="Picture 1" descr="irene_merged_1x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83"/>
          <a:stretch/>
        </p:blipFill>
        <p:spPr bwMode="auto">
          <a:xfrm>
            <a:off x="76200" y="636588"/>
            <a:ext cx="4800600" cy="237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539750" y="2514600"/>
            <a:ext cx="2159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>
                <a:latin typeface="Times New Roman"/>
                <a:cs typeface="Times New Roman"/>
              </a:rPr>
              <a:t>Glider Temperature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533400" y="5105400"/>
            <a:ext cx="22129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>
                <a:latin typeface="Times New Roman"/>
                <a:cs typeface="Times New Roman"/>
              </a:rPr>
              <a:t>ROMS Temperature</a:t>
            </a:r>
          </a:p>
        </p:txBody>
      </p:sp>
      <p:sp>
        <p:nvSpPr>
          <p:cNvPr id="33798" name="TextBox 6"/>
          <p:cNvSpPr txBox="1">
            <a:spLocks noChangeArrowheads="1"/>
          </p:cNvSpPr>
          <p:nvPr/>
        </p:nvSpPr>
        <p:spPr bwMode="auto">
          <a:xfrm>
            <a:off x="4800600" y="5105400"/>
            <a:ext cx="21467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>
                <a:latin typeface="Times New Roman"/>
                <a:cs typeface="Times New Roman"/>
              </a:rPr>
              <a:t>ROMS Cross-Shore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16933"/>
            <a:ext cx="7421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Hurricane Irene: Our Modeled Ocean (ROMS)</a:t>
            </a:r>
            <a:endParaRPr lang="en-US" sz="28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" descr="irene_merged_1x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6" b="74583"/>
          <a:stretch/>
        </p:blipFill>
        <p:spPr bwMode="auto">
          <a:xfrm>
            <a:off x="3810000" y="670455"/>
            <a:ext cx="736600" cy="237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mts_Irene_ROMS_tem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7" r="5482"/>
          <a:stretch/>
        </p:blipFill>
        <p:spPr>
          <a:xfrm>
            <a:off x="3733800" y="2895600"/>
            <a:ext cx="520700" cy="3276600"/>
          </a:xfrm>
          <a:prstGeom prst="rect">
            <a:avLst/>
          </a:prstGeom>
        </p:spPr>
      </p:pic>
      <p:pic>
        <p:nvPicPr>
          <p:cNvPr id="20" name="Picture 19" descr="science_irene_bottom_current_calc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t="5388" r="11667" b="51701"/>
          <a:stretch/>
        </p:blipFill>
        <p:spPr>
          <a:xfrm>
            <a:off x="4203700" y="431125"/>
            <a:ext cx="4711700" cy="277723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648200" y="762000"/>
            <a:ext cx="411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Offshore</a:t>
            </a:r>
          </a:p>
          <a:p>
            <a:endParaRPr lang="en-US" sz="1400" b="1" dirty="0">
              <a:latin typeface="Times New Roman"/>
              <a:cs typeface="Times New Roman"/>
            </a:endParaRPr>
          </a:p>
          <a:p>
            <a:endParaRPr lang="en-US" sz="1400" b="1" dirty="0" smtClean="0">
              <a:latin typeface="Times New Roman"/>
              <a:cs typeface="Times New Roman"/>
            </a:endParaRPr>
          </a:p>
          <a:p>
            <a:endParaRPr lang="en-US" sz="1400" b="1" dirty="0">
              <a:latin typeface="Times New Roman"/>
              <a:cs typeface="Times New Roman"/>
            </a:endParaRPr>
          </a:p>
          <a:p>
            <a:endParaRPr lang="en-US" sz="1400" b="1" dirty="0" smtClean="0">
              <a:latin typeface="Times New Roman"/>
              <a:cs typeface="Times New Roman"/>
            </a:endParaRPr>
          </a:p>
          <a:p>
            <a:endParaRPr lang="en-US" sz="1400" b="1" dirty="0">
              <a:latin typeface="Times New Roman"/>
              <a:cs typeface="Times New Roman"/>
            </a:endParaRPr>
          </a:p>
          <a:p>
            <a:endParaRPr lang="en-US" sz="1400" b="1" dirty="0" smtClean="0">
              <a:latin typeface="Times New Roman"/>
              <a:cs typeface="Times New Roman"/>
            </a:endParaRPr>
          </a:p>
          <a:p>
            <a:r>
              <a:rPr lang="en-US" sz="1400" b="1" dirty="0" smtClean="0">
                <a:latin typeface="Times New Roman"/>
                <a:cs typeface="Times New Roman"/>
              </a:rPr>
              <a:t>Onshore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4572000" y="1650325"/>
            <a:ext cx="403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7283450" y="762000"/>
            <a:ext cx="0" cy="18158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 descr="mts_Irene_ROMS_cros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8" r="4268"/>
          <a:stretch/>
        </p:blipFill>
        <p:spPr>
          <a:xfrm>
            <a:off x="8686801" y="2971800"/>
            <a:ext cx="457200" cy="3048000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 bwMode="auto">
          <a:xfrm>
            <a:off x="7239000" y="3429000"/>
            <a:ext cx="0" cy="21206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H="1">
            <a:off x="6629400" y="3657600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6629400" y="4648200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FC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>
            <a:off x="7696200" y="3657600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7696200" y="4648200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FCF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2590800" y="838200"/>
            <a:ext cx="0" cy="18158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2590800" y="3505200"/>
            <a:ext cx="0" cy="18158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975" b="20846"/>
          <a:stretch/>
        </p:blipFill>
        <p:spPr>
          <a:xfrm>
            <a:off x="457200" y="1600200"/>
            <a:ext cx="3471104" cy="16608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6404" y="1346000"/>
            <a:ext cx="47407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Depth-averaged across-shelf momentum terms(m s</a:t>
            </a:r>
            <a:r>
              <a:rPr lang="en-US" sz="1600" b="1" baseline="30000" dirty="0" smtClean="0"/>
              <a:t>-2</a:t>
            </a:r>
            <a:r>
              <a:rPr lang="en-US" sz="1600" b="1" dirty="0" smtClean="0"/>
              <a:t>)</a:t>
            </a:r>
          </a:p>
          <a:p>
            <a:endParaRPr lang="en-US" sz="16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652"/>
          <a:stretch/>
        </p:blipFill>
        <p:spPr>
          <a:xfrm>
            <a:off x="365965" y="3845306"/>
            <a:ext cx="3596435" cy="20982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2752" y="3661434"/>
            <a:ext cx="2911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De-tided free surface height (m)</a:t>
            </a:r>
            <a:endParaRPr lang="en-US" sz="16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8049" t="54937" r="67076" b="18780"/>
          <a:stretch/>
        </p:blipFill>
        <p:spPr>
          <a:xfrm>
            <a:off x="3769808" y="1746738"/>
            <a:ext cx="1133475" cy="15029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933" y="0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Depth</a:t>
            </a:r>
            <a:r>
              <a:rPr lang="en-US" b="1" dirty="0">
                <a:solidFill>
                  <a:srgbClr val="3366FF"/>
                </a:solidFill>
                <a:latin typeface="Times New Roman"/>
                <a:cs typeface="Times New Roman"/>
              </a:rPr>
              <a:t>-averaged </a:t>
            </a:r>
            <a:r>
              <a:rPr lang="en-US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across-</a:t>
            </a:r>
            <a:r>
              <a:rPr lang="en-US" b="1" dirty="0">
                <a:solidFill>
                  <a:srgbClr val="3366FF"/>
                </a:solidFill>
                <a:latin typeface="Times New Roman"/>
                <a:cs typeface="Times New Roman"/>
              </a:rPr>
              <a:t>shelf </a:t>
            </a:r>
            <a:endParaRPr lang="en-US" b="1" dirty="0" smtClean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r>
              <a:rPr lang="en-US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momentum balance terms</a:t>
            </a:r>
            <a:endParaRPr lang="en-US" b="1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7071"/>
          <a:stretch/>
        </p:blipFill>
        <p:spPr>
          <a:xfrm>
            <a:off x="5486400" y="228600"/>
            <a:ext cx="3505200" cy="20982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700" y="2133600"/>
            <a:ext cx="3771900" cy="20982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9700" y="3886200"/>
            <a:ext cx="3771900" cy="209829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 bwMode="auto">
          <a:xfrm flipV="1">
            <a:off x="7315200" y="533400"/>
            <a:ext cx="0" cy="1295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7315200" y="2362200"/>
            <a:ext cx="0" cy="1295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7315200" y="4114800"/>
            <a:ext cx="0" cy="1295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2590800" y="1828800"/>
            <a:ext cx="0" cy="1295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 flipV="1">
            <a:off x="2624666" y="3970867"/>
            <a:ext cx="8467" cy="1473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>
            <a:off x="6934200" y="4419600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6934200" y="5105400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7391400" y="4419600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alpha val="70000"/>
              </a:schemeClr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7391400" y="5105400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alpha val="7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794861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7" descr="cold_lis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3268" r="15894" b="22905"/>
          <a:stretch>
            <a:fillRect/>
          </a:stretch>
        </p:blipFill>
        <p:spPr bwMode="auto">
          <a:xfrm>
            <a:off x="3071813" y="588963"/>
            <a:ext cx="2968625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8" descr="cold_lisa-war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9" t="3268" r="16364" b="25568"/>
          <a:stretch>
            <a:fillRect/>
          </a:stretch>
        </p:blipFill>
        <p:spPr bwMode="auto">
          <a:xfrm>
            <a:off x="6153150" y="582613"/>
            <a:ext cx="2990850" cy="402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9" descr="war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t="3511" r="16049" b="22783"/>
          <a:stretch>
            <a:fillRect/>
          </a:stretch>
        </p:blipFill>
        <p:spPr bwMode="auto">
          <a:xfrm>
            <a:off x="0" y="588963"/>
            <a:ext cx="2938463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315200" y="3787526"/>
            <a:ext cx="1874838" cy="40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/>
          <a:p>
            <a:pPr algn="ctr">
              <a:defRPr/>
            </a:pPr>
            <a:r>
              <a:rPr lang="en-US" sz="2200" b="1" dirty="0" smtClean="0">
                <a:latin typeface="Times New Roman"/>
                <a:cs typeface="Times New Roman"/>
              </a:rPr>
              <a:t>Difference</a:t>
            </a:r>
            <a:endParaRPr lang="en-US" sz="2200" b="1" dirty="0">
              <a:latin typeface="Times New Roman"/>
              <a:cs typeface="Times New Roman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00200" y="3733800"/>
            <a:ext cx="1152525" cy="40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/>
          <a:p>
            <a:pPr algn="ctr">
              <a:defRPr/>
            </a:pPr>
            <a:r>
              <a:rPr lang="en-US" sz="2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Before</a:t>
            </a:r>
            <a:endParaRPr lang="en-US" sz="22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5847" name="Rectangle 9"/>
          <p:cNvSpPr>
            <a:spLocks noChangeArrowheads="1"/>
          </p:cNvSpPr>
          <p:nvPr/>
        </p:nvSpPr>
        <p:spPr bwMode="auto">
          <a:xfrm>
            <a:off x="0" y="214313"/>
            <a:ext cx="9144000" cy="803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35848" name="TextBox 7"/>
          <p:cNvSpPr txBox="1">
            <a:spLocks noChangeArrowheads="1"/>
          </p:cNvSpPr>
          <p:nvPr/>
        </p:nvSpPr>
        <p:spPr bwMode="auto">
          <a:xfrm>
            <a:off x="0" y="30163"/>
            <a:ext cx="9144000" cy="101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100" b="1" dirty="0" smtClean="0">
                <a:solidFill>
                  <a:srgbClr val="3366FF"/>
                </a:solidFill>
                <a:latin typeface="Times New Roman"/>
                <a:cs typeface="Times New Roman"/>
                <a:sym typeface="Gill Sans" charset="0"/>
              </a:rPr>
              <a:t>Pre- and Post</a:t>
            </a:r>
            <a:r>
              <a:rPr lang="en-US" sz="3100" b="1" dirty="0">
                <a:solidFill>
                  <a:srgbClr val="3366FF"/>
                </a:solidFill>
                <a:latin typeface="Times New Roman"/>
                <a:cs typeface="Times New Roman"/>
                <a:sym typeface="Gill Sans" charset="0"/>
              </a:rPr>
              <a:t>-Hurricane Irene </a:t>
            </a:r>
            <a:endParaRPr lang="en-US" sz="3100" b="1" dirty="0" smtClean="0">
              <a:solidFill>
                <a:srgbClr val="3366FF"/>
              </a:solidFill>
              <a:latin typeface="Times New Roman"/>
              <a:cs typeface="Times New Roman"/>
              <a:sym typeface="Gill Sans" charset="0"/>
            </a:endParaRPr>
          </a:p>
          <a:p>
            <a:pPr algn="ctr" eaLnBrk="1" hangingPunct="1"/>
            <a:r>
              <a:rPr lang="en-US" sz="3100" b="1" dirty="0" smtClean="0">
                <a:solidFill>
                  <a:srgbClr val="3366FF"/>
                </a:solidFill>
                <a:latin typeface="Times New Roman"/>
                <a:cs typeface="Times New Roman"/>
                <a:sym typeface="Gill Sans" charset="0"/>
              </a:rPr>
              <a:t>Sea </a:t>
            </a:r>
            <a:r>
              <a:rPr lang="en-US" sz="3100" b="1" dirty="0">
                <a:solidFill>
                  <a:srgbClr val="3366FF"/>
                </a:solidFill>
                <a:latin typeface="Times New Roman"/>
                <a:cs typeface="Times New Roman"/>
                <a:sym typeface="Gill Sans" charset="0"/>
              </a:rPr>
              <a:t>Surface Temperatures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08529" y="4770685"/>
            <a:ext cx="4044671" cy="1172915"/>
          </a:xfrm>
          <a:prstGeom prst="rect">
            <a:avLst/>
          </a:prstGeom>
          <a:noFill/>
        </p:spPr>
        <p:txBody>
          <a:bodyPr wrap="none" lIns="64291" tIns="32146" rIns="64291" bIns="32146">
            <a:spAutoFit/>
          </a:bodyPr>
          <a:lstStyle/>
          <a:p>
            <a:pPr>
              <a:defRPr/>
            </a:pPr>
            <a:r>
              <a:rPr lang="en-US" dirty="0">
                <a:latin typeface="Times New Roman"/>
                <a:cs typeface="Times New Roman"/>
              </a:rPr>
              <a:t>The 6C -10C Cooling occurred: 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latin typeface="Times New Roman"/>
                <a:cs typeface="Times New Roman"/>
              </a:rPr>
              <a:t>With the outer wind bands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latin typeface="Times New Roman"/>
                <a:cs typeface="Times New Roman"/>
              </a:rPr>
              <a:t>Before the eye passed over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648200" y="3733800"/>
            <a:ext cx="1152525" cy="40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/>
          <a:p>
            <a:pPr algn="ctr">
              <a:defRPr/>
            </a:pPr>
            <a:r>
              <a:rPr lang="en-US" sz="2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After</a:t>
            </a:r>
            <a:endParaRPr lang="en-US" sz="22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winds_kts_31_6km_war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0" t="2559" r="15863"/>
          <a:stretch>
            <a:fillRect/>
          </a:stretch>
        </p:blipFill>
        <p:spPr bwMode="auto">
          <a:xfrm>
            <a:off x="231775" y="642938"/>
            <a:ext cx="4160838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3" descr="winds_kts_31_6km_co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9" t="3462" r="4376"/>
          <a:stretch>
            <a:fillRect/>
          </a:stretch>
        </p:blipFill>
        <p:spPr bwMode="auto">
          <a:xfrm>
            <a:off x="4314825" y="696913"/>
            <a:ext cx="482917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1455822">
            <a:off x="6672263" y="1441450"/>
            <a:ext cx="766762" cy="1255713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/>
          <a:p>
            <a:pPr>
              <a:defRPr/>
            </a:pPr>
            <a:endParaRPr lang="en-US" b="1">
              <a:latin typeface="Calibri"/>
              <a:cs typeface="Calibri"/>
            </a:endParaRPr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0" y="30163"/>
            <a:ext cx="91440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100" b="1" dirty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Hurricane Irene SST Sensitivity </a:t>
            </a:r>
            <a:r>
              <a:rPr lang="en-US" sz="3100" b="1" dirty="0" err="1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Hindcast</a:t>
            </a:r>
            <a:endParaRPr lang="en-US" sz="3100" b="1" dirty="0">
              <a:solidFill>
                <a:srgbClr val="0000FF"/>
              </a:solidFill>
              <a:latin typeface="Times New Roman"/>
              <a:cs typeface="Times New Roman"/>
              <a:sym typeface="Gill Sans" charset="0"/>
            </a:endParaRPr>
          </a:p>
        </p:txBody>
      </p:sp>
      <p:sp>
        <p:nvSpPr>
          <p:cNvPr id="7" name="Oval 6"/>
          <p:cNvSpPr/>
          <p:nvPr/>
        </p:nvSpPr>
        <p:spPr>
          <a:xfrm rot="1455822">
            <a:off x="2600325" y="1441450"/>
            <a:ext cx="766763" cy="1255713"/>
          </a:xfrm>
          <a:prstGeom prst="ellipse">
            <a:avLst/>
          </a:prstGeom>
          <a:noFill/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/>
          <a:p>
            <a:pPr>
              <a:defRPr/>
            </a:pPr>
            <a:endParaRPr lang="en-US" b="1">
              <a:latin typeface="Calibri"/>
              <a:cs typeface="Calibri"/>
            </a:endParaRPr>
          </a:p>
        </p:txBody>
      </p:sp>
      <p:sp>
        <p:nvSpPr>
          <p:cNvPr id="36870" name="Rectangle 8"/>
          <p:cNvSpPr>
            <a:spLocks noChangeArrowheads="1"/>
          </p:cNvSpPr>
          <p:nvPr/>
        </p:nvSpPr>
        <p:spPr bwMode="auto">
          <a:xfrm>
            <a:off x="0" y="4929188"/>
            <a:ext cx="9144000" cy="6429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3225" y="5005388"/>
          <a:ext cx="8293100" cy="1052512"/>
        </p:xfrm>
        <a:graphic>
          <a:graphicData uri="http://schemas.openxmlformats.org/drawingml/2006/table">
            <a:tbl>
              <a:tblPr/>
              <a:tblGrid>
                <a:gridCol w="2002298"/>
                <a:gridCol w="1359770"/>
                <a:gridCol w="1554022"/>
                <a:gridCol w="1778160"/>
                <a:gridCol w="1598850"/>
              </a:tblGrid>
              <a:tr h="785354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Maximum </a:t>
                      </a:r>
                    </a:p>
                    <a:p>
                      <a:pPr algn="l" fontAlgn="b"/>
                      <a:r>
                        <a:rPr lang="en-US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Wind Speed </a:t>
                      </a:r>
                    </a:p>
                    <a:p>
                      <a:pPr algn="l" fontAlgn="b"/>
                      <a:r>
                        <a:rPr lang="en-US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Skill Score</a:t>
                      </a:r>
                      <a:endParaRPr lang="en-US" sz="17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060" marR="8060" marT="806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Official Forecast</a:t>
                      </a:r>
                    </a:p>
                    <a:p>
                      <a:pPr algn="ctr" fontAlgn="b"/>
                      <a:endParaRPr lang="en-US" sz="17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60" marR="8060" marT="80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Warm </a:t>
                      </a:r>
                      <a:r>
                        <a:rPr lang="en-US" sz="17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SST</a:t>
                      </a:r>
                      <a:r>
                        <a:rPr lang="en-US" sz="1700" b="1" i="1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700" b="1" i="1" u="none" strike="noStrike" baseline="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Hindcast</a:t>
                      </a:r>
                      <a:endParaRPr lang="en-US" sz="1700" b="1" i="1" u="none" strike="noStrike" dirty="0" smtClean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en-US" sz="17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60" marR="8060" marT="80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Warm SST +  OML Model </a:t>
                      </a:r>
                      <a:r>
                        <a:rPr lang="en-US" sz="1700" b="1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Hindcast</a:t>
                      </a:r>
                      <a:endParaRPr lang="en-US" sz="17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60" marR="8060" marT="80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Cold </a:t>
                      </a:r>
                      <a:r>
                        <a:rPr lang="en-US" sz="1700" b="1" i="1" u="none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SST</a:t>
                      </a:r>
                      <a:r>
                        <a:rPr lang="en-US" sz="1700" b="1" i="1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700" b="1" i="1" u="none" strike="noStrike" baseline="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Hindcast</a:t>
                      </a:r>
                      <a:endParaRPr lang="en-US" sz="1700" b="1" i="1" u="none" strike="noStrike" dirty="0" smtClean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en-US" sz="1700" b="1" i="1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8060" marR="8060" marT="806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67158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RMS</a:t>
                      </a:r>
                      <a:r>
                        <a:rPr lang="en-US" sz="17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Error (knots)</a:t>
                      </a:r>
                      <a:endParaRPr lang="en-US" sz="17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60" marR="8060" marT="806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9.43</a:t>
                      </a:r>
                    </a:p>
                  </a:txBody>
                  <a:tcPr marL="8060" marR="8060" marT="80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7.13</a:t>
                      </a:r>
                    </a:p>
                  </a:txBody>
                  <a:tcPr marL="8060" marR="8060" marT="80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7.09</a:t>
                      </a:r>
                    </a:p>
                  </a:txBody>
                  <a:tcPr marL="8060" marR="8060" marT="806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3.61</a:t>
                      </a:r>
                    </a:p>
                  </a:txBody>
                  <a:tcPr marL="8060" marR="8060" marT="806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36638" y="4267200"/>
            <a:ext cx="2620962" cy="434975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DF0014"/>
                </a:solidFill>
                <a:latin typeface="+mj-lt"/>
              </a:rPr>
              <a:t>Global Warm SST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0625" y="4267200"/>
            <a:ext cx="2847975" cy="434975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+mj-lt"/>
              </a:rPr>
              <a:t>Regional Cold SST</a:t>
            </a:r>
          </a:p>
        </p:txBody>
      </p:sp>
    </p:spTree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/>
              <a:t>Hurricane Irene</a:t>
            </a:r>
          </a:p>
          <a:p>
            <a:pPr algn="ctr">
              <a:defRPr/>
            </a:pPr>
            <a:r>
              <a:rPr lang="en-US" dirty="0" smtClean="0"/>
              <a:t>August 26, 2011</a:t>
            </a:r>
          </a:p>
          <a:p>
            <a:pPr algn="ctr"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Strong Stratification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Limited storm surge</a:t>
            </a:r>
            <a:endParaRPr lang="en-US" sz="800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Mixing cooled surface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Limited intensity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789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Hurricane Sandy</a:t>
            </a:r>
          </a:p>
          <a:p>
            <a:pPr algn="ctr"/>
            <a:r>
              <a:rPr lang="en-US"/>
              <a:t>October 29, 2012</a:t>
            </a:r>
          </a:p>
          <a:p>
            <a:pPr algn="ctr"/>
            <a:endParaRPr lang="en-US" sz="800"/>
          </a:p>
          <a:p>
            <a:pPr algn="ctr"/>
            <a:r>
              <a:rPr lang="en-US"/>
              <a:t>NOAA/NHC Damage: </a:t>
            </a:r>
          </a:p>
          <a:p>
            <a:pPr algn="ctr"/>
            <a:r>
              <a:rPr lang="en-US"/>
              <a:t>#2 with &gt;$60 Billion.</a:t>
            </a:r>
          </a:p>
          <a:p>
            <a:pPr algn="ctr"/>
            <a:endParaRPr lang="en-US" sz="800"/>
          </a:p>
          <a:p>
            <a:pPr algn="ctr"/>
            <a:r>
              <a:rPr lang="en-US"/>
              <a:t>Track Accurate;</a:t>
            </a:r>
          </a:p>
          <a:p>
            <a:pPr algn="ctr"/>
            <a:r>
              <a:rPr lang="en-US"/>
              <a:t>Intensity Under-predicted.</a:t>
            </a:r>
          </a:p>
        </p:txBody>
      </p:sp>
      <p:sp>
        <p:nvSpPr>
          <p:cNvPr id="3789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6-13 at 4.05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522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2474" y="0"/>
            <a:ext cx="66223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Superstorm Sandy: Before and After</a:t>
            </a:r>
            <a:endParaRPr lang="en-US" sz="32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60400"/>
            <a:ext cx="9144000" cy="5522148"/>
            <a:chOff x="0" y="660400"/>
            <a:chExt cx="9144000" cy="5522148"/>
          </a:xfrm>
        </p:grpSpPr>
        <p:pic>
          <p:nvPicPr>
            <p:cNvPr id="5" name="Picture 4" descr="Screen shot 2013-06-13 at 4.05.28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60400"/>
              <a:ext cx="9144000" cy="552214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0" y="5341203"/>
              <a:ext cx="34055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Over 10,000 Homes </a:t>
              </a:r>
            </a:p>
            <a:p>
              <a:r>
                <a:rPr lang="en-US" b="1" i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Destroyed in New Jersey</a:t>
              </a:r>
              <a:endParaRPr lang="en-US" b="1" i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886200" y="25400"/>
            <a:ext cx="5257800" cy="6146800"/>
            <a:chOff x="3886200" y="25400"/>
            <a:chExt cx="5257800" cy="61468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3389" y="25400"/>
              <a:ext cx="3680611" cy="2489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6400" y="2514600"/>
              <a:ext cx="3644900" cy="20828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54988" y="4572000"/>
              <a:ext cx="3689012" cy="1600200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 bwMode="auto">
            <a:xfrm flipV="1">
              <a:off x="3886200" y="2286000"/>
              <a:ext cx="1524000" cy="1143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9122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3" name="Object 6"/>
          <p:cNvGraphicFramePr>
            <a:graphicFrameLocks/>
          </p:cNvGraphicFramePr>
          <p:nvPr/>
        </p:nvGraphicFramePr>
        <p:xfrm>
          <a:off x="0" y="5791200"/>
          <a:ext cx="2038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8" name="Drawing" r:id="rId3" imgW="2857500" imgH="1569720" progId="WPDraw30.Drawing">
                  <p:embed/>
                </p:oleObj>
              </mc:Choice>
              <mc:Fallback>
                <p:oleObj name="Drawing" r:id="rId3" imgW="2857500" imgH="1569720" progId="WPDraw30.Drawing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91200"/>
                        <a:ext cx="2038350" cy="10668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2286000" y="6248400"/>
            <a:ext cx="658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bg1"/>
                </a:solidFill>
              </a:rPr>
              <a:t>Production Suite Review: December 4, 2012</a:t>
            </a:r>
          </a:p>
        </p:txBody>
      </p:sp>
      <p:sp>
        <p:nvSpPr>
          <p:cNvPr id="18435" name="TextBox 9"/>
          <p:cNvSpPr txBox="1">
            <a:spLocks noChangeArrowheads="1"/>
          </p:cNvSpPr>
          <p:nvPr/>
        </p:nvSpPr>
        <p:spPr bwMode="auto">
          <a:xfrm>
            <a:off x="0" y="36513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Report from National Hurricane Center: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b="1" u="sng" dirty="0">
                <a:solidFill>
                  <a:srgbClr val="0000FF"/>
                </a:solidFill>
                <a:latin typeface="Times New Roman"/>
                <a:cs typeface="Times New Roman"/>
              </a:rPr>
              <a:t>Track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 Error &amp; Skill</a:t>
            </a:r>
          </a:p>
        </p:txBody>
      </p:sp>
      <p:pic>
        <p:nvPicPr>
          <p:cNvPr id="18436" name="Picture 3" descr="Screen Shot 2013-03-11 at 3.08.4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609600"/>
            <a:ext cx="457676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Screen Shot 2013-03-11 at 3.18.3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609600"/>
            <a:ext cx="45831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76200" y="4114800"/>
            <a:ext cx="9067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latin typeface="Times New Roman"/>
                <a:cs typeface="Times New Roman"/>
              </a:rPr>
              <a:t>Reduction in forecast track error &amp; Increase in forecast track skill 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over the last 2 decades.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i="1" dirty="0">
                <a:latin typeface="Times New Roman"/>
                <a:cs typeface="Times New Roman"/>
              </a:rPr>
              <a:t>Significant </a:t>
            </a:r>
            <a:r>
              <a:rPr lang="en-US" i="1" dirty="0" smtClean="0">
                <a:latin typeface="Times New Roman"/>
                <a:cs typeface="Times New Roman"/>
              </a:rPr>
              <a:t>Drivers: 1) </a:t>
            </a:r>
            <a:r>
              <a:rPr lang="en-US" i="1" dirty="0">
                <a:latin typeface="Times New Roman"/>
                <a:cs typeface="Times New Roman"/>
              </a:rPr>
              <a:t>Improvement in Global Forecast Models</a:t>
            </a:r>
          </a:p>
          <a:p>
            <a:r>
              <a:rPr lang="en-US" i="1" dirty="0">
                <a:latin typeface="Times New Roman"/>
                <a:cs typeface="Times New Roman"/>
              </a:rPr>
              <a:t>                               </a:t>
            </a:r>
            <a:r>
              <a:rPr lang="en-US" i="1" dirty="0" smtClean="0">
                <a:latin typeface="Times New Roman"/>
                <a:cs typeface="Times New Roman"/>
              </a:rPr>
              <a:t> 2) Super</a:t>
            </a:r>
            <a:r>
              <a:rPr lang="en-US" i="1" dirty="0">
                <a:latin typeface="Times New Roman"/>
                <a:cs typeface="Times New Roman"/>
              </a:rPr>
              <a:t>-Ensemble</a:t>
            </a:r>
            <a:r>
              <a:rPr lang="en-US" dirty="0">
                <a:latin typeface="Times New Roman"/>
                <a:cs typeface="Times New Roman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31556" cy="3111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2743200"/>
            <a:ext cx="4673600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"/>
            <a:ext cx="3657600" cy="27661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1715" r="1"/>
          <a:stretch/>
        </p:blipFill>
        <p:spPr>
          <a:xfrm>
            <a:off x="0" y="3124200"/>
            <a:ext cx="4495800" cy="31242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871183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 descr="nj coa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58" name="Group 4"/>
          <p:cNvGrpSpPr>
            <a:grpSpLocks/>
          </p:cNvGrpSpPr>
          <p:nvPr/>
        </p:nvGrpSpPr>
        <p:grpSpPr bwMode="auto">
          <a:xfrm>
            <a:off x="0" y="762000"/>
            <a:ext cx="2438400" cy="3429000"/>
            <a:chOff x="7148643" y="2590800"/>
            <a:chExt cx="1675173" cy="2209800"/>
          </a:xfrm>
        </p:grpSpPr>
        <p:pic>
          <p:nvPicPr>
            <p:cNvPr id="6" name="Picture 6" descr="http://farm9.staticflickr.com/8345/8180737108_7f826208c7_c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48643" y="2590800"/>
              <a:ext cx="1675173" cy="2209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5065" name="TextBox 6"/>
            <p:cNvSpPr txBox="1">
              <a:spLocks noChangeArrowheads="1"/>
            </p:cNvSpPr>
            <p:nvPr/>
          </p:nvSpPr>
          <p:spPr bwMode="auto">
            <a:xfrm>
              <a:off x="8001000" y="2590800"/>
              <a:ext cx="697862" cy="272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/>
                <a:t>Keyport</a:t>
              </a:r>
            </a:p>
          </p:txBody>
        </p:sp>
        <p:sp>
          <p:nvSpPr>
            <p:cNvPr id="45066" name="TextBox 7"/>
            <p:cNvSpPr txBox="1">
              <a:spLocks noChangeArrowheads="1"/>
            </p:cNvSpPr>
            <p:nvPr/>
          </p:nvSpPr>
          <p:spPr bwMode="auto">
            <a:xfrm>
              <a:off x="7315200" y="2743200"/>
              <a:ext cx="2824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FFFF00"/>
                  </a:solidFill>
                </a:rPr>
                <a:t>S</a:t>
              </a:r>
            </a:p>
          </p:txBody>
        </p:sp>
        <p:sp>
          <p:nvSpPr>
            <p:cNvPr id="45067" name="TextBox 8"/>
            <p:cNvSpPr txBox="1">
              <a:spLocks noChangeArrowheads="1"/>
            </p:cNvSpPr>
            <p:nvPr/>
          </p:nvSpPr>
          <p:spPr bwMode="auto">
            <a:xfrm>
              <a:off x="7391400" y="4114800"/>
              <a:ext cx="23916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FFFF00"/>
                  </a:solidFill>
                </a:rPr>
                <a:t>I</a:t>
              </a:r>
            </a:p>
          </p:txBody>
        </p:sp>
      </p:grpSp>
      <p:pic>
        <p:nvPicPr>
          <p:cNvPr id="10" name="Picture 2" descr="http://farm9.staticflickr.com/8484/8180752094_d292abd944_c.jpg"/>
          <p:cNvPicPr>
            <a:picLocks noChangeAspect="1" noChangeArrowheads="1"/>
          </p:cNvPicPr>
          <p:nvPr/>
        </p:nvPicPr>
        <p:blipFill>
          <a:blip r:embed="rId4" cstate="print"/>
          <a:srcRect l="8333" t="3738"/>
          <a:stretch>
            <a:fillRect/>
          </a:stretch>
        </p:blipFill>
        <p:spPr bwMode="auto">
          <a:xfrm>
            <a:off x="6161088" y="4514850"/>
            <a:ext cx="2971800" cy="2319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5060" name="Straight Arrow Connector 11"/>
          <p:cNvCxnSpPr>
            <a:cxnSpLocks noChangeShapeType="1"/>
          </p:cNvCxnSpPr>
          <p:nvPr/>
        </p:nvCxnSpPr>
        <p:spPr bwMode="auto">
          <a:xfrm flipH="1">
            <a:off x="5257800" y="3581400"/>
            <a:ext cx="1219200" cy="9906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061" name="TextBox 15"/>
          <p:cNvSpPr txBox="1">
            <a:spLocks noChangeArrowheads="1"/>
          </p:cNvSpPr>
          <p:nvPr/>
        </p:nvSpPr>
        <p:spPr bwMode="auto">
          <a:xfrm>
            <a:off x="-228600" y="0"/>
            <a:ext cx="556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HF Radar Storm Damage</a:t>
            </a:r>
          </a:p>
        </p:txBody>
      </p:sp>
      <p:sp>
        <p:nvSpPr>
          <p:cNvPr id="45062" name="TextBox 16"/>
          <p:cNvSpPr txBox="1">
            <a:spLocks noChangeArrowheads="1"/>
          </p:cNvSpPr>
          <p:nvPr/>
        </p:nvSpPr>
        <p:spPr bwMode="auto">
          <a:xfrm>
            <a:off x="6934200" y="2362200"/>
            <a:ext cx="2286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Times New Roman"/>
                <a:cs typeface="Times New Roman"/>
              </a:rPr>
              <a:t>HF Radar Shed floats 0.85 km across barrier island &amp; river </a:t>
            </a:r>
          </a:p>
        </p:txBody>
      </p:sp>
      <p:pic>
        <p:nvPicPr>
          <p:cNvPr id="45063" name="Picture 17" descr="image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62"/>
          <a:stretch>
            <a:fillRect/>
          </a:stretch>
        </p:blipFill>
        <p:spPr bwMode="auto">
          <a:xfrm>
            <a:off x="5092700" y="0"/>
            <a:ext cx="40513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andy_co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81025"/>
            <a:ext cx="9144000" cy="5695950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2225" y="0"/>
            <a:ext cx="9121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Hurricane Sandy: 5 Day Track Uncertainty Cone</a:t>
            </a:r>
          </a:p>
        </p:txBody>
      </p:sp>
    </p:spTree>
    <p:extLst>
      <p:ext uri="{BB962C8B-B14F-4D97-AF65-F5344CB8AC3E}">
        <p14:creationId xmlns:p14="http://schemas.microsoft.com/office/powerpoint/2010/main" val="3952262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sandy1027a_cone_codar_glid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3"/>
          <a:stretch/>
        </p:blipFill>
        <p:spPr bwMode="auto">
          <a:xfrm>
            <a:off x="0" y="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21336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2 Days Before Landfall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6134100" y="47244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sandy1028b_rada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/>
        </p:blipFill>
        <p:spPr bwMode="auto">
          <a:xfrm>
            <a:off x="0" y="0"/>
            <a:ext cx="9144000" cy="624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1336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1 Day Before Landfall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6451600" y="47117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sandy1029c_MA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8288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Morning Before Landfall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6604000" y="47244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sandy1029f_landf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1"/>
          <a:stretch/>
        </p:blipFill>
        <p:spPr bwMode="auto">
          <a:xfrm>
            <a:off x="-1" y="0"/>
            <a:ext cx="9144001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8288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Landfall (20:00 Local)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6781800" y="47244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5" r="17035"/>
          <a:stretch>
            <a:fillRect/>
          </a:stretch>
        </p:blipFill>
        <p:spPr bwMode="auto">
          <a:xfrm>
            <a:off x="31750" y="989013"/>
            <a:ext cx="4251325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Box 6"/>
          <p:cNvSpPr txBox="1">
            <a:spLocks noChangeArrowheads="1"/>
          </p:cNvSpPr>
          <p:nvPr/>
        </p:nvSpPr>
        <p:spPr bwMode="auto">
          <a:xfrm>
            <a:off x="1066800" y="762000"/>
            <a:ext cx="2016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i="1" dirty="0">
                <a:latin typeface="Times New Roman"/>
                <a:cs typeface="Times New Roman"/>
              </a:rPr>
              <a:t>Warm SST</a:t>
            </a:r>
          </a:p>
        </p:txBody>
      </p:sp>
      <p:pic>
        <p:nvPicPr>
          <p:cNvPr id="5120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3" r="4527"/>
          <a:stretch>
            <a:fillRect/>
          </a:stretch>
        </p:blipFill>
        <p:spPr bwMode="auto">
          <a:xfrm>
            <a:off x="4267200" y="989013"/>
            <a:ext cx="4845050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6318250" y="3062288"/>
            <a:ext cx="1244600" cy="682625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06" name="TextBox 1"/>
          <p:cNvSpPr txBox="1">
            <a:spLocks noChangeArrowheads="1"/>
          </p:cNvSpPr>
          <p:nvPr/>
        </p:nvSpPr>
        <p:spPr bwMode="auto">
          <a:xfrm>
            <a:off x="1066800" y="17463"/>
            <a:ext cx="69172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Hurricane Sandy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Hindcast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:  SST Sensitivity</a:t>
            </a:r>
          </a:p>
        </p:txBody>
      </p:sp>
      <p:pic>
        <p:nvPicPr>
          <p:cNvPr id="8" name="Picture 6" descr="tempdifference20121109T06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1" r="14992"/>
          <a:stretch>
            <a:fillRect/>
          </a:stretch>
        </p:blipFill>
        <p:spPr bwMode="auto">
          <a:xfrm>
            <a:off x="0" y="3607159"/>
            <a:ext cx="2209800" cy="261107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5410200"/>
            <a:ext cx="1317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smtClean="0">
                <a:latin typeface="Times New Roman"/>
                <a:cs typeface="Times New Roman"/>
              </a:rPr>
              <a:t>2-3 °C Cooling</a:t>
            </a:r>
          </a:p>
          <a:p>
            <a:pPr algn="r"/>
            <a:r>
              <a:rPr lang="en-US" sz="1400" b="1" dirty="0" smtClean="0">
                <a:latin typeface="Times New Roman"/>
                <a:cs typeface="Times New Roman"/>
              </a:rPr>
              <a:t>Over 12 days 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sp>
        <p:nvSpPr>
          <p:cNvPr id="51203" name="TextBox 7"/>
          <p:cNvSpPr txBox="1">
            <a:spLocks noChangeArrowheads="1"/>
          </p:cNvSpPr>
          <p:nvPr/>
        </p:nvSpPr>
        <p:spPr bwMode="auto">
          <a:xfrm>
            <a:off x="5257800" y="762000"/>
            <a:ext cx="20177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i="1" dirty="0">
                <a:latin typeface="Times New Roman"/>
                <a:cs typeface="Times New Roman"/>
              </a:rPr>
              <a:t>Cold SST Switch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 descr="Screen Shot 2012-11-14 at 11.01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8"/>
            <a:ext cx="9144000" cy="619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extBox 4"/>
          <p:cNvSpPr txBox="1">
            <a:spLocks noChangeArrowheads="1"/>
          </p:cNvSpPr>
          <p:nvPr/>
        </p:nvSpPr>
        <p:spPr bwMode="auto">
          <a:xfrm>
            <a:off x="381000" y="228600"/>
            <a:ext cx="8047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>
                <a:solidFill>
                  <a:schemeClr val="bg1"/>
                </a:solidFill>
              </a:rPr>
              <a:t>Hurricane Sandy Track Forecasts &amp; Hindcasts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12700" y="-76200"/>
            <a:ext cx="7772400" cy="762000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  <a:t>Storm Surge Forecast at </a:t>
            </a:r>
            <a:r>
              <a:rPr lang="en-US" sz="2400" b="1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  <a:t>Peak: </a:t>
            </a:r>
            <a:br>
              <a:rPr lang="en-US" sz="2400" b="1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</a:br>
            <a:r>
              <a:rPr lang="en-US" sz="2000" b="1" i="1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</a:rPr>
              <a:t>Lower Manhattan, New York</a:t>
            </a:r>
            <a:endParaRPr lang="en-US" sz="2000" b="1" i="1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53250" name="Picture 3" descr="sandyNYHOPS_la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0" t="27731" r="5614" b="-10"/>
          <a:stretch/>
        </p:blipFill>
        <p:spPr bwMode="auto">
          <a:xfrm>
            <a:off x="228600" y="762000"/>
            <a:ext cx="7480300" cy="5198615"/>
          </a:xfrm>
          <a:prstGeom prst="roundRect">
            <a:avLst>
              <a:gd name="adj" fmla="val 467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533400" y="1248914"/>
            <a:ext cx="228600" cy="3276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7142" y="912005"/>
            <a:ext cx="287258" cy="32325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90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4</a:t>
            </a:r>
          </a:p>
          <a:p>
            <a:pPr>
              <a:lnSpc>
                <a:spcPts val="490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3</a:t>
            </a:r>
          </a:p>
          <a:p>
            <a:pPr>
              <a:lnSpc>
                <a:spcPts val="490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2</a:t>
            </a:r>
          </a:p>
          <a:p>
            <a:pPr>
              <a:lnSpc>
                <a:spcPts val="490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1</a:t>
            </a:r>
          </a:p>
          <a:p>
            <a:pPr>
              <a:lnSpc>
                <a:spcPts val="4900"/>
              </a:lnSpc>
            </a:pPr>
            <a:r>
              <a:rPr lang="en-US" sz="1600" b="1" dirty="0" smtClean="0">
                <a:latin typeface="Times New Roman"/>
                <a:cs typeface="Times New Roman"/>
              </a:rPr>
              <a:t>0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800600" y="944114"/>
            <a:ext cx="381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7724" y="867914"/>
            <a:ext cx="46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(m)</a:t>
            </a:r>
            <a:endParaRPr lang="en-US" sz="1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049435"/>
            <a:ext cx="4495800" cy="28085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24855" r="67222" b="35266"/>
          <a:stretch/>
        </p:blipFill>
        <p:spPr>
          <a:xfrm>
            <a:off x="6718361" y="0"/>
            <a:ext cx="2425640" cy="220979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Oval 5"/>
          <p:cNvSpPr/>
          <p:nvPr/>
        </p:nvSpPr>
        <p:spPr bwMode="auto">
          <a:xfrm>
            <a:off x="7696200" y="76200"/>
            <a:ext cx="228600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4038600" y="1905000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4038600" y="1257300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559300" y="17007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Times New Roman"/>
                <a:cs typeface="Times New Roman"/>
              </a:rPr>
              <a:t>Forecasted</a:t>
            </a:r>
            <a:endParaRPr lang="en-US" sz="1800" b="1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30556" y="10795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Times New Roman"/>
                <a:cs typeface="Times New Roman"/>
              </a:rPr>
              <a:t>Observed</a:t>
            </a:r>
            <a:endParaRPr lang="en-US" sz="18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7" name="Object 6"/>
          <p:cNvGraphicFramePr>
            <a:graphicFrameLocks/>
          </p:cNvGraphicFramePr>
          <p:nvPr/>
        </p:nvGraphicFramePr>
        <p:xfrm>
          <a:off x="0" y="5791200"/>
          <a:ext cx="2038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2" name="Drawing" r:id="rId3" imgW="2857500" imgH="1569720" progId="WPDraw30.Drawing">
                  <p:embed/>
                </p:oleObj>
              </mc:Choice>
              <mc:Fallback>
                <p:oleObj name="Drawing" r:id="rId3" imgW="2857500" imgH="1569720" progId="WPDraw30.Drawing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91200"/>
                        <a:ext cx="2038350" cy="10668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2286000" y="6248400"/>
            <a:ext cx="658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bg1"/>
                </a:solidFill>
              </a:rPr>
              <a:t>Production Suite Review: December 4, 2012</a:t>
            </a:r>
          </a:p>
        </p:txBody>
      </p:sp>
      <p:sp>
        <p:nvSpPr>
          <p:cNvPr id="19459" name="TextBox 8"/>
          <p:cNvSpPr txBox="1">
            <a:spLocks noChangeArrowheads="1"/>
          </p:cNvSpPr>
          <p:nvPr/>
        </p:nvSpPr>
        <p:spPr bwMode="auto">
          <a:xfrm>
            <a:off x="0" y="36513"/>
            <a:ext cx="9144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600" dirty="0">
                <a:solidFill>
                  <a:srgbClr val="0000FF"/>
                </a:solidFill>
                <a:latin typeface="Times New Roman"/>
                <a:cs typeface="Times New Roman"/>
              </a:rPr>
              <a:t>Report from National Hurricane Center:</a:t>
            </a:r>
            <a:r>
              <a:rPr lang="en-US" sz="2600" b="1" u="sng" dirty="0">
                <a:solidFill>
                  <a:srgbClr val="0000FF"/>
                </a:solidFill>
                <a:latin typeface="Times New Roman"/>
                <a:cs typeface="Times New Roman"/>
              </a:rPr>
              <a:t> Intensity</a:t>
            </a:r>
            <a:r>
              <a:rPr lang="en-US" sz="2600" b="1" dirty="0">
                <a:solidFill>
                  <a:srgbClr val="0000FF"/>
                </a:solidFill>
                <a:latin typeface="Times New Roman"/>
                <a:cs typeface="Times New Roman"/>
              </a:rPr>
              <a:t> Error &amp; Skill</a:t>
            </a:r>
          </a:p>
        </p:txBody>
      </p:sp>
      <p:pic>
        <p:nvPicPr>
          <p:cNvPr id="19460" name="Picture 6" descr="Screen Shot 2013-03-11 at 3.26.0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85800"/>
            <a:ext cx="459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Screen Shot 2013-03-11 at 3.25.4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5800"/>
            <a:ext cx="457200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3"/>
          <p:cNvSpPr txBox="1">
            <a:spLocks noChangeArrowheads="1"/>
          </p:cNvSpPr>
          <p:nvPr/>
        </p:nvSpPr>
        <p:spPr bwMode="auto">
          <a:xfrm>
            <a:off x="533400" y="4267200"/>
            <a:ext cx="863880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dirty="0">
                <a:latin typeface="Times New Roman"/>
                <a:cs typeface="Times New Roman"/>
              </a:rPr>
              <a:t>“Long-term trend is flat.”            “Skill trend is flat, little skill.”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/>
              <a:t>Hurricane Irene</a:t>
            </a:r>
          </a:p>
          <a:p>
            <a:pPr algn="ctr">
              <a:defRPr/>
            </a:pPr>
            <a:r>
              <a:rPr lang="en-US" dirty="0" smtClean="0"/>
              <a:t>August 26, 2011</a:t>
            </a:r>
          </a:p>
          <a:p>
            <a:pPr algn="ctr"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/>
              <a:t>Strong Stratification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/>
              <a:t>Limited storm surge</a:t>
            </a: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/>
              <a:t>Mixing cooled surface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/>
              <a:t>Limited intensity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92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/>
              <a:t>Hurricane Sandy</a:t>
            </a:r>
          </a:p>
          <a:p>
            <a:pPr algn="ctr">
              <a:defRPr/>
            </a:pPr>
            <a:r>
              <a:rPr lang="en-US" dirty="0" smtClean="0"/>
              <a:t>October 29, 2012</a:t>
            </a:r>
          </a:p>
          <a:p>
            <a:pPr algn="ctr"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After fall transition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Single layer ocean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mixing/cooling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escape for surge</a:t>
            </a:r>
          </a:p>
          <a:p>
            <a:pPr algn="ctr">
              <a:defRPr/>
            </a:pPr>
            <a:endParaRPr lang="en-US" sz="800" dirty="0" smtClean="0"/>
          </a:p>
          <a:p>
            <a:pPr algn="ctr">
              <a:defRPr/>
            </a:pPr>
            <a:endParaRPr lang="en-US" dirty="0" smtClean="0"/>
          </a:p>
        </p:txBody>
      </p:sp>
      <p:sp>
        <p:nvSpPr>
          <p:cNvPr id="54277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78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6" descr="6a00d83451c45669e2017d3d1179a5970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87113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4" descr="FE_DA_1031_Christie_Obama425x2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4102100"/>
            <a:ext cx="4138612" cy="27559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1524000"/>
            <a:ext cx="7443063" cy="26776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</a:rPr>
              <a:t>Response Summary:</a:t>
            </a:r>
          </a:p>
          <a:p>
            <a:pPr>
              <a:defRPr/>
            </a:pPr>
            <a:endParaRPr lang="en-US" sz="2800" b="1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2800" b="1" dirty="0" smtClean="0">
                <a:solidFill>
                  <a:srgbClr val="FFFFFF"/>
                </a:solidFill>
              </a:rPr>
              <a:t>Irene and Sandy were </a:t>
            </a:r>
          </a:p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</a:rPr>
              <a:t>	</a:t>
            </a:r>
            <a:r>
              <a:rPr lang="en-US" sz="2800" b="1" dirty="0" smtClean="0">
                <a:solidFill>
                  <a:srgbClr val="FFFFFF"/>
                </a:solidFill>
              </a:rPr>
              <a:t>	disruptive event2.</a:t>
            </a:r>
            <a:endParaRPr lang="en-US" sz="2800" b="1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2800" b="1" dirty="0">
                <a:solidFill>
                  <a:srgbClr val="FFFFFF"/>
                </a:solidFill>
              </a:rPr>
              <a:t>IOOS was there before, during and after.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b="1" dirty="0">
                <a:solidFill>
                  <a:srgbClr val="FFFFFF"/>
                </a:solidFill>
              </a:rPr>
              <a:t>IOOS made a difference.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536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964113" y="558800"/>
            <a:ext cx="3194050" cy="5618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Action Button: Movie 6"/>
          <p:cNvSpPr/>
          <p:nvPr/>
        </p:nvSpPr>
        <p:spPr>
          <a:xfrm>
            <a:off x="-3200400" y="762000"/>
            <a:ext cx="1790700" cy="1042988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7651" name="Picture 2" descr="Irene_Curre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2594" b="5420"/>
          <a:stretch>
            <a:fillRect/>
          </a:stretch>
        </p:blipFill>
        <p:spPr bwMode="auto">
          <a:xfrm>
            <a:off x="5143500" y="787400"/>
            <a:ext cx="40640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 descr="Irene_wav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3082" r="5669" b="35956"/>
          <a:stretch>
            <a:fillRect/>
          </a:stretch>
        </p:blipFill>
        <p:spPr bwMode="auto">
          <a:xfrm>
            <a:off x="5060950" y="4160838"/>
            <a:ext cx="393065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5029200" y="317500"/>
            <a:ext cx="3873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/>
              <a:t>39.5N 73W Surface Current Time Series</a:t>
            </a:r>
          </a:p>
          <a:p>
            <a:pPr algn="ctr"/>
            <a:r>
              <a:rPr lang="en-US" sz="1600">
                <a:solidFill>
                  <a:srgbClr val="0000FF"/>
                </a:solidFill>
              </a:rPr>
              <a:t>Total Current</a:t>
            </a:r>
            <a:r>
              <a:rPr lang="en-US" sz="1600"/>
              <a:t>   </a:t>
            </a:r>
            <a:r>
              <a:rPr lang="en-US" sz="1600">
                <a:solidFill>
                  <a:srgbClr val="FF0000"/>
                </a:solidFill>
              </a:rPr>
              <a:t>Near-Inertial Current</a:t>
            </a:r>
          </a:p>
        </p:txBody>
      </p:sp>
      <p:sp>
        <p:nvSpPr>
          <p:cNvPr id="27654" name="TextBox 5"/>
          <p:cNvSpPr txBox="1">
            <a:spLocks noChangeArrowheads="1"/>
          </p:cNvSpPr>
          <p:nvPr/>
        </p:nvSpPr>
        <p:spPr bwMode="auto">
          <a:xfrm>
            <a:off x="5380038" y="3843338"/>
            <a:ext cx="3425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Wave &amp; Wind Direction Time Series</a:t>
            </a:r>
          </a:p>
        </p:txBody>
      </p:sp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1455738" y="144463"/>
            <a:ext cx="24431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Hurricane Irene</a:t>
            </a:r>
          </a:p>
        </p:txBody>
      </p:sp>
      <p:sp>
        <p:nvSpPr>
          <p:cNvPr id="27656" name="TextBox 11"/>
          <p:cNvSpPr txBox="1">
            <a:spLocks noChangeArrowheads="1"/>
          </p:cNvSpPr>
          <p:nvPr/>
        </p:nvSpPr>
        <p:spPr bwMode="auto">
          <a:xfrm>
            <a:off x="6350" y="5791200"/>
            <a:ext cx="4975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Eye crosses NJ mid-day on Aug 28 </a:t>
            </a:r>
          </a:p>
        </p:txBody>
      </p:sp>
      <p:pic>
        <p:nvPicPr>
          <p:cNvPr id="27657" name="Picture 12" descr="OI_MARA_2011_08_28_1200_600dp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8513"/>
            <a:ext cx="4949825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7" descr="2011-03-01_12-09-01_7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r="26334"/>
          <a:stretch>
            <a:fillRect/>
          </a:stretch>
        </p:blipFill>
        <p:spPr bwMode="auto">
          <a:xfrm>
            <a:off x="7461250" y="4430713"/>
            <a:ext cx="1682750" cy="1563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5138" y="952500"/>
            <a:ext cx="2087562" cy="148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48" name="Picture 4" descr="Installed X-Band d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690563"/>
            <a:ext cx="1808163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9138" y="4389438"/>
            <a:ext cx="16002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52" name="Picture 8" descr="http://marine.rutgers.edu/mrs/sat_data/images_rucool/Jen_L-BandDis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4138" y="2611438"/>
            <a:ext cx="1520825" cy="157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54" name="Picture 10" descr="http://marine.rutgers.edu/mrs/sat_data/images_rucool/XBand_SatelliteDish_bright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25" y="2552700"/>
            <a:ext cx="1762125" cy="165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grpSp>
        <p:nvGrpSpPr>
          <p:cNvPr id="21511" name="Group 12"/>
          <p:cNvGrpSpPr>
            <a:grpSpLocks/>
          </p:cNvGrpSpPr>
          <p:nvPr/>
        </p:nvGrpSpPr>
        <p:grpSpPr bwMode="auto">
          <a:xfrm>
            <a:off x="457200" y="1447800"/>
            <a:ext cx="3200400" cy="4189413"/>
            <a:chOff x="533400" y="1295400"/>
            <a:chExt cx="3200400" cy="4188941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3400" y="1295400"/>
              <a:ext cx="3200400" cy="41889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87000"/>
                </a:srgbClr>
              </a:outerShdw>
            </a:effectLst>
          </p:spPr>
        </p:pic>
        <p:sp>
          <p:nvSpPr>
            <p:cNvPr id="8" name="Oval 7"/>
            <p:cNvSpPr/>
            <p:nvPr/>
          </p:nvSpPr>
          <p:spPr>
            <a:xfrm>
              <a:off x="1524000" y="3428760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676400" y="3276377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143000" y="3733525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914400" y="3885908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048000" y="1828740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1512" name="TextBox 1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Real-Time Satellite Ground Stations in the Northeast U.S.</a:t>
            </a:r>
          </a:p>
        </p:txBody>
      </p:sp>
      <p:cxnSp>
        <p:nvCxnSpPr>
          <p:cNvPr id="16" name="Straight Connector 15"/>
          <p:cNvCxnSpPr>
            <a:stCxn id="10" idx="5"/>
          </p:cNvCxnSpPr>
          <p:nvPr/>
        </p:nvCxnSpPr>
        <p:spPr>
          <a:xfrm>
            <a:off x="1196975" y="4016375"/>
            <a:ext cx="4576763" cy="3857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4" name="Picture 2" descr="http://sd-www.jhuapl.edu/fermi/avhrr/geometry/dish_s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8998" r="22952" b="10014"/>
          <a:stretch>
            <a:fillRect/>
          </a:stretch>
        </p:blipFill>
        <p:spPr bwMode="auto">
          <a:xfrm>
            <a:off x="3886200" y="4554538"/>
            <a:ext cx="152400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>
            <a:stCxn id="8" idx="6"/>
            <a:endCxn id="6154" idx="1"/>
          </p:cNvCxnSpPr>
          <p:nvPr/>
        </p:nvCxnSpPr>
        <p:spPr>
          <a:xfrm flipV="1">
            <a:off x="1600200" y="3381375"/>
            <a:ext cx="3082925" cy="2762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9" idx="6"/>
            <a:endCxn id="6146" idx="1"/>
          </p:cNvCxnSpPr>
          <p:nvPr/>
        </p:nvCxnSpPr>
        <p:spPr>
          <a:xfrm flipV="1">
            <a:off x="1752600" y="1695450"/>
            <a:ext cx="5062538" cy="18097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2" idx="7"/>
            <a:endCxn id="6148" idx="1"/>
          </p:cNvCxnSpPr>
          <p:nvPr/>
        </p:nvCxnSpPr>
        <p:spPr>
          <a:xfrm flipV="1">
            <a:off x="3101975" y="1300163"/>
            <a:ext cx="936625" cy="7032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1" idx="5"/>
            <a:endCxn id="21514" idx="1"/>
          </p:cNvCxnSpPr>
          <p:nvPr/>
        </p:nvCxnSpPr>
        <p:spPr>
          <a:xfrm>
            <a:off x="968375" y="4168775"/>
            <a:ext cx="2917825" cy="1193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9" name="TextBox 21"/>
          <p:cNvSpPr txBox="1">
            <a:spLocks noChangeArrowheads="1"/>
          </p:cNvSpPr>
          <p:nvPr/>
        </p:nvSpPr>
        <p:spPr bwMode="auto">
          <a:xfrm>
            <a:off x="6027738" y="3970338"/>
            <a:ext cx="762000" cy="234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Rutgers</a:t>
            </a:r>
          </a:p>
        </p:txBody>
      </p:sp>
      <p:sp>
        <p:nvSpPr>
          <p:cNvPr id="21520" name="TextBox 26"/>
          <p:cNvSpPr txBox="1">
            <a:spLocks noChangeArrowheads="1"/>
          </p:cNvSpPr>
          <p:nvPr/>
        </p:nvSpPr>
        <p:spPr bwMode="auto">
          <a:xfrm>
            <a:off x="4165600" y="5910263"/>
            <a:ext cx="1303338" cy="233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Johns Hopkins</a:t>
            </a:r>
          </a:p>
        </p:txBody>
      </p:sp>
      <p:sp>
        <p:nvSpPr>
          <p:cNvPr id="21521" name="TextBox 27"/>
          <p:cNvSpPr txBox="1">
            <a:spLocks noChangeArrowheads="1"/>
          </p:cNvSpPr>
          <p:nvPr/>
        </p:nvSpPr>
        <p:spPr bwMode="auto">
          <a:xfrm>
            <a:off x="6934200" y="5757863"/>
            <a:ext cx="1125538" cy="236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U. Delaware</a:t>
            </a:r>
          </a:p>
        </p:txBody>
      </p:sp>
      <p:sp>
        <p:nvSpPr>
          <p:cNvPr id="21522" name="TextBox 28"/>
          <p:cNvSpPr txBox="1">
            <a:spLocks noChangeArrowheads="1"/>
          </p:cNvSpPr>
          <p:nvPr/>
        </p:nvSpPr>
        <p:spPr bwMode="auto">
          <a:xfrm>
            <a:off x="7035800" y="2116138"/>
            <a:ext cx="1633538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City College of N.Y.</a:t>
            </a:r>
          </a:p>
        </p:txBody>
      </p:sp>
      <p:sp>
        <p:nvSpPr>
          <p:cNvPr id="21523" name="TextBox 29"/>
          <p:cNvSpPr txBox="1">
            <a:spLocks noChangeArrowheads="1"/>
          </p:cNvSpPr>
          <p:nvPr/>
        </p:nvSpPr>
        <p:spPr bwMode="auto">
          <a:xfrm>
            <a:off x="5003800" y="1693863"/>
            <a:ext cx="855663" cy="233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U. Maine</a:t>
            </a:r>
          </a:p>
        </p:txBody>
      </p:sp>
      <p:sp>
        <p:nvSpPr>
          <p:cNvPr id="21524" name="TextBox 30"/>
          <p:cNvSpPr txBox="1">
            <a:spLocks noChangeArrowheads="1"/>
          </p:cNvSpPr>
          <p:nvPr/>
        </p:nvSpPr>
        <p:spPr bwMode="auto">
          <a:xfrm>
            <a:off x="388938" y="642938"/>
            <a:ext cx="3276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Satellites: NPP, Terra, Aqua, NOAA Polar Orbiters, Metop &amp; GOES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99DF0DD8-9F42-174A-B545-B3702B4F4F68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35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1219200" y="76200"/>
            <a:ext cx="670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Mid-Atlantic Bight HF Radar Network</a:t>
            </a:r>
            <a:endParaRPr lang="en-US" sz="2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4387850" y="2638425"/>
            <a:ext cx="47005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>
                <a:solidFill>
                  <a:schemeClr val="bg1"/>
                </a:solidFill>
              </a:rPr>
              <a:t>Mid-Atlantic HF Radar Network</a:t>
            </a:r>
          </a:p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16 Long-Range CODARs</a:t>
            </a:r>
          </a:p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 </a:t>
            </a:r>
            <a:r>
              <a:rPr lang="en-US" sz="1800" b="1">
                <a:solidFill>
                  <a:srgbClr val="FFFF00"/>
                </a:solidFill>
              </a:rPr>
              <a:t> 8 Medium-Range CODARs</a:t>
            </a:r>
          </a:p>
          <a:p>
            <a:pPr eaLnBrk="1" hangingPunct="1"/>
            <a:r>
              <a:rPr lang="en-US" sz="1800" b="1" u="sng">
                <a:solidFill>
                  <a:srgbClr val="00FF00"/>
                </a:solidFill>
              </a:rPr>
              <a:t>17</a:t>
            </a:r>
            <a:r>
              <a:rPr lang="en-US" sz="1800" b="1">
                <a:solidFill>
                  <a:srgbClr val="00FF00"/>
                </a:solidFill>
              </a:rPr>
              <a:t> Short-Range CODARs</a:t>
            </a:r>
          </a:p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41 Total</a:t>
            </a:r>
          </a:p>
          <a:p>
            <a:pPr eaLnBrk="1" hangingPunct="1"/>
            <a:endParaRPr lang="en-US" sz="1800" b="1">
              <a:solidFill>
                <a:schemeClr val="bg1"/>
              </a:solidFill>
            </a:endParaRPr>
          </a:p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Triple Nested, Multi-static, Multi-use</a:t>
            </a:r>
          </a:p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Industry Partner: CODAR Ocean Sensors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908425"/>
            <a:ext cx="1079500" cy="1538288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081213"/>
            <a:ext cx="1143000" cy="15827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2400" y="776288"/>
            <a:ext cx="1963738" cy="993775"/>
            <a:chOff x="5204177" y="1478844"/>
            <a:chExt cx="3766629" cy="3127024"/>
          </a:xfrm>
        </p:grpSpPr>
        <p:pic>
          <p:nvPicPr>
            <p:cNvPr id="2254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8" name="Picture 15" descr="IMG_957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6"/>
          <a:stretch>
            <a:fillRect/>
          </a:stretch>
        </p:blipFill>
        <p:spPr bwMode="auto">
          <a:xfrm>
            <a:off x="7639050" y="973138"/>
            <a:ext cx="1219200" cy="16716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 descr="3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477000" y="5022850"/>
            <a:ext cx="5826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49" descr="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6438" y="504031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2541" name="Picture 31" descr="IOOS_logo_white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5108575"/>
            <a:ext cx="10128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9" descr="USCG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5040313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Text Box 9"/>
          <p:cNvSpPr txBox="1">
            <a:spLocks noChangeArrowheads="1"/>
          </p:cNvSpPr>
          <p:nvPr/>
        </p:nvSpPr>
        <p:spPr bwMode="auto">
          <a:xfrm>
            <a:off x="2195513" y="704850"/>
            <a:ext cx="19383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FFFF00"/>
                </a:solidFill>
                <a:latin typeface="Calibri" charset="0"/>
              </a:rPr>
              <a:t>1000 km 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Calibri" charset="0"/>
              </a:rPr>
              <a:t>Cape to Cape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200" b="1" dirty="0" smtClean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Mid-Atlantic Glider </a:t>
            </a:r>
            <a:r>
              <a:rPr lang="en-US" sz="4200" b="1" dirty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Network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6" t="6667" r="12537" b="8148"/>
          <a:stretch>
            <a:fillRect/>
          </a:stretch>
        </p:blipFill>
        <p:spPr bwMode="auto">
          <a:xfrm>
            <a:off x="4821238" y="2357438"/>
            <a:ext cx="4338637" cy="40941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5" descr="marcoos_glider_sst_chl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5562"/>
          <a:stretch>
            <a:fillRect/>
          </a:stretch>
        </p:blipFill>
        <p:spPr bwMode="auto">
          <a:xfrm>
            <a:off x="347663" y="2497138"/>
            <a:ext cx="3938587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4763" y="2411413"/>
            <a:ext cx="2219326" cy="28098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Satellite Ocean Color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322638"/>
            <a:ext cx="1416050" cy="28098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Satellite SST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4763" y="4125913"/>
            <a:ext cx="1201738" cy="714375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Subsurface 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Glider 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Data</a:t>
            </a:r>
          </a:p>
        </p:txBody>
      </p:sp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2332038" y="733425"/>
            <a:ext cx="3883025" cy="155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0" name="TextBox 21"/>
          <p:cNvSpPr txBox="1">
            <a:spLocks noChangeArrowheads="1"/>
          </p:cNvSpPr>
          <p:nvPr/>
        </p:nvSpPr>
        <p:spPr bwMode="auto">
          <a:xfrm>
            <a:off x="4891088" y="2498725"/>
            <a:ext cx="1071562" cy="1449388"/>
          </a:xfrm>
          <a:prstGeom prst="rect">
            <a:avLst/>
          </a:prstGeom>
          <a:solidFill>
            <a:srgbClr val="2151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MARACOOS</a:t>
            </a:r>
          </a:p>
          <a:p>
            <a:pPr eaLnBrk="1" hangingPunct="1"/>
            <a:r>
              <a:rPr lang="en-US" sz="1100">
                <a:solidFill>
                  <a:srgbClr val="00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MURI</a:t>
            </a:r>
          </a:p>
          <a:p>
            <a:pPr eaLnBrk="1" hangingPunct="1"/>
            <a:r>
              <a:rPr lang="en-US" sz="1100">
                <a:solidFill>
                  <a:srgbClr val="FF0066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Intl. Missions</a:t>
            </a:r>
          </a:p>
          <a:p>
            <a:pPr eaLnBrk="1" hangingPunct="1"/>
            <a:r>
              <a:rPr lang="en-US" sz="1100">
                <a:solidFill>
                  <a:srgbClr val="FFFF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EPA &amp; NJDEP</a:t>
            </a:r>
          </a:p>
          <a:p>
            <a:pPr eaLnBrk="1" hangingPunct="1"/>
            <a:r>
              <a:rPr lang="en-US" sz="1100">
                <a:solidFill>
                  <a:srgbClr val="00FF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Cblast</a:t>
            </a:r>
          </a:p>
          <a:p>
            <a:pPr eaLnBrk="1" hangingPunct="1"/>
            <a:r>
              <a:rPr lang="en-US" sz="1100">
                <a:solidFill>
                  <a:srgbClr val="0000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Endurance</a:t>
            </a:r>
          </a:p>
          <a:p>
            <a:pPr eaLnBrk="1" hangingPunct="1"/>
            <a:r>
              <a:rPr lang="en-US" sz="1100">
                <a:solidFill>
                  <a:srgbClr val="FF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OSSE</a:t>
            </a:r>
          </a:p>
          <a:p>
            <a:pPr eaLnBrk="1" hangingPunct="1"/>
            <a:r>
              <a:rPr lang="en-US" sz="1100">
                <a:solidFill>
                  <a:srgbClr val="FF33CC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SW06</a:t>
            </a:r>
            <a:endParaRPr lang="en-US" sz="1100">
              <a:solidFill>
                <a:srgbClr val="00FF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561" name="TextBox 1"/>
          <p:cNvSpPr txBox="1">
            <a:spLocks noChangeArrowheads="1"/>
          </p:cNvSpPr>
          <p:nvPr/>
        </p:nvSpPr>
        <p:spPr bwMode="auto">
          <a:xfrm>
            <a:off x="6532563" y="5638800"/>
            <a:ext cx="2301456" cy="92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Many Missions,</a:t>
            </a:r>
          </a:p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Many Agencies</a:t>
            </a:r>
          </a:p>
        </p:txBody>
      </p:sp>
      <p:pic>
        <p:nvPicPr>
          <p:cNvPr id="23562" name="Picture 12" descr="SideBySideGliders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744538"/>
            <a:ext cx="1795463" cy="1511300"/>
          </a:xfrm>
          <a:prstGeom prst="rect">
            <a:avLst/>
          </a:prstGeom>
          <a:noFill/>
          <a:ln w="28575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t="21931"/>
          <a:stretch>
            <a:fillRect/>
          </a:stretch>
        </p:blipFill>
        <p:spPr bwMode="auto">
          <a:xfrm>
            <a:off x="6438900" y="677863"/>
            <a:ext cx="2519363" cy="16144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4" name="TextBox 1"/>
          <p:cNvSpPr txBox="1">
            <a:spLocks noChangeArrowheads="1"/>
          </p:cNvSpPr>
          <p:nvPr/>
        </p:nvSpPr>
        <p:spPr bwMode="auto">
          <a:xfrm>
            <a:off x="322263" y="744538"/>
            <a:ext cx="1277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RU01</a:t>
            </a:r>
          </a:p>
        </p:txBody>
      </p:sp>
      <p:sp>
        <p:nvSpPr>
          <p:cNvPr id="23565" name="TextBox 19"/>
          <p:cNvSpPr txBox="1">
            <a:spLocks noChangeArrowheads="1"/>
          </p:cNvSpPr>
          <p:nvPr/>
        </p:nvSpPr>
        <p:spPr bwMode="auto">
          <a:xfrm>
            <a:off x="2590800" y="74453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RU15</a:t>
            </a:r>
          </a:p>
        </p:txBody>
      </p:sp>
      <p:sp>
        <p:nvSpPr>
          <p:cNvPr id="23566" name="TextBox 20"/>
          <p:cNvSpPr txBox="1">
            <a:spLocks noChangeArrowheads="1"/>
          </p:cNvSpPr>
          <p:nvPr/>
        </p:nvSpPr>
        <p:spPr bwMode="auto">
          <a:xfrm>
            <a:off x="6756400" y="74453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RU29</a:t>
            </a:r>
          </a:p>
        </p:txBody>
      </p:sp>
      <p:sp>
        <p:nvSpPr>
          <p:cNvPr id="23567" name="TextBox 2"/>
          <p:cNvSpPr txBox="1">
            <a:spLocks noChangeArrowheads="1"/>
          </p:cNvSpPr>
          <p:nvPr/>
        </p:nvSpPr>
        <p:spPr bwMode="auto">
          <a:xfrm>
            <a:off x="120155" y="5791200"/>
            <a:ext cx="46042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Industry Partner: Teledyne Webb Researc</a:t>
            </a:r>
            <a:r>
              <a:rPr lang="en-US" sz="2000" dirty="0"/>
              <a:t>h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281679" y="510442"/>
          <a:ext cx="8580641" cy="5837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2226" name="TextBox 2"/>
          <p:cNvSpPr txBox="1">
            <a:spLocks noChangeArrowheads="1"/>
          </p:cNvSpPr>
          <p:nvPr/>
        </p:nvSpPr>
        <p:spPr bwMode="auto">
          <a:xfrm>
            <a:off x="1600200" y="10180"/>
            <a:ext cx="59554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3366FF"/>
                </a:solidFill>
                <a:latin typeface="Times New Roman"/>
                <a:cs typeface="Times New Roman"/>
              </a:rPr>
              <a:t>Hurricane Sandy </a:t>
            </a:r>
            <a:r>
              <a:rPr lang="en-US" sz="2800" b="1" dirty="0" err="1">
                <a:solidFill>
                  <a:srgbClr val="3366FF"/>
                </a:solidFill>
                <a:latin typeface="Times New Roman"/>
                <a:cs typeface="Times New Roman"/>
              </a:rPr>
              <a:t>Hindcast</a:t>
            </a:r>
            <a:r>
              <a:rPr lang="en-US" sz="2800" b="1" dirty="0">
                <a:solidFill>
                  <a:srgbClr val="3366FF"/>
                </a:solidFill>
                <a:latin typeface="Times New Roman"/>
                <a:cs typeface="Times New Roman"/>
              </a:rPr>
              <a:t>:  Intensity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1" name="Object 6"/>
          <p:cNvGraphicFramePr>
            <a:graphicFrameLocks/>
          </p:cNvGraphicFramePr>
          <p:nvPr/>
        </p:nvGraphicFramePr>
        <p:xfrm>
          <a:off x="0" y="5791200"/>
          <a:ext cx="2038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8" name="Drawing" r:id="rId3" imgW="2857500" imgH="1569720" progId="WPDraw30.Drawing">
                  <p:embed/>
                </p:oleObj>
              </mc:Choice>
              <mc:Fallback>
                <p:oleObj name="Drawing" r:id="rId3" imgW="2857500" imgH="1569720" progId="WPDraw30.Drawing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91200"/>
                        <a:ext cx="2038350" cy="10668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2" name="TextBox 5"/>
          <p:cNvSpPr txBox="1">
            <a:spLocks noChangeArrowheads="1"/>
          </p:cNvSpPr>
          <p:nvPr/>
        </p:nvSpPr>
        <p:spPr bwMode="auto">
          <a:xfrm>
            <a:off x="2286000" y="6248400"/>
            <a:ext cx="658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bg1"/>
                </a:solidFill>
              </a:rPr>
              <a:t>Production Suite Review: December 4, 2012</a:t>
            </a:r>
          </a:p>
        </p:txBody>
      </p:sp>
      <p:sp>
        <p:nvSpPr>
          <p:cNvPr id="20483" name="TextBox 8"/>
          <p:cNvSpPr txBox="1">
            <a:spLocks noChangeArrowheads="1"/>
          </p:cNvSpPr>
          <p:nvPr/>
        </p:nvSpPr>
        <p:spPr bwMode="auto">
          <a:xfrm>
            <a:off x="0" y="36513"/>
            <a:ext cx="9144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600" dirty="0">
                <a:solidFill>
                  <a:srgbClr val="0000FF"/>
                </a:solidFill>
                <a:latin typeface="Times New Roman"/>
                <a:cs typeface="Times New Roman"/>
              </a:rPr>
              <a:t>Report from National Hurricane Center:</a:t>
            </a:r>
            <a:r>
              <a:rPr lang="en-US" sz="2600" b="1" u="sng" dirty="0">
                <a:solidFill>
                  <a:srgbClr val="0000FF"/>
                </a:solidFill>
                <a:latin typeface="Times New Roman"/>
                <a:cs typeface="Times New Roman"/>
              </a:rPr>
              <a:t> Intensity</a:t>
            </a:r>
            <a:r>
              <a:rPr lang="en-US" sz="2600" b="1" dirty="0">
                <a:solidFill>
                  <a:srgbClr val="0000FF"/>
                </a:solidFill>
                <a:latin typeface="Times New Roman"/>
                <a:cs typeface="Times New Roman"/>
              </a:rPr>
              <a:t> Skill in 2012</a:t>
            </a:r>
          </a:p>
        </p:txBody>
      </p:sp>
      <p:pic>
        <p:nvPicPr>
          <p:cNvPr id="20484" name="Picture 9" descr="Screen Shot 2013-03-11 at 3.23.5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1"/>
          <p:cNvSpPr txBox="1">
            <a:spLocks noChangeArrowheads="1"/>
          </p:cNvSpPr>
          <p:nvPr/>
        </p:nvSpPr>
        <p:spPr bwMode="auto">
          <a:xfrm>
            <a:off x="2209800" y="5715000"/>
            <a:ext cx="5399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Adding the ocean model reduced skill!</a:t>
            </a:r>
          </a:p>
        </p:txBody>
      </p:sp>
      <p:sp>
        <p:nvSpPr>
          <p:cNvPr id="20486" name="Oval 1"/>
          <p:cNvSpPr>
            <a:spLocks noChangeArrowheads="1"/>
          </p:cNvSpPr>
          <p:nvPr/>
        </p:nvSpPr>
        <p:spPr bwMode="auto">
          <a:xfrm>
            <a:off x="6019800" y="3124200"/>
            <a:ext cx="18288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0487" name="Straight Arrow Connector 3"/>
          <p:cNvCxnSpPr>
            <a:cxnSpLocks noChangeShapeType="1"/>
          </p:cNvCxnSpPr>
          <p:nvPr/>
        </p:nvCxnSpPr>
        <p:spPr bwMode="auto">
          <a:xfrm flipV="1">
            <a:off x="6553200" y="3733800"/>
            <a:ext cx="304800" cy="20574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8" name="Straight Arrow Connector 9"/>
          <p:cNvCxnSpPr>
            <a:cxnSpLocks noChangeShapeType="1"/>
          </p:cNvCxnSpPr>
          <p:nvPr/>
        </p:nvCxnSpPr>
        <p:spPr bwMode="auto">
          <a:xfrm flipH="1" flipV="1">
            <a:off x="5105400" y="4572000"/>
            <a:ext cx="1447800" cy="12192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538" y="0"/>
            <a:ext cx="35369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0000FF"/>
                </a:solidFill>
              </a:rPr>
              <a:t>Hurricane Irene</a:t>
            </a:r>
          </a:p>
          <a:p>
            <a:pPr algn="ctr"/>
            <a:r>
              <a:rPr lang="en-US" dirty="0"/>
              <a:t>August 26, 2011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NOAA/NHC Damage: </a:t>
            </a:r>
          </a:p>
          <a:p>
            <a:pPr algn="ctr"/>
            <a:r>
              <a:rPr lang="en-US" dirty="0"/>
              <a:t>#8 with &gt;$15 Billion.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Track Accurate;</a:t>
            </a:r>
          </a:p>
          <a:p>
            <a:pPr algn="ctr"/>
            <a:r>
              <a:rPr lang="en-US" dirty="0"/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0000FF"/>
                </a:solidFill>
              </a:rPr>
              <a:t>Hurricane Sandy</a:t>
            </a:r>
          </a:p>
          <a:p>
            <a:pPr algn="ctr"/>
            <a:r>
              <a:rPr lang="en-US" dirty="0"/>
              <a:t>October 29, 2012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NOAA/NHC Damage: </a:t>
            </a:r>
          </a:p>
          <a:p>
            <a:pPr algn="ctr"/>
            <a:r>
              <a:rPr lang="en-US" dirty="0"/>
              <a:t>#2 with &gt;$60 Billion.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Track Accurate;</a:t>
            </a:r>
          </a:p>
          <a:p>
            <a:pPr algn="ctr"/>
            <a:r>
              <a:rPr lang="en-US" dirty="0"/>
              <a:t>Intensity 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160528"/>
            <a:ext cx="8153400" cy="6134098"/>
            <a:chOff x="533400" y="457200"/>
            <a:chExt cx="8153400" cy="6134098"/>
          </a:xfrm>
        </p:grpSpPr>
        <p:sp>
          <p:nvSpPr>
            <p:cNvPr id="5" name="Rectangle 4"/>
            <p:cNvSpPr/>
            <p:nvPr/>
          </p:nvSpPr>
          <p:spPr>
            <a:xfrm>
              <a:off x="533400" y="457200"/>
              <a:ext cx="8153400" cy="6019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2" descr="C:\Documents and Settings\RUCool\Desktop\MARCOOS Years 5-9 Sept 2010\Figures\mab_triangles_grad_bkg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600200" y="2076450"/>
              <a:ext cx="6019799" cy="4514848"/>
            </a:xfrm>
            <a:prstGeom prst="rect">
              <a:avLst/>
            </a:prstGeom>
            <a:noFill/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019800" y="2667000"/>
              <a:ext cx="2667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To seek, discover &amp; apply </a:t>
              </a:r>
              <a:br>
                <a:rPr lang="en-US" sz="1400" b="1" dirty="0" smtClean="0">
                  <a:solidFill>
                    <a:schemeClr val="bg1"/>
                  </a:solidFill>
                </a:rPr>
              </a:br>
              <a:r>
                <a:rPr lang="en-US" sz="1400" b="1" dirty="0" smtClean="0">
                  <a:solidFill>
                    <a:schemeClr val="bg1"/>
                  </a:solidFill>
                </a:rPr>
                <a:t>new knowledge &amp; understanding</a:t>
              </a:r>
            </a:p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of our coastal ocean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 descr="map_codar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7000" y="533400"/>
              <a:ext cx="1850725" cy="1965959"/>
            </a:xfrm>
            <a:prstGeom prst="rect">
              <a:avLst/>
            </a:prstGeom>
            <a:ln w="25400" cap="flat" cmpd="sng" algn="ctr">
              <a:solidFill>
                <a:schemeClr val="tx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5" descr="map_satellite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5334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pic>
        <p:sp>
          <p:nvSpPr>
            <p:cNvPr id="13" name="TextBox 12"/>
            <p:cNvSpPr txBox="1"/>
            <p:nvPr/>
          </p:nvSpPr>
          <p:spPr>
            <a:xfrm>
              <a:off x="609600" y="533400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Satellites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67000" y="533400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HF-Radar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17" descr="map_codar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9874" y="4419600"/>
              <a:ext cx="1850725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 descr="map_codar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600" y="44196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6781800" y="4444424"/>
              <a:ext cx="1752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Ocean Forecast Ensemble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44196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/>
                </a:rPr>
                <a:t>Weather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 Stations</a:t>
              </a:r>
              <a:endParaRPr lang="en-US" sz="1600" b="1" dirty="0">
                <a:solidFill>
                  <a:schemeClr val="bg1"/>
                </a:solidFill>
                <a:effectLst/>
              </a:endParaRPr>
            </a:p>
          </p:txBody>
        </p:sp>
        <p:pic>
          <p:nvPicPr>
            <p:cNvPr id="20" name="Picture 19" descr="MARACOOS_logo_300dpi_transparen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3200" y="5562600"/>
              <a:ext cx="3715074" cy="707442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931757" y="2694801"/>
              <a:ext cx="1402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Population Density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3" name="Picture 2" descr="C:\Documents and Settings\RUCool\Desktop\marcoos_dot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24400" y="533400"/>
              <a:ext cx="1828800" cy="1981200"/>
            </a:xfrm>
            <a:prstGeom prst="rect">
              <a:avLst/>
            </a:prstGeom>
            <a:noFill/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47244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Gliders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0" b="7743"/>
            <a:stretch>
              <a:fillRect/>
            </a:stretch>
          </p:blipFill>
          <p:spPr>
            <a:xfrm>
              <a:off x="6781800" y="546345"/>
              <a:ext cx="1793947" cy="1984437"/>
            </a:xfrm>
            <a:prstGeom prst="rect">
              <a:avLst/>
            </a:prstGeom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67818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Drifters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26" descr="IOOSlogoWhiteRGB.gif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800" y="2743200"/>
              <a:ext cx="1648485" cy="66175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 descr="map_codar.bmp"/>
            <p:cNvPicPr>
              <a:picLocks noChangeAspect="1"/>
            </p:cNvPicPr>
            <p:nvPr/>
          </p:nvPicPr>
          <p:blipFill>
            <a:blip r:embed="rId7" cstate="print"/>
            <a:srcRect l="91481" t="14414" r="1314" b="80378"/>
            <a:stretch>
              <a:fillRect/>
            </a:stretch>
          </p:blipFill>
          <p:spPr>
            <a:xfrm>
              <a:off x="1576387" y="5053013"/>
              <a:ext cx="133350" cy="102394"/>
            </a:xfrm>
            <a:prstGeom prst="rect">
              <a:avLst/>
            </a:prstGeom>
            <a:ln w="25400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253769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79513"/>
            <a:ext cx="8767762" cy="3098800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3232150" y="5894388"/>
            <a:ext cx="203676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CODAR Network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5106988" y="5894388"/>
            <a:ext cx="18764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Glider Fleet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0" y="5894388"/>
            <a:ext cx="317976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Satellite Data Acquisition Stations</a:t>
            </a:r>
          </a:p>
        </p:txBody>
      </p:sp>
      <p:pic>
        <p:nvPicPr>
          <p:cNvPr id="6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06988" y="4446588"/>
            <a:ext cx="1876425" cy="1416050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7089775" y="5894388"/>
            <a:ext cx="1849438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3-D Forecasts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ctr">
              <a:defRPr/>
            </a:pPr>
            <a:r>
              <a:rPr lang="en-US" sz="4200" dirty="0">
                <a:solidFill>
                  <a:srgbClr val="0000FF"/>
                </a:solidFill>
                <a:latin typeface="Times New Roman"/>
                <a:cs typeface="Times New Roman"/>
              </a:rPr>
              <a:t>MARACOOS Operations Center</a:t>
            </a:r>
          </a:p>
          <a:p>
            <a:pPr algn="ctr">
              <a:defRPr/>
            </a:pP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Rutgers University - Coastal Ocean Observation Lab</a:t>
            </a:r>
            <a:r>
              <a:rPr lang="en-US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9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03338" y="4446588"/>
            <a:ext cx="1903412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0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32150" y="4446588"/>
            <a:ext cx="1882775" cy="141287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83413" y="4446588"/>
            <a:ext cx="1892300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2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7950" y="4446588"/>
            <a:ext cx="1165225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1" descr="mab110826d_iren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/>
        </p:blipFill>
        <p:spPr bwMode="auto">
          <a:xfrm>
            <a:off x="0" y="-1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3978275" cy="954107"/>
          </a:xfrm>
          <a:prstGeom prst="rect">
            <a:avLst/>
          </a:prstGeom>
          <a:noFill/>
          <a:effectLst>
            <a:outerShdw blurRad="50800" dist="38100" dir="2700000">
              <a:schemeClr val="tx1">
                <a:alpha val="43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Hurricane Irene: Track (August 2011)</a:t>
            </a:r>
            <a:endParaRPr lang="en-US" sz="28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Screen Shot 2013-03-12 at 3.33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00022"/>
            <a:ext cx="3810000" cy="317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03738" y="2362200"/>
            <a:ext cx="54784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i="1" dirty="0">
                <a:solidFill>
                  <a:srgbClr val="FFFF00"/>
                </a:solidFill>
                <a:latin typeface="Times New Roman"/>
                <a:cs typeface="Times New Roman"/>
              </a:rPr>
              <a:t>Historical Hurricane </a:t>
            </a:r>
            <a:r>
              <a:rPr lang="en-US" sz="20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Tracks</a:t>
            </a:r>
          </a:p>
          <a:p>
            <a:pPr algn="ctr"/>
            <a:r>
              <a:rPr lang="en-US" sz="20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000" b="1" i="1" dirty="0">
                <a:solidFill>
                  <a:srgbClr val="FFFF00"/>
                </a:solidFill>
                <a:latin typeface="Times New Roman"/>
                <a:cs typeface="Times New Roman"/>
              </a:rPr>
              <a:t>within </a:t>
            </a:r>
            <a:r>
              <a:rPr lang="en-US" sz="20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120 km of </a:t>
            </a:r>
            <a:r>
              <a:rPr lang="en-US" sz="2000" b="1" i="1" dirty="0">
                <a:solidFill>
                  <a:srgbClr val="FFFF00"/>
                </a:solidFill>
                <a:latin typeface="Times New Roman"/>
                <a:cs typeface="Times New Roman"/>
              </a:rPr>
              <a:t>Atlantic City, NJ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964113" y="558800"/>
            <a:ext cx="3194050" cy="5618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Action Button: Movie 6"/>
          <p:cNvSpPr/>
          <p:nvPr/>
        </p:nvSpPr>
        <p:spPr>
          <a:xfrm>
            <a:off x="-3200400" y="762000"/>
            <a:ext cx="1790700" cy="1042988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6627" name="Picture 2" descr="Irene_Curren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2594" b="5420"/>
          <a:stretch>
            <a:fillRect/>
          </a:stretch>
        </p:blipFill>
        <p:spPr bwMode="auto">
          <a:xfrm>
            <a:off x="5143500" y="787400"/>
            <a:ext cx="40640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 descr="Irene_wav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3082" r="5669" b="35956"/>
          <a:stretch>
            <a:fillRect/>
          </a:stretch>
        </p:blipFill>
        <p:spPr bwMode="auto">
          <a:xfrm>
            <a:off x="5060950" y="4160838"/>
            <a:ext cx="393065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5029200" y="317500"/>
            <a:ext cx="3873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/>
              <a:t>39.5N 73W Surface Current Time Series</a:t>
            </a:r>
          </a:p>
          <a:p>
            <a:pPr algn="ctr"/>
            <a:r>
              <a:rPr lang="en-US" sz="1600">
                <a:solidFill>
                  <a:srgbClr val="0000FF"/>
                </a:solidFill>
              </a:rPr>
              <a:t>Total Current</a:t>
            </a:r>
            <a:r>
              <a:rPr lang="en-US" sz="1600"/>
              <a:t>   </a:t>
            </a:r>
            <a:r>
              <a:rPr lang="en-US" sz="1600">
                <a:solidFill>
                  <a:srgbClr val="FF0000"/>
                </a:solidFill>
              </a:rPr>
              <a:t>Near-Inertial Current</a:t>
            </a:r>
          </a:p>
        </p:txBody>
      </p:sp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5380038" y="3843338"/>
            <a:ext cx="3425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Wave &amp; Wind Direction Time Series</a:t>
            </a:r>
          </a:p>
        </p:txBody>
      </p:sp>
      <p:sp>
        <p:nvSpPr>
          <p:cNvPr id="26631" name="TextBox 8"/>
          <p:cNvSpPr txBox="1">
            <a:spLocks noChangeArrowheads="1"/>
          </p:cNvSpPr>
          <p:nvPr/>
        </p:nvSpPr>
        <p:spPr bwMode="auto">
          <a:xfrm>
            <a:off x="1455738" y="144463"/>
            <a:ext cx="24431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Hurricane Irene</a:t>
            </a:r>
          </a:p>
        </p:txBody>
      </p:sp>
      <p:sp>
        <p:nvSpPr>
          <p:cNvPr id="26633" name="TextBox 11"/>
          <p:cNvSpPr txBox="1">
            <a:spLocks noChangeArrowheads="1"/>
          </p:cNvSpPr>
          <p:nvPr/>
        </p:nvSpPr>
        <p:spPr bwMode="auto">
          <a:xfrm>
            <a:off x="6350" y="5791200"/>
            <a:ext cx="4975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Eye crosses NJ mid-day on Aug 28 </a:t>
            </a:r>
          </a:p>
        </p:txBody>
      </p:sp>
      <p:pic>
        <p:nvPicPr>
          <p:cNvPr id="3" name="irene_currents_h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640" y="762000"/>
            <a:ext cx="486156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oos_white_20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 Presentation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ioos_white_2010</Template>
  <TotalTime>2793</TotalTime>
  <Words>1007</Words>
  <Application>Microsoft Macintosh PowerPoint</Application>
  <PresentationFormat>On-screen Show (4:3)</PresentationFormat>
  <Paragraphs>285</Paragraphs>
  <Slides>37</Slides>
  <Notes>3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ioos_white_2010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Storm Surge Forecast at Peak:  Lower Manhattan, New York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NOS 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NOS NOAA</dc:creator>
  <cp:lastModifiedBy>Josh Kohut</cp:lastModifiedBy>
  <cp:revision>152</cp:revision>
  <dcterms:created xsi:type="dcterms:W3CDTF">2010-02-22T17:26:58Z</dcterms:created>
  <dcterms:modified xsi:type="dcterms:W3CDTF">2013-06-13T10:31:31Z</dcterms:modified>
</cp:coreProperties>
</file>