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4"/>
  </p:notesMasterIdLst>
  <p:sldIdLst>
    <p:sldId id="812" r:id="rId2"/>
    <p:sldId id="813" r:id="rId3"/>
    <p:sldId id="819" r:id="rId4"/>
    <p:sldId id="824" r:id="rId5"/>
    <p:sldId id="820" r:id="rId6"/>
    <p:sldId id="821" r:id="rId7"/>
    <p:sldId id="816" r:id="rId8"/>
    <p:sldId id="817" r:id="rId9"/>
    <p:sldId id="814" r:id="rId10"/>
    <p:sldId id="815" r:id="rId11"/>
    <p:sldId id="822" r:id="rId12"/>
    <p:sldId id="823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333399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568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554A15-0EAA-314C-9026-769AEDF2C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592E-5677-B444-99BD-22AB9B45034E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550C8-B0A3-224B-833F-8EC3BEEDE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4161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E6FC9-71CE-AC4B-8552-F1844BF28D8A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6BBDA-B793-524C-8EC2-8C9661E82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1583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11ADC-C8CE-8A42-8EDD-BFE9233BCCBC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A663-39C0-B540-8752-C95EE82A7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0331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19BA-7BB8-CA40-89C1-46B571F12E6B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DA10-2C37-8C4D-AF10-DBCC3838A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009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52ADE-8261-D742-84A3-309700B5AF3C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CF57-40D2-384E-9B64-692C30156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49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617E3-6F42-2345-B900-F8391CD6CA86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17E31-485E-FB44-AC30-60295AC53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9698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A43E-2B7F-E240-9093-7FEA0D4F5999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D42EC-2F93-8148-A0A5-FD772114A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298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FB23-E9CC-774D-B31A-5960E108054F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7A8C-AACE-AB44-A9C4-77B113DF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806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1B7F-A267-DA44-BACB-BB7B24601C74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90E2-DB23-9D4F-ADEC-A3A6CDC2A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536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CF95-EDBB-5349-BA6E-71C78D5385FB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20B6-6C6F-5046-848F-1BA559826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461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B89E4-B044-E041-9C75-DE8E80B0F5E0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667A0-ED04-5C41-AF48-07834124D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2430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BA294E8-7EDB-3647-AE2B-37FEB7978463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6B68896-9FC0-4E4A-AC59-DD1210F0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"/>
          <p:cNvSpPr>
            <a:spLocks/>
          </p:cNvSpPr>
          <p:nvPr userDrawn="1"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32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5"/>
          <p:cNvSpPr>
            <a:spLocks/>
          </p:cNvSpPr>
          <p:nvPr userDrawn="1"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Line 7"/>
          <p:cNvSpPr>
            <a:spLocks noChangeShapeType="1"/>
          </p:cNvSpPr>
          <p:nvPr/>
        </p:nvSpPr>
        <p:spPr bwMode="auto">
          <a:xfrm>
            <a:off x="4572000" y="973138"/>
            <a:ext cx="0" cy="5018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2" name="Text Box 8"/>
          <p:cNvSpPr txBox="1">
            <a:spLocks noChangeArrowheads="1"/>
          </p:cNvSpPr>
          <p:nvPr/>
        </p:nvSpPr>
        <p:spPr bwMode="auto">
          <a:xfrm>
            <a:off x="4822825" y="1271588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Sponsor:</a:t>
            </a:r>
          </a:p>
        </p:txBody>
      </p:sp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4751388" y="2519363"/>
            <a:ext cx="144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Participants:</a:t>
            </a:r>
          </a:p>
        </p:txBody>
      </p:sp>
      <p:sp>
        <p:nvSpPr>
          <p:cNvPr id="66564" name="Line 10"/>
          <p:cNvSpPr>
            <a:spLocks noChangeShapeType="1"/>
          </p:cNvSpPr>
          <p:nvPr/>
        </p:nvSpPr>
        <p:spPr bwMode="auto">
          <a:xfrm>
            <a:off x="0" y="319722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538" y="2574925"/>
            <a:ext cx="10779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14"/>
          <p:cNvSpPr txBox="1">
            <a:spLocks noChangeArrowheads="1"/>
          </p:cNvSpPr>
          <p:nvPr/>
        </p:nvSpPr>
        <p:spPr bwMode="auto">
          <a:xfrm>
            <a:off x="395288" y="1058863"/>
            <a:ext cx="3968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/>
              <a:t>Objective:</a:t>
            </a:r>
          </a:p>
          <a:p>
            <a:pPr algn="just" eaLnBrk="1" hangingPunct="1"/>
            <a:r>
              <a:rPr lang="en-US" sz="1800"/>
              <a:t>Test the capability of the SeaSonde HF Radar as a detection and surveillance sensor at high latitudes in anticipation of the polar ice cap melting and the increased usage of the Northwest Passage.</a:t>
            </a:r>
          </a:p>
        </p:txBody>
      </p:sp>
      <p:sp>
        <p:nvSpPr>
          <p:cNvPr id="66567" name="Rectangle 32"/>
          <p:cNvSpPr>
            <a:spLocks noGrp="1"/>
          </p:cNvSpPr>
          <p:nvPr>
            <p:ph type="title" idx="4294967295"/>
          </p:nvPr>
        </p:nvSpPr>
        <p:spPr>
          <a:xfrm>
            <a:off x="622300" y="0"/>
            <a:ext cx="85217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CSR High Latitude HF Radar Testbed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8" name="Picture 33" descr="DH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4050" y="925513"/>
            <a:ext cx="11874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34" descr="UAF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675" y="2141538"/>
            <a:ext cx="12192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3317875"/>
            <a:ext cx="441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7" descr="COOL_Logo_2009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750" y="1955800"/>
            <a:ext cx="1035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18" descr="Bering Strait region AIS 201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675" y="4051300"/>
            <a:ext cx="1905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IMG_0086.JPG"/>
          <p:cNvPicPr>
            <a:picLocks noChangeAspect="1"/>
          </p:cNvPicPr>
          <p:nvPr/>
        </p:nvPicPr>
        <p:blipFill>
          <a:blip r:embed="rId9">
            <a:lum bright="6000" contrast="-4000"/>
          </a:blip>
          <a:stretch>
            <a:fillRect/>
          </a:stretch>
        </p:blipFill>
        <p:spPr>
          <a:xfrm>
            <a:off x="6851650" y="4341813"/>
            <a:ext cx="1966913" cy="14747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6575" name="TextBox 1"/>
          <p:cNvSpPr txBox="1">
            <a:spLocks noChangeArrowheads="1"/>
          </p:cNvSpPr>
          <p:nvPr/>
        </p:nvSpPr>
        <p:spPr bwMode="auto">
          <a:xfrm>
            <a:off x="6946900" y="4000500"/>
            <a:ext cx="2011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Remote Power Module</a:t>
            </a:r>
          </a:p>
        </p:txBody>
      </p:sp>
      <p:sp>
        <p:nvSpPr>
          <p:cNvPr id="66576" name="TextBox 21"/>
          <p:cNvSpPr txBox="1">
            <a:spLocks noChangeArrowheads="1"/>
          </p:cNvSpPr>
          <p:nvPr/>
        </p:nvSpPr>
        <p:spPr bwMode="auto">
          <a:xfrm>
            <a:off x="4597400" y="5486400"/>
            <a:ext cx="2300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AIS traffic near Barrow, AK</a:t>
            </a:r>
          </a:p>
        </p:txBody>
      </p:sp>
      <p:sp>
        <p:nvSpPr>
          <p:cNvPr id="66577" name="TextBox 1"/>
          <p:cNvSpPr txBox="1">
            <a:spLocks noChangeArrowheads="1"/>
          </p:cNvSpPr>
          <p:nvPr/>
        </p:nvSpPr>
        <p:spPr bwMode="auto">
          <a:xfrm>
            <a:off x="838200" y="5638800"/>
            <a:ext cx="286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Northwest passage routes</a:t>
            </a:r>
          </a:p>
        </p:txBody>
      </p:sp>
    </p:spTree>
    <p:extLst>
      <p:ext uri="{BB962C8B-B14F-4D97-AF65-F5344CB8AC3E}">
        <p14:creationId xmlns:p14="http://schemas.microsoft.com/office/powerpoint/2010/main" val="3967739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SUA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4" y="571500"/>
            <a:ext cx="4169024" cy="25950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WARRI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00" y="2777064"/>
            <a:ext cx="4440853" cy="2895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PACIFIC_RAV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9" y="338665"/>
            <a:ext cx="2963334" cy="22225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PT.OLIKTO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5" y="3361267"/>
            <a:ext cx="3589867" cy="23917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AIVIQ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4" y="2040466"/>
            <a:ext cx="3064933" cy="16673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45073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c_Nokea_20120909_data_vs_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4"/>
          <a:stretch/>
        </p:blipFill>
        <p:spPr>
          <a:xfrm>
            <a:off x="0" y="-132576"/>
            <a:ext cx="4927600" cy="6165076"/>
          </a:xfrm>
          <a:prstGeom prst="rect">
            <a:avLst/>
          </a:prstGeom>
        </p:spPr>
      </p:pic>
      <p:pic>
        <p:nvPicPr>
          <p:cNvPr id="3" name="Picture 2" descr="NOK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34" y="2573867"/>
            <a:ext cx="4402666" cy="300430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4700" y="274638"/>
            <a:ext cx="4102100" cy="1744662"/>
          </a:xfrm>
        </p:spPr>
        <p:txBody>
          <a:bodyPr/>
          <a:lstStyle/>
          <a:p>
            <a:r>
              <a:rPr lang="en-US" dirty="0" smtClean="0"/>
              <a:t>21 hours of Detection for Tug Boat </a:t>
            </a:r>
            <a:r>
              <a:rPr lang="en-US" dirty="0" err="1" smtClean="0"/>
              <a:t>Nokea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sc_Pt_Oliktok_20120910_data_vs_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0"/>
            <a:ext cx="4544938" cy="6057900"/>
          </a:xfrm>
          <a:prstGeom prst="rect">
            <a:avLst/>
          </a:prstGeom>
        </p:spPr>
      </p:pic>
      <p:pic>
        <p:nvPicPr>
          <p:cNvPr id="5" name="Picture 4" descr="basc_Pt_Oliktok_20120910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34" y="0"/>
            <a:ext cx="4554466" cy="6070600"/>
          </a:xfrm>
          <a:prstGeom prst="rect">
            <a:avLst/>
          </a:prstGeom>
        </p:spPr>
      </p:pic>
      <p:pic>
        <p:nvPicPr>
          <p:cNvPr id="6" name="Picture 5" descr="PT.OLIKTO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56" y="609600"/>
            <a:ext cx="1618643" cy="107842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9500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3"/>
          <p:cNvSpPr>
            <a:spLocks noGrp="1"/>
          </p:cNvSpPr>
          <p:nvPr>
            <p:ph type="title"/>
          </p:nvPr>
        </p:nvSpPr>
        <p:spPr>
          <a:xfrm>
            <a:off x="190500" y="96838"/>
            <a:ext cx="3860800" cy="1143000"/>
          </a:xfrm>
        </p:spPr>
        <p:txBody>
          <a:bodyPr/>
          <a:lstStyle/>
          <a:p>
            <a:pPr algn="l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Point Barrow Detections</a:t>
            </a:r>
          </a:p>
        </p:txBody>
      </p:sp>
      <p:pic>
        <p:nvPicPr>
          <p:cNvPr id="2867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1409700"/>
            <a:ext cx="4152900" cy="4467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5" descr="Screen shot 2012-08-16 at 10.55.09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"/>
          <a:stretch>
            <a:fillRect/>
          </a:stretch>
        </p:blipFill>
        <p:spPr bwMode="auto">
          <a:xfrm>
            <a:off x="4318000" y="2197100"/>
            <a:ext cx="48260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Screen shot 2012-08-16 at 10.55.09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0"/>
            <a:ext cx="31115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s_alaska_car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206" y="177800"/>
            <a:ext cx="2515094" cy="17609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68800" y="4385735"/>
            <a:ext cx="1253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AIS vessels detected. Range to </a:t>
            </a:r>
          </a:p>
          <a:p>
            <a:r>
              <a:rPr lang="en-US" dirty="0" smtClean="0"/>
              <a:t>70 km.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32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Installed radars in June 2012</a:t>
            </a:r>
          </a:p>
          <a:p>
            <a:r>
              <a:rPr lang="en-US" dirty="0" smtClean="0"/>
              <a:t>Collected vessel real time vessel detection data starting on July 9</a:t>
            </a:r>
          </a:p>
          <a:p>
            <a:r>
              <a:rPr lang="en-US" dirty="0" smtClean="0"/>
              <a:t>Data transferred back to Rutgers in real time</a:t>
            </a:r>
          </a:p>
          <a:p>
            <a:r>
              <a:rPr lang="en-US" dirty="0" smtClean="0"/>
              <a:t>Focused analysis on September 9 and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3210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K_Site_Map_Lambert_smal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20748" r="8279" b="22129"/>
          <a:stretch/>
        </p:blipFill>
        <p:spPr>
          <a:xfrm>
            <a:off x="0" y="1039856"/>
            <a:ext cx="9144000" cy="4695743"/>
          </a:xfrm>
          <a:prstGeom prst="rect">
            <a:avLst/>
          </a:prstGeom>
        </p:spPr>
      </p:pic>
      <p:pic>
        <p:nvPicPr>
          <p:cNvPr id="5" name="Picture 4" descr="AK_Site_Map_Lamber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3828" r="9787" b="5547"/>
          <a:stretch/>
        </p:blipFill>
        <p:spPr>
          <a:xfrm>
            <a:off x="1297576" y="496923"/>
            <a:ext cx="2871233" cy="25052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1165" y="1205499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53424" y="671767"/>
            <a:ext cx="745416" cy="46011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36194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ily_avg82920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r="12523"/>
          <a:stretch/>
        </p:blipFill>
        <p:spPr>
          <a:xfrm>
            <a:off x="0" y="0"/>
            <a:ext cx="5994400" cy="6010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066" y="274637"/>
            <a:ext cx="3420534" cy="4466696"/>
          </a:xfrm>
        </p:spPr>
        <p:txBody>
          <a:bodyPr/>
          <a:lstStyle/>
          <a:p>
            <a:r>
              <a:rPr lang="en-US" dirty="0" smtClean="0"/>
              <a:t>Daily Average Aug 29, 2012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5 MHz Long Range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47225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TL_BRWC_2012_08_22_1600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r="18579" b="5035"/>
          <a:stretch/>
        </p:blipFill>
        <p:spPr>
          <a:xfrm>
            <a:off x="-1" y="1"/>
            <a:ext cx="5215467" cy="5943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5571066" y="274637"/>
            <a:ext cx="3420534" cy="446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dirty="0" smtClean="0"/>
              <a:t>Aug 22, 2012</a:t>
            </a:r>
          </a:p>
          <a:p>
            <a:r>
              <a:rPr lang="en-US" dirty="0" smtClean="0"/>
              <a:t>16:00 UTC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25 MHz High Resolution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29672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37592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Remote Power Module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39240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2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 Antenna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40041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TIC_SE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866902"/>
            <a:ext cx="2422103" cy="1790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LAUREN_FO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53933"/>
            <a:ext cx="2540000" cy="1905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NACHI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061634"/>
            <a:ext cx="3031067" cy="21914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NOK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67" y="2167468"/>
            <a:ext cx="3115733" cy="21261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NORDI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4467170"/>
            <a:ext cx="3048001" cy="14488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SESO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4385734"/>
            <a:ext cx="1777601" cy="1422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Vessels Detected During Sept 9/10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8146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17044</TotalTime>
  <Words>139</Words>
  <Application>Microsoft Macintosh PowerPoint</Application>
  <PresentationFormat>On-screen Show (4:3)</PresentationFormat>
  <Paragraphs>24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CSR High Latitude HF Radar Testbed</vt:lpstr>
      <vt:lpstr>Point Barrow Detections</vt:lpstr>
      <vt:lpstr>Alaska Experiment</vt:lpstr>
      <vt:lpstr>PowerPoint Presentation</vt:lpstr>
      <vt:lpstr>Daily Average Aug 29, 2012  5 MHz Long Range Network</vt:lpstr>
      <vt:lpstr>PowerPoint Presentation</vt:lpstr>
      <vt:lpstr>Remote Power Module</vt:lpstr>
      <vt:lpstr>Receive Antenna</vt:lpstr>
      <vt:lpstr>Vessels Detected During Sept 9/10</vt:lpstr>
      <vt:lpstr>PowerPoint Presentation</vt:lpstr>
      <vt:lpstr>21 hours of Detection for Tug Boat Nokea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hugh roarty</dc:creator>
  <cp:keywords/>
  <dc:description/>
  <cp:lastModifiedBy>Hugh Roarty</cp:lastModifiedBy>
  <cp:revision>485</cp:revision>
  <dcterms:created xsi:type="dcterms:W3CDTF">2012-09-24T11:00:12Z</dcterms:created>
  <dcterms:modified xsi:type="dcterms:W3CDTF">2013-04-10T15:16:54Z</dcterms:modified>
  <cp:category/>
</cp:coreProperties>
</file>