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15" r:id="rId2"/>
    <p:sldId id="390" r:id="rId3"/>
    <p:sldId id="336" r:id="rId4"/>
    <p:sldId id="387" r:id="rId5"/>
    <p:sldId id="426" r:id="rId6"/>
    <p:sldId id="386" r:id="rId7"/>
    <p:sldId id="308" r:id="rId8"/>
    <p:sldId id="389" r:id="rId9"/>
    <p:sldId id="319" r:id="rId10"/>
    <p:sldId id="428" r:id="rId11"/>
    <p:sldId id="325" r:id="rId12"/>
    <p:sldId id="407" r:id="rId13"/>
    <p:sldId id="411" r:id="rId14"/>
    <p:sldId id="408" r:id="rId15"/>
    <p:sldId id="410" r:id="rId16"/>
    <p:sldId id="399" r:id="rId17"/>
    <p:sldId id="392" r:id="rId18"/>
    <p:sldId id="398" r:id="rId19"/>
    <p:sldId id="381" r:id="rId20"/>
    <p:sldId id="391" r:id="rId21"/>
    <p:sldId id="383" r:id="rId22"/>
    <p:sldId id="384" r:id="rId23"/>
    <p:sldId id="413" r:id="rId24"/>
    <p:sldId id="422" r:id="rId25"/>
    <p:sldId id="421" r:id="rId26"/>
    <p:sldId id="394" r:id="rId27"/>
    <p:sldId id="424" r:id="rId28"/>
    <p:sldId id="427" r:id="rId29"/>
    <p:sldId id="385" r:id="rId30"/>
    <p:sldId id="393" r:id="rId31"/>
    <p:sldId id="406" r:id="rId32"/>
    <p:sldId id="414" r:id="rId33"/>
    <p:sldId id="412" r:id="rId34"/>
    <p:sldId id="380" r:id="rId35"/>
    <p:sldId id="289" r:id="rId36"/>
    <p:sldId id="415" r:id="rId37"/>
    <p:sldId id="416" r:id="rId38"/>
    <p:sldId id="418" r:id="rId39"/>
    <p:sldId id="419" r:id="rId40"/>
    <p:sldId id="420" r:id="rId41"/>
    <p:sldId id="388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264" y="-6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1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Geneva" charset="0"/>
              </a:defRPr>
            </a:lvl1pPr>
          </a:lstStyle>
          <a:p>
            <a:fld id="{C54E1477-1EEC-7C40-8243-79E0DEF5FC0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3539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46CC6DB-C527-314A-B178-E01C85CDA9F3}" type="slidenum">
              <a:rPr lang="en-US" sz="1200">
                <a:cs typeface="Geneva" charset="0"/>
              </a:rPr>
              <a:pPr eaLnBrk="1" hangingPunct="1"/>
              <a:t>1</a:t>
            </a:fld>
            <a:endParaRPr lang="en-US" sz="1200" dirty="0">
              <a:cs typeface="Geneva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0349D4F-54E5-D54A-95A3-3F5A14786C10}" type="slidenum">
              <a:rPr lang="en-US" sz="1200">
                <a:cs typeface="Geneva" charset="0"/>
              </a:rPr>
              <a:pPr eaLnBrk="1" hangingPunct="1"/>
              <a:t>11</a:t>
            </a:fld>
            <a:endParaRPr lang="en-US" sz="1200" dirty="0">
              <a:cs typeface="Geneva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HYCOM (Low Conf) 48 hours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20E385-5909-AA4A-990A-6B272F766928}" type="slidenum">
              <a:rPr lang="en-US" sz="1200"/>
              <a:pPr eaLnBrk="1" hangingPunct="1"/>
              <a:t>20</a:t>
            </a:fld>
            <a:endParaRPr lang="en-US" sz="1200" dirty="0"/>
          </a:p>
        </p:txBody>
      </p:sp>
      <p:sp>
        <p:nvSpPr>
          <p:cNvPr id="3379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F38AD9D-0922-134A-B245-B2D1A4BE8692}" type="slidenum">
              <a:rPr lang="en-US" sz="1200"/>
              <a:pPr eaLnBrk="1" hangingPunct="1"/>
              <a:t>22</a:t>
            </a:fld>
            <a:endParaRPr lang="en-US" sz="1200" dirty="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B02D5B-8C6B-9F41-BAF0-7B5A2C96949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197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3654D1-1546-8743-92EB-6988D77B15C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32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C5D55-0618-D643-8677-56F1FB17A1D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929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8957F2-C74D-A74C-BE5F-8E4AC34F237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74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E1DF0C-ECB6-584D-9BD5-F3219935269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776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C4CE3-A2DA-6046-97F4-59642947897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388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0C546-989B-CC4D-83E1-31AE5861B5C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989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270BF1-8AEA-A34F-8F05-9F355793C7A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117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5C01F6-26C9-4749-9348-DF964BCA568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42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3CFA2C-CCD7-D948-9DF6-07879D6AD24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388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80E1A4-0E39-8B4C-928D-7639256AED6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075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a typeface="ＭＳ Ｐゴシック" charset="0"/>
                <a:cs typeface="Genev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cs typeface="Geneva" charset="0"/>
              </a:defRPr>
            </a:lvl1pPr>
          </a:lstStyle>
          <a:p>
            <a:fld id="{AF74DFC1-DB32-A743-834C-99FDA4806FFA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charset="0"/>
          <a:cs typeface="Geneva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Geneva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ＭＳ Ｐゴシック" charset="0"/>
          <a:cs typeface="Geneva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  <a:ea typeface="Geneva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7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gif"/><Relationship Id="rId12" Type="http://schemas.openxmlformats.org/officeDocument/2006/relationships/image" Target="../media/image53.png"/><Relationship Id="rId13" Type="http://schemas.openxmlformats.org/officeDocument/2006/relationships/image" Target="../media/image54.png"/><Relationship Id="rId14" Type="http://schemas.openxmlformats.org/officeDocument/2006/relationships/image" Target="../media/image55.png"/><Relationship Id="rId15" Type="http://schemas.openxmlformats.org/officeDocument/2006/relationships/image" Target="../media/image56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jpeg"/><Relationship Id="rId9" Type="http://schemas.openxmlformats.org/officeDocument/2006/relationships/image" Target="../media/image50.png"/><Relationship Id="rId10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png"/><Relationship Id="rId12" Type="http://schemas.openxmlformats.org/officeDocument/2006/relationships/image" Target="../media/image54.png"/><Relationship Id="rId13" Type="http://schemas.openxmlformats.org/officeDocument/2006/relationships/image" Target="../media/image55.png"/><Relationship Id="rId14" Type="http://schemas.openxmlformats.org/officeDocument/2006/relationships/image" Target="../media/image56.png"/><Relationship Id="rId15" Type="http://schemas.openxmlformats.org/officeDocument/2006/relationships/image" Target="../media/image57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61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77.png"/><Relationship Id="rId7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80.png"/><Relationship Id="rId1" Type="http://schemas.microsoft.com/office/2007/relationships/media" Target="../media/media5.m4v"/><Relationship Id="rId2" Type="http://schemas.openxmlformats.org/officeDocument/2006/relationships/video" Target="../media/media5.m4v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wmf"/><Relationship Id="rId4" Type="http://schemas.openxmlformats.org/officeDocument/2006/relationships/image" Target="../media/image83.png"/><Relationship Id="rId5" Type="http://schemas.openxmlformats.org/officeDocument/2006/relationships/image" Target="../media/image84.jpeg"/><Relationship Id="rId6" Type="http://schemas.openxmlformats.org/officeDocument/2006/relationships/image" Target="../media/image85.jpeg"/><Relationship Id="rId7" Type="http://schemas.openxmlformats.org/officeDocument/2006/relationships/image" Target="../media/image86.png"/><Relationship Id="rId8" Type="http://schemas.openxmlformats.org/officeDocument/2006/relationships/image" Target="../media/image87.jpeg"/><Relationship Id="rId9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94.jpeg"/><Relationship Id="rId6" Type="http://schemas.openxmlformats.org/officeDocument/2006/relationships/image" Target="../media/image95.jpeg"/><Relationship Id="rId7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7.png"/><Relationship Id="rId3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4" Type="http://schemas.openxmlformats.org/officeDocument/2006/relationships/image" Target="../media/image104.png"/><Relationship Id="rId5" Type="http://schemas.openxmlformats.org/officeDocument/2006/relationships/image" Target="../media/image105.jpeg"/><Relationship Id="rId6" Type="http://schemas.openxmlformats.org/officeDocument/2006/relationships/image" Target="../media/image106.png"/><Relationship Id="rId7" Type="http://schemas.openxmlformats.org/officeDocument/2006/relationships/image" Target="../media/image107.png"/><Relationship Id="rId8" Type="http://schemas.openxmlformats.org/officeDocument/2006/relationships/image" Target="../media/image11.png"/><Relationship Id="rId9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1" descr="mab110826d_irenw.jpg"/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868363"/>
            <a:ext cx="9144000" cy="708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191000"/>
            <a:ext cx="3962400" cy="2032000"/>
          </a:xfrm>
          <a:prstGeom prst="rect">
            <a:avLst/>
          </a:prstGeom>
          <a:effectLst>
            <a:outerShdw blurRad="50800" dist="38100" dir="2700000">
              <a:schemeClr val="tx1">
                <a:alpha val="43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Scott Glenn, 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Josh Kohut,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Hugh Roarty.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John Kerfoot,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Ethan Handel,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Mike Smith, &amp;</a:t>
            </a:r>
          </a:p>
          <a:p>
            <a:pPr>
              <a:defRPr/>
            </a:pPr>
            <a:r>
              <a:rPr lang="en-US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Colin Evans</a:t>
            </a:r>
          </a:p>
        </p:txBody>
      </p:sp>
      <p:pic>
        <p:nvPicPr>
          <p:cNvPr id="5" name="Picture 41" descr="1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51575" y="5102225"/>
            <a:ext cx="506413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6" name="Picture 42" descr="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1625" y="4349750"/>
            <a:ext cx="11191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7" name="Picture 43" descr="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321300" y="5700713"/>
            <a:ext cx="88265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8" name="Picture 44" descr="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69138" y="3778250"/>
            <a:ext cx="5429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9" name="Picture 45" descr="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2438" y="4371975"/>
            <a:ext cx="1119187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0" name="Picture 46" descr="5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9700" y="5102225"/>
            <a:ext cx="1117600" cy="54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1" name="Picture 47" descr="6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6963" y="3678238"/>
            <a:ext cx="631825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2" name="Picture 48" descr="7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8075" y="4349750"/>
            <a:ext cx="614363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3" name="Picture 49" descr="8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3713163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4" name="Picture 52" descr="11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0888" y="5099050"/>
            <a:ext cx="5334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5" name="Picture 53" descr="12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7338" y="4349750"/>
            <a:ext cx="5937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5376" name="Picture 30" descr="2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7338" y="5102225"/>
            <a:ext cx="53975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31" descr="IOOS_logo_white.gif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1400" y="3141663"/>
            <a:ext cx="10128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17" descr="Screen shot 2012-02-19 at 1.29.16 PM.png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4238" y="3141663"/>
            <a:ext cx="741362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18" descr="Screen shot 2012-02-19 at 1.33.13 PM.png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6838" y="5751513"/>
            <a:ext cx="1284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7609" y="3807275"/>
            <a:ext cx="455385" cy="455385"/>
          </a:xfrm>
          <a:prstGeom prst="ellipse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"/>
            <a:ext cx="8839200" cy="3600450"/>
          </a:xfrm>
          <a:noFill/>
          <a:ln>
            <a:noFill/>
          </a:ln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Update from the </a:t>
            </a:r>
            <a:b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Mid Atlantic HF Radar Network:</a:t>
            </a:r>
            <a:b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r>
              <a:rPr lang="en-U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 Multi Use </a:t>
            </a:r>
            <a: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Current Mapping and Vessel Tracking Applications</a:t>
            </a:r>
            <a:br>
              <a:rPr lang="en-US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Gsearch-rescuecomparison-10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228600"/>
            <a:ext cx="78232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29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050" y="2019300"/>
            <a:ext cx="4295775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488" y="2009775"/>
            <a:ext cx="4295775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Search Area After 96 Hours</a:t>
            </a: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019175" y="5181600"/>
            <a:ext cx="25352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HYCOM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36,000 km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510213" y="5181600"/>
            <a:ext cx="253523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CODAR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12,000 km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2292350" y="4340225"/>
            <a:ext cx="1179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FF3300"/>
                </a:solidFill>
              </a:rPr>
              <a:t>232 km</a:t>
            </a: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171825" y="4537075"/>
            <a:ext cx="1006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3" name="Line 9"/>
          <p:cNvSpPr>
            <a:spLocks noChangeShapeType="1"/>
          </p:cNvSpPr>
          <p:nvPr/>
        </p:nvSpPr>
        <p:spPr bwMode="auto">
          <a:xfrm flipH="1">
            <a:off x="1743075" y="4533900"/>
            <a:ext cx="625475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4" name="Text Box 10"/>
          <p:cNvSpPr txBox="1">
            <a:spLocks noChangeArrowheads="1"/>
          </p:cNvSpPr>
          <p:nvPr/>
        </p:nvSpPr>
        <p:spPr bwMode="auto">
          <a:xfrm>
            <a:off x="1079500" y="3429000"/>
            <a:ext cx="1179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rgbClr val="FF3300"/>
                </a:solidFill>
              </a:rPr>
              <a:t>154 km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1538288" y="3744913"/>
            <a:ext cx="0" cy="5349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 flipV="1">
            <a:off x="1541463" y="2709863"/>
            <a:ext cx="3175" cy="71913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6389688" y="4391025"/>
            <a:ext cx="117951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chemeClr val="accent2"/>
                </a:solidFill>
              </a:rPr>
              <a:t>123 km</a:t>
            </a:r>
          </a:p>
        </p:txBody>
      </p:sp>
      <p:sp>
        <p:nvSpPr>
          <p:cNvPr id="41998" name="Line 14"/>
          <p:cNvSpPr>
            <a:spLocks noChangeShapeType="1"/>
          </p:cNvSpPr>
          <p:nvPr/>
        </p:nvSpPr>
        <p:spPr bwMode="auto">
          <a:xfrm>
            <a:off x="7275513" y="4597400"/>
            <a:ext cx="261937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6230938" y="4606925"/>
            <a:ext cx="252412" cy="317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5708650" y="3581400"/>
            <a:ext cx="1179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chemeClr val="accent2"/>
                </a:solidFill>
              </a:rPr>
              <a:t>100 km</a:t>
            </a: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6167438" y="3897313"/>
            <a:ext cx="0" cy="4286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H="1" flipV="1">
            <a:off x="6170613" y="3317875"/>
            <a:ext cx="3175" cy="263525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Bistatics for </a:t>
            </a:r>
            <a:br>
              <a:rPr lang="en-US" dirty="0" smtClean="0"/>
            </a:br>
            <a:r>
              <a:rPr lang="en-US" dirty="0" smtClean="0"/>
              <a:t>surface currents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963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7239000" cy="592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0355" name="Oval 3"/>
          <p:cNvSpPr>
            <a:spLocks noChangeArrowheads="1"/>
          </p:cNvSpPr>
          <p:nvPr/>
        </p:nvSpPr>
        <p:spPr bwMode="auto">
          <a:xfrm>
            <a:off x="5029200" y="41910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81400"/>
            <a:ext cx="1257300" cy="69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0357" name="AutoShape 5"/>
          <p:cNvSpPr>
            <a:spLocks noChangeArrowheads="1"/>
          </p:cNvSpPr>
          <p:nvPr/>
        </p:nvSpPr>
        <p:spPr bwMode="auto">
          <a:xfrm rot="-385075">
            <a:off x="5486400" y="41910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0358" name="AutoShape 6"/>
          <p:cNvSpPr>
            <a:spLocks noChangeArrowheads="1"/>
          </p:cNvSpPr>
          <p:nvPr/>
        </p:nvSpPr>
        <p:spPr bwMode="auto">
          <a:xfrm rot="-11185075">
            <a:off x="5410200" y="41910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0359" name="Oval 7"/>
          <p:cNvSpPr>
            <a:spLocks noChangeArrowheads="1"/>
          </p:cNvSpPr>
          <p:nvPr/>
        </p:nvSpPr>
        <p:spPr bwMode="auto">
          <a:xfrm>
            <a:off x="5334000" y="3200400"/>
            <a:ext cx="228600" cy="2286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0360" name="AutoShape 8"/>
          <p:cNvSpPr>
            <a:spLocks noChangeArrowheads="1"/>
          </p:cNvSpPr>
          <p:nvPr/>
        </p:nvSpPr>
        <p:spPr bwMode="auto">
          <a:xfrm rot="-20368456">
            <a:off x="5715000" y="35052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0361" name="AutoShape 9"/>
          <p:cNvSpPr>
            <a:spLocks noChangeArrowheads="1"/>
          </p:cNvSpPr>
          <p:nvPr/>
        </p:nvSpPr>
        <p:spPr bwMode="auto">
          <a:xfrm rot="-11274840">
            <a:off x="5410200" y="40386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0362" name="Oval 10"/>
          <p:cNvSpPr>
            <a:spLocks noChangeArrowheads="1"/>
          </p:cNvSpPr>
          <p:nvPr/>
        </p:nvSpPr>
        <p:spPr bwMode="auto">
          <a:xfrm>
            <a:off x="5410200" y="2362200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0363" name="AutoShape 11"/>
          <p:cNvSpPr>
            <a:spLocks noChangeArrowheads="1"/>
          </p:cNvSpPr>
          <p:nvPr/>
        </p:nvSpPr>
        <p:spPr bwMode="auto">
          <a:xfrm rot="-19358795">
            <a:off x="5638800" y="27432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0364" name="AutoShape 12"/>
          <p:cNvSpPr>
            <a:spLocks noChangeArrowheads="1"/>
          </p:cNvSpPr>
          <p:nvPr/>
        </p:nvSpPr>
        <p:spPr bwMode="auto">
          <a:xfrm rot="-11274840">
            <a:off x="5486400" y="44196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4220" name="Rectangle 13"/>
          <p:cNvSpPr>
            <a:spLocks noChangeArrowheads="1"/>
          </p:cNvSpPr>
          <p:nvPr/>
        </p:nvSpPr>
        <p:spPr bwMode="auto">
          <a:xfrm>
            <a:off x="0" y="228600"/>
            <a:ext cx="3352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4000" dirty="0">
                <a:cs typeface="Geneva" charset="0"/>
              </a:rPr>
              <a:t>Enhancing the Network with Bistatics</a:t>
            </a:r>
          </a:p>
        </p:txBody>
      </p:sp>
      <p:sp>
        <p:nvSpPr>
          <p:cNvPr id="100366" name="AutoShape 14"/>
          <p:cNvSpPr>
            <a:spLocks noChangeArrowheads="1"/>
          </p:cNvSpPr>
          <p:nvPr/>
        </p:nvSpPr>
        <p:spPr bwMode="auto">
          <a:xfrm rot="-31168455">
            <a:off x="5638800" y="35052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0367" name="AutoShape 15"/>
          <p:cNvSpPr>
            <a:spLocks noChangeArrowheads="1"/>
          </p:cNvSpPr>
          <p:nvPr/>
        </p:nvSpPr>
        <p:spPr bwMode="auto">
          <a:xfrm rot="-9936167">
            <a:off x="5638800" y="32766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0368" name="AutoShape 16"/>
          <p:cNvSpPr>
            <a:spLocks noChangeArrowheads="1"/>
          </p:cNvSpPr>
          <p:nvPr/>
        </p:nvSpPr>
        <p:spPr bwMode="auto">
          <a:xfrm rot="-8772263">
            <a:off x="5715000" y="2743200"/>
            <a:ext cx="609600" cy="1524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0369" name="Text Box 17"/>
          <p:cNvSpPr txBox="1">
            <a:spLocks noChangeArrowheads="1"/>
          </p:cNvSpPr>
          <p:nvPr/>
        </p:nvSpPr>
        <p:spPr bwMode="auto">
          <a:xfrm>
            <a:off x="5029200" y="5045075"/>
            <a:ext cx="25796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3 radars can provide </a:t>
            </a:r>
          </a:p>
          <a:p>
            <a:pPr algn="ctr">
              <a:defRPr/>
            </a:pPr>
            <a:r>
              <a:rPr lang="en-US" dirty="0"/>
              <a:t>6 measurements</a:t>
            </a:r>
          </a:p>
        </p:txBody>
      </p:sp>
    </p:spTree>
    <p:extLst>
      <p:ext uri="{BB962C8B-B14F-4D97-AF65-F5344CB8AC3E}">
        <p14:creationId xmlns:p14="http://schemas.microsoft.com/office/powerpoint/2010/main" val="434391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0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0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0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00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00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0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00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0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00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00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0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00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00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7" grpId="0" animBg="1"/>
      <p:bldP spid="100357" grpId="1" animBg="1"/>
      <p:bldP spid="100358" grpId="0" animBg="1"/>
      <p:bldP spid="100359" grpId="0" animBg="1"/>
      <p:bldP spid="100360" grpId="0" animBg="1"/>
      <p:bldP spid="100360" grpId="1" animBg="1"/>
      <p:bldP spid="100361" grpId="0" animBg="1"/>
      <p:bldP spid="100362" grpId="0" animBg="1"/>
      <p:bldP spid="100363" grpId="0" animBg="1"/>
      <p:bldP spid="100363" grpId="1" animBg="1"/>
      <p:bldP spid="100364" grpId="0" animBg="1"/>
      <p:bldP spid="100366" grpId="0" animBg="1"/>
      <p:bldP spid="100367" grpId="0" animBg="1"/>
      <p:bldP spid="100368" grpId="0" animBg="1"/>
      <p:bldP spid="10036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74638"/>
            <a:ext cx="3657600" cy="2468562"/>
          </a:xfrm>
        </p:spPr>
        <p:txBody>
          <a:bodyPr/>
          <a:lstStyle/>
          <a:p>
            <a:r>
              <a:rPr lang="en-US" sz="3600" dirty="0" smtClean="0"/>
              <a:t>Total Surface Currents</a:t>
            </a:r>
            <a:endParaRPr lang="en-US" sz="3600" dirty="0"/>
          </a:p>
        </p:txBody>
      </p:sp>
      <p:pic>
        <p:nvPicPr>
          <p:cNvPr id="5" name="Picture 4" descr="RDLm_totals_percentcoverage_uverr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04" b="12043"/>
          <a:stretch/>
        </p:blipFill>
        <p:spPr>
          <a:xfrm>
            <a:off x="3352800" y="0"/>
            <a:ext cx="5943600" cy="609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2819400"/>
            <a:ext cx="358547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Three Weeks 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August 30 – September 20, 2013</a:t>
            </a:r>
          </a:p>
          <a:p>
            <a:pPr algn="ctr"/>
            <a:endParaRPr lang="en-US" dirty="0" smtClean="0"/>
          </a:p>
          <a:p>
            <a:pPr algn="ctr"/>
            <a:r>
              <a:rPr lang="en-US" sz="3600" dirty="0" smtClean="0"/>
              <a:t>Radials Only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3895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74638"/>
            <a:ext cx="3657600" cy="2468562"/>
          </a:xfrm>
        </p:spPr>
        <p:txBody>
          <a:bodyPr/>
          <a:lstStyle/>
          <a:p>
            <a:r>
              <a:rPr lang="en-US" sz="3600" dirty="0" smtClean="0"/>
              <a:t>Total Surface Currents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1" y="2819400"/>
            <a:ext cx="358547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Three Weeks 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August 30 – September 20, 2013</a:t>
            </a:r>
          </a:p>
          <a:p>
            <a:pPr algn="ctr"/>
            <a:endParaRPr lang="en-US" dirty="0" smtClean="0"/>
          </a:p>
          <a:p>
            <a:pPr algn="ctr"/>
            <a:r>
              <a:rPr lang="en-US" sz="3600" dirty="0" smtClean="0"/>
              <a:t>Radials &amp; </a:t>
            </a:r>
          </a:p>
          <a:p>
            <a:pPr algn="ctr"/>
            <a:r>
              <a:rPr lang="en-US" sz="3600" dirty="0" smtClean="0"/>
              <a:t>Ellipticals</a:t>
            </a:r>
            <a:endParaRPr lang="en-US" sz="3600" dirty="0"/>
          </a:p>
        </p:txBody>
      </p:sp>
      <p:pic>
        <p:nvPicPr>
          <p:cNvPr id="7" name="Picture 6" descr="ELTmRDLm_totals_percentcoverage_uverr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04" b="12042"/>
          <a:stretch/>
        </p:blipFill>
        <p:spPr>
          <a:xfrm>
            <a:off x="3352800" y="0"/>
            <a:ext cx="5943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06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</a:t>
            </a:r>
            <a:br>
              <a:rPr lang="en-US" dirty="0" smtClean="0"/>
            </a:br>
            <a:r>
              <a:rPr lang="en-US" dirty="0" smtClean="0"/>
              <a:t>Vessel Detection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247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4" descr="Screen shot 2010-12-21 at 9.3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37" y="5210173"/>
            <a:ext cx="11176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106" y="6364814"/>
            <a:ext cx="77946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450" y="5665256"/>
            <a:ext cx="6127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Rectangle 10"/>
          <p:cNvSpPr>
            <a:spLocks/>
          </p:cNvSpPr>
          <p:nvPr/>
        </p:nvSpPr>
        <p:spPr bwMode="auto">
          <a:xfrm>
            <a:off x="2095500" y="211138"/>
            <a:ext cx="5956299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2200" b="1" dirty="0">
                <a:solidFill>
                  <a:srgbClr val="000033"/>
                </a:solidFill>
                <a:latin typeface="Bookman Old Style"/>
                <a:cs typeface="Bookman Old Style"/>
              </a:rPr>
              <a:t>The Center for Secure and Resilient Maritime Commerce (CSR)</a:t>
            </a:r>
          </a:p>
        </p:txBody>
      </p:sp>
      <p:pic>
        <p:nvPicPr>
          <p:cNvPr id="14350" name="Picture 1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87" y="2209798"/>
            <a:ext cx="10033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3" descr="Previe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1513" y="2206625"/>
            <a:ext cx="3373437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2" name="Text Box 4"/>
          <p:cNvSpPr txBox="1">
            <a:spLocks noChangeArrowheads="1"/>
          </p:cNvSpPr>
          <p:nvPr/>
        </p:nvSpPr>
        <p:spPr bwMode="auto">
          <a:xfrm>
            <a:off x="1349375" y="2098675"/>
            <a:ext cx="4403725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latin typeface="Century Schoolbook"/>
                <a:cs typeface="Century Schoolbook"/>
              </a:rPr>
              <a:t>Maritime Domain Awareness</a:t>
            </a:r>
            <a:endParaRPr lang="en-US" sz="1800" b="1" dirty="0">
              <a:latin typeface="Century Schoolbook"/>
              <a:cs typeface="Century Schoolbook"/>
            </a:endParaRPr>
          </a:p>
          <a:p>
            <a:pPr eaLnBrk="1" hangingPunct="1"/>
            <a:endParaRPr lang="en-US" sz="1600" b="1" dirty="0">
              <a:latin typeface="Century Schoolbook"/>
              <a:cs typeface="Century Schoolbook"/>
            </a:endParaRP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Approach – </a:t>
            </a: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  Dual Use Technologies</a:t>
            </a: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  Demonstrate Nested </a:t>
            </a:r>
            <a:r>
              <a:rPr lang="en-US" sz="1600" b="1" u="sng" dirty="0">
                <a:latin typeface="Century Schoolbook"/>
                <a:cs typeface="Century Schoolbook"/>
              </a:rPr>
              <a:t>Vessel Detection</a:t>
            </a:r>
            <a:r>
              <a:rPr lang="en-US" sz="1600" b="1" dirty="0">
                <a:latin typeface="Century Schoolbook"/>
                <a:cs typeface="Century Schoolbook"/>
              </a:rPr>
              <a:t> </a:t>
            </a: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  Global &gt; Approaches &gt; Port</a:t>
            </a:r>
          </a:p>
          <a:p>
            <a:pPr eaLnBrk="1" hangingPunct="1"/>
            <a:endParaRPr lang="en-US" sz="1600" dirty="0">
              <a:latin typeface="Century Schoolbook"/>
              <a:cs typeface="Century Schoolbook"/>
            </a:endParaRP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University of Miami – </a:t>
            </a: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  Global Satellite Coverage,</a:t>
            </a: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  Visible &amp; Microwave</a:t>
            </a:r>
          </a:p>
          <a:p>
            <a:pPr eaLnBrk="1" hangingPunct="1"/>
            <a:endParaRPr lang="en-US" sz="1600" b="1" dirty="0">
              <a:latin typeface="Century Schoolbook"/>
              <a:cs typeface="Century Schoolbook"/>
            </a:endParaRP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Rutgers University –  </a:t>
            </a: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  Over-the-Horizon Compact </a:t>
            </a: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  High Frequency Radar Networks</a:t>
            </a:r>
          </a:p>
          <a:p>
            <a:pPr eaLnBrk="1" hangingPunct="1"/>
            <a:endParaRPr lang="en-US" sz="1600" b="1" dirty="0">
              <a:latin typeface="Century Schoolbook"/>
              <a:cs typeface="Century Schoolbook"/>
            </a:endParaRP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Stevens Institute of Technology –</a:t>
            </a: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  Local High-Resolution Optics &amp; </a:t>
            </a:r>
          </a:p>
          <a:p>
            <a:pPr eaLnBrk="1" hangingPunct="1"/>
            <a:r>
              <a:rPr lang="en-US" sz="1600" b="1" dirty="0">
                <a:latin typeface="Century Schoolbook"/>
                <a:cs typeface="Century Schoolbook"/>
              </a:rPr>
              <a:t>  Shallow Underwater Acoustics</a:t>
            </a:r>
          </a:p>
        </p:txBody>
      </p:sp>
      <p:sp>
        <p:nvSpPr>
          <p:cNvPr id="14353" name="TextBox 18"/>
          <p:cNvSpPr txBox="1">
            <a:spLocks noChangeArrowheads="1"/>
          </p:cNvSpPr>
          <p:nvPr/>
        </p:nvSpPr>
        <p:spPr bwMode="auto">
          <a:xfrm>
            <a:off x="647700" y="1247775"/>
            <a:ext cx="83692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0000"/>
                </a:solidFill>
                <a:latin typeface="Bookman Old Style"/>
                <a:cs typeface="Bookman Old Style"/>
              </a:rPr>
              <a:t>DHS Center of Excellence for Port Security</a:t>
            </a:r>
          </a:p>
          <a:p>
            <a:pPr algn="ctr" eaLnBrk="1" hangingPunct="1"/>
            <a:r>
              <a:rPr lang="en-US" sz="1800" i="1" dirty="0" smtClean="0">
                <a:solidFill>
                  <a:srgbClr val="000000"/>
                </a:solidFill>
                <a:latin typeface="Bookman Old Style"/>
                <a:cs typeface="Bookman Old Style"/>
              </a:rPr>
              <a:t>10 </a:t>
            </a:r>
            <a:r>
              <a:rPr lang="en-US" sz="1800" i="1" dirty="0">
                <a:solidFill>
                  <a:srgbClr val="000000"/>
                </a:solidFill>
                <a:latin typeface="Bookman Old Style"/>
                <a:cs typeface="Bookman Old Style"/>
              </a:rPr>
              <a:t>Institutions – Maritime Domain Awareness &amp; Resiliency</a:t>
            </a:r>
          </a:p>
        </p:txBody>
      </p:sp>
      <p:pic>
        <p:nvPicPr>
          <p:cNvPr id="2" name="Picture 1" descr="DHS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600" y="0"/>
            <a:ext cx="1549400" cy="1486159"/>
          </a:xfrm>
          <a:prstGeom prst="rect">
            <a:avLst/>
          </a:prstGeom>
        </p:spPr>
      </p:pic>
      <p:pic>
        <p:nvPicPr>
          <p:cNvPr id="3" name="Picture 2" descr="csr_logo2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0" y="165100"/>
            <a:ext cx="1056378" cy="1028700"/>
          </a:xfrm>
          <a:prstGeom prst="rect">
            <a:avLst/>
          </a:prstGeom>
        </p:spPr>
      </p:pic>
      <p:pic>
        <p:nvPicPr>
          <p:cNvPr id="4" name="Picture 3" descr="COOL_redgray_on_light_lg.gif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5500"/>
            <a:ext cx="1187006" cy="520700"/>
          </a:xfrm>
          <a:prstGeom prst="rect">
            <a:avLst/>
          </a:prstGeom>
        </p:spPr>
      </p:pic>
      <p:pic>
        <p:nvPicPr>
          <p:cNvPr id="5" name="Picture 4" descr="umiami_prime_300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5100"/>
            <a:ext cx="1306286" cy="685800"/>
          </a:xfrm>
          <a:prstGeom prst="rect">
            <a:avLst/>
          </a:prstGeom>
        </p:spPr>
      </p:pic>
      <p:pic>
        <p:nvPicPr>
          <p:cNvPr id="6" name="Picture 5" descr="Stevens-Official-Color_logo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01"/>
            <a:ext cx="1282700" cy="546371"/>
          </a:xfrm>
          <a:prstGeom prst="rect">
            <a:avLst/>
          </a:prstGeom>
        </p:spPr>
      </p:pic>
      <p:pic>
        <p:nvPicPr>
          <p:cNvPr id="7" name="Picture 6" descr="monmouth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65500"/>
            <a:ext cx="1346200" cy="362004"/>
          </a:xfrm>
          <a:prstGeom prst="rect">
            <a:avLst/>
          </a:prstGeom>
        </p:spPr>
      </p:pic>
      <p:pic>
        <p:nvPicPr>
          <p:cNvPr id="8" name="Picture 7" descr="port-authority-logo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86301"/>
            <a:ext cx="1333500" cy="270868"/>
          </a:xfrm>
          <a:prstGeom prst="rect">
            <a:avLst/>
          </a:prstGeom>
        </p:spPr>
      </p:pic>
      <p:pic>
        <p:nvPicPr>
          <p:cNvPr id="9" name="Picture 8" descr="mit_ctl_logo2.pn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51301"/>
            <a:ext cx="1297729" cy="41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0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4" descr="Screen shot 2010-12-21 at 9.3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37" y="5210173"/>
            <a:ext cx="1117600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106" y="6364814"/>
            <a:ext cx="77946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450" y="5665256"/>
            <a:ext cx="61277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Rectangle 10"/>
          <p:cNvSpPr>
            <a:spLocks/>
          </p:cNvSpPr>
          <p:nvPr/>
        </p:nvSpPr>
        <p:spPr bwMode="auto">
          <a:xfrm>
            <a:off x="2095500" y="211138"/>
            <a:ext cx="5956299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/>
          <a:p>
            <a:pPr algn="ctr"/>
            <a:r>
              <a:rPr lang="en-US" sz="2200" b="1" dirty="0">
                <a:solidFill>
                  <a:srgbClr val="000033"/>
                </a:solidFill>
                <a:latin typeface="Bookman Old Style"/>
                <a:cs typeface="Bookman Old Style"/>
              </a:rPr>
              <a:t>The Center for Secure and Resilient Maritime Commerce (CSR)</a:t>
            </a:r>
          </a:p>
        </p:txBody>
      </p:sp>
      <p:pic>
        <p:nvPicPr>
          <p:cNvPr id="14350" name="Picture 1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87" y="2209798"/>
            <a:ext cx="10033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DHS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600" y="0"/>
            <a:ext cx="1549400" cy="1486159"/>
          </a:xfrm>
          <a:prstGeom prst="rect">
            <a:avLst/>
          </a:prstGeom>
        </p:spPr>
      </p:pic>
      <p:pic>
        <p:nvPicPr>
          <p:cNvPr id="3" name="Picture 2" descr="csr_logo2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0" y="165100"/>
            <a:ext cx="1056378" cy="1028700"/>
          </a:xfrm>
          <a:prstGeom prst="rect">
            <a:avLst/>
          </a:prstGeom>
        </p:spPr>
      </p:pic>
      <p:pic>
        <p:nvPicPr>
          <p:cNvPr id="4" name="Picture 3" descr="COOL_redgray_on_light_lg.gif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5500"/>
            <a:ext cx="1187006" cy="520700"/>
          </a:xfrm>
          <a:prstGeom prst="rect">
            <a:avLst/>
          </a:prstGeom>
        </p:spPr>
      </p:pic>
      <p:pic>
        <p:nvPicPr>
          <p:cNvPr id="5" name="Picture 4" descr="umiami_prime_300.png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5100"/>
            <a:ext cx="1306286" cy="685800"/>
          </a:xfrm>
          <a:prstGeom prst="rect">
            <a:avLst/>
          </a:prstGeom>
        </p:spPr>
      </p:pic>
      <p:pic>
        <p:nvPicPr>
          <p:cNvPr id="6" name="Picture 5" descr="Stevens-Official-Color_logo.png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01"/>
            <a:ext cx="1282700" cy="546371"/>
          </a:xfrm>
          <a:prstGeom prst="rect">
            <a:avLst/>
          </a:prstGeom>
        </p:spPr>
      </p:pic>
      <p:pic>
        <p:nvPicPr>
          <p:cNvPr id="7" name="Picture 6" descr="monmouth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65500"/>
            <a:ext cx="1346200" cy="362004"/>
          </a:xfrm>
          <a:prstGeom prst="rect">
            <a:avLst/>
          </a:prstGeom>
        </p:spPr>
      </p:pic>
      <p:pic>
        <p:nvPicPr>
          <p:cNvPr id="8" name="Picture 7" descr="port-authority-logo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86301"/>
            <a:ext cx="1333500" cy="270868"/>
          </a:xfrm>
          <a:prstGeom prst="rect">
            <a:avLst/>
          </a:prstGeom>
        </p:spPr>
      </p:pic>
      <p:pic>
        <p:nvPicPr>
          <p:cNvPr id="9" name="Picture 8" descr="mit_ctl_logo2.pn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51301"/>
            <a:ext cx="1297729" cy="419099"/>
          </a:xfrm>
          <a:prstGeom prst="rect">
            <a:avLst/>
          </a:prstGeom>
        </p:spPr>
      </p:pic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1157288" y="1371600"/>
            <a:ext cx="5637212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 dirty="0"/>
              <a:t>HF Radar Team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Rutgers University</a:t>
            </a:r>
            <a:r>
              <a:rPr lang="en-US" sz="1800" b="1" dirty="0"/>
              <a:t> -</a:t>
            </a:r>
          </a:p>
          <a:p>
            <a:pPr eaLnBrk="1" hangingPunct="1"/>
            <a:r>
              <a:rPr lang="en-US" sz="1600" b="1" dirty="0"/>
              <a:t>  </a:t>
            </a:r>
            <a:r>
              <a:rPr lang="en-US" sz="1400" b="1" i="1" dirty="0"/>
              <a:t>Scott Glenn, Josh Kohut, Hugh Roarty,</a:t>
            </a:r>
          </a:p>
          <a:p>
            <a:pPr eaLnBrk="1" hangingPunct="1"/>
            <a:r>
              <a:rPr lang="en-US" sz="1400" b="1" i="1" dirty="0"/>
              <a:t>  Mike Crowley, John Kerfoot, Ethan</a:t>
            </a:r>
          </a:p>
          <a:p>
            <a:pPr eaLnBrk="1" hangingPunct="1"/>
            <a:r>
              <a:rPr lang="en-US" sz="1400" b="1" i="1" dirty="0"/>
              <a:t>  Handel,  Mike Smith, Colin Evans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CODAR Ocean Sensors</a:t>
            </a:r>
            <a:r>
              <a:rPr lang="en-US" sz="1800" b="1" dirty="0"/>
              <a:t> -</a:t>
            </a:r>
            <a:endParaRPr lang="en-US" sz="1600" b="1" dirty="0"/>
          </a:p>
          <a:p>
            <a:pPr eaLnBrk="1" hangingPunct="1"/>
            <a:r>
              <a:rPr lang="en-US" sz="1600" b="1" dirty="0"/>
              <a:t>  </a:t>
            </a:r>
            <a:r>
              <a:rPr lang="en-US" sz="1400" b="1" i="1" dirty="0"/>
              <a:t>Don Barrick, Pete Lilleboe</a:t>
            </a:r>
            <a:r>
              <a:rPr lang="en-US" sz="1400" b="1" i="1" dirty="0" smtClean="0"/>
              <a:t>, Chad Whelan</a:t>
            </a:r>
            <a:endParaRPr lang="en-US" sz="1400" b="1" i="1" dirty="0"/>
          </a:p>
          <a:p>
            <a:pPr eaLnBrk="1" hangingPunct="1"/>
            <a:r>
              <a:rPr lang="en-US" sz="1400" b="1" i="1" dirty="0"/>
              <a:t>  </a:t>
            </a:r>
            <a:r>
              <a:rPr lang="en-US" sz="1400" b="1" i="1" dirty="0" smtClean="0"/>
              <a:t>Belinda </a:t>
            </a:r>
            <a:r>
              <a:rPr lang="en-US" sz="1400" b="1" i="1" dirty="0"/>
              <a:t>Lipa, </a:t>
            </a:r>
            <a:r>
              <a:rPr lang="en-US" sz="1400" b="1" i="1" dirty="0" smtClean="0"/>
              <a:t>Bill </a:t>
            </a:r>
            <a:r>
              <a:rPr lang="en-US" sz="1400" b="1" i="1" dirty="0"/>
              <a:t>Rector, Jimmy Isaacson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or Puerto Rico – Mayaguez</a:t>
            </a:r>
          </a:p>
          <a:p>
            <a:pPr eaLnBrk="1" hangingPunct="1"/>
            <a:r>
              <a:rPr lang="en-US" sz="1400" b="1" dirty="0"/>
              <a:t>  </a:t>
            </a:r>
            <a:r>
              <a:rPr lang="en-US" sz="1400" b="1" i="1" dirty="0"/>
              <a:t>Jorge </a:t>
            </a:r>
            <a:r>
              <a:rPr lang="en-US" sz="1400" b="1" i="1" dirty="0" smtClean="0"/>
              <a:t>Corredor, Julio Morell,  Miguel Canals</a:t>
            </a:r>
            <a:endParaRPr lang="en-US" sz="1400" b="1" i="1" dirty="0"/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Applied Mathematics, Inc</a:t>
            </a:r>
            <a:r>
              <a:rPr lang="en-US" sz="1800" b="1" dirty="0"/>
              <a:t> -</a:t>
            </a:r>
          </a:p>
          <a:p>
            <a:pPr eaLnBrk="1" hangingPunct="1"/>
            <a:r>
              <a:rPr lang="en-US" sz="1400" b="1" dirty="0"/>
              <a:t>  </a:t>
            </a:r>
            <a:r>
              <a:rPr lang="en-US" sz="1400" b="1" i="1" dirty="0"/>
              <a:t>Bill Browning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Alaska</a:t>
            </a:r>
            <a:r>
              <a:rPr lang="en-US" sz="1800" b="1" dirty="0"/>
              <a:t> –</a:t>
            </a:r>
          </a:p>
          <a:p>
            <a:pPr eaLnBrk="1" hangingPunct="1"/>
            <a:r>
              <a:rPr lang="en-US" sz="1400" b="1" i="1" dirty="0"/>
              <a:t>  Tom Weingarter, Hank </a:t>
            </a:r>
            <a:r>
              <a:rPr lang="en-US" sz="1400" b="1" i="1" dirty="0" smtClean="0"/>
              <a:t>Statscewich</a:t>
            </a:r>
            <a:endParaRPr lang="en-US" sz="1400" b="1" i="1" dirty="0"/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 Power Technologies</a:t>
            </a:r>
            <a:r>
              <a:rPr lang="en-US" sz="1800" b="1" dirty="0"/>
              <a:t> –</a:t>
            </a:r>
          </a:p>
          <a:p>
            <a:pPr eaLnBrk="1" hangingPunct="1"/>
            <a:r>
              <a:rPr lang="en-US" sz="1400" b="1" i="1" dirty="0"/>
              <a:t>   Debbie </a:t>
            </a:r>
            <a:r>
              <a:rPr lang="en-US" sz="1400" b="1" i="1" dirty="0" smtClean="0"/>
              <a:t>Montagna, Bruce Downie</a:t>
            </a:r>
            <a:endParaRPr lang="en-US" sz="1400" b="1" i="1" dirty="0"/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Naval Research Laboratory</a:t>
            </a:r>
          </a:p>
          <a:p>
            <a:pPr eaLnBrk="1" hangingPunct="1"/>
            <a:r>
              <a:rPr lang="en-US" sz="1400" b="1" i="1" dirty="0" smtClean="0"/>
              <a:t>   Michael </a:t>
            </a:r>
            <a:r>
              <a:rPr lang="en-US" sz="1400" b="1" i="1" dirty="0"/>
              <a:t>Lovellette, Dan Newton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Norwegian Defence Research Establishment (FFI)</a:t>
            </a:r>
          </a:p>
          <a:p>
            <a:pPr eaLnBrk="1" hangingPunct="1"/>
            <a:r>
              <a:rPr lang="en-US" sz="1400" b="1" i="1" dirty="0" smtClean="0"/>
              <a:t>   Terje Johnsen, Walther Asen</a:t>
            </a:r>
          </a:p>
          <a:p>
            <a:pPr eaLnBrk="1" hangingPunct="1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CODARNor</a:t>
            </a:r>
          </a:p>
          <a:p>
            <a:pPr eaLnBrk="1" hangingPunct="1"/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i="1" dirty="0"/>
              <a:t> Anton </a:t>
            </a:r>
            <a:r>
              <a:rPr lang="en-US" sz="1400" b="1" i="1" dirty="0" smtClean="0"/>
              <a:t>Kjelaas</a:t>
            </a:r>
            <a:endParaRPr lang="en-US" sz="1400" b="1" i="1" dirty="0"/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4635500" y="1273175"/>
            <a:ext cx="45085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0000"/>
                </a:solidFill>
              </a:rPr>
              <a:t>Rutgers University – CODAR Ocean Sensors</a:t>
            </a:r>
          </a:p>
          <a:p>
            <a:pPr eaLnBrk="1" hangingPunct="1"/>
            <a:r>
              <a:rPr lang="en-US" sz="1600" b="1" i="1" dirty="0">
                <a:solidFill>
                  <a:srgbClr val="000000"/>
                </a:solidFill>
              </a:rPr>
              <a:t>Academic – Industry Partnership since 1998</a:t>
            </a:r>
          </a:p>
        </p:txBody>
      </p:sp>
      <p:grpSp>
        <p:nvGrpSpPr>
          <p:cNvPr id="21" name="Group 1"/>
          <p:cNvGrpSpPr>
            <a:grpSpLocks/>
          </p:cNvGrpSpPr>
          <p:nvPr/>
        </p:nvGrpSpPr>
        <p:grpSpPr bwMode="auto">
          <a:xfrm>
            <a:off x="5483225" y="1882775"/>
            <a:ext cx="3562350" cy="3810000"/>
            <a:chOff x="5470525" y="2454275"/>
            <a:chExt cx="3562350" cy="38100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0525" y="2454275"/>
              <a:ext cx="3562350" cy="38100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7388225" y="5241925"/>
              <a:ext cx="14160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/>
                <a:t>ONR - 2004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623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/>
          </p:cNvSpPr>
          <p:nvPr/>
        </p:nvSpPr>
        <p:spPr bwMode="auto">
          <a:xfrm>
            <a:off x="60325" y="114300"/>
            <a:ext cx="77019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39688"/>
            <a:r>
              <a:rPr lang="en-US" sz="2400" b="1" dirty="0">
                <a:cs typeface="Arial" charset="0"/>
                <a:sym typeface="Arial" charset="0"/>
              </a:rPr>
              <a:t>Doppler Spectra from all Range Cells</a:t>
            </a:r>
          </a:p>
          <a:p>
            <a:pPr marL="39688"/>
            <a:r>
              <a:rPr lang="en-US" sz="2400" b="1" dirty="0">
                <a:cs typeface="Arial" charset="0"/>
                <a:sym typeface="Arial" charset="0"/>
              </a:rPr>
              <a:t>with Detection Threshold </a:t>
            </a:r>
            <a:r>
              <a:rPr lang="en-US" sz="2400" b="1" dirty="0" smtClean="0">
                <a:cs typeface="Arial" charset="0"/>
                <a:sym typeface="Arial" charset="0"/>
              </a:rPr>
              <a:t>above Background Applied</a:t>
            </a:r>
            <a:endParaRPr lang="en-US" sz="2400" b="1" dirty="0">
              <a:cs typeface="Arial" charset="0"/>
              <a:sym typeface="Arial" charset="0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 bwMode="auto">
          <a:xfrm>
            <a:off x="803275" y="977900"/>
            <a:ext cx="7693025" cy="5355168"/>
            <a:chOff x="231775" y="990600"/>
            <a:chExt cx="8670925" cy="6035271"/>
          </a:xfrm>
        </p:grpSpPr>
        <p:pic>
          <p:nvPicPr>
            <p:cNvPr id="92163" name="Picture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775" y="990600"/>
              <a:ext cx="8670925" cy="539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828" name="Rectangle 3"/>
            <p:cNvSpPr>
              <a:spLocks/>
            </p:cNvSpPr>
            <p:nvPr/>
          </p:nvSpPr>
          <p:spPr bwMode="auto">
            <a:xfrm>
              <a:off x="2823269" y="6322153"/>
              <a:ext cx="1900232" cy="703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/>
            </a:bodyPr>
            <a:lstStyle/>
            <a:p>
              <a:pPr marL="39688" algn="ctr">
                <a:defRPr/>
              </a:pPr>
              <a:r>
                <a:rPr lang="en-US" sz="1700" dirty="0">
                  <a:cs typeface="Arial" charset="0"/>
                  <a:sym typeface="Arial" charset="0"/>
                </a:rPr>
                <a:t>Doppler </a:t>
              </a:r>
              <a:r>
                <a:rPr lang="en-US" sz="1700" dirty="0" smtClean="0">
                  <a:cs typeface="Arial" charset="0"/>
                  <a:sym typeface="Arial" charset="0"/>
                </a:rPr>
                <a:t>Frequency</a:t>
              </a:r>
            </a:p>
            <a:p>
              <a:pPr marL="39688" algn="ctr">
                <a:defRPr/>
              </a:pPr>
              <a:r>
                <a:rPr lang="en-US" sz="1700" dirty="0" smtClean="0">
                  <a:cs typeface="Arial" charset="0"/>
                  <a:sym typeface="Arial" charset="0"/>
                </a:rPr>
                <a:t>(Target Speed)</a:t>
              </a:r>
            </a:p>
            <a:p>
              <a:pPr marL="39688">
                <a:defRPr/>
              </a:pPr>
              <a:endParaRPr lang="en-US" sz="1700" dirty="0">
                <a:cs typeface="Arial" charset="0"/>
                <a:sym typeface="Arial" charset="0"/>
              </a:endParaRPr>
            </a:p>
          </p:txBody>
        </p:sp>
        <p:sp>
          <p:nvSpPr>
            <p:cNvPr id="92165" name="Rectangle 4"/>
            <p:cNvSpPr>
              <a:spLocks/>
            </p:cNvSpPr>
            <p:nvPr/>
          </p:nvSpPr>
          <p:spPr bwMode="auto">
            <a:xfrm rot="-2940000">
              <a:off x="8075613" y="5572125"/>
              <a:ext cx="865188" cy="312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9688"/>
              <a:r>
                <a:rPr lang="en-US" sz="1700" dirty="0">
                  <a:cs typeface="Arial" charset="0"/>
                  <a:sym typeface="Arial" charset="0"/>
                </a:rPr>
                <a:t>Range</a:t>
              </a:r>
            </a:p>
          </p:txBody>
        </p:sp>
        <p:sp>
          <p:nvSpPr>
            <p:cNvPr id="77830" name="Rectangle 5"/>
            <p:cNvSpPr>
              <a:spLocks/>
            </p:cNvSpPr>
            <p:nvPr/>
          </p:nvSpPr>
          <p:spPr bwMode="auto">
            <a:xfrm>
              <a:off x="607527" y="3277085"/>
              <a:ext cx="1341971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 dirty="0">
                  <a:cs typeface="Arial" charset="0"/>
                  <a:sym typeface="Arial" charset="0"/>
                </a:rPr>
                <a:t>Bragg Waves</a:t>
              </a:r>
            </a:p>
          </p:txBody>
        </p:sp>
        <p:sp>
          <p:nvSpPr>
            <p:cNvPr id="77831" name="Rectangle 6"/>
            <p:cNvSpPr>
              <a:spLocks/>
            </p:cNvSpPr>
            <p:nvPr/>
          </p:nvSpPr>
          <p:spPr bwMode="auto">
            <a:xfrm>
              <a:off x="6857536" y="3348649"/>
              <a:ext cx="1341971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 dirty="0">
                  <a:cs typeface="Arial" charset="0"/>
                  <a:sym typeface="Arial" charset="0"/>
                </a:rPr>
                <a:t>Bragg Waves</a:t>
              </a:r>
            </a:p>
          </p:txBody>
        </p:sp>
        <p:sp>
          <p:nvSpPr>
            <p:cNvPr id="77832" name="Rectangle 7"/>
            <p:cNvSpPr>
              <a:spLocks/>
            </p:cNvSpPr>
            <p:nvPr/>
          </p:nvSpPr>
          <p:spPr bwMode="auto">
            <a:xfrm>
              <a:off x="5107605" y="1527333"/>
              <a:ext cx="2986333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 dirty="0">
                  <a:cs typeface="Arial" charset="0"/>
                  <a:sym typeface="Arial" charset="0"/>
                </a:rPr>
                <a:t>Fixed Objects &amp; Direct Signals</a:t>
              </a:r>
            </a:p>
          </p:txBody>
        </p:sp>
        <p:sp>
          <p:nvSpPr>
            <p:cNvPr id="77833" name="Rectangle 8"/>
            <p:cNvSpPr>
              <a:spLocks/>
            </p:cNvSpPr>
            <p:nvPr/>
          </p:nvSpPr>
          <p:spPr bwMode="auto">
            <a:xfrm>
              <a:off x="3044547" y="3885383"/>
              <a:ext cx="685301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 dirty="0">
                  <a:cs typeface="Arial" charset="0"/>
                  <a:sym typeface="Arial" charset="0"/>
                </a:rPr>
                <a:t>Vessel</a:t>
              </a:r>
            </a:p>
          </p:txBody>
        </p:sp>
        <p:sp>
          <p:nvSpPr>
            <p:cNvPr id="77834" name="Rectangle 9"/>
            <p:cNvSpPr>
              <a:spLocks/>
            </p:cNvSpPr>
            <p:nvPr/>
          </p:nvSpPr>
          <p:spPr bwMode="auto">
            <a:xfrm>
              <a:off x="5868055" y="3964104"/>
              <a:ext cx="681722" cy="26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8" bIns="0">
              <a:normAutofit fontScale="92500" lnSpcReduction="10000"/>
            </a:bodyPr>
            <a:lstStyle/>
            <a:p>
              <a:pPr marL="39688">
                <a:defRPr/>
              </a:pPr>
              <a:r>
                <a:rPr lang="en-US" sz="1700" dirty="0">
                  <a:cs typeface="Arial" charset="0"/>
                  <a:sym typeface="Arial" charset="0"/>
                </a:rPr>
                <a:t>Vessel</a:t>
              </a:r>
            </a:p>
          </p:txBody>
        </p:sp>
        <p:sp>
          <p:nvSpPr>
            <p:cNvPr id="77835" name="Line 10"/>
            <p:cNvSpPr>
              <a:spLocks noChangeShapeType="1"/>
            </p:cNvSpPr>
            <p:nvPr/>
          </p:nvSpPr>
          <p:spPr bwMode="auto">
            <a:xfrm>
              <a:off x="4955515" y="6554737"/>
              <a:ext cx="251932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normAutofit fontScale="25000" lnSpcReduction="20000"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7836" name="Line 11"/>
            <p:cNvSpPr>
              <a:spLocks noChangeShapeType="1"/>
            </p:cNvSpPr>
            <p:nvPr/>
          </p:nvSpPr>
          <p:spPr bwMode="auto">
            <a:xfrm flipH="1">
              <a:off x="455437" y="6554737"/>
              <a:ext cx="213462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normAutofit fontScale="25000" lnSpcReduction="20000"/>
            </a:bodyPr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7837" name="Line 12"/>
            <p:cNvSpPr>
              <a:spLocks noChangeShapeType="1"/>
            </p:cNvSpPr>
            <p:nvPr/>
          </p:nvSpPr>
          <p:spPr bwMode="auto">
            <a:xfrm flipH="1">
              <a:off x="7770077" y="6098514"/>
              <a:ext cx="454481" cy="4562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>
              <a:normAutofit fontScale="25000" lnSpcReduction="20000"/>
            </a:bodyPr>
            <a:lstStyle/>
            <a:p>
              <a:pPr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767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985262400_ca9c3c27c2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71"/>
            <a:ext cx="9144000" cy="60989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609600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3520408" y="5995192"/>
            <a:ext cx="2035969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 dirty="0">
                <a:latin typeface="Calibri" charset="0"/>
              </a:rPr>
              <a:t>CODAR Network</a:t>
            </a:r>
          </a:p>
        </p:txBody>
      </p:sp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5395642" y="5995192"/>
            <a:ext cx="1875234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 dirty="0">
                <a:latin typeface="Calibri" charset="0"/>
              </a:rPr>
              <a:t>Glider Fleet</a:t>
            </a: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287861" y="5995192"/>
            <a:ext cx="3178969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 dirty="0">
                <a:latin typeface="Calibri" charset="0"/>
              </a:rPr>
              <a:t>Satellite Data Acquisition Stations</a:t>
            </a:r>
          </a:p>
        </p:txBody>
      </p:sp>
      <p:pic>
        <p:nvPicPr>
          <p:cNvPr id="6" name="Picture 8" descr="SideBySideGliders1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107781" y="4548583"/>
            <a:ext cx="1876351" cy="1415355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11270" name="Text Box 10"/>
          <p:cNvSpPr txBox="1">
            <a:spLocks noChangeArrowheads="1"/>
          </p:cNvSpPr>
          <p:nvPr/>
        </p:nvSpPr>
        <p:spPr bwMode="auto">
          <a:xfrm>
            <a:off x="7378033" y="5995192"/>
            <a:ext cx="1849562" cy="28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1400" dirty="0">
                <a:latin typeface="Calibri" charset="0"/>
              </a:rPr>
              <a:t>3-D Forecasts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028700" y="-29029"/>
            <a:ext cx="7086600" cy="172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Rutgers University </a:t>
            </a:r>
          </a:p>
          <a:p>
            <a:pPr algn="ctr">
              <a:defRPr/>
            </a:pP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Coastal 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Ocean Observation 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Lab</a:t>
            </a:r>
          </a:p>
          <a:p>
            <a:pPr algn="ctr">
              <a:defRPr/>
            </a:pPr>
            <a:endParaRPr lang="en-US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 charset="0"/>
            </a:endParaRPr>
          </a:p>
        </p:txBody>
      </p:sp>
      <p:pic>
        <p:nvPicPr>
          <p:cNvPr id="9" name="Picture 34" descr="XBand_SatelliteDish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303734" y="4548583"/>
            <a:ext cx="1903140" cy="1418704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0" name="Picture 35" descr="1468414560_d638cdb7d2_o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232547" y="4548582"/>
            <a:ext cx="1883048" cy="1412007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" name="Picture 36" descr="20070928 093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6983016" y="4548583"/>
            <a:ext cx="1893095" cy="1418704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2" name="Picture 6" descr="jen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08273" y="4548583"/>
            <a:ext cx="1164208" cy="1418704"/>
          </a:xfrm>
          <a:prstGeom prst="rect">
            <a:avLst/>
          </a:prstGeom>
          <a:noFill/>
          <a:ln w="254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" name="Picture 1" descr="Screen Shot 2013-01-10 at 4.35.57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41551"/>
            <a:ext cx="9144000" cy="61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91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04800"/>
            <a:ext cx="22859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Step 1</a:t>
            </a:r>
          </a:p>
          <a:p>
            <a:r>
              <a:rPr lang="en-US" b="1" dirty="0" smtClean="0"/>
              <a:t>Raw Detections</a:t>
            </a:r>
          </a:p>
          <a:p>
            <a:r>
              <a:rPr lang="en-US" b="1" dirty="0" smtClean="0"/>
              <a:t>From each HFR:</a:t>
            </a:r>
          </a:p>
          <a:p>
            <a:endParaRPr lang="en-US" b="1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Radial Velocity (most </a:t>
            </a:r>
            <a:r>
              <a:rPr lang="en-US" dirty="0"/>
              <a:t>a</a:t>
            </a:r>
            <a:r>
              <a:rPr lang="en-US" dirty="0" smtClean="0"/>
              <a:t>ccurate)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Range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Bearing (least accurate)</a:t>
            </a:r>
            <a:endParaRPr lang="en-US" dirty="0"/>
          </a:p>
        </p:txBody>
      </p:sp>
      <p:pic>
        <p:nvPicPr>
          <p:cNvPr id="3" name="Picture 2" descr="pepper_SEAB_20121022T000000-20121023T000000_ZIM NEW YORK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870" r="10683"/>
          <a:stretch/>
        </p:blipFill>
        <p:spPr>
          <a:xfrm>
            <a:off x="2590800" y="19050"/>
            <a:ext cx="6553199" cy="6217384"/>
          </a:xfrm>
          <a:prstGeom prst="rect">
            <a:avLst/>
          </a:prstGeom>
        </p:spPr>
      </p:pic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1905000" y="914400"/>
            <a:ext cx="914400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200" b="1" dirty="0" smtClean="0">
                <a:solidFill>
                  <a:srgbClr val="000000"/>
                </a:solidFill>
                <a:latin typeface="Calibri" charset="0"/>
              </a:rPr>
              <a:t>Range</a:t>
            </a:r>
            <a:r>
              <a:rPr lang="en-US" sz="2200" b="1" dirty="0" smtClean="0">
                <a:latin typeface="Calibri" charset="0"/>
              </a:rPr>
              <a:t> </a:t>
            </a:r>
            <a:r>
              <a:rPr lang="en-US" sz="2200" b="1" dirty="0">
                <a:latin typeface="Calibri" charset="0"/>
              </a:rPr>
              <a:t>(k</a:t>
            </a:r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m)</a:t>
            </a:r>
            <a:r>
              <a:rPr lang="en-US" sz="2200" b="1" dirty="0">
                <a:solidFill>
                  <a:schemeClr val="bg1"/>
                </a:solidFill>
                <a:latin typeface="Calibri" charset="0"/>
              </a:rPr>
              <a:t> </a:t>
            </a:r>
          </a:p>
        </p:txBody>
      </p:sp>
      <p:sp>
        <p:nvSpPr>
          <p:cNvPr id="32775" name="TextBox 7"/>
          <p:cNvSpPr txBox="1">
            <a:spLocks noChangeArrowheads="1"/>
          </p:cNvSpPr>
          <p:nvPr/>
        </p:nvSpPr>
        <p:spPr bwMode="auto">
          <a:xfrm>
            <a:off x="1600200" y="2743200"/>
            <a:ext cx="1219200" cy="11080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Radial Velocity (m/s)</a:t>
            </a:r>
          </a:p>
        </p:txBody>
      </p:sp>
      <p:sp>
        <p:nvSpPr>
          <p:cNvPr id="32776" name="TextBox 8"/>
          <p:cNvSpPr txBox="1">
            <a:spLocks noChangeArrowheads="1"/>
          </p:cNvSpPr>
          <p:nvPr/>
        </p:nvSpPr>
        <p:spPr bwMode="auto">
          <a:xfrm>
            <a:off x="1600200" y="4648200"/>
            <a:ext cx="1200150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200" b="1" dirty="0">
                <a:solidFill>
                  <a:srgbClr val="000000"/>
                </a:solidFill>
                <a:latin typeface="Calibri" charset="0"/>
              </a:rPr>
              <a:t>Bearing (°CWN)</a:t>
            </a:r>
            <a:r>
              <a:rPr lang="en-US" sz="2200" b="1" dirty="0">
                <a:solidFill>
                  <a:schemeClr val="bg1"/>
                </a:solidFill>
                <a:latin typeface="Calibri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48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Adjusting the Signal to Noise</a:t>
            </a:r>
            <a:endParaRPr lang="en-US" dirty="0"/>
          </a:p>
        </p:txBody>
      </p:sp>
      <p:pic>
        <p:nvPicPr>
          <p:cNvPr id="5" name="snr-annotated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1200" y="1227139"/>
            <a:ext cx="7594600" cy="515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5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 descr="MAAS_DPH_3_no_path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51" r="13000"/>
          <a:stretch>
            <a:fillRect/>
          </a:stretch>
        </p:blipFill>
        <p:spPr bwMode="auto">
          <a:xfrm>
            <a:off x="3321050" y="84665"/>
            <a:ext cx="58229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5" descr="Dolph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3225800"/>
            <a:ext cx="3352800" cy="23955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7" descr="Maas_Trad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60388"/>
            <a:ext cx="3352800" cy="251301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Text Box 8"/>
          <p:cNvSpPr txBox="1">
            <a:spLocks noChangeArrowheads="1"/>
          </p:cNvSpPr>
          <p:nvPr/>
        </p:nvSpPr>
        <p:spPr bwMode="auto">
          <a:xfrm>
            <a:off x="228600" y="711200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</a:rPr>
              <a:t>MAAS TRADER</a:t>
            </a:r>
          </a:p>
        </p:txBody>
      </p:sp>
      <p:sp>
        <p:nvSpPr>
          <p:cNvPr id="34821" name="Text Box 9"/>
          <p:cNvSpPr txBox="1">
            <a:spLocks noChangeArrowheads="1"/>
          </p:cNvSpPr>
          <p:nvPr/>
        </p:nvSpPr>
        <p:spPr bwMode="auto">
          <a:xfrm>
            <a:off x="228600" y="3759200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 dirty="0">
                <a:solidFill>
                  <a:schemeClr val="bg1"/>
                </a:solidFill>
              </a:rPr>
              <a:t>DOLPHIN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3536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Step 2 Association: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92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1 Association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Occurs at radar station</a:t>
            </a:r>
          </a:p>
          <a:p>
            <a:r>
              <a:rPr lang="en-US" dirty="0" smtClean="0"/>
              <a:t>Combines multiple FFT lengths and dual backgrounds into a single product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857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Number of Radar Detections</a:t>
            </a:r>
            <a:br>
              <a:rPr lang="en-US" dirty="0" smtClean="0"/>
            </a:br>
            <a:r>
              <a:rPr lang="en-US" dirty="0" smtClean="0"/>
              <a:t>11:00 to 14:00 June 11, 2012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0676077"/>
              </p:ext>
            </p:extLst>
          </p:nvPr>
        </p:nvGraphicFramePr>
        <p:xfrm>
          <a:off x="457200" y="1295400"/>
          <a:ext cx="822960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FFT 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Median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739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291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1349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757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2089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All 3 FFT Lengths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3729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8200" y="5486400"/>
            <a:ext cx="1814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IIR + Median </a:t>
            </a:r>
            <a:endParaRPr lang="en-US" dirty="0"/>
          </a:p>
          <a:p>
            <a:pPr algn="ctr"/>
            <a:r>
              <a:rPr lang="en-US" dirty="0" smtClean="0"/>
              <a:t>6002 detections</a:t>
            </a:r>
          </a:p>
        </p:txBody>
      </p:sp>
      <p:pic>
        <p:nvPicPr>
          <p:cNvPr id="6" name="Picture 5" descr="Screen shot 2013-06-07 at 12.35.42 AM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37"/>
          <a:stretch/>
        </p:blipFill>
        <p:spPr>
          <a:xfrm>
            <a:off x="304800" y="3231472"/>
            <a:ext cx="2525036" cy="2267628"/>
          </a:xfrm>
          <a:prstGeom prst="rect">
            <a:avLst/>
          </a:prstGeom>
        </p:spPr>
      </p:pic>
      <p:pic>
        <p:nvPicPr>
          <p:cNvPr id="7" name="Picture 6" descr="Screen shot 2013-06-07 at 12.35.56 A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037"/>
          <a:stretch/>
        </p:blipFill>
        <p:spPr>
          <a:xfrm>
            <a:off x="3124200" y="3230732"/>
            <a:ext cx="2519050" cy="2268368"/>
          </a:xfrm>
          <a:prstGeom prst="rect">
            <a:avLst/>
          </a:prstGeom>
        </p:spPr>
      </p:pic>
      <p:pic>
        <p:nvPicPr>
          <p:cNvPr id="3" name="Picture 2" descr="Screen shot 2013-06-07 at 12.36.08 AM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222"/>
          <a:stretch/>
        </p:blipFill>
        <p:spPr>
          <a:xfrm>
            <a:off x="5943600" y="3222032"/>
            <a:ext cx="2590800" cy="23405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0400" y="55626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Level 1 Association</a:t>
            </a:r>
          </a:p>
          <a:p>
            <a:pPr algn="ctr"/>
            <a:r>
              <a:rPr lang="en-US" dirty="0" smtClean="0"/>
              <a:t>1823 detections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72200" y="55626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Singletons Removed</a:t>
            </a:r>
          </a:p>
          <a:p>
            <a:pPr algn="ctr"/>
            <a:r>
              <a:rPr lang="en-US" dirty="0" smtClean="0"/>
              <a:t>~ 1000 detections</a:t>
            </a:r>
          </a:p>
        </p:txBody>
      </p:sp>
      <p:sp>
        <p:nvSpPr>
          <p:cNvPr id="10" name="Oval 9"/>
          <p:cNvSpPr/>
          <p:nvPr/>
        </p:nvSpPr>
        <p:spPr>
          <a:xfrm>
            <a:off x="3962400" y="2743200"/>
            <a:ext cx="1219200" cy="4572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6705600" y="2743200"/>
            <a:ext cx="1219200" cy="4572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/>
          <p:cNvCxnSpPr>
            <a:stCxn id="10" idx="4"/>
            <a:endCxn id="5" idx="3"/>
          </p:cNvCxnSpPr>
          <p:nvPr/>
        </p:nvCxnSpPr>
        <p:spPr>
          <a:xfrm flipH="1">
            <a:off x="2652782" y="3200400"/>
            <a:ext cx="1919218" cy="260916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4"/>
            <a:endCxn id="5" idx="3"/>
          </p:cNvCxnSpPr>
          <p:nvPr/>
        </p:nvCxnSpPr>
        <p:spPr>
          <a:xfrm flipH="1">
            <a:off x="2652782" y="3200400"/>
            <a:ext cx="4662418" cy="260916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ight Arrow 16"/>
          <p:cNvSpPr/>
          <p:nvPr/>
        </p:nvSpPr>
        <p:spPr>
          <a:xfrm>
            <a:off x="2667000" y="5791200"/>
            <a:ext cx="609600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5562600" y="5715000"/>
            <a:ext cx="609600" cy="3810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73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 2 Association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Occurs at central station</a:t>
            </a:r>
          </a:p>
          <a:p>
            <a:r>
              <a:rPr lang="en-US" dirty="0" smtClean="0"/>
              <a:t>Combines monostatic and bistatic detections from multiple radars into common operating picture</a:t>
            </a:r>
          </a:p>
          <a:p>
            <a:r>
              <a:rPr lang="en-US" dirty="0" smtClean="0"/>
              <a:t>Utilize intersecting range estimates to decrease position error</a:t>
            </a:r>
          </a:p>
          <a:p>
            <a:r>
              <a:rPr lang="en-US" dirty="0" smtClean="0"/>
              <a:t>Combines radial velocities into total velocity and heading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5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lusa-Coast-Intersec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8400" y="0"/>
            <a:ext cx="8045450" cy="604248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228600"/>
            <a:ext cx="37211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r"/>
            <a:r>
              <a:rPr lang="en-US" dirty="0" smtClean="0"/>
              <a:t>Calusa Coast Test Case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981199"/>
            <a:ext cx="5229515" cy="37979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583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06235" y="0"/>
            <a:ext cx="7970965" cy="6252726"/>
            <a:chOff x="106235" y="0"/>
            <a:chExt cx="7970965" cy="6252726"/>
          </a:xfrm>
        </p:grpSpPr>
        <p:pic>
          <p:nvPicPr>
            <p:cNvPr id="4" name="Picture 3" descr="Calusa_Coast_Range_Errors.png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977"/>
            <a:stretch/>
          </p:blipFill>
          <p:spPr>
            <a:xfrm>
              <a:off x="913088" y="0"/>
              <a:ext cx="7164112" cy="625272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-1072182" y="2830389"/>
              <a:ext cx="28185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Location Error (km)</a:t>
              </a:r>
              <a:endParaRPr lang="en-US" sz="24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33400" y="5638800"/>
              <a:ext cx="3130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33400" y="3759200"/>
              <a:ext cx="3130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69211" y="1879600"/>
              <a:ext cx="4414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9211" y="0"/>
              <a:ext cx="4414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15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10000" y="5181600"/>
              <a:ext cx="4107014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Intersecting Ranges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105400" y="457200"/>
            <a:ext cx="13021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BELM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6172200" y="2895600"/>
            <a:ext cx="12795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SEAB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810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lusa-coast-totals-comparison-v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533400"/>
            <a:ext cx="7300389" cy="563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00"/>
            <a:ext cx="8229600" cy="1143000"/>
          </a:xfrm>
          <a:noFill/>
          <a:ln>
            <a:noFill/>
          </a:ln>
        </p:spPr>
        <p:txBody>
          <a:bodyPr anchor="t"/>
          <a:lstStyle/>
          <a:p>
            <a:r>
              <a:rPr lang="en-US" dirty="0" smtClean="0"/>
              <a:t>Total Velocity and Heading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rot="16200000">
            <a:off x="764911" y="1673489"/>
            <a:ext cx="158271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Velocity (m/s)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424793" y="4528207"/>
            <a:ext cx="226294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Heading (deg CWN)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1" y="19050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3.5 m/s = </a:t>
            </a:r>
          </a:p>
          <a:p>
            <a:r>
              <a:rPr lang="en-US" dirty="0" smtClean="0"/>
              <a:t>7 knots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130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fr_121211_lisl_Page_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4366" y="1434572"/>
            <a:ext cx="5969000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Box 1"/>
          <p:cNvSpPr txBox="1">
            <a:spLocks noChangeArrowheads="1"/>
          </p:cNvSpPr>
          <p:nvPr/>
        </p:nvSpPr>
        <p:spPr bwMode="auto">
          <a:xfrm>
            <a:off x="1109133" y="5706533"/>
            <a:ext cx="6858000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58" tIns="41029" rIns="82058" bIns="41029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dirty="0"/>
              <a:t>M/V VICTORIOUS: GPS Track, CODAR Data, and Ship Tracker Solution with Uncertainty Ellipses</a:t>
            </a:r>
          </a:p>
        </p:txBody>
      </p:sp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457199" y="141288"/>
            <a:ext cx="705273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 smtClean="0"/>
              <a:t>Step 3 Track Fitting: M</a:t>
            </a:r>
            <a:r>
              <a:rPr lang="en-US" sz="3200" dirty="0"/>
              <a:t>/V </a:t>
            </a:r>
            <a:r>
              <a:rPr lang="en-US" sz="3200" dirty="0" smtClean="0"/>
              <a:t>Victorius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4050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NorwayFFI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24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609600" y="2743200"/>
            <a:ext cx="2249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FFFF"/>
                </a:solidFill>
              </a:rPr>
              <a:t>Mid-Atlantic Bight:</a:t>
            </a:r>
          </a:p>
          <a:p>
            <a:pPr eaLnBrk="1" hangingPunct="1"/>
            <a:r>
              <a:rPr lang="en-US" sz="1800" b="1" dirty="0">
                <a:solidFill>
                  <a:srgbClr val="FFFFFF"/>
                </a:solidFill>
              </a:rPr>
              <a:t>Concave Coastline</a:t>
            </a:r>
          </a:p>
        </p:txBody>
      </p:sp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6934200" y="381000"/>
            <a:ext cx="1219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FFFFFF"/>
                </a:solidFill>
              </a:rPr>
              <a:t>Norway:</a:t>
            </a:r>
          </a:p>
          <a:p>
            <a:pPr eaLnBrk="1" hangingPunct="1"/>
            <a:r>
              <a:rPr lang="en-US" sz="1800" b="1" dirty="0">
                <a:solidFill>
                  <a:srgbClr val="FFFFFF"/>
                </a:solidFill>
              </a:rPr>
              <a:t>Convex Coastline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946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1-07 at 5.19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525" y="0"/>
            <a:ext cx="8212667" cy="6098666"/>
          </a:xfrm>
          <a:prstGeom prst="rect">
            <a:avLst/>
          </a:prstGeom>
        </p:spPr>
      </p:pic>
      <p:pic>
        <p:nvPicPr>
          <p:cNvPr id="3" name="Picture 4" descr="ferry-indones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7167" y="4758797"/>
            <a:ext cx="5715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cargo-ship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4200" y="5151966"/>
            <a:ext cx="533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argo-ship-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1800" y="2167467"/>
            <a:ext cx="16319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una-boa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1233" y="2002367"/>
            <a:ext cx="10445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tug_bo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4234" y="3145367"/>
            <a:ext cx="10922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tug_bo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133" y="4203700"/>
            <a:ext cx="10922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tug_bo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866" y="5397500"/>
            <a:ext cx="10922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ferry-indones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7133" y="1143530"/>
            <a:ext cx="5715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ferry-indonesi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5700" y="881063"/>
            <a:ext cx="5715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cargo-ship-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362700" y="1346200"/>
            <a:ext cx="16319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cargo-ship-3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6533" y="4428067"/>
            <a:ext cx="163195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tuna-boa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5500" y="948267"/>
            <a:ext cx="10445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2" descr="tuna-boa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0500" y="2180167"/>
            <a:ext cx="10445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3" descr="cargo-ship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500" y="3365500"/>
            <a:ext cx="533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4" descr="cargo-ship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7534" y="3251200"/>
            <a:ext cx="5334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5" descr="tug_boa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9366" y="770467"/>
            <a:ext cx="10922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0867" y="3014133"/>
            <a:ext cx="2201333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31% of </a:t>
            </a:r>
          </a:p>
          <a:p>
            <a:pPr algn="ctr"/>
            <a:r>
              <a:rPr lang="en-US" sz="2400" dirty="0" smtClean="0"/>
              <a:t>HF Radar </a:t>
            </a:r>
            <a:r>
              <a:rPr lang="en-US" sz="2400" dirty="0"/>
              <a:t>D</a:t>
            </a:r>
            <a:r>
              <a:rPr lang="en-US" sz="2400" dirty="0" smtClean="0"/>
              <a:t>etections NOT on AIS</a:t>
            </a:r>
            <a:endParaRPr lang="en-US" sz="2400" dirty="0"/>
          </a:p>
        </p:txBody>
      </p:sp>
      <p:sp>
        <p:nvSpPr>
          <p:cNvPr id="20" name="Donut 19"/>
          <p:cNvSpPr/>
          <p:nvPr/>
        </p:nvSpPr>
        <p:spPr>
          <a:xfrm>
            <a:off x="4652433" y="3022600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Donut 20"/>
          <p:cNvSpPr/>
          <p:nvPr/>
        </p:nvSpPr>
        <p:spPr>
          <a:xfrm>
            <a:off x="2434166" y="5257800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Donut 21"/>
          <p:cNvSpPr/>
          <p:nvPr/>
        </p:nvSpPr>
        <p:spPr>
          <a:xfrm>
            <a:off x="4669366" y="939800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Donut 22"/>
          <p:cNvSpPr/>
          <p:nvPr/>
        </p:nvSpPr>
        <p:spPr>
          <a:xfrm>
            <a:off x="3551766" y="770467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Donut 23"/>
          <p:cNvSpPr/>
          <p:nvPr/>
        </p:nvSpPr>
        <p:spPr>
          <a:xfrm>
            <a:off x="2620433" y="4106334"/>
            <a:ext cx="857250" cy="857250"/>
          </a:xfrm>
          <a:prstGeom prst="donut">
            <a:avLst>
              <a:gd name="adj" fmla="val 7816"/>
            </a:avLst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47734" y="5130800"/>
            <a:ext cx="3843866" cy="1015663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 smtClean="0"/>
              <a:t>Approaches to New York Harbor</a:t>
            </a:r>
          </a:p>
          <a:p>
            <a:pPr algn="ctr"/>
            <a:r>
              <a:rPr lang="en-US" sz="2000" dirty="0" smtClean="0"/>
              <a:t>16 Vessels per Hour in HFR</a:t>
            </a:r>
          </a:p>
          <a:p>
            <a:pPr algn="ctr"/>
            <a:r>
              <a:rPr lang="en-US" sz="2000" dirty="0" smtClean="0"/>
              <a:t>5 Vessels NOT on AIS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785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Bistatics for </a:t>
            </a:r>
            <a:br>
              <a:rPr lang="en-US" dirty="0" smtClean="0"/>
            </a:br>
            <a:r>
              <a:rPr lang="en-US" dirty="0" smtClean="0"/>
              <a:t>Vessel Detection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657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 anchor="t"/>
          <a:lstStyle/>
          <a:p>
            <a:r>
              <a:rPr lang="en-US" dirty="0" smtClean="0"/>
              <a:t>Monostatic Detections</a:t>
            </a:r>
            <a:endParaRPr lang="en-US" dirty="0"/>
          </a:p>
        </p:txBody>
      </p:sp>
      <p:pic>
        <p:nvPicPr>
          <p:cNvPr id="5" name="Picture 4" descr="Sea_Bright_Newes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559" y="625476"/>
            <a:ext cx="7378883" cy="553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92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er-Radiant-desktop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0"/>
            <a:ext cx="8220075" cy="61779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838200"/>
            <a:ext cx="2313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SEAB – monostatic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2438400"/>
            <a:ext cx="2313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FF00"/>
                </a:solidFill>
              </a:rPr>
              <a:t>SPRK – monostatic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1371600"/>
            <a:ext cx="2108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SEBE – bistatic</a:t>
            </a:r>
          </a:p>
          <a:p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Rx SEAB</a:t>
            </a:r>
          </a:p>
          <a:p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Tx BELM</a:t>
            </a:r>
          </a:p>
        </p:txBody>
      </p:sp>
    </p:spTree>
    <p:extLst>
      <p:ext uri="{BB962C8B-B14F-4D97-AF65-F5344CB8AC3E}">
        <p14:creationId xmlns:p14="http://schemas.microsoft.com/office/powerpoint/2010/main" val="4269650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_marbl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166" y="0"/>
            <a:ext cx="6134100" cy="60997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25475" y="287865"/>
            <a:ext cx="3018525" cy="57554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Vessel Tracking </a:t>
            </a:r>
          </a:p>
          <a:p>
            <a:pPr algn="ctr"/>
            <a:r>
              <a:rPr lang="en-US" sz="2800" b="1" dirty="0" smtClean="0"/>
              <a:t>Research Areas</a:t>
            </a:r>
          </a:p>
          <a:p>
            <a:pPr algn="ctr"/>
            <a:endParaRPr lang="en-US" sz="2400" u="sng" dirty="0"/>
          </a:p>
          <a:p>
            <a:pPr algn="ctr"/>
            <a:r>
              <a:rPr lang="en-US" sz="2400" u="sng" dirty="0" smtClean="0"/>
              <a:t>Current Testbeds</a:t>
            </a:r>
          </a:p>
          <a:p>
            <a:pPr algn="ctr"/>
            <a:r>
              <a:rPr lang="en-US" sz="2400" dirty="0" smtClean="0"/>
              <a:t>New York Harbor</a:t>
            </a:r>
          </a:p>
          <a:p>
            <a:pPr algn="ctr"/>
            <a:r>
              <a:rPr lang="en-US" sz="2400" dirty="0" smtClean="0"/>
              <a:t>Delaware Bay</a:t>
            </a:r>
          </a:p>
          <a:p>
            <a:pPr algn="ctr"/>
            <a:r>
              <a:rPr lang="en-US" sz="2400" dirty="0" smtClean="0"/>
              <a:t>Chesapeake Bay</a:t>
            </a:r>
          </a:p>
          <a:p>
            <a:pPr algn="ctr"/>
            <a:r>
              <a:rPr lang="en-US" sz="2400" dirty="0" smtClean="0"/>
              <a:t>Port of Miami</a:t>
            </a:r>
          </a:p>
          <a:p>
            <a:pPr algn="ctr"/>
            <a:r>
              <a:rPr lang="en-US" sz="2400" dirty="0" smtClean="0"/>
              <a:t>Western Puerto Rico</a:t>
            </a:r>
          </a:p>
          <a:p>
            <a:pPr algn="ctr"/>
            <a:r>
              <a:rPr lang="en-US" sz="2400" dirty="0" smtClean="0"/>
              <a:t>Barrow Alaska</a:t>
            </a:r>
          </a:p>
          <a:p>
            <a:pPr algn="ctr"/>
            <a:endParaRPr lang="en-US" sz="2400" dirty="0"/>
          </a:p>
          <a:p>
            <a:pPr algn="ctr"/>
            <a:r>
              <a:rPr lang="en-US" sz="2400" u="sng" dirty="0" smtClean="0"/>
              <a:t>Proposed Testbeds</a:t>
            </a:r>
          </a:p>
          <a:p>
            <a:pPr algn="ctr"/>
            <a:r>
              <a:rPr lang="en-US" sz="2400" dirty="0" smtClean="0"/>
              <a:t>Great Inagua</a:t>
            </a:r>
          </a:p>
          <a:p>
            <a:pPr algn="ctr"/>
            <a:r>
              <a:rPr lang="en-US" sz="2400" dirty="0" smtClean="0"/>
              <a:t>Norway</a:t>
            </a:r>
          </a:p>
          <a:p>
            <a:pPr algn="ctr"/>
            <a:r>
              <a:rPr lang="en-US" sz="2400" dirty="0" smtClean="0"/>
              <a:t>San Diego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8823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Line 7"/>
          <p:cNvSpPr>
            <a:spLocks noChangeShapeType="1"/>
          </p:cNvSpPr>
          <p:nvPr/>
        </p:nvSpPr>
        <p:spPr bwMode="auto">
          <a:xfrm>
            <a:off x="4572000" y="973138"/>
            <a:ext cx="0" cy="5018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3427" name="Text Box 8"/>
          <p:cNvSpPr txBox="1">
            <a:spLocks noChangeArrowheads="1"/>
          </p:cNvSpPr>
          <p:nvPr/>
        </p:nvSpPr>
        <p:spPr bwMode="auto">
          <a:xfrm>
            <a:off x="4822825" y="1271588"/>
            <a:ext cx="1098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Sponsor:</a:t>
            </a:r>
          </a:p>
        </p:txBody>
      </p:sp>
      <p:sp>
        <p:nvSpPr>
          <p:cNvPr id="103428" name="Text Box 9"/>
          <p:cNvSpPr txBox="1">
            <a:spLocks noChangeArrowheads="1"/>
          </p:cNvSpPr>
          <p:nvPr/>
        </p:nvSpPr>
        <p:spPr bwMode="auto">
          <a:xfrm>
            <a:off x="4751388" y="2519363"/>
            <a:ext cx="1441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Participants:</a:t>
            </a:r>
          </a:p>
        </p:txBody>
      </p:sp>
      <p:sp>
        <p:nvSpPr>
          <p:cNvPr id="103429" name="Line 10"/>
          <p:cNvSpPr>
            <a:spLocks noChangeShapeType="1"/>
          </p:cNvSpPr>
          <p:nvPr/>
        </p:nvSpPr>
        <p:spPr bwMode="auto">
          <a:xfrm>
            <a:off x="0" y="3197225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10343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9538" y="2574925"/>
            <a:ext cx="1077912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1" name="Text Box 14"/>
          <p:cNvSpPr txBox="1">
            <a:spLocks noChangeArrowheads="1"/>
          </p:cNvSpPr>
          <p:nvPr/>
        </p:nvSpPr>
        <p:spPr bwMode="auto">
          <a:xfrm>
            <a:off x="395288" y="1058863"/>
            <a:ext cx="39687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n-US" sz="1800" b="1" dirty="0"/>
              <a:t>Objective:</a:t>
            </a:r>
          </a:p>
          <a:p>
            <a:pPr algn="just" eaLnBrk="1" hangingPunct="1"/>
            <a:r>
              <a:rPr lang="en-US" sz="1800" dirty="0"/>
              <a:t>Test the capability of the SeaSonde HF Radar as a detection and surveillance sensor at high latitudes in anticipation of the polar ice cap melting and the increased usage of the Northwest Passage.</a:t>
            </a:r>
          </a:p>
        </p:txBody>
      </p:sp>
      <p:sp>
        <p:nvSpPr>
          <p:cNvPr id="103432" name="Rectangle 32"/>
          <p:cNvSpPr>
            <a:spLocks noGrp="1"/>
          </p:cNvSpPr>
          <p:nvPr>
            <p:ph type="title" idx="4294967295"/>
          </p:nvPr>
        </p:nvSpPr>
        <p:spPr>
          <a:xfrm>
            <a:off x="596900" y="0"/>
            <a:ext cx="8229600" cy="1143000"/>
          </a:xfrm>
          <a:solidFill>
            <a:schemeClr val="bg1"/>
          </a:solidFill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>
                <a:latin typeface="Calibri" charset="0"/>
                <a:cs typeface="ＭＳ Ｐゴシック" charset="0"/>
              </a:rPr>
              <a:t>HF Radar Testbed at High Latitudes</a:t>
            </a:r>
          </a:p>
        </p:txBody>
      </p:sp>
      <p:pic>
        <p:nvPicPr>
          <p:cNvPr id="103433" name="Picture 33" descr="DH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4050" y="925513"/>
            <a:ext cx="118745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4" name="Picture 34" descr="UAF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6675" y="2141538"/>
            <a:ext cx="1219200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5" name="Picture 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" y="3317875"/>
            <a:ext cx="4419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16"/>
          <p:cNvSpPr/>
          <p:nvPr/>
        </p:nvSpPr>
        <p:spPr>
          <a:xfrm>
            <a:off x="50800" y="101600"/>
            <a:ext cx="622300" cy="6223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defRPr/>
            </a:pPr>
            <a:r>
              <a:rPr lang="en-US" sz="4000" dirty="0"/>
              <a:t>5</a:t>
            </a:r>
          </a:p>
        </p:txBody>
      </p:sp>
      <p:pic>
        <p:nvPicPr>
          <p:cNvPr id="103437" name="Picture 17" descr="COOL_Logo_2009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8750" y="1955800"/>
            <a:ext cx="10350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8" name="Picture 18" descr="Bering Strait region AIS 201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5675" y="4051300"/>
            <a:ext cx="19050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IMG_0086.JPG"/>
          <p:cNvPicPr>
            <a:picLocks noChangeAspect="1"/>
          </p:cNvPicPr>
          <p:nvPr/>
        </p:nvPicPr>
        <p:blipFill>
          <a:blip r:embed="rId9">
            <a:lum bright="6000" contrast="-4000"/>
          </a:blip>
          <a:stretch>
            <a:fillRect/>
          </a:stretch>
        </p:blipFill>
        <p:spPr>
          <a:xfrm>
            <a:off x="6851650" y="4341813"/>
            <a:ext cx="1966913" cy="147478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03440" name="TextBox 1"/>
          <p:cNvSpPr txBox="1">
            <a:spLocks noChangeArrowheads="1"/>
          </p:cNvSpPr>
          <p:nvPr/>
        </p:nvSpPr>
        <p:spPr bwMode="auto">
          <a:xfrm>
            <a:off x="6946900" y="4000500"/>
            <a:ext cx="20113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Remote Power Module</a:t>
            </a:r>
          </a:p>
        </p:txBody>
      </p:sp>
      <p:sp>
        <p:nvSpPr>
          <p:cNvPr id="103441" name="TextBox 21"/>
          <p:cNvSpPr txBox="1">
            <a:spLocks noChangeArrowheads="1"/>
          </p:cNvSpPr>
          <p:nvPr/>
        </p:nvSpPr>
        <p:spPr bwMode="auto">
          <a:xfrm>
            <a:off x="4597400" y="5486400"/>
            <a:ext cx="23002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AIS traffic near Barrow, AK</a:t>
            </a:r>
          </a:p>
        </p:txBody>
      </p:sp>
      <p:sp>
        <p:nvSpPr>
          <p:cNvPr id="103442" name="TextBox 1"/>
          <p:cNvSpPr txBox="1">
            <a:spLocks noChangeArrowheads="1"/>
          </p:cNvSpPr>
          <p:nvPr/>
        </p:nvSpPr>
        <p:spPr bwMode="auto">
          <a:xfrm>
            <a:off x="838200" y="5638800"/>
            <a:ext cx="2867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Northwest passage routes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K_Site_Map_Lambert_small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94" t="20748" r="8279" b="22129"/>
          <a:stretch/>
        </p:blipFill>
        <p:spPr>
          <a:xfrm>
            <a:off x="0" y="1039856"/>
            <a:ext cx="9144000" cy="4695743"/>
          </a:xfrm>
          <a:prstGeom prst="rect">
            <a:avLst/>
          </a:prstGeom>
        </p:spPr>
      </p:pic>
      <p:pic>
        <p:nvPicPr>
          <p:cNvPr id="5" name="Picture 4" descr="AK_Site_Map_Lambert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7576" y="496923"/>
            <a:ext cx="2871233" cy="25052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41165" y="1205499"/>
            <a:ext cx="78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Alaska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53424" y="671767"/>
            <a:ext cx="745416" cy="460114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58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CTIC_SEAL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000" y="1866902"/>
            <a:ext cx="2422103" cy="17907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LAUREN_FOS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3953933"/>
            <a:ext cx="2540000" cy="19050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NACHIK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0" y="2061634"/>
            <a:ext cx="3031067" cy="219144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Picture 6" descr="NOKEA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267" y="2167468"/>
            <a:ext cx="3115733" cy="212612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 descr="NORDICA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266" y="4467170"/>
            <a:ext cx="3048001" cy="144881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 descr="SESOK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800" y="4385734"/>
            <a:ext cx="1777601" cy="14224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Vessels Detected During Sept 9 &amp;10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880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sc_Nokea_20120909_data_vs_t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134"/>
          <a:stretch/>
        </p:blipFill>
        <p:spPr>
          <a:xfrm>
            <a:off x="0" y="-132576"/>
            <a:ext cx="4927600" cy="6165076"/>
          </a:xfrm>
          <a:prstGeom prst="rect">
            <a:avLst/>
          </a:prstGeom>
        </p:spPr>
      </p:pic>
      <p:pic>
        <p:nvPicPr>
          <p:cNvPr id="3" name="Picture 2" descr="NOKE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7034" y="2573867"/>
            <a:ext cx="4402666" cy="300430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84700" y="274638"/>
            <a:ext cx="4102100" cy="1744662"/>
          </a:xfrm>
        </p:spPr>
        <p:txBody>
          <a:bodyPr/>
          <a:lstStyle/>
          <a:p>
            <a:r>
              <a:rPr lang="en-US" dirty="0" smtClean="0"/>
              <a:t>21 hours of Detection for Tug Boat Nokea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40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basc_Pt_Oliktok_20120910_data_vs_t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1" y="0"/>
            <a:ext cx="4544938" cy="6057900"/>
          </a:xfrm>
          <a:prstGeom prst="rect">
            <a:avLst/>
          </a:prstGeom>
        </p:spPr>
      </p:pic>
      <p:pic>
        <p:nvPicPr>
          <p:cNvPr id="5" name="Picture 4" descr="basc_Pt_Oliktok_20120910_map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534" y="0"/>
            <a:ext cx="4554466" cy="6070600"/>
          </a:xfrm>
          <a:prstGeom prst="rect">
            <a:avLst/>
          </a:prstGeom>
        </p:spPr>
      </p:pic>
      <p:pic>
        <p:nvPicPr>
          <p:cNvPr id="6" name="Picture 5" descr="PT.OLIKTOK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956" y="609600"/>
            <a:ext cx="1618643" cy="107842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427832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 Atlantic </a:t>
            </a:r>
            <a:br>
              <a:rPr lang="en-US" dirty="0" smtClean="0"/>
            </a:br>
            <a:r>
              <a:rPr lang="en-US" dirty="0" smtClean="0"/>
              <a:t>HF Radar Network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139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987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Figure04_col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3200400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57200" y="6584950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EE486CC2-5D4C-BC49-8D58-79F9531DADD8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41</a:t>
            </a:fld>
            <a:endParaRPr lang="en-US" sz="1200" dirty="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4580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u="sng" dirty="0">
                <a:cs typeface="Arial" charset="0"/>
              </a:rPr>
              <a:t>Transition</a:t>
            </a:r>
            <a:r>
              <a:rPr lang="en-US" sz="2000" b="1" dirty="0">
                <a:cs typeface="Arial" charset="0"/>
              </a:rPr>
              <a:t> Objective – </a:t>
            </a:r>
            <a:r>
              <a:rPr lang="en-US" sz="2000" b="1" i="1" dirty="0">
                <a:cs typeface="Arial" charset="0"/>
              </a:rPr>
              <a:t>Operational Dual Use through </a:t>
            </a:r>
          </a:p>
          <a:p>
            <a:pPr algn="ctr" eaLnBrk="1" hangingPunct="1"/>
            <a:r>
              <a:rPr lang="en-US" sz="2000" b="1" i="1" dirty="0">
                <a:cs typeface="Arial" charset="0"/>
              </a:rPr>
              <a:t>(a) DHS SAROPS, (b) DoD Open Mongoose &amp; (c) DoC PORTS</a:t>
            </a:r>
          </a:p>
        </p:txBody>
      </p:sp>
      <p:pic>
        <p:nvPicPr>
          <p:cNvPr id="24581" name="Picture 6" descr="Screen shot 2010-11-12 at 4.38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762000"/>
            <a:ext cx="4433888" cy="24384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3162300"/>
            <a:ext cx="28956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Up Arrow 13"/>
          <p:cNvSpPr/>
          <p:nvPr/>
        </p:nvSpPr>
        <p:spPr>
          <a:xfrm rot="5400000">
            <a:off x="3352800" y="1600200"/>
            <a:ext cx="363538" cy="363538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5" name="Up Arrow 14"/>
          <p:cNvSpPr/>
          <p:nvPr/>
        </p:nvSpPr>
        <p:spPr>
          <a:xfrm rot="10800000">
            <a:off x="7696200" y="2438400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24585" name="Picture 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0" y="5410200"/>
            <a:ext cx="1905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5" descr="Screen shot 2011-10-06 at 12.33.5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35814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Bent-Up Arrow 16"/>
          <p:cNvSpPr/>
          <p:nvPr/>
        </p:nvSpPr>
        <p:spPr bwMode="auto">
          <a:xfrm rot="5400000">
            <a:off x="473869" y="3717131"/>
            <a:ext cx="850900" cy="731838"/>
          </a:xfrm>
          <a:prstGeom prst="bentUpArrow">
            <a:avLst>
              <a:gd name="adj1" fmla="val 26173"/>
              <a:gd name="adj2" fmla="val 25000"/>
              <a:gd name="adj3" fmla="val 25000"/>
            </a:avLst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Bent-Up Arrow 17"/>
          <p:cNvSpPr/>
          <p:nvPr/>
        </p:nvSpPr>
        <p:spPr bwMode="auto">
          <a:xfrm>
            <a:off x="5638800" y="5638800"/>
            <a:ext cx="850900" cy="731838"/>
          </a:xfrm>
          <a:prstGeom prst="bentUpArrow">
            <a:avLst>
              <a:gd name="adj1" fmla="val 26173"/>
              <a:gd name="adj2" fmla="val 25000"/>
              <a:gd name="adj3" fmla="val 25000"/>
            </a:avLst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Up Arrow 18"/>
          <p:cNvSpPr/>
          <p:nvPr/>
        </p:nvSpPr>
        <p:spPr>
          <a:xfrm rot="10800000">
            <a:off x="8610600" y="5181600"/>
            <a:ext cx="363538" cy="355600"/>
          </a:xfrm>
          <a:prstGeom prst="up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4590" name="TextBox 19"/>
          <p:cNvSpPr txBox="1">
            <a:spLocks noChangeArrowheads="1"/>
          </p:cNvSpPr>
          <p:nvPr/>
        </p:nvSpPr>
        <p:spPr bwMode="auto">
          <a:xfrm>
            <a:off x="3276600" y="762000"/>
            <a:ext cx="15033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cs typeface="Arial" charset="0"/>
              </a:rPr>
              <a:t>Surface Currents</a:t>
            </a:r>
          </a:p>
        </p:txBody>
      </p:sp>
      <p:sp>
        <p:nvSpPr>
          <p:cNvPr id="24591" name="TextBox 20"/>
          <p:cNvSpPr txBox="1">
            <a:spLocks noChangeArrowheads="1"/>
          </p:cNvSpPr>
          <p:nvPr/>
        </p:nvSpPr>
        <p:spPr bwMode="auto">
          <a:xfrm>
            <a:off x="0" y="4419600"/>
            <a:ext cx="1397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cs typeface="Arial" charset="0"/>
              </a:rPr>
              <a:t>Vessel</a:t>
            </a:r>
          </a:p>
          <a:p>
            <a:pPr eaLnBrk="1" hangingPunct="1"/>
            <a:r>
              <a:rPr lang="en-US" sz="2000" dirty="0">
                <a:cs typeface="Arial" charset="0"/>
              </a:rPr>
              <a:t>Detections</a:t>
            </a:r>
          </a:p>
        </p:txBody>
      </p:sp>
      <p:pic>
        <p:nvPicPr>
          <p:cNvPr id="23" name="Picture 22" descr="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5410200"/>
            <a:ext cx="91440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4" name="Picture 23" descr="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86200" y="2362200"/>
            <a:ext cx="83185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4594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5181600"/>
            <a:ext cx="17526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31115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457200" y="63563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E227A59F-9E35-6941-8C59-22C28B41501D}" type="slidenum">
              <a:rPr lang="en-US" sz="1200">
                <a:solidFill>
                  <a:srgbClr val="898989"/>
                </a:solidFill>
                <a:latin typeface="Calibri" charset="0"/>
              </a:rPr>
              <a:pPr algn="l" eaLnBrk="1" hangingPunct="1"/>
              <a:t>5</a:t>
            </a:fld>
            <a:endParaRPr lang="en-US" sz="1200" dirty="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0482" name="TextBox 7"/>
          <p:cNvSpPr txBox="1">
            <a:spLocks noChangeArrowheads="1"/>
          </p:cNvSpPr>
          <p:nvPr/>
        </p:nvSpPr>
        <p:spPr bwMode="auto">
          <a:xfrm>
            <a:off x="1219200" y="76200"/>
            <a:ext cx="67056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/>
              <a:t>Mid-Atlantic Bight HF Radar Network</a:t>
            </a:r>
            <a:endParaRPr lang="en-US" sz="2600" dirty="0"/>
          </a:p>
        </p:txBody>
      </p:sp>
      <p:pic>
        <p:nvPicPr>
          <p:cNvPr id="2048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91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7"/>
          <p:cNvSpPr txBox="1">
            <a:spLocks noChangeArrowheads="1"/>
          </p:cNvSpPr>
          <p:nvPr/>
        </p:nvSpPr>
        <p:spPr bwMode="auto">
          <a:xfrm>
            <a:off x="4953000" y="3048000"/>
            <a:ext cx="4032624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u="sng" dirty="0">
                <a:solidFill>
                  <a:schemeClr val="bg1"/>
                </a:solidFill>
              </a:rPr>
              <a:t>Mid-Atlantic HF Radar Network</a:t>
            </a:r>
          </a:p>
          <a:p>
            <a:pPr eaLnBrk="1" hangingPunct="1"/>
            <a:r>
              <a:rPr lang="en-US" sz="1800" b="1" dirty="0" smtClean="0">
                <a:solidFill>
                  <a:srgbClr val="FF0000"/>
                </a:solidFill>
              </a:rPr>
              <a:t>16 </a:t>
            </a:r>
            <a:r>
              <a:rPr lang="en-US" sz="1800" b="1" dirty="0">
                <a:solidFill>
                  <a:srgbClr val="FF0000"/>
                </a:solidFill>
              </a:rPr>
              <a:t>Long-Range CODARs</a:t>
            </a:r>
          </a:p>
          <a:p>
            <a:pPr eaLnBrk="1" hangingPunct="1"/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smtClean="0">
                <a:solidFill>
                  <a:srgbClr val="FFFF00"/>
                </a:solidFill>
              </a:rPr>
              <a:t>8 </a:t>
            </a:r>
            <a:r>
              <a:rPr lang="en-US" sz="1800" b="1" dirty="0">
                <a:solidFill>
                  <a:srgbClr val="FFFF00"/>
                </a:solidFill>
              </a:rPr>
              <a:t>Medium-Range CODARs</a:t>
            </a:r>
          </a:p>
          <a:p>
            <a:pPr eaLnBrk="1" hangingPunct="1"/>
            <a:r>
              <a:rPr lang="en-US" sz="1800" b="1" u="sng" dirty="0" smtClean="0">
                <a:solidFill>
                  <a:srgbClr val="00FF00"/>
                </a:solidFill>
              </a:rPr>
              <a:t>17</a:t>
            </a:r>
            <a:r>
              <a:rPr lang="en-US" sz="1800" b="1" dirty="0" smtClean="0">
                <a:solidFill>
                  <a:srgbClr val="00FF00"/>
                </a:solidFill>
              </a:rPr>
              <a:t> </a:t>
            </a:r>
            <a:r>
              <a:rPr lang="en-US" sz="1800" b="1" dirty="0">
                <a:solidFill>
                  <a:srgbClr val="00FF00"/>
                </a:solidFill>
              </a:rPr>
              <a:t>Short-Range CODARs</a:t>
            </a:r>
          </a:p>
          <a:p>
            <a:pPr eaLnBrk="1" hangingPunct="1"/>
            <a:r>
              <a:rPr lang="en-US" sz="3200" b="1" dirty="0" smtClean="0">
                <a:solidFill>
                  <a:schemeClr val="bg1"/>
                </a:solidFill>
              </a:rPr>
              <a:t>41 </a:t>
            </a:r>
            <a:r>
              <a:rPr lang="en-US" sz="3200" b="1" dirty="0">
                <a:solidFill>
                  <a:schemeClr val="bg1"/>
                </a:solidFill>
              </a:rPr>
              <a:t>Total</a:t>
            </a:r>
          </a:p>
          <a:p>
            <a:pPr eaLnBrk="1" hangingPunct="1"/>
            <a:endParaRPr lang="en-US" sz="1800" b="1" dirty="0">
              <a:solidFill>
                <a:schemeClr val="bg1"/>
              </a:solidFill>
            </a:endParaRPr>
          </a:p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Triple Nested &amp; Multistatic</a:t>
            </a:r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2624138" y="922338"/>
            <a:ext cx="2557462" cy="873125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261938" y="2760663"/>
            <a:ext cx="3352800" cy="1422400"/>
          </a:xfrm>
          <a:prstGeom prst="line">
            <a:avLst/>
          </a:prstGeom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7" name="TextBox 15"/>
          <p:cNvSpPr txBox="1">
            <a:spLocks noChangeArrowheads="1"/>
          </p:cNvSpPr>
          <p:nvPr/>
        </p:nvSpPr>
        <p:spPr bwMode="auto">
          <a:xfrm>
            <a:off x="1270000" y="719138"/>
            <a:ext cx="20399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FF00"/>
                </a:solidFill>
              </a:rPr>
              <a:t>1000 km Alongshore Length Scale</a:t>
            </a:r>
          </a:p>
        </p:txBody>
      </p:sp>
    </p:spTree>
    <p:extLst>
      <p:ext uri="{BB962C8B-B14F-4D97-AF65-F5344CB8AC3E}">
        <p14:creationId xmlns:p14="http://schemas.microsoft.com/office/powerpoint/2010/main" val="270028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3-06-06 11.33.5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0"/>
            <a:ext cx="7909560" cy="617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4401" y="609600"/>
            <a:ext cx="2438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Mid Atlantic Bight </a:t>
            </a:r>
          </a:p>
          <a:p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HF Radar Network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2855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avhrrsst-hfr13mhz_20120110T190000-20120111T190000_maracoos_std_lores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6450" y="533400"/>
            <a:ext cx="4213225" cy="524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avhrrsst-hfr5mhz_20111125T080000-20111126T080000_maracoos_std_lo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00" y="533400"/>
            <a:ext cx="4537075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685800" y="0"/>
            <a:ext cx="7747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Mid-Atlantic Bight Testbeds – Long Range and Medium Range</a:t>
            </a:r>
          </a:p>
        </p:txBody>
      </p:sp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457200" y="5105400"/>
            <a:ext cx="3836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5 MHz Testbed for Current Mapping</a:t>
            </a:r>
          </a:p>
        </p:txBody>
      </p:sp>
      <p:sp>
        <p:nvSpPr>
          <p:cNvPr id="23558" name="TextBox 5"/>
          <p:cNvSpPr txBox="1">
            <a:spLocks noChangeArrowheads="1"/>
          </p:cNvSpPr>
          <p:nvPr/>
        </p:nvSpPr>
        <p:spPr bwMode="auto">
          <a:xfrm>
            <a:off x="4800600" y="5791200"/>
            <a:ext cx="3862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13 MHz Testbed for Vessel Tracking</a:t>
            </a:r>
          </a:p>
        </p:txBody>
      </p:sp>
      <p:sp>
        <p:nvSpPr>
          <p:cNvPr id="23559" name="TextBox 6"/>
          <p:cNvSpPr txBox="1">
            <a:spLocks noChangeArrowheads="1"/>
          </p:cNvSpPr>
          <p:nvPr/>
        </p:nvSpPr>
        <p:spPr bwMode="auto">
          <a:xfrm>
            <a:off x="1219200" y="5562600"/>
            <a:ext cx="25638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Both are Dual Use</a:t>
            </a:r>
          </a:p>
          <a:p>
            <a:pPr eaLnBrk="1" hangingPunct="1"/>
            <a:r>
              <a:rPr lang="en-US" sz="2000" b="1" dirty="0"/>
              <a:t>Both are Multistatic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</a:t>
            </a:r>
            <a:br>
              <a:rPr lang="en-US" dirty="0" smtClean="0"/>
            </a:br>
            <a:r>
              <a:rPr lang="en-US" dirty="0" smtClean="0"/>
              <a:t>Search and Rescue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97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118206426_2340b3d5e9_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/>
              <a:t>                                      Success Stories – Making a Difference</a:t>
            </a:r>
          </a:p>
          <a:p>
            <a:pPr eaLnBrk="1" hangingPunct="1"/>
            <a:endParaRPr lang="en-US" b="1" dirty="0"/>
          </a:p>
          <a:p>
            <a:pPr eaLnBrk="1" hangingPunct="1"/>
            <a:r>
              <a:rPr lang="en-US" b="1" i="1" dirty="0"/>
              <a:t>Optimizing HF Radar for SAR using USCG Surface Drifters</a:t>
            </a:r>
          </a:p>
          <a:p>
            <a:pPr eaLnBrk="1" hangingPunct="1"/>
            <a:endParaRPr lang="en-US" sz="2000" b="1" i="1" dirty="0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4114800"/>
            <a:ext cx="4246563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/>
              <a:t>Art Allen </a:t>
            </a:r>
          </a:p>
          <a:p>
            <a:pPr eaLnBrk="1" hangingPunct="1"/>
            <a:r>
              <a:rPr lang="en-US" sz="2000" b="1" dirty="0"/>
              <a:t>U.S. Coast Guard</a:t>
            </a:r>
          </a:p>
          <a:p>
            <a:pPr eaLnBrk="1" hangingPunct="1"/>
            <a:endParaRPr lang="en-US" sz="2000" b="1" dirty="0"/>
          </a:p>
          <a:p>
            <a:pPr eaLnBrk="1" hangingPunct="1"/>
            <a:r>
              <a:rPr lang="en-US" sz="2000" b="1" dirty="0"/>
              <a:t>Scott Glenn</a:t>
            </a:r>
          </a:p>
          <a:p>
            <a:pPr eaLnBrk="1" hangingPunct="1"/>
            <a:r>
              <a:rPr lang="en-US" sz="2000" b="1" dirty="0"/>
              <a:t>Rutgers University</a:t>
            </a:r>
          </a:p>
          <a:p>
            <a:pPr eaLnBrk="1" hangingPunct="1"/>
            <a:endParaRPr lang="en-US" sz="2000" b="1" dirty="0"/>
          </a:p>
          <a:p>
            <a:pPr eaLnBrk="1" hangingPunct="1"/>
            <a:r>
              <a:rPr lang="en-US" sz="2000" b="1" dirty="0"/>
              <a:t>and the Mid-Atlantic Regional</a:t>
            </a:r>
          </a:p>
          <a:p>
            <a:pPr eaLnBrk="1" hangingPunct="1"/>
            <a:r>
              <a:rPr lang="en-US" sz="2000" b="1" dirty="0"/>
              <a:t>Coastal Ocean Observing System</a:t>
            </a:r>
          </a:p>
        </p:txBody>
      </p:sp>
      <p:pic>
        <p:nvPicPr>
          <p:cNvPr id="30725" name="Picture 5" descr="1468414560_d638cdb7d2_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4800600"/>
            <a:ext cx="2438400" cy="1828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1490972357_d86649c7e2_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4419600"/>
            <a:ext cx="2130425" cy="2286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NOAA_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1524000"/>
            <a:ext cx="1326745" cy="1272592"/>
          </a:xfrm>
          <a:prstGeom prst="rect">
            <a:avLst/>
          </a:prstGeom>
        </p:spPr>
      </p:pic>
      <p:pic>
        <p:nvPicPr>
          <p:cNvPr id="3" name="Picture 2" descr="MARACOOS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"/>
            <a:ext cx="3175000" cy="547626"/>
          </a:xfrm>
          <a:prstGeom prst="rect">
            <a:avLst/>
          </a:prstGeom>
        </p:spPr>
      </p:pic>
      <p:pic>
        <p:nvPicPr>
          <p:cNvPr id="6" name="Picture 5" descr="Coast Guard Search and Rescue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1524000"/>
            <a:ext cx="1224259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1103</TotalTime>
  <Words>890</Words>
  <Application>Microsoft Macintosh PowerPoint</Application>
  <PresentationFormat>On-screen Show (4:3)</PresentationFormat>
  <Paragraphs>243</Paragraphs>
  <Slides>41</Slides>
  <Notes>9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Default Design</vt:lpstr>
      <vt:lpstr>Update from the  Mid Atlantic HF Radar Network:  Multi Use Current Mapping and Vessel Tracking Applications </vt:lpstr>
      <vt:lpstr>PowerPoint Presentation</vt:lpstr>
      <vt:lpstr>PowerPoint Presentation</vt:lpstr>
      <vt:lpstr>Mid Atlantic  HF Radar Network</vt:lpstr>
      <vt:lpstr>PowerPoint Presentation</vt:lpstr>
      <vt:lpstr>PowerPoint Presentation</vt:lpstr>
      <vt:lpstr>PowerPoint Presentation</vt:lpstr>
      <vt:lpstr>Application: Search and Rescue</vt:lpstr>
      <vt:lpstr>PowerPoint Presentation</vt:lpstr>
      <vt:lpstr>PowerPoint Presentation</vt:lpstr>
      <vt:lpstr>Search Area After 96 Hours</vt:lpstr>
      <vt:lpstr>Bistatics for  surface currents</vt:lpstr>
      <vt:lpstr>PowerPoint Presentation</vt:lpstr>
      <vt:lpstr>Total Surface Currents</vt:lpstr>
      <vt:lpstr>Total Surface Currents</vt:lpstr>
      <vt:lpstr>Application: Vessel Detection</vt:lpstr>
      <vt:lpstr>PowerPoint Presentation</vt:lpstr>
      <vt:lpstr>PowerPoint Presentation</vt:lpstr>
      <vt:lpstr>PowerPoint Presentation</vt:lpstr>
      <vt:lpstr>PowerPoint Presentation</vt:lpstr>
      <vt:lpstr>Adjusting the Signal to Noise</vt:lpstr>
      <vt:lpstr>PowerPoint Presentation</vt:lpstr>
      <vt:lpstr>Level 1 Association</vt:lpstr>
      <vt:lpstr>Number of Radar Detections 11:00 to 14:00 June 11, 2012</vt:lpstr>
      <vt:lpstr>Level 2 Association</vt:lpstr>
      <vt:lpstr>PowerPoint Presentation</vt:lpstr>
      <vt:lpstr>PowerPoint Presentation</vt:lpstr>
      <vt:lpstr>Total Velocity and Heading</vt:lpstr>
      <vt:lpstr>PowerPoint Presentation</vt:lpstr>
      <vt:lpstr>PowerPoint Presentation</vt:lpstr>
      <vt:lpstr>Bistatics for  Vessel Detection</vt:lpstr>
      <vt:lpstr>Monostatic Detections</vt:lpstr>
      <vt:lpstr>PowerPoint Presentation</vt:lpstr>
      <vt:lpstr>PowerPoint Presentation</vt:lpstr>
      <vt:lpstr>HF Radar Testbed at High Latitudes</vt:lpstr>
      <vt:lpstr>PowerPoint Presentation</vt:lpstr>
      <vt:lpstr>Vessels Detected During Sept 9 &amp;10</vt:lpstr>
      <vt:lpstr>21 hours of Detection for Tug Boat Nokea</vt:lpstr>
      <vt:lpstr>PowerPoint Presentation</vt:lpstr>
      <vt:lpstr>conclusions</vt:lpstr>
      <vt:lpstr>PowerPoint Presentation</vt:lpstr>
    </vt:vector>
  </TitlesOfParts>
  <Manager/>
  <Company>Rutgers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hroarty</dc:creator>
  <cp:keywords/>
  <dc:description/>
  <cp:lastModifiedBy>Hugh Roarty</cp:lastModifiedBy>
  <cp:revision>51</cp:revision>
  <dcterms:created xsi:type="dcterms:W3CDTF">2012-03-08T22:30:35Z</dcterms:created>
  <dcterms:modified xsi:type="dcterms:W3CDTF">2013-06-17T17:24:28Z</dcterms:modified>
  <cp:category/>
</cp:coreProperties>
</file>