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notesSlides/notesSlide24.xml" ContentType="application/vnd.openxmlformats-officedocument.presentationml.notesSlide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  <p:sldMasterId id="2147483685" r:id="rId2"/>
  </p:sldMasterIdLst>
  <p:notesMasterIdLst>
    <p:notesMasterId r:id="rId50"/>
  </p:notesMasterIdLst>
  <p:sldIdLst>
    <p:sldId id="560" r:id="rId3"/>
    <p:sldId id="564" r:id="rId4"/>
    <p:sldId id="503" r:id="rId5"/>
    <p:sldId id="530" r:id="rId6"/>
    <p:sldId id="504" r:id="rId7"/>
    <p:sldId id="473" r:id="rId8"/>
    <p:sldId id="500" r:id="rId9"/>
    <p:sldId id="496" r:id="rId10"/>
    <p:sldId id="483" r:id="rId11"/>
    <p:sldId id="479" r:id="rId12"/>
    <p:sldId id="485" r:id="rId13"/>
    <p:sldId id="486" r:id="rId14"/>
    <p:sldId id="487" r:id="rId15"/>
    <p:sldId id="488" r:id="rId16"/>
    <p:sldId id="489" r:id="rId17"/>
    <p:sldId id="490" r:id="rId18"/>
    <p:sldId id="567" r:id="rId19"/>
    <p:sldId id="579" r:id="rId20"/>
    <p:sldId id="580" r:id="rId21"/>
    <p:sldId id="581" r:id="rId22"/>
    <p:sldId id="582" r:id="rId23"/>
    <p:sldId id="584" r:id="rId24"/>
    <p:sldId id="585" r:id="rId25"/>
    <p:sldId id="589" r:id="rId26"/>
    <p:sldId id="590" r:id="rId27"/>
    <p:sldId id="591" r:id="rId28"/>
    <p:sldId id="592" r:id="rId29"/>
    <p:sldId id="593" r:id="rId30"/>
    <p:sldId id="594" r:id="rId31"/>
    <p:sldId id="595" r:id="rId32"/>
    <p:sldId id="596" r:id="rId33"/>
    <p:sldId id="597" r:id="rId34"/>
    <p:sldId id="598" r:id="rId35"/>
    <p:sldId id="599" r:id="rId36"/>
    <p:sldId id="600" r:id="rId37"/>
    <p:sldId id="583" r:id="rId38"/>
    <p:sldId id="569" r:id="rId39"/>
    <p:sldId id="570" r:id="rId40"/>
    <p:sldId id="571" r:id="rId41"/>
    <p:sldId id="572" r:id="rId42"/>
    <p:sldId id="573" r:id="rId43"/>
    <p:sldId id="574" r:id="rId44"/>
    <p:sldId id="575" r:id="rId45"/>
    <p:sldId id="576" r:id="rId46"/>
    <p:sldId id="577" r:id="rId47"/>
    <p:sldId id="568" r:id="rId48"/>
    <p:sldId id="565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E3900"/>
    <a:srgbClr val="00FF99"/>
    <a:srgbClr val="66FF33"/>
    <a:srgbClr val="66FF66"/>
    <a:srgbClr val="FFFF00"/>
    <a:srgbClr val="FF00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8623" autoAdjust="0"/>
    <p:restoredTop sz="94660"/>
  </p:normalViewPr>
  <p:slideViewPr>
    <p:cSldViewPr snapToGrid="0">
      <p:cViewPr>
        <p:scale>
          <a:sx n="140" d="100"/>
          <a:sy n="140" d="100"/>
        </p:scale>
        <p:origin x="-1112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127F09-3DAE-A248-8DFE-FD9FC2B57258}" type="slidenum">
              <a:rPr lang="en-US"/>
              <a:pPr/>
              <a:t>2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The Mid-Atlantic Bight extends 1000 km alongshore from Cape Cod, MA to Cape Hatteras, NC.  </a:t>
            </a:r>
          </a:p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It includes 5 major urban estuarine systems (Narragansett Bay, Long Island Sound, Hudson-Raritan River, Delaware Bay, and Chesapeake Bay) and a wide continental shelf cut by a deep cross shelf valley and multiple shelf-break canyons.</a:t>
            </a:r>
          </a:p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The footprint includes 10 states, the District of Columbia, and approximately 76 million people or 25% of the US population.</a:t>
            </a:r>
          </a:p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The nation’s highest coastal population density makes increasingly competing demands for marine and coastal resources.</a:t>
            </a:r>
          </a:p>
          <a:p>
            <a:pPr>
              <a:buFontTx/>
              <a:buChar char="•"/>
            </a:pPr>
            <a:r>
              <a:rPr lang="en-US">
                <a:cs typeface="MS PGothic" pitchFamily="34" charset="-128"/>
              </a:rPr>
              <a:t>Ports in the region also handle 23% of the total US waterborne commerce and include one of the the nation’s largest petroleum product hubs and the world’s largest Naval base.</a:t>
            </a:r>
          </a:p>
          <a:p>
            <a:endParaRPr lang="en-US">
              <a:cs typeface="MS PGothic" pitchFamily="34" charset="-128"/>
            </a:endParaRPr>
          </a:p>
          <a:p>
            <a:pPr>
              <a:buFontTx/>
              <a:buChar char="•"/>
            </a:pPr>
            <a:endParaRPr lang="en-US">
              <a:cs typeface="MS PGothic" pitchFamily="34" charset="-128"/>
            </a:endParaRPr>
          </a:p>
          <a:p>
            <a:pPr>
              <a:buFontTx/>
              <a:buChar char="•"/>
            </a:pPr>
            <a:endParaRPr lang="en-US" sz="800"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F8DE39-8B82-3042-A208-F992F02EAEF8}" type="slidenum">
              <a:rPr lang="en-US"/>
              <a:pPr/>
              <a:t>22</a:t>
            </a:fld>
            <a:endParaRPr lang="en-US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27BC4C-CC15-7B47-BE41-BB9E9864EC59}" type="slidenum">
              <a:rPr lang="en-US"/>
              <a:pPr/>
              <a:t>11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B3A262-1811-1149-82DB-FF4B93274017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63ED85-AE3D-CB45-A4D3-0F2FAE6123F4}" type="slidenum">
              <a:rPr lang="en-US"/>
              <a:pPr/>
              <a:t>12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4BEA0F-05A5-6F4E-9FF7-5504BA747BCE}" type="slidenum">
              <a:rPr lang="en-US"/>
              <a:pPr/>
              <a:t>13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C5C10-061F-F649-B22B-88B711A29401}" type="slidenum">
              <a:rPr lang="en-US"/>
              <a:pPr/>
              <a:t>14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HYCOM, (low Conf) 24 hrs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/>
              <a:pPr/>
              <a:t>15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/>
              <a:pPr/>
              <a:t>16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•"/>
            </a:pPr>
            <a:endParaRPr lang="en-US" sz="1100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B59C32-26F8-9448-A224-90CCDC50C201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0CE9-5B84-ED40-9FD1-05C548725D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BE568-5AF8-2D41-81B8-D0D832DAF7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B991-605A-9948-AC5B-A424E00F442B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90131-823B-7F4F-A69B-080CC5221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/>
          <a:srcRect t="30029"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1E90CE9-5B84-ED40-9FD1-05C548725DB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7/26/12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4CBE568-5AF8-2D41-81B8-D0D832DAF76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gif"/><Relationship Id="rId20" Type="http://schemas.openxmlformats.org/officeDocument/2006/relationships/image" Target="../media/image21.gif"/><Relationship Id="rId21" Type="http://schemas.openxmlformats.org/officeDocument/2006/relationships/image" Target="../media/image22.gif"/><Relationship Id="rId22" Type="http://schemas.openxmlformats.org/officeDocument/2006/relationships/image" Target="../media/image23.png"/><Relationship Id="rId10" Type="http://schemas.openxmlformats.org/officeDocument/2006/relationships/image" Target="../media/image11.png"/><Relationship Id="rId11" Type="http://schemas.openxmlformats.org/officeDocument/2006/relationships/image" Target="../media/image12.gif"/><Relationship Id="rId12" Type="http://schemas.openxmlformats.org/officeDocument/2006/relationships/image" Target="../media/image13.gif"/><Relationship Id="rId13" Type="http://schemas.openxmlformats.org/officeDocument/2006/relationships/image" Target="../media/image14.gif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gif"/><Relationship Id="rId18" Type="http://schemas.openxmlformats.org/officeDocument/2006/relationships/image" Target="../media/image19.gif"/><Relationship Id="rId19" Type="http://schemas.openxmlformats.org/officeDocument/2006/relationships/image" Target="../media/image20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gif"/><Relationship Id="rId6" Type="http://schemas.openxmlformats.org/officeDocument/2006/relationships/image" Target="../media/image7.gif"/><Relationship Id="rId7" Type="http://schemas.openxmlformats.org/officeDocument/2006/relationships/image" Target="../media/image8.gif"/><Relationship Id="rId8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5.png"/><Relationship Id="rId9" Type="http://schemas.openxmlformats.org/officeDocument/2006/relationships/image" Target="../media/image70.png"/><Relationship Id="rId10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23.pn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png"/><Relationship Id="rId8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jpe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jpeg"/><Relationship Id="rId17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png"/><Relationship Id="rId8" Type="http://schemas.openxmlformats.org/officeDocument/2006/relationships/image" Target="../media/image92.jpe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jpe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png"/><Relationship Id="rId8" Type="http://schemas.openxmlformats.org/officeDocument/2006/relationships/image" Target="../media/image92.jpe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jpe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1.png"/><Relationship Id="rId17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png"/><Relationship Id="rId8" Type="http://schemas.openxmlformats.org/officeDocument/2006/relationships/image" Target="../media/image92.jpe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jpeg"/><Relationship Id="rId5" Type="http://schemas.openxmlformats.org/officeDocument/2006/relationships/image" Target="../media/image106.pn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jpe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5.jpe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5.jpe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5.jpe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5.jpe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5.jpeg"/><Relationship Id="rId5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5.jpe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5.jpeg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22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23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24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25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26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2.png"/><Relationship Id="rId12" Type="http://schemas.openxmlformats.org/officeDocument/2006/relationships/image" Target="../media/image67.png"/><Relationship Id="rId13" Type="http://schemas.openxmlformats.org/officeDocument/2006/relationships/image" Target="../media/image153.png"/><Relationship Id="rId14" Type="http://schemas.openxmlformats.org/officeDocument/2006/relationships/image" Target="../media/image154.png"/><Relationship Id="rId15" Type="http://schemas.openxmlformats.org/officeDocument/2006/relationships/image" Target="../media/image155.png"/><Relationship Id="rId16" Type="http://schemas.openxmlformats.org/officeDocument/2006/relationships/image" Target="../media/image63.png"/><Relationship Id="rId17" Type="http://schemas.openxmlformats.org/officeDocument/2006/relationships/image" Target="../media/image156.png"/><Relationship Id="rId18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148.png"/><Relationship Id="rId8" Type="http://schemas.openxmlformats.org/officeDocument/2006/relationships/image" Target="../media/image149.png"/><Relationship Id="rId9" Type="http://schemas.openxmlformats.org/officeDocument/2006/relationships/image" Target="../media/image150.png"/><Relationship Id="rId10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jpeg"/><Relationship Id="rId12" Type="http://schemas.openxmlformats.org/officeDocument/2006/relationships/image" Target="../media/image56.jpeg"/><Relationship Id="rId13" Type="http://schemas.openxmlformats.org/officeDocument/2006/relationships/hyperlink" Target="http://marine.rutgers.edu/cool/glider/webpage/glider-surface.jpg" TargetMode="External"/><Relationship Id="rId14" Type="http://schemas.openxmlformats.org/officeDocument/2006/relationships/image" Target="../media/image57.jpeg"/><Relationship Id="rId1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eg"/><Relationship Id="rId4" Type="http://schemas.openxmlformats.org/officeDocument/2006/relationships/image" Target="../media/image48.wmf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7" Type="http://schemas.openxmlformats.org/officeDocument/2006/relationships/image" Target="../media/image51.png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0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513134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832221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151309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470396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789484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513134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832221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151309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470396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789484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354384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1" name="TextBox 5"/>
          <p:cNvSpPr txBox="1">
            <a:spLocks noChangeArrowheads="1"/>
          </p:cNvSpPr>
          <p:nvPr/>
        </p:nvSpPr>
        <p:spPr bwMode="auto">
          <a:xfrm>
            <a:off x="5257800" y="465673"/>
            <a:ext cx="376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536571"/>
            <a:ext cx="42910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906459"/>
            <a:ext cx="1660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International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62225" y="2003421"/>
            <a:ext cx="1660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41546"/>
            <a:ext cx="1662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System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5365750" y="2508246"/>
            <a:ext cx="3159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Global Ocean Observing System</a:t>
            </a: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5528733" y="5789619"/>
            <a:ext cx="2802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17 U.S. Federal </a:t>
            </a:r>
            <a:r>
              <a:rPr lang="en-US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0" y="5707063"/>
            <a:ext cx="248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13556" y="4406055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75670" y="5068003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270836" y="3655558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684877" y="4404275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55138" y="4400384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46517" y="4374214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73613" y="4469996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90458" y="5053082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70290" y="5041011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690404" y="2949312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57849" y="2982988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54439" y="3003579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24404" y="3012875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713594" y="3632894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92914" y="3690095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539913" y="3658060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49774" y="5138957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10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u="sng" dirty="0"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2000" b="1" i="1" dirty="0" smtClean="0"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/>
          <a:srcRect t="2252" r="2232"/>
          <a:stretch>
            <a:fillRect/>
          </a:stretch>
        </p:blipFill>
        <p:spPr bwMode="auto">
          <a:xfrm>
            <a:off x="3691467" y="656181"/>
            <a:ext cx="5181600" cy="284902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Search And Rescue Optimal Planning System (SAROPS)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Acquisition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Product Generation &amp; Management</a:t>
            </a:r>
            <a:endParaRPr lang="en-US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29310" y="4980213"/>
            <a:ext cx="587690" cy="62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 descr="1490972357_d86649c7e2_o"/>
          <p:cNvPicPr>
            <a:picLocks noChangeAspect="1" noChangeArrowheads="1"/>
          </p:cNvPicPr>
          <p:nvPr/>
        </p:nvPicPr>
        <p:blipFill>
          <a:blip r:embed="rId10"/>
          <a:srcRect l="10001" t="282" r="49001" b="33427"/>
          <a:stretch>
            <a:fillRect/>
          </a:stretch>
        </p:blipFill>
        <p:spPr bwMode="auto">
          <a:xfrm>
            <a:off x="580573" y="3601355"/>
            <a:ext cx="661107" cy="70938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463" y="2024063"/>
            <a:ext cx="42957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0" y="2011363"/>
            <a:ext cx="415925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24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/>
              <a:t>Low Confidence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48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/>
              <a:t>Low Confidence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72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/>
              <a:t>Low Confidence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96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Hours Into Search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663" y="2009775"/>
            <a:ext cx="41592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/>
              <a:t>Low Confidence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High Confidence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Search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HYCOM 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36,000 km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CODAR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12,000 km</a:t>
            </a:r>
            <a:r>
              <a:rPr lang="en-US" sz="2400" baseline="30000">
                <a:solidFill>
                  <a:srgbClr val="000000"/>
                </a:solidFill>
              </a:rPr>
              <a:t>2</a:t>
            </a:r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08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/>
              <a:t>May 4, 2009: After a year of testing, NOAA  Announces on </a:t>
            </a:r>
          </a:p>
          <a:p>
            <a:r>
              <a:rPr lang="en-US" sz="2400" b="1"/>
              <a:t>U.S. Department of Commerce Website that</a:t>
            </a:r>
          </a:p>
          <a:p>
            <a:r>
              <a:rPr lang="en-US" sz="2400" b="1"/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Present Activity: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Bring all</a:t>
            </a:r>
          </a:p>
          <a:p>
            <a:r>
              <a:rPr lang="en-US" dirty="0">
                <a:solidFill>
                  <a:srgbClr val="000000"/>
                </a:solidFill>
              </a:rPr>
              <a:t>sustained regional-scale  HFR networks up to operational status in USCG SAROPS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3 West Coast Regions for </a:t>
            </a:r>
          </a:p>
          <a:p>
            <a:r>
              <a:rPr lang="en-US" dirty="0">
                <a:solidFill>
                  <a:srgbClr val="000000"/>
                </a:solidFill>
              </a:rPr>
              <a:t>California &amp; </a:t>
            </a:r>
            <a:r>
              <a:rPr lang="en-US" dirty="0" smtClean="0">
                <a:solidFill>
                  <a:srgbClr val="000000"/>
                </a:solidFill>
              </a:rPr>
              <a:t>Oregon are ready.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00602_spill_io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04" y="406008"/>
            <a:ext cx="5139795" cy="3217726"/>
          </a:xfrm>
          <a:prstGeom prst="rect">
            <a:avLst/>
          </a:prstGeom>
        </p:spPr>
      </p:pic>
      <p:pic>
        <p:nvPicPr>
          <p:cNvPr id="20" name="Picture 19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002060"/>
                </a:solidFill>
              </a:rPr>
              <a:t>Responding to Crisis: Deepwater Horizon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0" y="533400"/>
            <a:ext cx="35052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solidFill>
                  <a:srgbClr val="002060"/>
                </a:solidFill>
                <a:latin typeface="Calibri" charset="0"/>
              </a:rPr>
              <a:t>U.S. IOOS partnership demonstrated ability to:  </a:t>
            </a:r>
          </a:p>
          <a:p>
            <a:pPr eaLnBrk="0" hangingPunct="0"/>
            <a:endParaRPr lang="en-US" sz="800" b="1" dirty="0" smtClean="0">
              <a:solidFill>
                <a:srgbClr val="002060"/>
              </a:solidFill>
              <a:latin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Calibri" charset="0"/>
              </a:rPr>
              <a:t> Quickly </a:t>
            </a:r>
            <a:r>
              <a:rPr lang="en-US" dirty="0">
                <a:solidFill>
                  <a:srgbClr val="002060"/>
                </a:solidFill>
                <a:latin typeface="Calibri" charset="0"/>
              </a:rPr>
              <a:t>deploy technologies: Gliders and HF radar, saving resources/improving safety</a:t>
            </a:r>
          </a:p>
          <a:p>
            <a:pPr eaLnBrk="0" hangingPunct="0">
              <a:buFont typeface="Arial" charset="0"/>
              <a:buChar char="•"/>
            </a:pPr>
            <a:endParaRPr lang="en-US" sz="800" dirty="0" smtClean="0">
              <a:solidFill>
                <a:srgbClr val="002060"/>
              </a:solidFill>
              <a:latin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Calibri" charset="0"/>
              </a:rPr>
              <a:t> Data &amp; imagery made available to </a:t>
            </a:r>
            <a:r>
              <a:rPr lang="en-US" dirty="0">
                <a:solidFill>
                  <a:srgbClr val="002060"/>
                </a:solidFill>
                <a:latin typeface="Calibri" charset="0"/>
              </a:rPr>
              <a:t>NOAA/Navy models</a:t>
            </a:r>
          </a:p>
          <a:p>
            <a:pPr eaLnBrk="0" hangingPunct="0">
              <a:buFont typeface="Arial" charset="0"/>
              <a:buChar char="•"/>
            </a:pPr>
            <a:endParaRPr lang="en-US" sz="800" dirty="0">
              <a:solidFill>
                <a:srgbClr val="002060"/>
              </a:solidFill>
              <a:latin typeface="Calibri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charset="0"/>
              </a:rPr>
              <a:t>Data</a:t>
            </a:r>
            <a:r>
              <a:rPr lang="en-US" dirty="0" smtClean="0">
                <a:solidFill>
                  <a:srgbClr val="002060"/>
                </a:solidFill>
                <a:latin typeface="Calibri" charset="0"/>
              </a:rPr>
              <a:t> availability </a:t>
            </a:r>
            <a:r>
              <a:rPr lang="en-US" dirty="0">
                <a:solidFill>
                  <a:srgbClr val="002060"/>
                </a:solidFill>
                <a:latin typeface="Calibri" charset="0"/>
              </a:rPr>
              <a:t>improved spill response decision-making and public understanding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265335" y="8128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FFFFFF"/>
                </a:solidFill>
              </a:rPr>
              <a:t>USM HFR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7747001" y="1634066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FFFFFF"/>
                </a:solidFill>
              </a:rPr>
              <a:t>USF HFR</a:t>
            </a:r>
          </a:p>
        </p:txBody>
      </p:sp>
      <p:pic>
        <p:nvPicPr>
          <p:cNvPr id="31751" name="Picture 4" descr="Screen shot 2010-10-29 at 7.35.15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1908175" cy="192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0" y="57912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rgbClr val="002060"/>
                </a:solidFill>
                <a:latin typeface="Calibri" charset="0"/>
              </a:rPr>
              <a:t>Web Portal</a:t>
            </a:r>
          </a:p>
        </p:txBody>
      </p:sp>
      <p:pic>
        <p:nvPicPr>
          <p:cNvPr id="31755" name="Picture 5" descr="Screen shot 2011-03-16 at 3.58.32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6667" y="3496733"/>
            <a:ext cx="1706563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99733" y="3810000"/>
            <a:ext cx="182880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4" descr="100722_slick_sabgom_cstars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55533" y="3479800"/>
            <a:ext cx="3049588" cy="20351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048935" y="5858934"/>
            <a:ext cx="1938866" cy="838200"/>
            <a:chOff x="9372600" y="4876800"/>
            <a:chExt cx="1905000" cy="838200"/>
          </a:xfrm>
        </p:grpSpPr>
        <p:sp>
          <p:nvSpPr>
            <p:cNvPr id="31761" name="Rectangle 16"/>
            <p:cNvSpPr>
              <a:spLocks noChangeArrowheads="1"/>
            </p:cNvSpPr>
            <p:nvPr/>
          </p:nvSpPr>
          <p:spPr bwMode="auto">
            <a:xfrm>
              <a:off x="9372600" y="4876800"/>
              <a:ext cx="1905000" cy="838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1762" name="TextBox 12"/>
            <p:cNvSpPr txBox="1">
              <a:spLocks noChangeArrowheads="1"/>
            </p:cNvSpPr>
            <p:nvPr/>
          </p:nvSpPr>
          <p:spPr bwMode="auto">
            <a:xfrm>
              <a:off x="9372600" y="487680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2060"/>
                  </a:solidFill>
                  <a:latin typeface="Calibri" charset="0"/>
                </a:rPr>
                <a:t>HFR data informed  NOAA </a:t>
              </a:r>
            </a:p>
            <a:p>
              <a:pPr eaLnBrk="0" hangingPunct="0"/>
              <a:r>
                <a:rPr lang="en-US" sz="1600" b="1">
                  <a:solidFill>
                    <a:srgbClr val="002060"/>
                  </a:solidFill>
                  <a:latin typeface="Calibri" charset="0"/>
                </a:rPr>
                <a:t>trajectory forecasts</a:t>
              </a:r>
            </a:p>
          </p:txBody>
        </p:sp>
      </p:grpSp>
      <p:sp>
        <p:nvSpPr>
          <p:cNvPr id="31759" name="TextBox 11"/>
          <p:cNvSpPr txBox="1">
            <a:spLocks noChangeArrowheads="1"/>
          </p:cNvSpPr>
          <p:nvPr/>
        </p:nvSpPr>
        <p:spPr bwMode="auto">
          <a:xfrm>
            <a:off x="7848601" y="5825597"/>
            <a:ext cx="129539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002060"/>
                </a:solidFill>
                <a:latin typeface="Calibri" charset="0"/>
              </a:rPr>
              <a:t>Briefing Blog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114800" y="5477934"/>
            <a:ext cx="2971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HFR validation of SABGOM Forecast</a:t>
            </a:r>
            <a:r>
              <a:rPr lang="en-US" sz="1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 combined with </a:t>
            </a: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satellite detected oil slicks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8466" y="252306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June 2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4" descr="Screen shot 2010-12-21 at 9.30.5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88" y="6581775"/>
            <a:ext cx="1089025" cy="141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7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950" y="4448175"/>
            <a:ext cx="766763" cy="785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7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7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538" y="5994400"/>
            <a:ext cx="7794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73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74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9563" y="5314950"/>
            <a:ext cx="612775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75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476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62477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349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2479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2480" name="Picture 3" descr="Preview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573713" y="2206625"/>
            <a:ext cx="337343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81" name="Text Box 4"/>
          <p:cNvSpPr txBox="1">
            <a:spLocks noChangeArrowheads="1"/>
          </p:cNvSpPr>
          <p:nvPr/>
        </p:nvSpPr>
        <p:spPr bwMode="auto">
          <a:xfrm>
            <a:off x="1311275" y="2174875"/>
            <a:ext cx="4149725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Maritime Domain Awareness</a:t>
            </a:r>
            <a:endParaRPr lang="en-US" b="1"/>
          </a:p>
          <a:p>
            <a:endParaRPr lang="en-US" sz="1600" b="1"/>
          </a:p>
          <a:p>
            <a:r>
              <a:rPr lang="en-US" sz="1600" b="1"/>
              <a:t>Approach – </a:t>
            </a:r>
          </a:p>
          <a:p>
            <a:r>
              <a:rPr lang="en-US" sz="1600" b="1"/>
              <a:t>  Dual Use Technologies</a:t>
            </a:r>
          </a:p>
          <a:p>
            <a:r>
              <a:rPr lang="en-US" sz="1600" b="1"/>
              <a:t>  Demonstrate Nested </a:t>
            </a:r>
            <a:r>
              <a:rPr lang="en-US" sz="1600" b="1" u="sng"/>
              <a:t>Vessel Detection</a:t>
            </a:r>
            <a:r>
              <a:rPr lang="en-US" sz="1600" b="1"/>
              <a:t> </a:t>
            </a:r>
          </a:p>
          <a:p>
            <a:r>
              <a:rPr lang="en-US" sz="1600" b="1"/>
              <a:t>  Global &gt; Approaches &gt; Port</a:t>
            </a:r>
          </a:p>
          <a:p>
            <a:endParaRPr lang="en-US" sz="1600"/>
          </a:p>
          <a:p>
            <a:r>
              <a:rPr lang="en-US" sz="1600" b="1"/>
              <a:t>University of Miami – </a:t>
            </a:r>
          </a:p>
          <a:p>
            <a:r>
              <a:rPr lang="en-US" sz="1600" b="1"/>
              <a:t>  Global Satellite Coverage,</a:t>
            </a:r>
          </a:p>
          <a:p>
            <a:r>
              <a:rPr lang="en-US" sz="1600" b="1"/>
              <a:t>  Visible &amp; Microwave</a:t>
            </a:r>
          </a:p>
          <a:p>
            <a:endParaRPr lang="en-US" sz="1600" b="1"/>
          </a:p>
          <a:p>
            <a:r>
              <a:rPr lang="en-US" sz="1600" b="1"/>
              <a:t>Rutgers University –  </a:t>
            </a:r>
          </a:p>
          <a:p>
            <a:r>
              <a:rPr lang="en-US" sz="1600" b="1"/>
              <a:t>  Over-the-Horizon Compact </a:t>
            </a:r>
          </a:p>
          <a:p>
            <a:r>
              <a:rPr lang="en-US" sz="1600" b="1"/>
              <a:t>  High Frequency Radar Networks</a:t>
            </a:r>
          </a:p>
          <a:p>
            <a:endParaRPr lang="en-US" sz="1600" b="1"/>
          </a:p>
          <a:p>
            <a:r>
              <a:rPr lang="en-US" sz="1600" b="1"/>
              <a:t>Stevens Institute of Technology –</a:t>
            </a:r>
          </a:p>
          <a:p>
            <a:r>
              <a:rPr lang="en-US" sz="1600" b="1"/>
              <a:t>  Local High-Resolution Optics &amp; </a:t>
            </a:r>
          </a:p>
          <a:p>
            <a:r>
              <a:rPr lang="en-US" sz="1600" b="1"/>
              <a:t>  Shallow Underwater Acoustics</a:t>
            </a:r>
          </a:p>
        </p:txBody>
      </p:sp>
      <p:sp>
        <p:nvSpPr>
          <p:cNvPr id="62482" name="TextBox 18"/>
          <p:cNvSpPr txBox="1">
            <a:spLocks noChangeArrowheads="1"/>
          </p:cNvSpPr>
          <p:nvPr/>
        </p:nvSpPr>
        <p:spPr bwMode="auto">
          <a:xfrm>
            <a:off x="1298575" y="1247775"/>
            <a:ext cx="7262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</a:rPr>
              <a:t>DHS Center of Excellence for Port Security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11 Institutions – Maritime Domain Awareness &amp; Resiliency</a:t>
            </a:r>
          </a:p>
        </p:txBody>
      </p:sp>
      <p:pic>
        <p:nvPicPr>
          <p:cNvPr id="62483" name="Picture 18" descr="dhs-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4" descr="Screen shot 2010-12-21 at 9.30.5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88" y="6581775"/>
            <a:ext cx="1089025" cy="141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950" y="4448175"/>
            <a:ext cx="766763" cy="785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1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538" y="5994400"/>
            <a:ext cx="7794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1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2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9563" y="5314950"/>
            <a:ext cx="612775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23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24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64525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397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4527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28" name="TextBox 18"/>
          <p:cNvSpPr txBox="1">
            <a:spLocks noChangeArrowheads="1"/>
          </p:cNvSpPr>
          <p:nvPr/>
        </p:nvSpPr>
        <p:spPr bwMode="auto">
          <a:xfrm>
            <a:off x="1298575" y="1247775"/>
            <a:ext cx="7262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</a:rPr>
              <a:t>Rutgers University – CODAR Ocean Sensors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64529" name="Picture 18" descr="dhs-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1608138" y="2105025"/>
            <a:ext cx="6969125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u="sng" dirty="0"/>
              <a:t>CSR’s HF Radar Mission</a:t>
            </a:r>
            <a:r>
              <a:rPr lang="en-US" sz="2400" b="1" dirty="0"/>
              <a:t>:</a:t>
            </a:r>
          </a:p>
          <a:p>
            <a:pPr>
              <a:defRPr/>
            </a:pPr>
            <a:endParaRPr lang="en-US" sz="24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Develop the HF Radar Dual-Use Capability for Current Mapping &amp; Vessel Tracking.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Transition these Capabilities to Operational Use for Search And Rescue (SAR) and Maritime Domain Awareness (MDA).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b="1" dirty="0"/>
              <a:t>Educate the Workforce Required to Operate these National Systems.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0" y="0"/>
            <a:ext cx="8331200" cy="6248400"/>
            <a:chOff x="1270000" y="0"/>
            <a:chExt cx="8331200" cy="6248400"/>
          </a:xfrm>
        </p:grpSpPr>
        <p:pic>
          <p:nvPicPr>
            <p:cNvPr id="14346" name="Picture 2" descr="mab_vue7c"/>
            <p:cNvPicPr>
              <a:picLocks noChangeAspect="1" noChangeArrowheads="1"/>
            </p:cNvPicPr>
            <p:nvPr/>
          </p:nvPicPr>
          <p:blipFill>
            <a:blip r:embed="rId3"/>
            <a:srcRect l="9773" t="6015" b="3760"/>
            <a:stretch>
              <a:fillRect/>
            </a:stretch>
          </p:blipFill>
          <p:spPr bwMode="auto">
            <a:xfrm>
              <a:off x="1270000" y="0"/>
              <a:ext cx="8331200" cy="624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7" name="Text Box 7"/>
            <p:cNvSpPr txBox="1">
              <a:spLocks noChangeArrowheads="1"/>
            </p:cNvSpPr>
            <p:nvPr/>
          </p:nvSpPr>
          <p:spPr bwMode="auto">
            <a:xfrm>
              <a:off x="7772400" y="0"/>
              <a:ext cx="65915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Cape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</a:rPr>
                <a:t>Cod</a:t>
              </a:r>
            </a:p>
          </p:txBody>
        </p:sp>
        <p:sp>
          <p:nvSpPr>
            <p:cNvPr id="14348" name="Text Box 8"/>
            <p:cNvSpPr txBox="1">
              <a:spLocks noChangeArrowheads="1"/>
            </p:cNvSpPr>
            <p:nvPr/>
          </p:nvSpPr>
          <p:spPr bwMode="auto">
            <a:xfrm>
              <a:off x="1903186" y="5453824"/>
              <a:ext cx="90428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Cape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Hatteras</a:t>
              </a:r>
            </a:p>
          </p:txBody>
        </p:sp>
        <p:sp>
          <p:nvSpPr>
            <p:cNvPr id="14349" name="Text Box 9"/>
            <p:cNvSpPr txBox="1">
              <a:spLocks noChangeArrowheads="1"/>
            </p:cNvSpPr>
            <p:nvPr/>
          </p:nvSpPr>
          <p:spPr bwMode="auto">
            <a:xfrm>
              <a:off x="4035394" y="1219200"/>
              <a:ext cx="4138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NJ</a:t>
              </a:r>
            </a:p>
          </p:txBody>
        </p:sp>
        <p:cxnSp>
          <p:nvCxnSpPr>
            <p:cNvPr id="2" name="Straight Connector 13"/>
            <p:cNvCxnSpPr>
              <a:cxnSpLocks noChangeShapeType="1"/>
              <a:endCxn id="14348" idx="1"/>
            </p:cNvCxnSpPr>
            <p:nvPr/>
          </p:nvCxnSpPr>
          <p:spPr bwMode="auto">
            <a:xfrm rot="5400000">
              <a:off x="478787" y="2262599"/>
              <a:ext cx="4908012" cy="205921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" name="Straight Connector 20"/>
            <p:cNvCxnSpPr>
              <a:cxnSpLocks noChangeShapeType="1"/>
            </p:cNvCxnSpPr>
            <p:nvPr/>
          </p:nvCxnSpPr>
          <p:spPr bwMode="auto">
            <a:xfrm flipV="1">
              <a:off x="3962400" y="152400"/>
              <a:ext cx="3581400" cy="6858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4352" name="Text Box 9"/>
            <p:cNvSpPr txBox="1">
              <a:spLocks noChangeArrowheads="1"/>
            </p:cNvSpPr>
            <p:nvPr/>
          </p:nvSpPr>
          <p:spPr bwMode="auto">
            <a:xfrm>
              <a:off x="7162800" y="152400"/>
              <a:ext cx="5261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MA</a:t>
              </a:r>
            </a:p>
          </p:txBody>
        </p:sp>
        <p:sp>
          <p:nvSpPr>
            <p:cNvPr id="14353" name="Text Box 9"/>
            <p:cNvSpPr txBox="1">
              <a:spLocks noChangeArrowheads="1"/>
            </p:cNvSpPr>
            <p:nvPr/>
          </p:nvSpPr>
          <p:spPr bwMode="auto">
            <a:xfrm>
              <a:off x="5507915" y="55581"/>
              <a:ext cx="421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CT</a:t>
              </a:r>
            </a:p>
          </p:txBody>
        </p:sp>
        <p:sp>
          <p:nvSpPr>
            <p:cNvPr id="14354" name="Text Box 9"/>
            <p:cNvSpPr txBox="1">
              <a:spLocks noChangeArrowheads="1"/>
            </p:cNvSpPr>
            <p:nvPr/>
          </p:nvSpPr>
          <p:spPr bwMode="auto">
            <a:xfrm>
              <a:off x="1828800" y="3962400"/>
              <a:ext cx="4480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VA</a:t>
              </a:r>
            </a:p>
          </p:txBody>
        </p:sp>
        <p:sp>
          <p:nvSpPr>
            <p:cNvPr id="14355" name="Text Box 9"/>
            <p:cNvSpPr txBox="1">
              <a:spLocks noChangeArrowheads="1"/>
            </p:cNvSpPr>
            <p:nvPr/>
          </p:nvSpPr>
          <p:spPr bwMode="auto">
            <a:xfrm>
              <a:off x="3352800" y="2133600"/>
              <a:ext cx="442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DE</a:t>
              </a:r>
            </a:p>
          </p:txBody>
        </p:sp>
        <p:sp>
          <p:nvSpPr>
            <p:cNvPr id="14356" name="Text Box 9"/>
            <p:cNvSpPr txBox="1">
              <a:spLocks noChangeArrowheads="1"/>
            </p:cNvSpPr>
            <p:nvPr/>
          </p:nvSpPr>
          <p:spPr bwMode="auto">
            <a:xfrm>
              <a:off x="4953000" y="685800"/>
              <a:ext cx="45717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NY</a:t>
              </a:r>
            </a:p>
          </p:txBody>
        </p:sp>
        <p:sp>
          <p:nvSpPr>
            <p:cNvPr id="14357" name="Text Box 9"/>
            <p:cNvSpPr txBox="1">
              <a:spLocks noChangeArrowheads="1"/>
            </p:cNvSpPr>
            <p:nvPr/>
          </p:nvSpPr>
          <p:spPr bwMode="auto">
            <a:xfrm>
              <a:off x="1447800" y="5029200"/>
              <a:ext cx="4587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NC</a:t>
              </a:r>
            </a:p>
          </p:txBody>
        </p:sp>
        <p:sp>
          <p:nvSpPr>
            <p:cNvPr id="14358" name="Text Box 9"/>
            <p:cNvSpPr txBox="1">
              <a:spLocks noChangeArrowheads="1"/>
            </p:cNvSpPr>
            <p:nvPr/>
          </p:nvSpPr>
          <p:spPr bwMode="auto">
            <a:xfrm>
              <a:off x="6460065" y="0"/>
              <a:ext cx="47413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RI</a:t>
              </a:r>
            </a:p>
          </p:txBody>
        </p:sp>
        <p:sp>
          <p:nvSpPr>
            <p:cNvPr id="14359" name="Text Box 9"/>
            <p:cNvSpPr txBox="1">
              <a:spLocks noChangeArrowheads="1"/>
            </p:cNvSpPr>
            <p:nvPr/>
          </p:nvSpPr>
          <p:spPr bwMode="auto">
            <a:xfrm>
              <a:off x="2667000" y="2209800"/>
              <a:ext cx="5325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MD</a:t>
              </a:r>
            </a:p>
          </p:txBody>
        </p:sp>
        <p:sp>
          <p:nvSpPr>
            <p:cNvPr id="14360" name="Text Box 9"/>
            <p:cNvSpPr txBox="1">
              <a:spLocks noChangeArrowheads="1"/>
            </p:cNvSpPr>
            <p:nvPr/>
          </p:nvSpPr>
          <p:spPr bwMode="auto">
            <a:xfrm>
              <a:off x="3124200" y="990600"/>
              <a:ext cx="4319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PA</a:t>
              </a:r>
            </a:p>
          </p:txBody>
        </p:sp>
        <p:sp>
          <p:nvSpPr>
            <p:cNvPr id="14361" name="Text Box 9"/>
            <p:cNvSpPr txBox="1">
              <a:spLocks noChangeArrowheads="1"/>
            </p:cNvSpPr>
            <p:nvPr/>
          </p:nvSpPr>
          <p:spPr bwMode="auto">
            <a:xfrm>
              <a:off x="4800600" y="762000"/>
              <a:ext cx="38100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10 States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111 Congressional 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Districts</a:t>
              </a:r>
            </a:p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¼ U.S. Population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70000" y="0"/>
              <a:ext cx="1600200" cy="25542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M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iddle </a:t>
              </a: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tlantic</a:t>
              </a:r>
            </a:p>
            <a:p>
              <a:pPr>
                <a:defRPr/>
              </a:pP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R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egional </a:t>
              </a: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A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ssociation </a:t>
              </a:r>
            </a:p>
            <a:p>
              <a:pPr>
                <a:defRPr/>
              </a:pP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C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oastal </a:t>
              </a:r>
            </a:p>
            <a:p>
              <a:pPr>
                <a:defRPr/>
              </a:pP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O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cean </a:t>
              </a: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O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bserving </a:t>
              </a:r>
              <a:r>
                <a:rPr lang="en-US" sz="2000" b="1" u="sng" cap="small" dirty="0">
                  <a:solidFill>
                    <a:srgbClr val="FFFF00"/>
                  </a:solidFill>
                  <a:ea typeface="ＭＳ Ｐゴシック" charset="0"/>
                  <a:cs typeface="ＭＳ Ｐゴシック" charset="0"/>
                </a:rPr>
                <a:t>S</a:t>
              </a:r>
              <a:r>
                <a:rPr lang="en-US" sz="2000" cap="small" dirty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ystem</a:t>
              </a:r>
            </a:p>
          </p:txBody>
        </p:sp>
        <p:sp>
          <p:nvSpPr>
            <p:cNvPr id="14363" name="Text Box 9"/>
            <p:cNvSpPr txBox="1">
              <a:spLocks noChangeArrowheads="1"/>
            </p:cNvSpPr>
            <p:nvPr/>
          </p:nvSpPr>
          <p:spPr bwMode="auto">
            <a:xfrm>
              <a:off x="2667000" y="0"/>
              <a:ext cx="2438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1000 km </a:t>
              </a:r>
            </a:p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Cape to Cape</a:t>
              </a:r>
            </a:p>
          </p:txBody>
        </p:sp>
      </p:grp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14342" name="TextBox 37"/>
          <p:cNvSpPr txBox="1">
            <a:spLocks noChangeArrowheads="1"/>
          </p:cNvSpPr>
          <p:nvPr/>
        </p:nvSpPr>
        <p:spPr bwMode="auto">
          <a:xfrm>
            <a:off x="4989513" y="6246813"/>
            <a:ext cx="3827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>
                <a:solidFill>
                  <a:schemeClr val="bg1"/>
                </a:solidFill>
              </a:rPr>
              <a:t>To seek, discover and </a:t>
            </a:r>
            <a:r>
              <a:rPr lang="en-US" sz="1400" i="1" u="sng">
                <a:solidFill>
                  <a:schemeClr val="bg1"/>
                </a:solidFill>
              </a:rPr>
              <a:t>apply</a:t>
            </a:r>
            <a:r>
              <a:rPr lang="en-US" sz="1400" i="1">
                <a:solidFill>
                  <a:schemeClr val="bg1"/>
                </a:solidFill>
              </a:rPr>
              <a:t> new knowledge &amp; understanding of our coastal ocean</a:t>
            </a:r>
          </a:p>
        </p:txBody>
      </p:sp>
      <p:pic>
        <p:nvPicPr>
          <p:cNvPr id="14343" name="Picture 3" descr="banner_ioos_1024.jpg"/>
          <p:cNvPicPr>
            <a:picLocks noChangeAspect="1"/>
          </p:cNvPicPr>
          <p:nvPr/>
        </p:nvPicPr>
        <p:blipFill>
          <a:blip r:embed="rId4"/>
          <a:srcRect t="28363"/>
          <a:stretch>
            <a:fillRect/>
          </a:stretch>
        </p:blipFill>
        <p:spPr bwMode="auto">
          <a:xfrm>
            <a:off x="-6350" y="6077857"/>
            <a:ext cx="9150350" cy="78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2"/>
          <p:cNvSpPr>
            <a:spLocks noChangeArrowheads="1"/>
          </p:cNvSpPr>
          <p:nvPr/>
        </p:nvSpPr>
        <p:spPr bwMode="auto">
          <a:xfrm>
            <a:off x="4962071" y="6096000"/>
            <a:ext cx="4181929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To seek, discover and </a:t>
            </a:r>
            <a:r>
              <a:rPr lang="en-US" sz="1600" i="1" u="sng" dirty="0">
                <a:solidFill>
                  <a:schemeClr val="bg1"/>
                </a:solidFill>
              </a:rPr>
              <a:t>apply</a:t>
            </a:r>
            <a:r>
              <a:rPr lang="en-US" sz="1600" i="1" dirty="0">
                <a:solidFill>
                  <a:schemeClr val="bg1"/>
                </a:solidFill>
              </a:rPr>
              <a:t> new knowledge &amp; understanding of our coastal ocean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6975" y="152400"/>
            <a:ext cx="1511300" cy="611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649663" y="2229303"/>
            <a:ext cx="53752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MARACOOS 2011-2016: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</a:rPr>
              <a:t>From Observations to Forecasts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Scott Glenn,</a:t>
            </a:r>
            <a:r>
              <a:rPr lang="en-US" dirty="0" smtClean="0">
                <a:solidFill>
                  <a:schemeClr val="bg1"/>
                </a:solidFill>
              </a:rPr>
              <a:t> Carolyn </a:t>
            </a:r>
            <a:r>
              <a:rPr lang="en-US" dirty="0" err="1" smtClean="0">
                <a:solidFill>
                  <a:schemeClr val="bg1"/>
                </a:solidFill>
              </a:rPr>
              <a:t>Thoroughgood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Larry Atkinson, Bill </a:t>
            </a:r>
            <a:r>
              <a:rPr lang="en-US" dirty="0" err="1" smtClean="0">
                <a:solidFill>
                  <a:schemeClr val="bg1"/>
                </a:solidFill>
              </a:rPr>
              <a:t>Boicourt</a:t>
            </a:r>
            <a:r>
              <a:rPr lang="en-US" dirty="0" smtClean="0">
                <a:solidFill>
                  <a:schemeClr val="bg1"/>
                </a:solidFill>
              </a:rPr>
              <a:t>, Wendell Brown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Plus &gt;40 Additional Co-</a:t>
            </a:r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 from &gt;20 Institutions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400" i="1" dirty="0">
                <a:solidFill>
                  <a:srgbClr val="FFFF00"/>
                </a:solidFill>
              </a:rPr>
              <a:t>Today’s</a:t>
            </a:r>
            <a:r>
              <a:rPr lang="en-US" sz="2400" i="1" dirty="0" smtClean="0">
                <a:solidFill>
                  <a:srgbClr val="FFFF00"/>
                </a:solidFill>
              </a:rPr>
              <a:t> HF Radar Themes:</a:t>
            </a:r>
          </a:p>
          <a:p>
            <a:pPr marL="457200" indent="-457200" algn="ctr">
              <a:buAutoNum type="arabicParenR"/>
            </a:pPr>
            <a:r>
              <a:rPr lang="en-US" sz="2400" i="1" dirty="0" smtClean="0">
                <a:solidFill>
                  <a:srgbClr val="FFFF00"/>
                </a:solidFill>
              </a:rPr>
              <a:t>Surface Current Maps for SAR</a:t>
            </a:r>
          </a:p>
          <a:p>
            <a:pPr marL="457200" indent="-457200" algn="ctr">
              <a:buAutoNum type="arabicParenR"/>
            </a:pPr>
            <a:r>
              <a:rPr lang="en-US" sz="2400" i="1" dirty="0" smtClean="0">
                <a:solidFill>
                  <a:srgbClr val="FFFF00"/>
                </a:solidFill>
              </a:rPr>
              <a:t> Vessel Tracks For MDA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4" descr="Screen shot 2010-12-21 at 9.30.5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" y="2974975"/>
            <a:ext cx="1092200" cy="4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5" y="1265238"/>
            <a:ext cx="1066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88" y="6581775"/>
            <a:ext cx="1089025" cy="141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656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950" y="4448175"/>
            <a:ext cx="766763" cy="785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6567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00" y="4073525"/>
            <a:ext cx="11176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656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538" y="5994400"/>
            <a:ext cx="7794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6569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925" y="3502025"/>
            <a:ext cx="1111250" cy="449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6570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9563" y="5314950"/>
            <a:ext cx="612775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6571" name="Picture 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89063" y="125413"/>
            <a:ext cx="11049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6572" name="Rectangle 10"/>
          <p:cNvSpPr>
            <a:spLocks/>
          </p:cNvSpPr>
          <p:nvPr/>
        </p:nvSpPr>
        <p:spPr bwMode="auto">
          <a:xfrm>
            <a:off x="2511425" y="211138"/>
            <a:ext cx="7042150" cy="97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3000" b="1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66573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4300" y="96838"/>
            <a:ext cx="1030288" cy="439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45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33413"/>
            <a:ext cx="1066800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pic>
        <p:nvPicPr>
          <p:cNvPr id="66575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1600" y="1931988"/>
            <a:ext cx="1003300" cy="100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6576" name="Text Box 4"/>
          <p:cNvSpPr txBox="1">
            <a:spLocks noChangeArrowheads="1"/>
          </p:cNvSpPr>
          <p:nvPr/>
        </p:nvSpPr>
        <p:spPr bwMode="auto">
          <a:xfrm>
            <a:off x="1131888" y="1828800"/>
            <a:ext cx="4489450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u="sng" dirty="0"/>
              <a:t>HF Radar Team</a:t>
            </a:r>
          </a:p>
          <a:p>
            <a:endParaRPr lang="en-US" sz="800" b="1" dirty="0"/>
          </a:p>
          <a:p>
            <a:r>
              <a:rPr lang="en-US" b="1" dirty="0"/>
              <a:t>Rutgers University -</a:t>
            </a:r>
          </a:p>
          <a:p>
            <a:r>
              <a:rPr lang="en-US" sz="1600" b="1" dirty="0"/>
              <a:t>  </a:t>
            </a:r>
            <a:r>
              <a:rPr lang="en-US" sz="1600" b="1" i="1" dirty="0"/>
              <a:t>Scott Glenn, Josh </a:t>
            </a:r>
            <a:r>
              <a:rPr lang="en-US" sz="1600" b="1" i="1" dirty="0" err="1"/>
              <a:t>Kohut</a:t>
            </a:r>
            <a:r>
              <a:rPr lang="en-US" sz="1600" b="1" i="1" dirty="0"/>
              <a:t>, Hugh </a:t>
            </a:r>
            <a:r>
              <a:rPr lang="en-US" sz="1600" b="1" i="1" dirty="0" err="1"/>
              <a:t>Roarty</a:t>
            </a:r>
            <a:r>
              <a:rPr lang="en-US" sz="1600" b="1" i="1" dirty="0"/>
              <a:t>,</a:t>
            </a:r>
          </a:p>
          <a:p>
            <a:r>
              <a:rPr lang="en-US" sz="1600" b="1" i="1" dirty="0"/>
              <a:t>  Mike Crowley, John </a:t>
            </a:r>
            <a:r>
              <a:rPr lang="en-US" sz="1600" b="1" i="1" dirty="0" err="1"/>
              <a:t>Kerfoot</a:t>
            </a:r>
            <a:r>
              <a:rPr lang="en-US" sz="1600" b="1" i="1" dirty="0"/>
              <a:t>, Ethan</a:t>
            </a:r>
          </a:p>
          <a:p>
            <a:r>
              <a:rPr lang="en-US" sz="1600" b="1" i="1" dirty="0"/>
              <a:t>  Handel,  Mike Smith, Colin Evans</a:t>
            </a:r>
          </a:p>
          <a:p>
            <a:endParaRPr lang="en-US" sz="800" b="1" i="1" dirty="0"/>
          </a:p>
          <a:p>
            <a:r>
              <a:rPr lang="en-US" b="1" dirty="0"/>
              <a:t>CODAR Ocean Sensors -</a:t>
            </a:r>
            <a:endParaRPr lang="en-US" sz="1600" b="1" dirty="0"/>
          </a:p>
          <a:p>
            <a:r>
              <a:rPr lang="en-US" sz="1600" b="1" dirty="0"/>
              <a:t>  </a:t>
            </a:r>
            <a:r>
              <a:rPr lang="en-US" sz="1600" b="1" i="1" dirty="0"/>
              <a:t>Don </a:t>
            </a:r>
            <a:r>
              <a:rPr lang="en-US" sz="1600" b="1" i="1" dirty="0" err="1"/>
              <a:t>Barrick</a:t>
            </a:r>
            <a:r>
              <a:rPr lang="en-US" sz="1600" b="1" i="1" dirty="0"/>
              <a:t>, Pete </a:t>
            </a:r>
            <a:r>
              <a:rPr lang="en-US" sz="1600" b="1" i="1" dirty="0" err="1"/>
              <a:t>Lilleboe</a:t>
            </a:r>
            <a:r>
              <a:rPr lang="en-US" sz="1600" b="1" i="1" dirty="0"/>
              <a:t>, Laura</a:t>
            </a:r>
          </a:p>
          <a:p>
            <a:r>
              <a:rPr lang="en-US" sz="1600" b="1" i="1" dirty="0"/>
              <a:t>  Pederson, Belinda </a:t>
            </a:r>
            <a:r>
              <a:rPr lang="en-US" sz="1600" b="1" i="1" dirty="0" err="1"/>
              <a:t>Lipa</a:t>
            </a:r>
            <a:r>
              <a:rPr lang="en-US" sz="1600" b="1" i="1" dirty="0"/>
              <a:t>, Chad Whelan,</a:t>
            </a:r>
          </a:p>
          <a:p>
            <a:r>
              <a:rPr lang="en-US" sz="1600" b="1" i="1" dirty="0"/>
              <a:t>  Bruce </a:t>
            </a:r>
            <a:r>
              <a:rPr lang="en-US" sz="1600" b="1" i="1" dirty="0" err="1"/>
              <a:t>Nyden</a:t>
            </a:r>
            <a:r>
              <a:rPr lang="en-US" sz="1600" b="1" i="1" dirty="0"/>
              <a:t>, Bill Rector, Jimmy Isaacson</a:t>
            </a:r>
          </a:p>
          <a:p>
            <a:endParaRPr lang="en-US" sz="800" b="1" i="1" dirty="0"/>
          </a:p>
          <a:p>
            <a:r>
              <a:rPr lang="en-US" b="1" dirty="0"/>
              <a:t>University or Puerto Rico – Mayaguez</a:t>
            </a:r>
          </a:p>
          <a:p>
            <a:r>
              <a:rPr lang="en-US" sz="1400" b="1" dirty="0"/>
              <a:t>  </a:t>
            </a:r>
            <a:r>
              <a:rPr lang="en-US" sz="1400" b="1" i="1" dirty="0"/>
              <a:t>Jorge </a:t>
            </a:r>
            <a:r>
              <a:rPr lang="en-US" sz="1400" b="1" i="1" dirty="0" smtClean="0"/>
              <a:t>Corridor, Julio Morrell</a:t>
            </a:r>
          </a:p>
          <a:p>
            <a:endParaRPr lang="en-US" sz="800" b="1" i="1" dirty="0"/>
          </a:p>
          <a:p>
            <a:r>
              <a:rPr lang="en-US" b="1" dirty="0"/>
              <a:t>Applied Mathematics, Inc -</a:t>
            </a:r>
          </a:p>
          <a:p>
            <a:r>
              <a:rPr lang="en-US" sz="1400" b="1" dirty="0"/>
              <a:t>  </a:t>
            </a:r>
            <a:r>
              <a:rPr lang="en-US" sz="1400" b="1" i="1" dirty="0"/>
              <a:t>Bill Browning</a:t>
            </a:r>
          </a:p>
          <a:p>
            <a:endParaRPr lang="en-US" sz="800" b="1" i="1" dirty="0"/>
          </a:p>
          <a:p>
            <a:r>
              <a:rPr lang="en-US" b="1" dirty="0"/>
              <a:t>University of Alaska –</a:t>
            </a:r>
          </a:p>
          <a:p>
            <a:r>
              <a:rPr lang="en-US" sz="1400" b="1" i="1" dirty="0"/>
              <a:t>  Tom </a:t>
            </a:r>
            <a:r>
              <a:rPr lang="en-US" sz="1400" b="1" i="1" dirty="0" err="1"/>
              <a:t>Weingarter</a:t>
            </a:r>
            <a:r>
              <a:rPr lang="en-US" sz="1400" b="1" i="1" dirty="0"/>
              <a:t>, Hank </a:t>
            </a:r>
            <a:r>
              <a:rPr lang="en-US" sz="1400" b="1" i="1" dirty="0" err="1" smtClean="0"/>
              <a:t>Statscewich</a:t>
            </a:r>
            <a:endParaRPr lang="en-US" sz="1400" b="1" i="1" dirty="0"/>
          </a:p>
          <a:p>
            <a:endParaRPr lang="en-US" sz="800" b="1" i="1" dirty="0"/>
          </a:p>
          <a:p>
            <a:r>
              <a:rPr lang="en-US" b="1" dirty="0"/>
              <a:t>Ocean Power Technologies –</a:t>
            </a:r>
          </a:p>
          <a:p>
            <a:r>
              <a:rPr lang="en-US" sz="1400" b="1" i="1" dirty="0"/>
              <a:t>   Debbie </a:t>
            </a:r>
            <a:r>
              <a:rPr lang="en-US" sz="1400" b="1" i="1" dirty="0" err="1"/>
              <a:t>Montangne</a:t>
            </a:r>
            <a:endParaRPr lang="en-US" sz="1600" b="1" i="1" dirty="0"/>
          </a:p>
        </p:txBody>
      </p:sp>
      <p:sp>
        <p:nvSpPr>
          <p:cNvPr id="66577" name="TextBox 18"/>
          <p:cNvSpPr txBox="1">
            <a:spLocks noChangeArrowheads="1"/>
          </p:cNvSpPr>
          <p:nvPr/>
        </p:nvSpPr>
        <p:spPr bwMode="auto">
          <a:xfrm>
            <a:off x="1298575" y="1247775"/>
            <a:ext cx="7262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</a:rPr>
              <a:t>Rutgers University – CODAR Ocean Sensors</a:t>
            </a:r>
          </a:p>
          <a:p>
            <a:pPr algn="ctr"/>
            <a:r>
              <a:rPr lang="en-US" sz="2000" b="1" i="1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pic>
        <p:nvPicPr>
          <p:cNvPr id="66578" name="Picture 18" descr="dhs-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635875" y="763588"/>
            <a:ext cx="12731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9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470525" y="2454275"/>
            <a:ext cx="3562350" cy="381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6580" name="TextBox 22"/>
          <p:cNvSpPr txBox="1">
            <a:spLocks noChangeArrowheads="1"/>
          </p:cNvSpPr>
          <p:nvPr/>
        </p:nvSpPr>
        <p:spPr bwMode="auto">
          <a:xfrm>
            <a:off x="7388225" y="5241925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ONR - 2004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</p:spPr>
        <p:txBody>
          <a:bodyPr/>
          <a:lstStyle/>
          <a:p>
            <a:pPr algn="l"/>
            <a:fld id="{F80D6E7B-66D2-F74F-9E3C-F26CD6121E0D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l"/>
              <a:t>21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707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ea typeface="Arial" charset="0"/>
                <a:cs typeface="Arial" charset="0"/>
              </a:rPr>
              <a:t>CSR </a:t>
            </a:r>
            <a:r>
              <a:rPr lang="en-US" sz="2000" b="1" u="sng">
                <a:ea typeface="Arial" charset="0"/>
                <a:cs typeface="Arial" charset="0"/>
              </a:rPr>
              <a:t>Research</a:t>
            </a:r>
            <a:r>
              <a:rPr lang="en-US" sz="2000" b="1">
                <a:ea typeface="Arial" charset="0"/>
                <a:cs typeface="Arial" charset="0"/>
              </a:rPr>
              <a:t> Objective – </a:t>
            </a:r>
            <a:r>
              <a:rPr lang="en-US" sz="2000" b="1" i="1">
                <a:ea typeface="Arial" charset="0"/>
                <a:cs typeface="Arial" charset="0"/>
              </a:rPr>
              <a:t>Develop the Dual Use Capability in 3 Testbeds</a:t>
            </a:r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0" y="2667000"/>
            <a:ext cx="9144000" cy="4000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Detection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                            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Association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                   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charset="0"/>
                <a:cs typeface="Arial" charset="0"/>
              </a:rPr>
              <a:t>Track Fitting</a:t>
            </a:r>
            <a:r>
              <a:rPr lang="en-US" sz="2000" dirty="0">
                <a:solidFill>
                  <a:srgbClr val="008000"/>
                </a:solidFill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0" y="5638800"/>
            <a:ext cx="9144000" cy="4000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rgbClr val="BBE0E3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Urbanized Harbor </a:t>
            </a:r>
            <a:r>
              <a:rPr lang="en-US" sz="2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Testbed</a:t>
            </a:r>
            <a:r>
              <a:rPr lang="en-US" sz="2000" dirty="0">
                <a:ea typeface="Arial" charset="0"/>
                <a:cs typeface="Arial" charset="0"/>
              </a:rPr>
              <a:t>            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Tropical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Testbed</a:t>
            </a:r>
            <a:r>
              <a:rPr lang="en-US" sz="2000" dirty="0">
                <a:ea typeface="Arial" charset="0"/>
                <a:cs typeface="Arial" charset="0"/>
              </a:rPr>
              <a:t>             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Arctic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Testbed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72710" name="Picture 5" descr="MAAS_DPH_3_no_pa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457200"/>
            <a:ext cx="2062163" cy="21859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71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84188"/>
            <a:ext cx="31448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2" name="Picture 2" descr="orig_13MH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200400"/>
            <a:ext cx="3048000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Picture 2"/>
          <p:cNvPicPr>
            <a:picLocks noChangeAspect="1" noChangeArrowheads="1"/>
          </p:cNvPicPr>
          <p:nvPr/>
        </p:nvPicPr>
        <p:blipFill>
          <a:blip r:embed="rId5"/>
          <a:srcRect l="4247" t="3448" r="33710" b="2356"/>
          <a:stretch>
            <a:fillRect/>
          </a:stretch>
        </p:blipFill>
        <p:spPr bwMode="auto">
          <a:xfrm>
            <a:off x="6858000" y="457200"/>
            <a:ext cx="1997075" cy="21351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714" name="TextBox 21"/>
          <p:cNvSpPr txBox="1">
            <a:spLocks noChangeArrowheads="1"/>
          </p:cNvSpPr>
          <p:nvPr/>
        </p:nvSpPr>
        <p:spPr bwMode="auto">
          <a:xfrm>
            <a:off x="4954814" y="6368143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CSR – Year 4 Status</a:t>
            </a:r>
          </a:p>
        </p:txBody>
      </p:sp>
      <p:pic>
        <p:nvPicPr>
          <p:cNvPr id="72715" name="Picture 22" descr="Screen shot 2011-10-08 at 3.51.43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0400" y="3351213"/>
            <a:ext cx="34448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" descr="alaska-big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33528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 txBox="1">
            <a:spLocks/>
          </p:cNvSpPr>
          <p:nvPr/>
        </p:nvSpPr>
        <p:spPr bwMode="auto">
          <a:xfrm>
            <a:off x="8442325" y="6467475"/>
            <a:ext cx="244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fld id="{8D539C04-05F9-C943-8C7B-C524AE8D066E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22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7891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</a:rPr>
              <a:t>The Center for Secure and Resilient Maritime Commerce (CSR)</a:t>
            </a:r>
          </a:p>
        </p:txBody>
      </p:sp>
      <p:sp>
        <p:nvSpPr>
          <p:cNvPr id="3789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DC965DD2-F93A-DC45-A3D1-A86358C3E8F5}" type="slidenum">
              <a:rPr lang="en-US"/>
              <a:pPr algn="l"/>
              <a:t>22</a:t>
            </a:fld>
            <a:endParaRPr lang="en-US"/>
          </a:p>
        </p:txBody>
      </p:sp>
      <p:pic>
        <p:nvPicPr>
          <p:cNvPr id="37895" name="Picture 2" descr="SILD_Range_Rings"/>
          <p:cNvPicPr>
            <a:picLocks noChangeAspect="1" noChangeArrowheads="1"/>
          </p:cNvPicPr>
          <p:nvPr/>
        </p:nvPicPr>
        <p:blipFill>
          <a:blip r:embed="rId4"/>
          <a:srcRect l="10001" t="5554" r="10001" b="5577"/>
          <a:stretch>
            <a:fillRect/>
          </a:stretch>
        </p:blipFill>
        <p:spPr bwMode="auto">
          <a:xfrm>
            <a:off x="0" y="0"/>
            <a:ext cx="63246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295400" y="1295400"/>
            <a:ext cx="2730500" cy="1458913"/>
            <a:chOff x="1295400" y="1295400"/>
            <a:chExt cx="2730500" cy="1458913"/>
          </a:xfrm>
        </p:grpSpPr>
        <p:sp>
          <p:nvSpPr>
            <p:cNvPr id="37911" name="Oval 4"/>
            <p:cNvSpPr>
              <a:spLocks noChangeArrowheads="1"/>
            </p:cNvSpPr>
            <p:nvPr/>
          </p:nvSpPr>
          <p:spPr bwMode="auto">
            <a:xfrm>
              <a:off x="1885950" y="1595438"/>
              <a:ext cx="579438" cy="47783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2" name="Oval 5"/>
            <p:cNvSpPr>
              <a:spLocks noChangeArrowheads="1"/>
            </p:cNvSpPr>
            <p:nvPr/>
          </p:nvSpPr>
          <p:spPr bwMode="auto">
            <a:xfrm>
              <a:off x="1295400" y="1614488"/>
              <a:ext cx="579438" cy="47783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3" name="Oval 6"/>
            <p:cNvSpPr>
              <a:spLocks noChangeArrowheads="1"/>
            </p:cNvSpPr>
            <p:nvPr/>
          </p:nvSpPr>
          <p:spPr bwMode="auto">
            <a:xfrm rot="-5400000">
              <a:off x="1614487" y="1936750"/>
              <a:ext cx="579438" cy="47783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4" name="Oval 7"/>
            <p:cNvSpPr>
              <a:spLocks noChangeArrowheads="1"/>
            </p:cNvSpPr>
            <p:nvPr/>
          </p:nvSpPr>
          <p:spPr bwMode="auto">
            <a:xfrm rot="-5400000">
              <a:off x="1585912" y="1346200"/>
              <a:ext cx="579438" cy="477838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15" name="Text Box 8"/>
            <p:cNvSpPr txBox="1">
              <a:spLocks noChangeArrowheads="1"/>
            </p:cNvSpPr>
            <p:nvPr/>
          </p:nvSpPr>
          <p:spPr bwMode="auto">
            <a:xfrm>
              <a:off x="2359025" y="1787525"/>
              <a:ext cx="166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</a:rPr>
                <a:t>Loop 2</a:t>
              </a:r>
            </a:p>
          </p:txBody>
        </p:sp>
        <p:sp>
          <p:nvSpPr>
            <p:cNvPr id="37916" name="Text Box 9"/>
            <p:cNvSpPr txBox="1">
              <a:spLocks noChangeArrowheads="1"/>
            </p:cNvSpPr>
            <p:nvPr/>
          </p:nvSpPr>
          <p:spPr bwMode="auto">
            <a:xfrm>
              <a:off x="1539875" y="2387600"/>
              <a:ext cx="16668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</a:rPr>
                <a:t>Loop 1</a:t>
              </a:r>
            </a:p>
          </p:txBody>
        </p:sp>
      </p:grpSp>
      <p:pic>
        <p:nvPicPr>
          <p:cNvPr id="3789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8125" y="0"/>
            <a:ext cx="21240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8" descr="1468414560_d638cdb7d2_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676400" cy="129540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7899" name="Picture 12" descr="081119_0244_1R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46663" y="1627188"/>
            <a:ext cx="3884612" cy="40671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900" name="Oval 13"/>
          <p:cNvSpPr>
            <a:spLocks noChangeArrowheads="1"/>
          </p:cNvSpPr>
          <p:nvPr/>
        </p:nvSpPr>
        <p:spPr bwMode="auto">
          <a:xfrm>
            <a:off x="8113713" y="1819275"/>
            <a:ext cx="533400" cy="418465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1" name="Text Box 14"/>
          <p:cNvSpPr txBox="1">
            <a:spLocks noChangeArrowheads="1"/>
          </p:cNvSpPr>
          <p:nvPr/>
        </p:nvSpPr>
        <p:spPr bwMode="auto">
          <a:xfrm>
            <a:off x="5626100" y="5759450"/>
            <a:ext cx="254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Bragg Waves</a:t>
            </a:r>
          </a:p>
        </p:txBody>
      </p:sp>
      <p:sp>
        <p:nvSpPr>
          <p:cNvPr id="37902" name="Line 15"/>
          <p:cNvSpPr>
            <a:spLocks noChangeShapeType="1"/>
          </p:cNvSpPr>
          <p:nvPr/>
        </p:nvSpPr>
        <p:spPr bwMode="auto">
          <a:xfrm flipH="1" flipV="1">
            <a:off x="6162675" y="5024438"/>
            <a:ext cx="223838" cy="7937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3" name="Line 16"/>
          <p:cNvSpPr>
            <a:spLocks noChangeShapeType="1"/>
          </p:cNvSpPr>
          <p:nvPr/>
        </p:nvSpPr>
        <p:spPr bwMode="auto">
          <a:xfrm flipV="1">
            <a:off x="6934200" y="5114925"/>
            <a:ext cx="990600" cy="749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4" name="Text Box 17"/>
          <p:cNvSpPr txBox="1">
            <a:spLocks noChangeArrowheads="1"/>
          </p:cNvSpPr>
          <p:nvPr/>
        </p:nvSpPr>
        <p:spPr bwMode="auto">
          <a:xfrm>
            <a:off x="6203950" y="0"/>
            <a:ext cx="2819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CSR 2008 Field Test</a:t>
            </a:r>
          </a:p>
          <a:p>
            <a:pPr>
              <a:spcBef>
                <a:spcPct val="50000"/>
              </a:spcBef>
            </a:pPr>
            <a:r>
              <a:rPr lang="en-US"/>
              <a:t>Signal present in Loop 2 and Monopole.  Signal originated in direction of Stevens anchor site.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7934325" y="1465263"/>
            <a:ext cx="282575" cy="6191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6" name="Text Box 19"/>
          <p:cNvSpPr txBox="1">
            <a:spLocks noChangeArrowheads="1"/>
          </p:cNvSpPr>
          <p:nvPr/>
        </p:nvSpPr>
        <p:spPr bwMode="auto">
          <a:xfrm>
            <a:off x="457200" y="5233988"/>
            <a:ext cx="4289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HF Radar Geometry &amp; Doppler Spectra from Range Cell 8</a:t>
            </a:r>
            <a:endParaRPr lang="en-US" sz="1600"/>
          </a:p>
        </p:txBody>
      </p:sp>
      <p:sp>
        <p:nvSpPr>
          <p:cNvPr id="37907" name="Text Box 20"/>
          <p:cNvSpPr txBox="1">
            <a:spLocks noChangeArrowheads="1"/>
          </p:cNvSpPr>
          <p:nvPr/>
        </p:nvSpPr>
        <p:spPr bwMode="auto">
          <a:xfrm>
            <a:off x="5241925" y="1985963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Loop 1</a:t>
            </a:r>
          </a:p>
        </p:txBody>
      </p:sp>
      <p:sp>
        <p:nvSpPr>
          <p:cNvPr id="37908" name="Text Box 21"/>
          <p:cNvSpPr txBox="1">
            <a:spLocks noChangeArrowheads="1"/>
          </p:cNvSpPr>
          <p:nvPr/>
        </p:nvSpPr>
        <p:spPr bwMode="auto">
          <a:xfrm>
            <a:off x="5181600" y="324485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Loop 2</a:t>
            </a:r>
          </a:p>
        </p:txBody>
      </p:sp>
      <p:sp>
        <p:nvSpPr>
          <p:cNvPr id="37909" name="Text Box 22"/>
          <p:cNvSpPr txBox="1">
            <a:spLocks noChangeArrowheads="1"/>
          </p:cNvSpPr>
          <p:nvPr/>
        </p:nvSpPr>
        <p:spPr bwMode="auto">
          <a:xfrm>
            <a:off x="5181600" y="446405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Monopole</a:t>
            </a:r>
          </a:p>
        </p:txBody>
      </p:sp>
      <p:sp>
        <p:nvSpPr>
          <p:cNvPr id="37910" name="Line 23"/>
          <p:cNvSpPr>
            <a:spLocks noChangeShapeType="1"/>
          </p:cNvSpPr>
          <p:nvPr/>
        </p:nvSpPr>
        <p:spPr bwMode="auto">
          <a:xfrm flipH="1">
            <a:off x="3200400" y="990600"/>
            <a:ext cx="685800" cy="762000"/>
          </a:xfrm>
          <a:prstGeom prst="line">
            <a:avLst/>
          </a:prstGeom>
          <a:noFill/>
          <a:ln w="76200">
            <a:solidFill>
              <a:srgbClr val="0C0CE4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696FDA0F-F240-1248-B9A5-6800B6A8787F}" type="slidenum">
              <a:rPr lang="en-US"/>
              <a:pPr algn="l"/>
              <a:t>23</a:t>
            </a:fld>
            <a:endParaRPr lang="en-US"/>
          </a:p>
        </p:txBody>
      </p:sp>
      <p:sp>
        <p:nvSpPr>
          <p:cNvPr id="39939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41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sp>
        <p:nvSpPr>
          <p:cNvPr id="39942" name="Rectangle 2"/>
          <p:cNvSpPr>
            <a:spLocks/>
          </p:cNvSpPr>
          <p:nvPr/>
        </p:nvSpPr>
        <p:spPr bwMode="auto">
          <a:xfrm>
            <a:off x="0" y="114300"/>
            <a:ext cx="91440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2000" b="1">
                <a:ea typeface="Arial" charset="0"/>
                <a:cs typeface="Arial" charset="0"/>
                <a:sym typeface="Arial" charset="0"/>
              </a:rPr>
              <a:t>Rutgers Spring 2009 Field Test – Approaches to New York Harbor:</a:t>
            </a:r>
          </a:p>
          <a:p>
            <a:pPr marL="39688" algn="ctr"/>
            <a:r>
              <a:rPr lang="en-US" sz="2000" b="1">
                <a:ea typeface="Arial" charset="0"/>
                <a:cs typeface="Arial" charset="0"/>
                <a:sym typeface="Arial" charset="0"/>
              </a:rPr>
              <a:t>Doppler Spectra from all Range Cells with Detection Threshold Applied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31775" y="990600"/>
            <a:ext cx="8747125" cy="4894263"/>
            <a:chOff x="231775" y="990601"/>
            <a:chExt cx="8747125" cy="4894262"/>
          </a:xfrm>
        </p:grpSpPr>
        <p:pic>
          <p:nvPicPr>
            <p:cNvPr id="39944" name="Picture 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1775" y="990601"/>
              <a:ext cx="8747125" cy="469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5" name="Rectangle 3"/>
            <p:cNvSpPr>
              <a:spLocks/>
            </p:cNvSpPr>
            <p:nvPr/>
          </p:nvSpPr>
          <p:spPr bwMode="auto">
            <a:xfrm>
              <a:off x="2759075" y="5624513"/>
              <a:ext cx="1900238" cy="2603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700">
                  <a:ea typeface="Arial" charset="0"/>
                  <a:cs typeface="Arial" charset="0"/>
                  <a:sym typeface="Arial" charset="0"/>
                </a:rPr>
                <a:t>Doppler Frequency</a:t>
              </a:r>
            </a:p>
          </p:txBody>
        </p:sp>
        <p:sp>
          <p:nvSpPr>
            <p:cNvPr id="39946" name="Rectangle 4"/>
            <p:cNvSpPr>
              <a:spLocks/>
            </p:cNvSpPr>
            <p:nvPr/>
          </p:nvSpPr>
          <p:spPr bwMode="auto">
            <a:xfrm rot="-2940000">
              <a:off x="8309587" y="4809485"/>
              <a:ext cx="865188" cy="3127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prstTxWarp prst="textNoShape">
                <a:avLst/>
              </a:prstTxWarp>
            </a:bodyPr>
            <a:lstStyle/>
            <a:p>
              <a:pPr marL="39688"/>
              <a:r>
                <a:rPr lang="en-US" sz="1700">
                  <a:ea typeface="Arial" charset="0"/>
                  <a:cs typeface="Arial" charset="0"/>
                  <a:sym typeface="Arial" charset="0"/>
                </a:rPr>
                <a:t>Range</a:t>
              </a:r>
            </a:p>
          </p:txBody>
        </p:sp>
        <p:sp>
          <p:nvSpPr>
            <p:cNvPr id="39947" name="Rectangle 5"/>
            <p:cNvSpPr>
              <a:spLocks/>
            </p:cNvSpPr>
            <p:nvPr/>
          </p:nvSpPr>
          <p:spPr bwMode="auto">
            <a:xfrm>
              <a:off x="1595861" y="2866114"/>
              <a:ext cx="1341437" cy="2619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700">
                  <a:ea typeface="Arial" charset="0"/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39948" name="Rectangle 6"/>
            <p:cNvSpPr>
              <a:spLocks/>
            </p:cNvSpPr>
            <p:nvPr/>
          </p:nvSpPr>
          <p:spPr bwMode="auto">
            <a:xfrm>
              <a:off x="7037608" y="3027346"/>
              <a:ext cx="1341438" cy="2619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700">
                  <a:ea typeface="Arial" charset="0"/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39949" name="Rectangle 7"/>
            <p:cNvSpPr>
              <a:spLocks/>
            </p:cNvSpPr>
            <p:nvPr/>
          </p:nvSpPr>
          <p:spPr bwMode="auto">
            <a:xfrm>
              <a:off x="5119817" y="1411726"/>
              <a:ext cx="2986087" cy="2619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700">
                  <a:ea typeface="Arial" charset="0"/>
                  <a:cs typeface="Arial" charset="0"/>
                  <a:sym typeface="Arial" charset="0"/>
                </a:rPr>
                <a:t>Fixed Objects &amp; Direct Signals</a:t>
              </a:r>
            </a:p>
          </p:txBody>
        </p:sp>
        <p:sp>
          <p:nvSpPr>
            <p:cNvPr id="39950" name="Rectangle 8"/>
            <p:cNvSpPr>
              <a:spLocks/>
            </p:cNvSpPr>
            <p:nvPr/>
          </p:nvSpPr>
          <p:spPr bwMode="auto">
            <a:xfrm>
              <a:off x="3250092" y="3628059"/>
              <a:ext cx="684213" cy="2619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700">
                  <a:ea typeface="Arial" charset="0"/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39951" name="Rectangle 9"/>
            <p:cNvSpPr>
              <a:spLocks/>
            </p:cNvSpPr>
            <p:nvPr/>
          </p:nvSpPr>
          <p:spPr bwMode="auto">
            <a:xfrm>
              <a:off x="6072667" y="3579158"/>
              <a:ext cx="682625" cy="2619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8" bIns="0">
              <a:prstTxWarp prst="textNoShape">
                <a:avLst/>
              </a:prstTxWarp>
              <a:spAutoFit/>
            </a:bodyPr>
            <a:lstStyle/>
            <a:p>
              <a:pPr marL="39688"/>
              <a:r>
                <a:rPr lang="en-US" sz="1700">
                  <a:ea typeface="Arial" charset="0"/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39952" name="Line 10"/>
            <p:cNvSpPr>
              <a:spLocks noChangeShapeType="1"/>
            </p:cNvSpPr>
            <p:nvPr/>
          </p:nvSpPr>
          <p:spPr bwMode="auto">
            <a:xfrm>
              <a:off x="4803387" y="5767261"/>
              <a:ext cx="25177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3" name="Line 11"/>
            <p:cNvSpPr>
              <a:spLocks noChangeShapeType="1"/>
            </p:cNvSpPr>
            <p:nvPr/>
          </p:nvSpPr>
          <p:spPr bwMode="auto">
            <a:xfrm flipH="1">
              <a:off x="507446" y="5766877"/>
              <a:ext cx="2133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54" name="Line 12"/>
            <p:cNvSpPr>
              <a:spLocks noChangeShapeType="1"/>
            </p:cNvSpPr>
            <p:nvPr/>
          </p:nvSpPr>
          <p:spPr bwMode="auto">
            <a:xfrm flipH="1">
              <a:off x="7972683" y="5298308"/>
              <a:ext cx="455613" cy="4556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644B93B6-0790-B340-887A-C4BD8B870C5F}" type="slidenum">
              <a:rPr lang="en-US"/>
              <a:pPr algn="l"/>
              <a:t>24</a:t>
            </a:fld>
            <a:endParaRPr lang="en-US"/>
          </a:p>
        </p:txBody>
      </p:sp>
      <p:sp>
        <p:nvSpPr>
          <p:cNvPr id="48131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48134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730250"/>
            <a:ext cx="87058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97D42966-C121-6D42-A876-5879221FBA5B}" type="slidenum">
              <a:rPr lang="en-US"/>
              <a:pPr algn="l"/>
              <a:t>25</a:t>
            </a:fld>
            <a:endParaRPr lang="en-US"/>
          </a:p>
        </p:txBody>
      </p:sp>
      <p:sp>
        <p:nvSpPr>
          <p:cNvPr id="50179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0182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730250"/>
            <a:ext cx="868045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BE20ABDD-6BCD-9544-B88C-202992B42CBB}" type="slidenum">
              <a:rPr lang="en-US"/>
              <a:pPr algn="l"/>
              <a:t>26</a:t>
            </a:fld>
            <a:endParaRPr lang="en-US"/>
          </a:p>
        </p:txBody>
      </p:sp>
      <p:sp>
        <p:nvSpPr>
          <p:cNvPr id="52227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2229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2230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730250"/>
            <a:ext cx="871855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4C522C8C-18B5-C04F-83EB-46A80C9BCFD1}" type="slidenum">
              <a:rPr lang="en-US"/>
              <a:pPr algn="l"/>
              <a:t>27</a:t>
            </a:fld>
            <a:endParaRPr lang="en-US"/>
          </a:p>
        </p:txBody>
      </p:sp>
      <p:sp>
        <p:nvSpPr>
          <p:cNvPr id="54275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4277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4278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730250"/>
            <a:ext cx="86550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EBE940A5-700D-1C40-83FF-ABE6A0C18D2E}" type="slidenum">
              <a:rPr lang="en-US"/>
              <a:pPr algn="l"/>
              <a:t>28</a:t>
            </a:fld>
            <a:endParaRPr lang="en-US"/>
          </a:p>
        </p:txBody>
      </p:sp>
      <p:sp>
        <p:nvSpPr>
          <p:cNvPr id="56323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6325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6326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730250"/>
            <a:ext cx="869315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37F59A65-ECA6-B740-B1A6-5C6B72E11840}" type="slidenum">
              <a:rPr lang="en-US"/>
              <a:pPr algn="l"/>
              <a:t>29</a:t>
            </a:fld>
            <a:endParaRPr lang="en-US"/>
          </a:p>
        </p:txBody>
      </p:sp>
      <p:sp>
        <p:nvSpPr>
          <p:cNvPr id="58371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8373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58374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730250"/>
            <a:ext cx="865505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Coast_SST_Product_201006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58239"/>
            <a:ext cx="9144000" cy="524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127005"/>
            <a:ext cx="2921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Satellite </a:t>
            </a:r>
            <a:r>
              <a:rPr lang="en-US" sz="2400" dirty="0" err="1" smtClean="0"/>
              <a:t>Testbeds</a:t>
            </a:r>
            <a:endParaRPr lang="en-US" sz="2400" dirty="0" smtClean="0"/>
          </a:p>
          <a:p>
            <a:pPr algn="ctr"/>
            <a:endParaRPr lang="en-US" sz="800" dirty="0" smtClean="0"/>
          </a:p>
          <a:p>
            <a:pPr algn="ctr"/>
            <a:r>
              <a:rPr lang="en-US" sz="2000" dirty="0" smtClean="0"/>
              <a:t>Corporate Partner:</a:t>
            </a: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SeaSpace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Since 1992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6" descr="JenandDis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5294"/>
            <a:ext cx="1208087" cy="161227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pic>
        <p:nvPicPr>
          <p:cNvPr id="5" name="Picture 3" descr="XBand_SatelliteDis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4557" y="0"/>
            <a:ext cx="1843768" cy="153742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</a:ln>
        </p:spPr>
      </p:pic>
      <p:pic>
        <p:nvPicPr>
          <p:cNvPr id="6" name="Picture 5" descr="2011-03-01_12-10-07_107.jpg"/>
          <p:cNvPicPr>
            <a:picLocks noChangeAspect="1"/>
          </p:cNvPicPr>
          <p:nvPr/>
        </p:nvPicPr>
        <p:blipFill>
          <a:blip r:embed="rId5"/>
          <a:srcRect l="24786"/>
          <a:stretch>
            <a:fillRect/>
          </a:stretch>
        </p:blipFill>
        <p:spPr>
          <a:xfrm>
            <a:off x="7396843" y="7695"/>
            <a:ext cx="1741714" cy="1305411"/>
          </a:xfrm>
          <a:prstGeom prst="rect">
            <a:avLst/>
          </a:prstGeom>
        </p:spPr>
      </p:pic>
      <p:pic>
        <p:nvPicPr>
          <p:cNvPr id="7" name="Picture 6" descr="2011-03-01_12-09-01_781.jpg"/>
          <p:cNvPicPr>
            <a:picLocks noChangeAspect="1"/>
          </p:cNvPicPr>
          <p:nvPr/>
        </p:nvPicPr>
        <p:blipFill>
          <a:blip r:embed="rId6"/>
          <a:srcRect l="13000" r="26333"/>
          <a:stretch>
            <a:fillRect/>
          </a:stretch>
        </p:blipFill>
        <p:spPr>
          <a:xfrm>
            <a:off x="5869214" y="5294"/>
            <a:ext cx="1451429" cy="1348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471" y="1625922"/>
            <a:ext cx="769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SST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4171" y="1596498"/>
            <a:ext cx="1133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SST &amp; OC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68771" y="1353988"/>
            <a:ext cx="1133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SST &amp; OC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8071" y="1353988"/>
            <a:ext cx="11339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SST/Weather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1" y="1955800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Rutgers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5335" y="1811867"/>
            <a:ext cx="14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U. Delaware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58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D2D71A21-5833-0541-9B78-A515EB2A006E}" type="slidenum">
              <a:rPr lang="en-US"/>
              <a:pPr algn="l"/>
              <a:t>30</a:t>
            </a:fld>
            <a:endParaRPr lang="en-US"/>
          </a:p>
        </p:txBody>
      </p:sp>
      <p:sp>
        <p:nvSpPr>
          <p:cNvPr id="60419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  <p:pic>
        <p:nvPicPr>
          <p:cNvPr id="60422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730250"/>
            <a:ext cx="86550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" y="730250"/>
            <a:ext cx="86931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8664F816-15FC-6347-AE5C-0843295E223F}" type="slidenum">
              <a:rPr lang="en-US"/>
              <a:pPr algn="l"/>
              <a:t>31</a:t>
            </a:fld>
            <a:endParaRPr lang="en-US"/>
          </a:p>
        </p:txBody>
      </p:sp>
      <p:sp>
        <p:nvSpPr>
          <p:cNvPr id="62469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7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471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" y="730250"/>
            <a:ext cx="866775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5C2441CB-A5A1-A442-B37F-9460EFF34C43}" type="slidenum">
              <a:rPr lang="en-US"/>
              <a:pPr algn="l"/>
              <a:t>32</a:t>
            </a:fld>
            <a:endParaRPr lang="en-US"/>
          </a:p>
        </p:txBody>
      </p:sp>
      <p:sp>
        <p:nvSpPr>
          <p:cNvPr id="64517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9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" y="730250"/>
            <a:ext cx="86804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106B2DA1-7A28-5242-8179-962470D43F26}" type="slidenum">
              <a:rPr lang="en-US"/>
              <a:pPr algn="l"/>
              <a:t>33</a:t>
            </a:fld>
            <a:endParaRPr lang="en-US"/>
          </a:p>
        </p:txBody>
      </p:sp>
      <p:sp>
        <p:nvSpPr>
          <p:cNvPr id="66565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6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6567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" y="730250"/>
            <a:ext cx="86804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465FEE27-4719-1242-A1D2-6355B52AEF53}" type="slidenum">
              <a:rPr lang="en-US"/>
              <a:pPr algn="l"/>
              <a:t>34</a:t>
            </a:fld>
            <a:endParaRPr lang="en-US"/>
          </a:p>
        </p:txBody>
      </p:sp>
      <p:sp>
        <p:nvSpPr>
          <p:cNvPr id="68613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8615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" y="730250"/>
            <a:ext cx="862965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442325" y="6467475"/>
            <a:ext cx="244475" cy="2540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7429C255-85AA-3B4C-8649-CD66E4F2DD54}" type="slidenum">
              <a:rPr lang="en-US"/>
              <a:pPr algn="l"/>
              <a:t>35</a:t>
            </a:fld>
            <a:endParaRPr lang="en-US"/>
          </a:p>
        </p:txBody>
      </p:sp>
      <p:sp>
        <p:nvSpPr>
          <p:cNvPr id="70661" name="Rectangle 1"/>
          <p:cNvSpPr>
            <a:spLocks/>
          </p:cNvSpPr>
          <p:nvPr/>
        </p:nvSpPr>
        <p:spPr bwMode="auto">
          <a:xfrm rot="-5400000">
            <a:off x="4171950" y="1900238"/>
            <a:ext cx="800100" cy="9144000"/>
          </a:xfrm>
          <a:prstGeom prst="rect">
            <a:avLst/>
          </a:prstGeom>
          <a:gradFill rotWithShape="0">
            <a:gsLst>
              <a:gs pos="0">
                <a:srgbClr val="ADCCF2"/>
              </a:gs>
              <a:gs pos="100000">
                <a:srgbClr val="CDE0F7"/>
              </a:gs>
            </a:gsLst>
            <a:lin ang="18900000" scaled="1"/>
          </a:gra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066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" y="6167438"/>
            <a:ext cx="622300" cy="61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663" name="Rectangle 5"/>
          <p:cNvSpPr>
            <a:spLocks/>
          </p:cNvSpPr>
          <p:nvPr/>
        </p:nvSpPr>
        <p:spPr bwMode="auto">
          <a:xfrm>
            <a:off x="1543050" y="6410325"/>
            <a:ext cx="6578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33"/>
                </a:solidFill>
              </a:rPr>
              <a:t>The Center for Secure and Resilient Maritime Commerce (CSR)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2"/>
          <p:cNvSpPr>
            <a:spLocks noGrp="1" noChangeArrowheads="1"/>
          </p:cNvSpPr>
          <p:nvPr>
            <p:ph type="title"/>
          </p:nvPr>
        </p:nvSpPr>
        <p:spPr>
          <a:xfrm>
            <a:off x="488950" y="-93663"/>
            <a:ext cx="8229600" cy="1143001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>
                <a:solidFill>
                  <a:srgbClr val="00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Multi-Level Access and Information Sharing  with Open Mongoose (MDA CONOP)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0" y="982663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i="1"/>
              <a:t>(U) Multi-Level Enclaves Provide Appropriate Level Data to Customers </a:t>
            </a:r>
          </a:p>
        </p:txBody>
      </p:sp>
      <p:pic>
        <p:nvPicPr>
          <p:cNvPr id="109572" name="Picture 10" descr="DHS_Mongoose_NoGray_V5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1355725"/>
            <a:ext cx="8551863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Screen shot 2012-03-05 at 3.35.4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TextBox 2"/>
          <p:cNvSpPr txBox="1">
            <a:spLocks noChangeArrowheads="1"/>
          </p:cNvSpPr>
          <p:nvPr/>
        </p:nvSpPr>
        <p:spPr bwMode="auto">
          <a:xfrm>
            <a:off x="5791200" y="4876800"/>
            <a:ext cx="2020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SNR 14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575"/>
            <a:ext cx="91440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TextBox 2"/>
          <p:cNvSpPr txBox="1">
            <a:spLocks noChangeArrowheads="1"/>
          </p:cNvSpPr>
          <p:nvPr/>
        </p:nvSpPr>
        <p:spPr bwMode="auto">
          <a:xfrm>
            <a:off x="5791200" y="4876800"/>
            <a:ext cx="2020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SNR 16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TextBox 2"/>
          <p:cNvSpPr txBox="1">
            <a:spLocks noChangeArrowheads="1"/>
          </p:cNvSpPr>
          <p:nvPr/>
        </p:nvSpPr>
        <p:spPr bwMode="auto">
          <a:xfrm>
            <a:off x="5791200" y="4876800"/>
            <a:ext cx="2020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SNR 18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0"/>
            <a:ext cx="1742818" cy="1937576"/>
            <a:chOff x="1229868" y="65352"/>
            <a:chExt cx="6684264" cy="6684264"/>
          </a:xfrm>
        </p:grpSpPr>
        <p:pic>
          <p:nvPicPr>
            <p:cNvPr id="5" name="Picture 4" descr="maracoos_hfradar_network.png"/>
            <p:cNvPicPr>
              <a:picLocks noChangeAspect="1"/>
            </p:cNvPicPr>
            <p:nvPr/>
          </p:nvPicPr>
          <p:blipFill>
            <a:blip r:embed="rId2" cstate="print"/>
            <a:srcRect l="7553" t="16267" r="6690" b="17467"/>
            <a:stretch>
              <a:fillRect/>
            </a:stretch>
          </p:blipFill>
          <p:spPr>
            <a:xfrm>
              <a:off x="1229868" y="65352"/>
              <a:ext cx="6684264" cy="6684264"/>
            </a:xfrm>
            <a:prstGeom prst="rect">
              <a:avLst/>
            </a:prstGeom>
          </p:spPr>
        </p:pic>
        <p:grpSp>
          <p:nvGrpSpPr>
            <p:cNvPr id="3" name="Group 108"/>
            <p:cNvGrpSpPr>
              <a:grpSpLocks noChangeAspect="1"/>
            </p:cNvGrpSpPr>
            <p:nvPr/>
          </p:nvGrpSpPr>
          <p:grpSpPr bwMode="auto">
            <a:xfrm>
              <a:off x="1650082" y="189012"/>
              <a:ext cx="2172167" cy="424298"/>
              <a:chOff x="16230600" y="14911387"/>
              <a:chExt cx="11430000" cy="218122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6309975" y="15014873"/>
                <a:ext cx="11199815" cy="20538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pic>
            <p:nvPicPr>
              <p:cNvPr id="9" name="Picture 106" descr="MARACOOS_logo_300dpi_transparent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230600" y="14911387"/>
                <a:ext cx="11430000" cy="2181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" name="Picture 9" descr="avhrrsst-hfr5mhz_20120327T100000-20120328T100000_maracoos_std_hir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904" y="2075833"/>
            <a:ext cx="3848534" cy="4084895"/>
          </a:xfrm>
          <a:prstGeom prst="rect">
            <a:avLst/>
          </a:prstGeom>
        </p:spPr>
      </p:pic>
      <p:pic>
        <p:nvPicPr>
          <p:cNvPr id="11" name="Picture 10" descr="avhrrsst-hfr13mhz_20120326T160000-20120327T160000_maracoos_std_hir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1315" y="2650149"/>
            <a:ext cx="2814097" cy="3505118"/>
          </a:xfrm>
          <a:prstGeom prst="rect">
            <a:avLst/>
          </a:prstGeom>
        </p:spPr>
      </p:pic>
      <p:pic>
        <p:nvPicPr>
          <p:cNvPr id="12" name="Picture 11" descr="avhrrsst-hfr25mhz_20120420T210000-20120421T000000_maracoos_std_hir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1847" y="111249"/>
            <a:ext cx="4292153" cy="2450073"/>
          </a:xfrm>
          <a:prstGeom prst="rect">
            <a:avLst/>
          </a:prstGeom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778000" y="0"/>
            <a:ext cx="3063809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HF Radar </a:t>
            </a:r>
            <a:r>
              <a:rPr lang="en-US" sz="2400" b="1" dirty="0" err="1" smtClean="0"/>
              <a:t>Testbeds</a:t>
            </a:r>
            <a:endParaRPr lang="en-US" sz="2400" b="1" dirty="0" smtClean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Corporate Partner:</a:t>
            </a:r>
          </a:p>
          <a:p>
            <a:pPr algn="ctr"/>
            <a:r>
              <a:rPr lang="en-US" sz="2000" b="1" dirty="0" smtClean="0"/>
              <a:t>CODAR Ocean Sensors</a:t>
            </a:r>
          </a:p>
          <a:p>
            <a:pPr algn="ctr"/>
            <a:r>
              <a:rPr lang="en-US" sz="2000" b="1" dirty="0" smtClean="0"/>
              <a:t>Since 1997</a:t>
            </a:r>
          </a:p>
          <a:p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01799" y="5206999"/>
            <a:ext cx="1442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Long Range</a:t>
            </a:r>
          </a:p>
          <a:p>
            <a:pPr algn="ctr"/>
            <a:r>
              <a:rPr lang="en-US" dirty="0" smtClean="0"/>
              <a:t>5 MHz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13296" y="1642532"/>
            <a:ext cx="1480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Short Range</a:t>
            </a:r>
          </a:p>
          <a:p>
            <a:pPr algn="ctr"/>
            <a:r>
              <a:rPr lang="en-US" dirty="0" smtClean="0"/>
              <a:t>25 MHz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65130" y="5350932"/>
            <a:ext cx="174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Medium Range</a:t>
            </a:r>
          </a:p>
          <a:p>
            <a:pPr algn="ctr"/>
            <a:r>
              <a:rPr lang="en-US" dirty="0" smtClean="0"/>
              <a:t>13 MHz</a:t>
            </a:r>
            <a:endParaRPr lang="en-US" dirty="0"/>
          </a:p>
        </p:txBody>
      </p:sp>
      <p:pic>
        <p:nvPicPr>
          <p:cNvPr id="17" name="Picture 16" descr="5611175001_69d814e40c_b.jpg"/>
          <p:cNvPicPr>
            <a:picLocks noChangeAspect="1"/>
          </p:cNvPicPr>
          <p:nvPr/>
        </p:nvPicPr>
        <p:blipFill>
          <a:blip r:embed="rId7"/>
          <a:srcRect l="5522" r="35968"/>
          <a:stretch>
            <a:fillRect/>
          </a:stretch>
        </p:blipFill>
        <p:spPr bwMode="auto">
          <a:xfrm>
            <a:off x="4155315" y="2700866"/>
            <a:ext cx="1935560" cy="248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309533" y="5427133"/>
            <a:ext cx="154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Multi-Static</a:t>
            </a:r>
          </a:p>
          <a:p>
            <a:pPr algn="ctr"/>
            <a:r>
              <a:rPr lang="en-US" dirty="0" smtClean="0"/>
              <a:t>Triple Nested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0357" y="1197428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36 Sites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Box 2"/>
          <p:cNvSpPr txBox="1">
            <a:spLocks noChangeArrowheads="1"/>
          </p:cNvSpPr>
          <p:nvPr/>
        </p:nvSpPr>
        <p:spPr bwMode="auto">
          <a:xfrm>
            <a:off x="5791200" y="48768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SNR 20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TextBox 2"/>
          <p:cNvSpPr txBox="1">
            <a:spLocks noChangeArrowheads="1"/>
          </p:cNvSpPr>
          <p:nvPr/>
        </p:nvSpPr>
        <p:spPr bwMode="auto">
          <a:xfrm>
            <a:off x="5791200" y="48768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SNR 22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extBox 2"/>
          <p:cNvSpPr txBox="1">
            <a:spLocks noChangeArrowheads="1"/>
          </p:cNvSpPr>
          <p:nvPr/>
        </p:nvSpPr>
        <p:spPr bwMode="auto">
          <a:xfrm>
            <a:off x="5791200" y="4876800"/>
            <a:ext cx="2020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SNR 24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TextBox 2"/>
          <p:cNvSpPr txBox="1">
            <a:spLocks noChangeArrowheads="1"/>
          </p:cNvSpPr>
          <p:nvPr/>
        </p:nvSpPr>
        <p:spPr bwMode="auto">
          <a:xfrm>
            <a:off x="5791200" y="48768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SNR 26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extBox 2"/>
          <p:cNvSpPr txBox="1">
            <a:spLocks noChangeArrowheads="1"/>
          </p:cNvSpPr>
          <p:nvPr/>
        </p:nvSpPr>
        <p:spPr bwMode="auto">
          <a:xfrm>
            <a:off x="5791200" y="48768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SNR 28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TextBox 2"/>
          <p:cNvSpPr txBox="1">
            <a:spLocks noChangeArrowheads="1"/>
          </p:cNvSpPr>
          <p:nvPr/>
        </p:nvSpPr>
        <p:spPr bwMode="auto">
          <a:xfrm>
            <a:off x="5791200" y="4876800"/>
            <a:ext cx="198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SNR 30 dB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1" descr="Bohe and others 20120119 - 0250-0315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23900"/>
            <a:ext cx="73548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Calibri" charset="0"/>
                <a:ea typeface="ＭＳ Ｐゴシック" charset="-128"/>
                <a:cs typeface="ＭＳ Ｐゴシック" charset="-128"/>
              </a:rPr>
              <a:t>Bohemia AIS Track SNR&gt;9</a:t>
            </a:r>
          </a:p>
        </p:txBody>
      </p:sp>
      <p:sp>
        <p:nvSpPr>
          <p:cNvPr id="11264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UNCLASIFIED/FOR OFFICIAL USE ONLY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5575300"/>
            <a:ext cx="8001000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AIS Bohemia Velocity Range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10.3KTS 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up </a:t>
            </a:r>
            <a:r>
              <a:rPr lang="en-US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10.4KTS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Several HF Radar detections associated by one, two and three standard deviations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Radar Characteristics: SNR&gt;9, Distance from radar when tracked: 7.2 km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76600" y="2971800"/>
            <a:ext cx="76200" cy="19812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90800" y="2362200"/>
            <a:ext cx="2133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Time: 0:25:00</a:t>
            </a:r>
            <a:br>
              <a:rPr lang="en-US" sz="14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</a:br>
            <a:r>
              <a:rPr lang="en-US" sz="14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Distance travelled: 11.3km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3600" y="3733800"/>
            <a:ext cx="7620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7.2km</a:t>
            </a:r>
          </a:p>
        </p:txBody>
      </p:sp>
      <p:sp>
        <p:nvSpPr>
          <p:cNvPr id="112649" name="Slide Number Placeholder 1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C2C5EC9-B3D3-384C-BF93-F34F6E58D9AB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/>
              <a:t>46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2650" name="Picture 22" descr="whitedot-icon5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719263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207000" y="1501775"/>
            <a:ext cx="2286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HF Detection &gt;20dB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07000" y="1744663"/>
            <a:ext cx="2971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20dB&gt;= HF Detection &gt;12dB</a:t>
            </a:r>
          </a:p>
        </p:txBody>
      </p:sp>
      <p:pic>
        <p:nvPicPr>
          <p:cNvPr id="112653" name="Picture 25" descr="reddot-icon49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468438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lightgreen1_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3033" y="2078593"/>
            <a:ext cx="228600" cy="22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5208588" y="2001838"/>
            <a:ext cx="13477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AIS Contact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7000" y="1266825"/>
            <a:ext cx="2413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HF Association three </a:t>
            </a:r>
            <a:r>
              <a:rPr lang="el-GR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σ</a:t>
            </a:r>
            <a:r>
              <a:rPr lang="en-US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12657" name="TextBox 32"/>
          <p:cNvSpPr txBox="1">
            <a:spLocks noChangeArrowheads="1"/>
          </p:cNvSpPr>
          <p:nvPr/>
        </p:nvSpPr>
        <p:spPr bwMode="auto">
          <a:xfrm>
            <a:off x="5203825" y="1001713"/>
            <a:ext cx="2339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Calibri" charset="0"/>
              </a:rPr>
              <a:t>HF Association two </a:t>
            </a:r>
            <a:r>
              <a:rPr lang="el-GR" b="1">
                <a:solidFill>
                  <a:srgbClr val="FFFF00"/>
                </a:solidFill>
                <a:latin typeface="Calibri" charset="0"/>
              </a:rPr>
              <a:t>σ</a:t>
            </a:r>
            <a:endParaRPr lang="en-US" b="1">
              <a:solidFill>
                <a:srgbClr val="FFFF00"/>
              </a:solidFill>
              <a:latin typeface="Calibri" charset="0"/>
            </a:endParaRPr>
          </a:p>
        </p:txBody>
      </p:sp>
      <p:pic>
        <p:nvPicPr>
          <p:cNvPr id="112658" name="Picture 5" descr="C:\Documents and Settings\Daniel Newton\Desktop\MDA\Matlab_test\icons\sta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7334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5203825" y="744538"/>
            <a:ext cx="2416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HF Association one </a:t>
            </a:r>
            <a:r>
              <a:rPr lang="el-GR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σ</a:t>
            </a:r>
            <a:r>
              <a:rPr lang="en-US" b="1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12660" name="Picture 35" descr="triangl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9906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1" name="Picture 36" descr="squar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1100" y="13049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1" descr="mab110826d_iren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68363"/>
            <a:ext cx="9144000" cy="7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1429" y="0"/>
            <a:ext cx="3147785" cy="3231654"/>
          </a:xfrm>
          <a:prstGeom prst="rect">
            <a:avLst/>
          </a:prstGeom>
          <a:solidFill>
            <a:srgbClr val="615200">
              <a:alpha val="34000"/>
            </a:srgbClr>
          </a:solidFill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Real-Time Dual Use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HF Radar Status:</a:t>
            </a:r>
          </a:p>
          <a:p>
            <a:pPr algn="ctr"/>
            <a:endParaRPr lang="en-US" sz="1200" b="1" dirty="0" smtClean="0">
              <a:solidFill>
                <a:srgbClr val="FFFF00"/>
              </a:solidFill>
            </a:endParaRPr>
          </a:p>
          <a:p>
            <a:pPr marL="457200" indent="-457200"/>
            <a:r>
              <a:rPr lang="en-US" sz="2400" b="1" dirty="0" smtClean="0">
                <a:solidFill>
                  <a:srgbClr val="FFFF00"/>
                </a:solidFill>
              </a:rPr>
              <a:t>1) Working in the Mid-Atlantic</a:t>
            </a:r>
          </a:p>
          <a:p>
            <a:pPr marL="457200" indent="-457200"/>
            <a:r>
              <a:rPr lang="en-US" sz="2400" b="1" dirty="0" smtClean="0">
                <a:solidFill>
                  <a:srgbClr val="FFFF00"/>
                </a:solidFill>
              </a:rPr>
              <a:t>2) Summer 2012 Alaska Test</a:t>
            </a:r>
          </a:p>
          <a:p>
            <a:pPr marL="457200" indent="-457200"/>
            <a:r>
              <a:rPr lang="en-US" sz="2400" b="1" dirty="0" smtClean="0">
                <a:solidFill>
                  <a:srgbClr val="FFFF00"/>
                </a:solidFill>
              </a:rPr>
              <a:t>3) Winter 2012-2013 Puerto Rico Test</a:t>
            </a:r>
          </a:p>
        </p:txBody>
      </p:sp>
      <p:pic>
        <p:nvPicPr>
          <p:cNvPr id="5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102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1625" y="434975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321300" y="5700713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3778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2438" y="4371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102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3678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349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3713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099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349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376" name="Picture 30" descr="2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7338" y="5102225"/>
            <a:ext cx="53975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31" descr="IOOS_logo_white.gif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121400" y="3141663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Picture 17" descr="Screen shot 2012-02-19 at 1.29.16 PM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234238" y="3141663"/>
            <a:ext cx="74136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7609" y="3807275"/>
            <a:ext cx="455385" cy="455385"/>
          </a:xfrm>
          <a:prstGeom prst="ellipse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12643" y="535214"/>
            <a:ext cx="2186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August 26, 2011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maracoos.org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6"/>
          <p:cNvSpPr>
            <a:spLocks noChangeArrowheads="1"/>
          </p:cNvSpPr>
          <p:nvPr/>
        </p:nvSpPr>
        <p:spPr bwMode="auto">
          <a:xfrm>
            <a:off x="0" y="76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Times New Roman" charset="0"/>
              </a:rPr>
              <a:t>MARACOOS - Autonomous Underwater Gliders – Since 1998</a:t>
            </a:r>
            <a:endParaRPr lang="en-US" sz="2400" b="1" dirty="0">
              <a:solidFill>
                <a:schemeClr val="accent2"/>
              </a:solidFill>
              <a:latin typeface="Times New Roman" charset="0"/>
            </a:endParaRPr>
          </a:p>
        </p:txBody>
      </p:sp>
      <p:pic>
        <p:nvPicPr>
          <p:cNvPr id="25602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3" t="5562"/>
          <a:stretch>
            <a:fillRect/>
          </a:stretch>
        </p:blipFill>
        <p:spPr bwMode="auto">
          <a:xfrm>
            <a:off x="152400" y="828146"/>
            <a:ext cx="4267200" cy="373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9243" y="618067"/>
            <a:ext cx="4730146" cy="2658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5" name="Picture 22"/>
          <p:cNvPicPr>
            <a:picLocks noChangeAspect="1" noChangeArrowheads="1"/>
          </p:cNvPicPr>
          <p:nvPr/>
        </p:nvPicPr>
        <p:blipFill>
          <a:blip r:embed="rId4"/>
          <a:srcRect l="10814" t="5260" r="12453" b="-1753"/>
          <a:stretch>
            <a:fillRect/>
          </a:stretch>
        </p:blipFill>
        <p:spPr bwMode="auto">
          <a:xfrm>
            <a:off x="143933" y="4538133"/>
            <a:ext cx="1843279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35000"/>
            <a:ext cx="2123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Ocean Color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634066"/>
            <a:ext cx="136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Satellite SST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480732"/>
            <a:ext cx="122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Subsurface </a:t>
            </a:r>
          </a:p>
          <a:p>
            <a:r>
              <a:rPr lang="en-US" sz="1600" dirty="0" smtClean="0"/>
              <a:t>Glider </a:t>
            </a:r>
          </a:p>
          <a:p>
            <a:r>
              <a:rPr lang="en-US" sz="1600" dirty="0" smtClean="0"/>
              <a:t>Data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099733" y="4597401"/>
            <a:ext cx="1752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 Regional</a:t>
            </a:r>
          </a:p>
          <a:p>
            <a:r>
              <a:rPr lang="en-US" dirty="0" smtClean="0"/>
              <a:t>Glider Fleet</a:t>
            </a:r>
          </a:p>
          <a:p>
            <a:r>
              <a:rPr lang="en-US" dirty="0" smtClean="0"/>
              <a:t>   </a:t>
            </a:r>
          </a:p>
          <a:p>
            <a:pPr algn="r"/>
            <a:r>
              <a:rPr lang="en-US" dirty="0" smtClean="0"/>
              <a:t>With Global Reach &gt;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26467" y="3386671"/>
            <a:ext cx="48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Corporate Partner: Teledyne Webb Research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69270" y="3810002"/>
            <a:ext cx="5257799" cy="2378186"/>
            <a:chOff x="457883" y="1296043"/>
            <a:chExt cx="8502054" cy="4489704"/>
          </a:xfrm>
        </p:grpSpPr>
        <p:pic>
          <p:nvPicPr>
            <p:cNvPr id="13" name="Picture 12" descr="20110805_worldMap.png"/>
            <p:cNvPicPr>
              <a:picLocks noChangeAspect="1"/>
            </p:cNvPicPr>
            <p:nvPr/>
          </p:nvPicPr>
          <p:blipFill>
            <a:blip r:embed="rId5" cstate="print"/>
            <a:srcRect l="9125" t="20167" r="8500" b="21833"/>
            <a:stretch>
              <a:fillRect/>
            </a:stretch>
          </p:blipFill>
          <p:spPr>
            <a:xfrm>
              <a:off x="457883" y="1296043"/>
              <a:ext cx="8502054" cy="4489704"/>
            </a:xfrm>
            <a:prstGeom prst="rect">
              <a:avLst/>
            </a:prstGeom>
          </p:spPr>
        </p:pic>
        <p:sp>
          <p:nvSpPr>
            <p:cNvPr id="14" name="Freeform 13"/>
            <p:cNvSpPr/>
            <p:nvPr/>
          </p:nvSpPr>
          <p:spPr>
            <a:xfrm>
              <a:off x="4140994" y="2128839"/>
              <a:ext cx="47625" cy="441232"/>
            </a:xfrm>
            <a:custGeom>
              <a:avLst/>
              <a:gdLst>
                <a:gd name="connsiteX0" fmla="*/ 2381 w 47625"/>
                <a:gd name="connsiteY0" fmla="*/ 0 h 441232"/>
                <a:gd name="connsiteX1" fmla="*/ 7144 w 47625"/>
                <a:gd name="connsiteY1" fmla="*/ 7143 h 441232"/>
                <a:gd name="connsiteX2" fmla="*/ 9525 w 47625"/>
                <a:gd name="connsiteY2" fmla="*/ 14287 h 441232"/>
                <a:gd name="connsiteX3" fmla="*/ 16669 w 47625"/>
                <a:gd name="connsiteY3" fmla="*/ 19050 h 441232"/>
                <a:gd name="connsiteX4" fmla="*/ 23812 w 47625"/>
                <a:gd name="connsiteY4" fmla="*/ 40481 h 441232"/>
                <a:gd name="connsiteX5" fmla="*/ 30956 w 47625"/>
                <a:gd name="connsiteY5" fmla="*/ 45243 h 441232"/>
                <a:gd name="connsiteX6" fmla="*/ 38100 w 47625"/>
                <a:gd name="connsiteY6" fmla="*/ 80962 h 441232"/>
                <a:gd name="connsiteX7" fmla="*/ 35719 w 47625"/>
                <a:gd name="connsiteY7" fmla="*/ 192881 h 441232"/>
                <a:gd name="connsiteX8" fmla="*/ 33337 w 47625"/>
                <a:gd name="connsiteY8" fmla="*/ 204787 h 441232"/>
                <a:gd name="connsiteX9" fmla="*/ 28575 w 47625"/>
                <a:gd name="connsiteY9" fmla="*/ 238125 h 441232"/>
                <a:gd name="connsiteX10" fmla="*/ 26194 w 47625"/>
                <a:gd name="connsiteY10" fmla="*/ 266700 h 441232"/>
                <a:gd name="connsiteX11" fmla="*/ 23812 w 47625"/>
                <a:gd name="connsiteY11" fmla="*/ 276225 h 441232"/>
                <a:gd name="connsiteX12" fmla="*/ 21431 w 47625"/>
                <a:gd name="connsiteY12" fmla="*/ 302418 h 441232"/>
                <a:gd name="connsiteX13" fmla="*/ 16669 w 47625"/>
                <a:gd name="connsiteY13" fmla="*/ 316706 h 441232"/>
                <a:gd name="connsiteX14" fmla="*/ 14287 w 47625"/>
                <a:gd name="connsiteY14" fmla="*/ 328612 h 441232"/>
                <a:gd name="connsiteX15" fmla="*/ 11906 w 47625"/>
                <a:gd name="connsiteY15" fmla="*/ 335756 h 441232"/>
                <a:gd name="connsiteX16" fmla="*/ 4762 w 47625"/>
                <a:gd name="connsiteY16" fmla="*/ 359568 h 441232"/>
                <a:gd name="connsiteX17" fmla="*/ 2381 w 47625"/>
                <a:gd name="connsiteY17" fmla="*/ 366712 h 441232"/>
                <a:gd name="connsiteX18" fmla="*/ 0 w 47625"/>
                <a:gd name="connsiteY18" fmla="*/ 373856 h 441232"/>
                <a:gd name="connsiteX19" fmla="*/ 2381 w 47625"/>
                <a:gd name="connsiteY19" fmla="*/ 397668 h 441232"/>
                <a:gd name="connsiteX20" fmla="*/ 9525 w 47625"/>
                <a:gd name="connsiteY20" fmla="*/ 421481 h 441232"/>
                <a:gd name="connsiteX21" fmla="*/ 19050 w 47625"/>
                <a:gd name="connsiteY21" fmla="*/ 426243 h 441232"/>
                <a:gd name="connsiteX22" fmla="*/ 23812 w 47625"/>
                <a:gd name="connsiteY22" fmla="*/ 433387 h 441232"/>
                <a:gd name="connsiteX23" fmla="*/ 47625 w 47625"/>
                <a:gd name="connsiteY23" fmla="*/ 438150 h 441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625" h="441232">
                  <a:moveTo>
                    <a:pt x="2381" y="0"/>
                  </a:moveTo>
                  <a:cubicBezTo>
                    <a:pt x="3969" y="2381"/>
                    <a:pt x="5864" y="4583"/>
                    <a:pt x="7144" y="7143"/>
                  </a:cubicBezTo>
                  <a:cubicBezTo>
                    <a:pt x="8267" y="9388"/>
                    <a:pt x="7957" y="12327"/>
                    <a:pt x="9525" y="14287"/>
                  </a:cubicBezTo>
                  <a:cubicBezTo>
                    <a:pt x="11313" y="16522"/>
                    <a:pt x="14288" y="17462"/>
                    <a:pt x="16669" y="19050"/>
                  </a:cubicBezTo>
                  <a:cubicBezTo>
                    <a:pt x="18150" y="24975"/>
                    <a:pt x="20364" y="35653"/>
                    <a:pt x="23812" y="40481"/>
                  </a:cubicBezTo>
                  <a:cubicBezTo>
                    <a:pt x="25475" y="42810"/>
                    <a:pt x="28575" y="43656"/>
                    <a:pt x="30956" y="45243"/>
                  </a:cubicBezTo>
                  <a:cubicBezTo>
                    <a:pt x="37992" y="66350"/>
                    <a:pt x="35165" y="54541"/>
                    <a:pt x="38100" y="80962"/>
                  </a:cubicBezTo>
                  <a:cubicBezTo>
                    <a:pt x="37306" y="118268"/>
                    <a:pt x="37153" y="155594"/>
                    <a:pt x="35719" y="192881"/>
                  </a:cubicBezTo>
                  <a:cubicBezTo>
                    <a:pt x="35563" y="196925"/>
                    <a:pt x="33909" y="200780"/>
                    <a:pt x="33337" y="204787"/>
                  </a:cubicBezTo>
                  <a:cubicBezTo>
                    <a:pt x="27676" y="244407"/>
                    <a:pt x="33961" y="211193"/>
                    <a:pt x="28575" y="238125"/>
                  </a:cubicBezTo>
                  <a:cubicBezTo>
                    <a:pt x="27781" y="247650"/>
                    <a:pt x="27380" y="257216"/>
                    <a:pt x="26194" y="266700"/>
                  </a:cubicBezTo>
                  <a:cubicBezTo>
                    <a:pt x="25788" y="269947"/>
                    <a:pt x="24245" y="272981"/>
                    <a:pt x="23812" y="276225"/>
                  </a:cubicBezTo>
                  <a:cubicBezTo>
                    <a:pt x="22653" y="284915"/>
                    <a:pt x="22954" y="293784"/>
                    <a:pt x="21431" y="302418"/>
                  </a:cubicBezTo>
                  <a:cubicBezTo>
                    <a:pt x="20559" y="307362"/>
                    <a:pt x="17654" y="311783"/>
                    <a:pt x="16669" y="316706"/>
                  </a:cubicBezTo>
                  <a:cubicBezTo>
                    <a:pt x="15875" y="320675"/>
                    <a:pt x="15269" y="324686"/>
                    <a:pt x="14287" y="328612"/>
                  </a:cubicBezTo>
                  <a:cubicBezTo>
                    <a:pt x="13678" y="331047"/>
                    <a:pt x="12596" y="333342"/>
                    <a:pt x="11906" y="335756"/>
                  </a:cubicBezTo>
                  <a:cubicBezTo>
                    <a:pt x="4711" y="360941"/>
                    <a:pt x="16077" y="325625"/>
                    <a:pt x="4762" y="359568"/>
                  </a:cubicBezTo>
                  <a:lnTo>
                    <a:pt x="2381" y="366712"/>
                  </a:lnTo>
                  <a:lnTo>
                    <a:pt x="0" y="373856"/>
                  </a:lnTo>
                  <a:cubicBezTo>
                    <a:pt x="794" y="381793"/>
                    <a:pt x="1449" y="389746"/>
                    <a:pt x="2381" y="397668"/>
                  </a:cubicBezTo>
                  <a:cubicBezTo>
                    <a:pt x="3279" y="405300"/>
                    <a:pt x="2611" y="415720"/>
                    <a:pt x="9525" y="421481"/>
                  </a:cubicBezTo>
                  <a:cubicBezTo>
                    <a:pt x="12252" y="423753"/>
                    <a:pt x="15875" y="424656"/>
                    <a:pt x="19050" y="426243"/>
                  </a:cubicBezTo>
                  <a:cubicBezTo>
                    <a:pt x="20637" y="428624"/>
                    <a:pt x="21788" y="431363"/>
                    <a:pt x="23812" y="433387"/>
                  </a:cubicBezTo>
                  <a:cubicBezTo>
                    <a:pt x="31657" y="441232"/>
                    <a:pt x="35709" y="438150"/>
                    <a:pt x="47625" y="43815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13928" y="5370285"/>
            <a:ext cx="166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&gt;270 Missions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5308600" y="2505075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alibri" charset="0"/>
              </a:rPr>
              <a:t>Vessels - </a:t>
            </a:r>
          </a:p>
          <a:p>
            <a:endParaRPr lang="en-US" sz="1400">
              <a:solidFill>
                <a:schemeClr val="bg1"/>
              </a:solidFill>
              <a:latin typeface="Calibri" charset="0"/>
            </a:endParaRPr>
          </a:p>
          <a:p>
            <a:r>
              <a:rPr lang="en-US" sz="140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6002338" y="3160713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Satellite</a:t>
            </a: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002338" y="3479800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Ships/ Vessels</a:t>
            </a:r>
          </a:p>
        </p:txBody>
      </p:sp>
      <p:sp>
        <p:nvSpPr>
          <p:cNvPr id="17413" name="TextBox 9"/>
          <p:cNvSpPr txBox="1">
            <a:spLocks noChangeArrowheads="1"/>
          </p:cNvSpPr>
          <p:nvPr/>
        </p:nvSpPr>
        <p:spPr bwMode="auto">
          <a:xfrm>
            <a:off x="5951538" y="4192588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REMUS</a:t>
            </a:r>
          </a:p>
        </p:txBody>
      </p: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5951538" y="4511675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Modeling</a:t>
            </a:r>
          </a:p>
        </p:txBody>
      </p:sp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5951538" y="4830763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Leadership</a:t>
            </a:r>
          </a:p>
        </p:txBody>
      </p:sp>
      <p:sp>
        <p:nvSpPr>
          <p:cNvPr id="17416" name="TextBox 12"/>
          <p:cNvSpPr txBox="1">
            <a:spLocks noChangeArrowheads="1"/>
          </p:cNvSpPr>
          <p:nvPr/>
        </p:nvSpPr>
        <p:spPr bwMode="auto">
          <a:xfrm>
            <a:off x="7415213" y="3160713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CODAR</a:t>
            </a:r>
          </a:p>
        </p:txBody>
      </p:sp>
      <p:sp>
        <p:nvSpPr>
          <p:cNvPr id="17417" name="TextBox 13"/>
          <p:cNvSpPr txBox="1">
            <a:spLocks noChangeArrowheads="1"/>
          </p:cNvSpPr>
          <p:nvPr/>
        </p:nvSpPr>
        <p:spPr bwMode="auto">
          <a:xfrm>
            <a:off x="7415213" y="3479800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Glider</a:t>
            </a:r>
          </a:p>
        </p:txBody>
      </p:sp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7364413" y="4192588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Data Vis.</a:t>
            </a:r>
          </a:p>
        </p:txBody>
      </p: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7364413" y="4511675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Security</a:t>
            </a:r>
          </a:p>
        </p:txBody>
      </p:sp>
      <p:sp>
        <p:nvSpPr>
          <p:cNvPr id="17420" name="TextBox 16"/>
          <p:cNvSpPr txBox="1">
            <a:spLocks noChangeArrowheads="1"/>
          </p:cNvSpPr>
          <p:nvPr/>
        </p:nvSpPr>
        <p:spPr bwMode="auto">
          <a:xfrm>
            <a:off x="7364413" y="4830763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alibri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5800" y="3001963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422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3" y="1144588"/>
            <a:ext cx="8132762" cy="2874962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</p:pic>
      <p:sp>
        <p:nvSpPr>
          <p:cNvPr id="17423" name="Text Box 3"/>
          <p:cNvSpPr txBox="1">
            <a:spLocks noChangeArrowheads="1"/>
          </p:cNvSpPr>
          <p:nvPr/>
        </p:nvSpPr>
        <p:spPr bwMode="auto">
          <a:xfrm>
            <a:off x="3335338" y="5618163"/>
            <a:ext cx="1828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CODAR Network</a:t>
            </a:r>
          </a:p>
        </p:txBody>
      </p:sp>
      <p:sp>
        <p:nvSpPr>
          <p:cNvPr id="17424" name="Text Box 4"/>
          <p:cNvSpPr txBox="1">
            <a:spLocks noChangeArrowheads="1"/>
          </p:cNvSpPr>
          <p:nvPr/>
        </p:nvSpPr>
        <p:spPr bwMode="auto">
          <a:xfrm>
            <a:off x="5481638" y="5611813"/>
            <a:ext cx="1441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Glider Fleet</a:t>
            </a:r>
          </a:p>
        </p:txBody>
      </p:sp>
      <p:sp>
        <p:nvSpPr>
          <p:cNvPr id="17425" name="Text Box 5"/>
          <p:cNvSpPr txBox="1">
            <a:spLocks noChangeArrowheads="1"/>
          </p:cNvSpPr>
          <p:nvPr/>
        </p:nvSpPr>
        <p:spPr bwMode="auto">
          <a:xfrm>
            <a:off x="127000" y="5618163"/>
            <a:ext cx="3119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Satellite Data Acquisition Stations</a:t>
            </a:r>
          </a:p>
        </p:txBody>
      </p:sp>
      <p:pic>
        <p:nvPicPr>
          <p:cNvPr id="21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37163" y="4356100"/>
            <a:ext cx="1739900" cy="1312863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7427" name="Text Box 10"/>
          <p:cNvSpPr txBox="1">
            <a:spLocks noChangeArrowheads="1"/>
          </p:cNvSpPr>
          <p:nvPr/>
        </p:nvSpPr>
        <p:spPr bwMode="auto">
          <a:xfrm>
            <a:off x="7191375" y="5618163"/>
            <a:ext cx="1876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charset="0"/>
              </a:rPr>
              <a:t>3-D Forecasts</a:t>
            </a:r>
          </a:p>
        </p:txBody>
      </p:sp>
      <p:sp>
        <p:nvSpPr>
          <p:cNvPr id="1742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Calibri" charset="0"/>
              </a:rPr>
              <a:t>Rutgers University - Coastal Ocean Observation Lab</a:t>
            </a:r>
          </a:p>
          <a:p>
            <a:pPr algn="ctr"/>
            <a:r>
              <a:rPr lang="en-US" sz="2800" b="1">
                <a:latin typeface="Calibri" charset="0"/>
              </a:rPr>
              <a:t>Operations, Research &amp; Education Center </a:t>
            </a:r>
          </a:p>
        </p:txBody>
      </p:sp>
      <p:pic>
        <p:nvPicPr>
          <p:cNvPr id="24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17638" y="4337050"/>
            <a:ext cx="17653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5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40100" y="4340225"/>
            <a:ext cx="1746250" cy="130968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6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239000" y="4337050"/>
            <a:ext cx="1755775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7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53988" y="4337050"/>
            <a:ext cx="1079500" cy="1316038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9144000" cy="29935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1606" t="5229" b="18102"/>
          <a:stretch>
            <a:fillRect/>
          </a:stretch>
        </p:blipFill>
        <p:spPr bwMode="auto">
          <a:xfrm>
            <a:off x="0" y="175753"/>
            <a:ext cx="9144000" cy="5980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4" descr="Science and Technology Ocean Battlespace Sensing (Code 32) "/>
          <p:cNvPicPr>
            <a:picLocks noChangeAspect="1" noChangeArrowheads="1"/>
          </p:cNvPicPr>
          <p:nvPr/>
        </p:nvPicPr>
        <p:blipFill>
          <a:blip r:embed="rId3"/>
          <a:srcRect t="-3102" r="8000"/>
          <a:stretch>
            <a:fillRect/>
          </a:stretch>
        </p:blipFill>
        <p:spPr bwMode="auto">
          <a:xfrm>
            <a:off x="0" y="498928"/>
            <a:ext cx="1981200" cy="388938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71800" y="3336465"/>
            <a:ext cx="304800" cy="304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7339" t="6221" r="34557" b="9349"/>
          <a:stretch>
            <a:fillRect/>
          </a:stretch>
        </p:blipFill>
        <p:spPr bwMode="auto">
          <a:xfrm>
            <a:off x="5791200" y="3326940"/>
            <a:ext cx="33528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3276600" y="3336465"/>
            <a:ext cx="2514600" cy="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76600" y="3641265"/>
            <a:ext cx="2438400" cy="2514600"/>
          </a:xfrm>
          <a:prstGeom prst="line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gor1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529" y="391880"/>
            <a:ext cx="1143000" cy="692150"/>
          </a:xfrm>
          <a:prstGeom prst="rect">
            <a:avLst/>
          </a:prstGeom>
          <a:noFill/>
        </p:spPr>
      </p:pic>
      <p:pic>
        <p:nvPicPr>
          <p:cNvPr id="11" name="Picture 10" descr="Knorr_550_6425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400951"/>
            <a:ext cx="1524000" cy="850900"/>
          </a:xfrm>
          <a:prstGeom prst="rect">
            <a:avLst/>
          </a:prstGeom>
          <a:noFill/>
        </p:spPr>
      </p:pic>
      <p:pic>
        <p:nvPicPr>
          <p:cNvPr id="12" name="Picture 11" descr="oceanu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1279065"/>
            <a:ext cx="914400" cy="600075"/>
          </a:xfrm>
          <a:prstGeom prst="rect">
            <a:avLst/>
          </a:prstGeom>
          <a:noFill/>
        </p:spPr>
      </p:pic>
      <p:pic>
        <p:nvPicPr>
          <p:cNvPr id="13" name="Picture 12" descr="Endeavor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964865"/>
            <a:ext cx="1219200" cy="765175"/>
          </a:xfrm>
          <a:prstGeom prst="rect">
            <a:avLst/>
          </a:prstGeom>
          <a:noFill/>
        </p:spPr>
      </p:pic>
      <p:pic>
        <p:nvPicPr>
          <p:cNvPr id="14" name="Picture 13" descr="Hugh%20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3946065"/>
            <a:ext cx="1219200" cy="914400"/>
          </a:xfrm>
          <a:prstGeom prst="rect">
            <a:avLst/>
          </a:prstGeom>
          <a:noFill/>
        </p:spPr>
      </p:pic>
      <p:pic>
        <p:nvPicPr>
          <p:cNvPr id="15" name="Picture 14" descr="Tiog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1279065"/>
            <a:ext cx="838200" cy="603250"/>
          </a:xfrm>
          <a:prstGeom prst="rect">
            <a:avLst/>
          </a:prstGeom>
          <a:noFill/>
        </p:spPr>
      </p:pic>
      <p:pic>
        <p:nvPicPr>
          <p:cNvPr id="16" name="Picture 15" descr="twin_ott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5800" y="5395453"/>
            <a:ext cx="1266825" cy="760412"/>
          </a:xfrm>
          <a:prstGeom prst="rect">
            <a:avLst/>
          </a:prstGeom>
          <a:noFill/>
        </p:spPr>
      </p:pic>
      <p:pic>
        <p:nvPicPr>
          <p:cNvPr id="17" name="Picture 16" descr="radarsa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86688" y="517065"/>
            <a:ext cx="1357312" cy="1174750"/>
          </a:xfrm>
          <a:prstGeom prst="rect">
            <a:avLst/>
          </a:prstGeom>
          <a:noFill/>
        </p:spPr>
      </p:pic>
      <p:pic>
        <p:nvPicPr>
          <p:cNvPr id="18" name="Picture 17" descr="glider-surface_sm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2803065"/>
            <a:ext cx="1295400" cy="1008063"/>
          </a:xfrm>
          <a:prstGeom prst="rect">
            <a:avLst/>
          </a:prstGeom>
          <a:noFill/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03925" y="558277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62 Moorings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0" y="1571165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Ships 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52400" y="501286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 Aircraft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0" y="242206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Gliders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7518400" y="13606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&gt;12 Satellites 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848600" y="1736265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3 Ground- stations 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0" y="825494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48 Senior</a:t>
            </a:r>
          </a:p>
          <a:p>
            <a:r>
              <a:rPr lang="en-US" dirty="0" err="1">
                <a:solidFill>
                  <a:schemeClr val="bg1"/>
                </a:solidFill>
              </a:rPr>
              <a:t>PI’s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PM’s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6" name="Picture 25" descr="satmex5_hirez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67400" y="517065"/>
            <a:ext cx="1062038" cy="1371600"/>
          </a:xfrm>
          <a:prstGeom prst="rect">
            <a:avLst/>
          </a:prstGeom>
          <a:noFill/>
        </p:spPr>
      </p:pic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400800" y="89806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715000" y="136065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HiSeasNet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flipV="1">
            <a:off x="2514600" y="3488865"/>
            <a:ext cx="381000" cy="152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3352800" y="1279065"/>
            <a:ext cx="990600" cy="1981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>
            <a:off x="3048000" y="2498265"/>
            <a:ext cx="0" cy="762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flipH="1">
            <a:off x="3200400" y="2345865"/>
            <a:ext cx="152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V="1">
            <a:off x="2286000" y="3717465"/>
            <a:ext cx="60960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V="1">
            <a:off x="2362200" y="3717465"/>
            <a:ext cx="762000" cy="15240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3352800" y="1736265"/>
            <a:ext cx="4267200" cy="1752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3352800" y="1202865"/>
            <a:ext cx="2895600" cy="1143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 flipH="1">
            <a:off x="3124200" y="1431465"/>
            <a:ext cx="3200400" cy="2057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2057400" y="1355265"/>
            <a:ext cx="4191000" cy="1981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4953000" y="1431465"/>
            <a:ext cx="1447800" cy="4724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 rot="20380711">
            <a:off x="4060371" y="1239150"/>
            <a:ext cx="191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Communication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0"/>
            <a:ext cx="536311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ONR Shallow Water 2006 Joint Experiment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B8B281AB-0986-5744-B425-82383BAC9FFC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0" y="76200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b="1" dirty="0"/>
              <a:t>Mid-Atlantic Bight HF Radar Network</a:t>
            </a:r>
            <a:endParaRPr lang="en-US" sz="2600" b="1" dirty="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640442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4953000" y="2485571"/>
            <a:ext cx="358303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14 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 7 Medium-Range CODARs</a:t>
            </a:r>
          </a:p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15</a:t>
            </a:r>
            <a:r>
              <a:rPr lang="en-US" sz="1800" b="1" dirty="0">
                <a:solidFill>
                  <a:schemeClr val="bg1"/>
                </a:solidFill>
              </a:rPr>
              <a:t> Short-Range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36 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 &amp; </a:t>
            </a:r>
            <a:r>
              <a:rPr lang="en-US" sz="1800" b="1" dirty="0" err="1" smtClean="0">
                <a:solidFill>
                  <a:schemeClr val="bg1"/>
                </a:solidFill>
              </a:rPr>
              <a:t>Multistatic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sz="18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Dual-Use: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     1) Surface Current Mapping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     2) Vessel Tracking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8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00"/>
                </a:solidFill>
              </a:rPr>
              <a:t>1000 km Alongshore Length Scale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5535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                            </a:t>
            </a:r>
            <a:r>
              <a:rPr lang="en-US" sz="2400" b="1" dirty="0" smtClean="0"/>
              <a:t> Success </a:t>
            </a:r>
            <a:r>
              <a:rPr lang="en-US" sz="2400" b="1" dirty="0"/>
              <a:t>Stories – Making a Difference</a:t>
            </a:r>
          </a:p>
          <a:p>
            <a:endParaRPr lang="en-US" sz="2400" b="1" dirty="0"/>
          </a:p>
          <a:p>
            <a:r>
              <a:rPr lang="en-US" sz="2400" b="1" i="1" dirty="0"/>
              <a:t>Optimizing HF Radar for SAR using USCG Surface Drifters</a:t>
            </a:r>
          </a:p>
          <a:p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Art Allen </a:t>
            </a:r>
          </a:p>
          <a:p>
            <a:r>
              <a:rPr lang="en-US" sz="2000" b="1" dirty="0"/>
              <a:t>U.S. Coast Guard</a:t>
            </a:r>
          </a:p>
          <a:p>
            <a:endParaRPr lang="en-US" sz="2000" b="1" dirty="0"/>
          </a:p>
          <a:p>
            <a:r>
              <a:rPr lang="en-US" sz="2000" b="1" dirty="0"/>
              <a:t>Scott Glenn</a:t>
            </a:r>
          </a:p>
          <a:p>
            <a:r>
              <a:rPr lang="en-US" sz="2000" b="1" dirty="0"/>
              <a:t>Rutgers University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Mid</a:t>
            </a:r>
            <a:r>
              <a:rPr lang="en-US" sz="2000" b="1" dirty="0"/>
              <a:t>-Atlantic </a:t>
            </a:r>
            <a:r>
              <a:rPr lang="en-US" sz="2000" b="1" dirty="0" smtClean="0"/>
              <a:t>Regional Association</a:t>
            </a:r>
          </a:p>
          <a:p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1" descr="IOOS_logo_whit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667" y="0"/>
            <a:ext cx="1701802" cy="68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8562</TotalTime>
  <Words>1597</Words>
  <Application>Microsoft Macintosh PowerPoint</Application>
  <PresentationFormat>On-screen Show (4:3)</PresentationFormat>
  <Paragraphs>375</Paragraphs>
  <Slides>47</Slides>
  <Notes>27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5000 Virtual Drifters –  24 Hours Into Search</vt:lpstr>
      <vt:lpstr>5000 Virtual Drifters –  48 Hours Into Search</vt:lpstr>
      <vt:lpstr>5000 Virtual Drifters –  72 Hours Into Search</vt:lpstr>
      <vt:lpstr>5000 Virtual Drifters –  96 Hours Into Search</vt:lpstr>
      <vt:lpstr>5000 Virtual Drifters –  Search Area After 96 Hours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Multi-Level Access and Information Sharing  with Open Mongoose (MDA CONOP)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Bohemia AIS Track SNR&gt;9</vt:lpstr>
      <vt:lpstr>Slide 47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215</cp:revision>
  <dcterms:created xsi:type="dcterms:W3CDTF">2012-07-27T00:41:39Z</dcterms:created>
  <dcterms:modified xsi:type="dcterms:W3CDTF">2012-07-27T00:47:04Z</dcterms:modified>
</cp:coreProperties>
</file>