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93" r:id="rId3"/>
    <p:sldId id="394" r:id="rId4"/>
    <p:sldId id="390" r:id="rId5"/>
    <p:sldId id="395" r:id="rId6"/>
    <p:sldId id="382" r:id="rId7"/>
    <p:sldId id="396" r:id="rId8"/>
    <p:sldId id="363" r:id="rId9"/>
    <p:sldId id="379" r:id="rId10"/>
    <p:sldId id="391" r:id="rId11"/>
    <p:sldId id="317" r:id="rId12"/>
    <p:sldId id="319" r:id="rId13"/>
    <p:sldId id="349" r:id="rId14"/>
    <p:sldId id="371" r:id="rId15"/>
    <p:sldId id="375" r:id="rId16"/>
    <p:sldId id="389" r:id="rId17"/>
    <p:sldId id="392" r:id="rId18"/>
    <p:sldId id="275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CDC00"/>
    <a:srgbClr val="707165"/>
    <a:srgbClr val="FFFFCC"/>
    <a:srgbClr val="FFFF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042" autoAdjust="0"/>
    <p:restoredTop sz="71587" autoAdjust="0"/>
  </p:normalViewPr>
  <p:slideViewPr>
    <p:cSldViewPr>
      <p:cViewPr varScale="1">
        <p:scale>
          <a:sx n="70" d="100"/>
          <a:sy n="70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57030-3728-4D28-802A-F331A0310E25}" type="datetimeFigureOut">
              <a:rPr lang="en-US" smtClean="0"/>
              <a:pPr/>
              <a:t>7/27/12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EE386-EC34-4A84-BEF8-8A0CDFFCF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5491F1-4FFA-4D25-8C1F-D89F08EE0F5A}" type="datetimeFigureOut">
              <a:rPr lang="en-US" smtClean="0"/>
              <a:pPr/>
              <a:t>7/27/12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E9C99F-03D5-4CBD-930C-FDE3D2393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C99F-03D5-4CBD-930C-FDE3D23939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Calibri" pitchFamily="1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E2C28-B36A-4911-B2C4-B666B5141DD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AOOS is a network of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C99F-03D5-4CBD-930C-FDE3D23939B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EA2812-9475-6E4A-B931-1736B6685254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98B57-E125-5D41-8DF7-E998CB3CF508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2850" indent="-232850"/>
            <a:r>
              <a:rPr lang="en-US" dirty="0"/>
              <a:t>7. The IOOS is a multi-scale system consisting of two </a:t>
            </a:r>
            <a:r>
              <a:rPr lang="en-US" u="sng" dirty="0"/>
              <a:t>interdependent</a:t>
            </a:r>
            <a:r>
              <a:rPr lang="en-US" dirty="0"/>
              <a:t> components, </a:t>
            </a:r>
          </a:p>
          <a:p>
            <a:pPr marL="232850" indent="-232850"/>
            <a:endParaRPr lang="en-US" dirty="0"/>
          </a:p>
          <a:p>
            <a:pPr marL="232850" indent="-232850">
              <a:buFontTx/>
              <a:buChar char="•"/>
            </a:pPr>
            <a:r>
              <a:rPr lang="en-US" dirty="0"/>
              <a:t>one for the Global Ocean and </a:t>
            </a:r>
          </a:p>
          <a:p>
            <a:pPr marL="232850" indent="-232850">
              <a:buFontTx/>
              <a:buChar char="•"/>
            </a:pPr>
            <a:r>
              <a:rPr lang="en-US" dirty="0"/>
              <a:t>one for U.S. coastal waters and Great Lakes.</a:t>
            </a:r>
          </a:p>
          <a:p>
            <a:pPr marL="232850" indent="-232850"/>
            <a:endParaRPr lang="en-US" dirty="0"/>
          </a:p>
          <a:p>
            <a:pPr marL="232850" indent="-232850"/>
            <a:r>
              <a:rPr lang="en-US" dirty="0"/>
              <a:t>The coastal component consists of a </a:t>
            </a:r>
          </a:p>
          <a:p>
            <a:pPr marL="232850" indent="-232850">
              <a:buFontTx/>
              <a:buChar char="•"/>
            </a:pPr>
            <a:r>
              <a:rPr lang="en-US" dirty="0"/>
              <a:t>National Backbone with </a:t>
            </a:r>
          </a:p>
          <a:p>
            <a:pPr marL="232850" indent="-232850">
              <a:buFontTx/>
              <a:buChar char="•"/>
            </a:pPr>
            <a:r>
              <a:rPr lang="en-US" dirty="0"/>
              <a:t>Regional Coastal Ocean Observing Systems nested in it.</a:t>
            </a:r>
          </a:p>
          <a:p>
            <a:pPr marL="232850" indent="-232850"/>
            <a:endParaRPr lang="en-US" dirty="0"/>
          </a:p>
          <a:p>
            <a:pPr marL="232850" indent="-232850"/>
            <a:r>
              <a:rPr lang="en-US" dirty="0"/>
              <a:t>The global ocean-climate component is primarily concerned with global climate change, natural hazards &amp; marine services.</a:t>
            </a:r>
          </a:p>
          <a:p>
            <a:pPr marL="232850" indent="-232850"/>
            <a:endParaRPr lang="en-US" dirty="0"/>
          </a:p>
          <a:p>
            <a:pPr marL="232850" indent="-232850"/>
            <a:r>
              <a:rPr lang="en-US" dirty="0"/>
              <a:t>The coastal component is primarily concerned with the impacts of climate change, natural hazards and human activities on the coastal zone and the Great Lakes.</a:t>
            </a:r>
          </a:p>
          <a:p>
            <a:pPr marL="232850" indent="-232850"/>
            <a:endParaRPr lang="en-US" dirty="0"/>
          </a:p>
          <a:p>
            <a:pPr marL="232850" indent="-232850"/>
            <a:r>
              <a:rPr lang="en-US" dirty="0"/>
              <a:t>Plans for the global ocean-climate component were completed in the late 1990’s and implementation is underway.</a:t>
            </a:r>
          </a:p>
          <a:p>
            <a:pPr marL="232850" indent="-232850"/>
            <a:endParaRPr lang="en-US" dirty="0"/>
          </a:p>
          <a:p>
            <a:pPr marL="232850" indent="-232850"/>
            <a:r>
              <a:rPr lang="en-US" dirty="0"/>
              <a:t>Plans for the initial coastal component have been completed and approved recently and implementation is just beginning.</a:t>
            </a:r>
          </a:p>
          <a:p>
            <a:pPr marL="232850" indent="-232850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02C8C-47A5-7A49-9919-48BC544C05AF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This system will allow users to visualize, query and integrate data from multiple source types (sensors, models, remote sensing, GIS data layers and in situ observations) on a single platform.</a:t>
            </a:r>
          </a:p>
          <a:p>
            <a:pPr eaLnBrk="1" hangingPunct="1"/>
            <a:r>
              <a:rPr lang="en-US">
                <a:sym typeface="Wingdings" charset="2"/>
              </a:rPr>
              <a:t>planning and management</a:t>
            </a:r>
            <a:endParaRPr lang="en-US"/>
          </a:p>
          <a:p>
            <a:pPr eaLnBrk="1" hangingPunct="1"/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E8EC78-6542-D24D-9569-EFF80458515B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Pulling 3,000+ real-time sensors</a:t>
            </a:r>
          </a:p>
          <a:p>
            <a:r>
              <a:rPr lang="en-US" baseline="0" dirty="0" smtClean="0"/>
              <a:t>Broadest interpretation of “coastal”</a:t>
            </a:r>
          </a:p>
          <a:p>
            <a:r>
              <a:rPr lang="en-US" baseline="0" dirty="0" smtClean="0"/>
              <a:t>Google interface</a:t>
            </a:r>
          </a:p>
          <a:p>
            <a:r>
              <a:rPr lang="en-US" baseline="0" dirty="0" smtClean="0"/>
              <a:t>Zoom in on the Homer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C99F-03D5-4CBD-930C-FDE3D23939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list of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C99F-03D5-4CBD-930C-FDE3D23939B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list of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C99F-03D5-4CBD-930C-FDE3D23939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C99F-03D5-4CBD-930C-FDE3D23939B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</p:spPr>
        <p:txBody>
          <a:bodyPr/>
          <a:lstStyle/>
          <a:p>
            <a:fld id="{FCA6E1DA-883B-AC4C-8045-42836AEE1BB7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495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68EB-C714-3641-8B6E-50D91A3045EB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9A24-D144-374D-A3AC-1982608DDB07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799C0-9473-DA49-BEEC-BEDB9D2A0A55}" type="datetime1">
              <a:rPr lang="en-US" smtClean="0"/>
              <a:pPr>
                <a:defRPr/>
              </a:pPr>
              <a:t>7/27/12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1CE1-A537-3041-B21A-0D2E4F730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"/>
          </p:nvPr>
        </p:nvSpPr>
        <p:spPr>
          <a:xfrm>
            <a:off x="152400" y="640080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FDC1EB-7340-C444-850E-51B655D11315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124200" y="6534150"/>
            <a:ext cx="594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F69C-7E94-1E4E-B0F7-23CB0E9A5171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C4D2-E568-2942-B2FE-45E9985AF132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BBC5-8ABA-8444-974E-79684F7E2BC1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4E1-7000-5541-9213-7BCEE9F818E6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FD1E-899B-B04F-A24B-6450CF51CD3C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B5B-E2F2-AB4D-B036-F3BEC76079E7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327E-E42A-2749-A52D-387DDB823C8A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52400" y="63436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5F4C5F-089B-714F-AFAE-752C1467AC7C}" type="datetime1">
              <a:rPr lang="en-US" smtClean="0"/>
              <a:pPr/>
              <a:t>7/27/12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594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9" name="Picture 18" descr="AOOS_whitetext.png"/>
          <p:cNvPicPr>
            <a:picLocks noChangeAspect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>
          <a:xfrm>
            <a:off x="95249" y="76200"/>
            <a:ext cx="1428751" cy="381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ev.axiomalaska.com/adfg/aerialsurveytest/main.html" TargetMode="External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 cstate="print"/>
          <a:srcRect l="20356" t="10507" r="20546" b="7144"/>
          <a:stretch>
            <a:fillRect/>
          </a:stretch>
        </p:blipFill>
        <p:spPr bwMode="auto">
          <a:xfrm>
            <a:off x="1524000" y="1981200"/>
            <a:ext cx="3733800" cy="32848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dirty="0" smtClean="0">
                <a:solidFill>
                  <a:srgbClr val="DCDC00"/>
                </a:solidFill>
              </a:rPr>
              <a:t>Alaska Ocean Observing System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/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562600"/>
            <a:ext cx="5410200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200" dirty="0" smtClean="0">
                <a:latin typeface="Arial" pitchFamily="34" charset="0"/>
                <a:cs typeface="Arial" pitchFamily="34" charset="0"/>
              </a:rPr>
              <a:t>Molly McCammon</a:t>
            </a:r>
          </a:p>
          <a:p>
            <a:pPr algn="ctr"/>
            <a:r>
              <a:rPr lang="en-US" sz="2200" dirty="0" smtClean="0">
                <a:latin typeface="Arial" pitchFamily="34" charset="0"/>
                <a:cs typeface="Arial" pitchFamily="34" charset="0"/>
              </a:rPr>
              <a:t>July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27,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2012</a:t>
            </a:r>
          </a:p>
          <a:p>
            <a:pPr algn="ctr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/>
          <a:srcRect l="30888" t="14493" r="27628" b="17391"/>
          <a:stretch>
            <a:fillRect/>
          </a:stretch>
        </p:blipFill>
        <p:spPr bwMode="auto">
          <a:xfrm>
            <a:off x="4953000" y="2438400"/>
            <a:ext cx="2133600" cy="214704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5" cstate="print"/>
          <a:srcRect l="22115" t="12051" r="40705" b="18718"/>
          <a:stretch>
            <a:fillRect/>
          </a:stretch>
        </p:blipFill>
        <p:spPr bwMode="auto">
          <a:xfrm>
            <a:off x="4038600" y="3886200"/>
            <a:ext cx="1295400" cy="1504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8" descr="IOOS logo blac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5790" y="6096000"/>
            <a:ext cx="189821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7437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DCDC00"/>
                </a:solidFill>
              </a:rPr>
              <a:t>Arctic Research Assets Map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228600" y="838200"/>
            <a:ext cx="7772400" cy="5715000"/>
          </a:xfrm>
        </p:spPr>
        <p:txBody>
          <a:bodyPr/>
          <a:lstStyle/>
          <a:p>
            <a:pPr lvl="1">
              <a:buFontTx/>
              <a:buNone/>
              <a:defRPr/>
            </a:pPr>
            <a:endParaRPr lang="en-US" i="1" dirty="0" smtClean="0">
              <a:ea typeface="Arial" charset="0"/>
              <a:cs typeface="Arial" charset="0"/>
            </a:endParaRPr>
          </a:p>
          <a:p>
            <a:pPr lvl="1">
              <a:buFont typeface="Tahoma" charset="0"/>
              <a:buNone/>
              <a:defRPr/>
            </a:pPr>
            <a:endParaRPr lang="en-US" sz="2000" dirty="0" smtClean="0">
              <a:ea typeface="Arial" charset="0"/>
              <a:cs typeface="Arial" charset="0"/>
            </a:endParaRPr>
          </a:p>
          <a:p>
            <a:pPr lvl="1">
              <a:buFont typeface="Tahoma" charset="0"/>
              <a:buNone/>
              <a:defRPr/>
            </a:pPr>
            <a:r>
              <a:rPr lang="en-US" sz="2000" b="1" i="1" dirty="0" smtClean="0">
                <a:ea typeface="Arial" charset="0"/>
                <a:cs typeface="Arial" charset="0"/>
              </a:rPr>
              <a:t>Used for research planning.</a:t>
            </a:r>
          </a:p>
          <a:p>
            <a:pPr lvl="1">
              <a:buFont typeface="Tahoma" charset="0"/>
              <a:buNone/>
              <a:defRPr/>
            </a:pPr>
            <a:endParaRPr lang="en-US" sz="2000" b="1" i="1" dirty="0" smtClean="0">
              <a:ea typeface="Arial" charset="0"/>
              <a:cs typeface="Arial" charset="0"/>
            </a:endParaRPr>
          </a:p>
          <a:p>
            <a:pPr lvl="1">
              <a:buFont typeface="Tahoma" charset="0"/>
              <a:buNone/>
              <a:defRPr/>
            </a:pPr>
            <a:endParaRPr lang="en-US" sz="2000" dirty="0" smtClean="0">
              <a:ea typeface="Arial" charset="0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sz="2000" dirty="0">
                <a:ea typeface="Arial" charset="0"/>
                <a:cs typeface="Arial" charset="0"/>
              </a:rPr>
              <a:t>Reduce duplication of effort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>
                <a:ea typeface="Arial" charset="0"/>
                <a:cs typeface="Arial" charset="0"/>
              </a:rPr>
              <a:t>Identify gaps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 smtClean="0">
                <a:ea typeface="Arial" charset="0"/>
                <a:cs typeface="Arial" charset="0"/>
              </a:rPr>
              <a:t>Avoid </a:t>
            </a:r>
            <a:r>
              <a:rPr lang="en-US" sz="2000" dirty="0">
                <a:ea typeface="Arial" charset="0"/>
                <a:cs typeface="Arial" charset="0"/>
              </a:rPr>
              <a:t>collisions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>
                <a:ea typeface="Arial" charset="0"/>
                <a:cs typeface="Arial" charset="0"/>
              </a:rPr>
              <a:t>Opportunities for collaboration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>
                <a:ea typeface="Arial" charset="0"/>
                <a:cs typeface="Arial" charset="0"/>
              </a:rPr>
              <a:t>Holistic view of research </a:t>
            </a:r>
            <a:r>
              <a:rPr lang="en-US" sz="2000" dirty="0" smtClean="0">
                <a:ea typeface="Arial" charset="0"/>
                <a:cs typeface="Arial" charset="0"/>
              </a:rPr>
              <a:t>effort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 smtClean="0">
                <a:ea typeface="Arial" charset="0"/>
                <a:cs typeface="Arial" charset="0"/>
              </a:rPr>
              <a:t>Includes ship &amp; aircraft tracks</a:t>
            </a:r>
          </a:p>
          <a:p>
            <a:pPr lvl="1">
              <a:buFont typeface="Arial" charset="0"/>
              <a:buChar char="•"/>
              <a:defRPr/>
            </a:pPr>
            <a:endParaRPr lang="en-US" sz="2000" dirty="0" smtClean="0">
              <a:ea typeface="Arial" charset="0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i="1" dirty="0" smtClean="0">
                <a:ea typeface="Arial" charset="0"/>
                <a:cs typeface="Arial" charset="0"/>
              </a:rPr>
              <a:t>Have added studies; now expanding to western AK and then statewide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371600"/>
            <a:ext cx="2036763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arctic assets screen 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170" y="1219201"/>
            <a:ext cx="4967830" cy="289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6858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DCDC00"/>
                </a:solidFill>
              </a:rPr>
              <a:t>Real-Time Sensor Map</a:t>
            </a:r>
            <a:endParaRPr lang="en-US" sz="4400" dirty="0">
              <a:solidFill>
                <a:srgbClr val="DCDC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150352" cy="4876800"/>
          </a:xfrm>
        </p:spPr>
        <p:txBody>
          <a:bodyPr>
            <a:normAutofit/>
          </a:bodyPr>
          <a:lstStyle/>
          <a:p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Over 3,000 sensors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752600"/>
            <a:ext cx="426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Air temp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Barometric Pressure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Currents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Water level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Ground temp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Precipitation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Humidity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Salinity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Snow depth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Stream flow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Stream height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Tides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Water temp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Web cams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Weather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Wind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More….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19400" y="1295400"/>
            <a:ext cx="6096000" cy="39706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724400"/>
            <a:ext cx="2466975" cy="1847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876800"/>
            <a:ext cx="1236476" cy="1590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029200"/>
            <a:ext cx="2162175" cy="14388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5181600" cy="5334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DCDC00"/>
                </a:solidFill>
              </a:rPr>
              <a:t>Model Explorer</a:t>
            </a:r>
            <a:endParaRPr lang="en-US" sz="4400" dirty="0">
              <a:solidFill>
                <a:srgbClr val="DCDC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3048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7400" y="3048000"/>
            <a:ext cx="2362200" cy="381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1066800" y="3276600"/>
            <a:ext cx="4724400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219200"/>
            <a:ext cx="2735044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Useful Parameters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Air Temp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Currents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Dew point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Ground Temp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Precipitation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Relative Humidity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Salinity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Sea Ice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Snow Depth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Snow Water Equivalent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Water Level (tides)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Water Temperature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Waves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DCDC00"/>
                </a:solidFill>
              </a:rPr>
              <a:t>Currents</a:t>
            </a:r>
            <a:endParaRPr lang="en-US" sz="4400" dirty="0">
              <a:solidFill>
                <a:srgbClr val="DCDC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8173" t="32254" r="35577" b="16126"/>
          <a:stretch>
            <a:fillRect/>
          </a:stretch>
        </p:blipFill>
        <p:spPr bwMode="auto">
          <a:xfrm>
            <a:off x="228600" y="1143000"/>
            <a:ext cx="5638800" cy="342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209800" y="3733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4" cstate="print"/>
          <a:srcRect l="962" t="18205" r="32372" b="7692"/>
          <a:stretch>
            <a:fillRect/>
          </a:stretch>
        </p:blipFill>
        <p:spPr bwMode="auto">
          <a:xfrm>
            <a:off x="5181600" y="4105275"/>
            <a:ext cx="3962400" cy="2752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7010400" y="4648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5029200"/>
            <a:ext cx="4126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Drop your own virtual sensor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rt-sensors-and-g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810866"/>
            <a:ext cx="9144000" cy="6047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28600"/>
            <a:ext cx="746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CDC00"/>
                </a:solidFill>
              </a:rPr>
              <a:t>Ocean Portal: Cook Inlet Demonstration</a:t>
            </a:r>
            <a:endParaRPr lang="en-US" sz="3200" dirty="0">
              <a:solidFill>
                <a:srgbClr val="DCD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44" dirty="0" smtClean="0">
                <a:solidFill>
                  <a:srgbClr val="DCDC00"/>
                </a:solidFill>
              </a:rPr>
              <a:t>STAMP Project</a:t>
            </a:r>
            <a:r>
              <a:rPr lang="en-US" dirty="0" smtClean="0">
                <a:solidFill>
                  <a:srgbClr val="DCDC00"/>
                </a:solidFill>
              </a:rPr>
              <a:t/>
            </a:r>
            <a:br>
              <a:rPr lang="en-US" dirty="0" smtClean="0">
                <a:solidFill>
                  <a:srgbClr val="DCDC00"/>
                </a:solidFill>
              </a:rPr>
            </a:br>
            <a:r>
              <a:rPr lang="en-US" sz="2667" dirty="0" smtClean="0">
                <a:solidFill>
                  <a:srgbClr val="DCDC00"/>
                </a:solidFill>
              </a:rPr>
              <a:t>Spatial Tools for Arctic Mapping &amp; Planning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2819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Strong state support for data integration</a:t>
            </a:r>
          </a:p>
          <a:p>
            <a:r>
              <a:rPr lang="en-US" dirty="0" smtClean="0"/>
              <a:t>Focus on identifying needs for data layers for decision support: human uses, </a:t>
            </a:r>
          </a:p>
          <a:p>
            <a:pPr>
              <a:buFont typeface="Wingdings 2" charset="2"/>
              <a:buNone/>
            </a:pPr>
            <a:r>
              <a:rPr lang="en-US" dirty="0" smtClean="0"/>
              <a:t>    20 year climate scenarios, environmental (physical, biological, chemical)</a:t>
            </a:r>
          </a:p>
          <a:p>
            <a:r>
              <a:rPr lang="en-US" dirty="0" smtClean="0"/>
              <a:t>What info do stakeholders need to plan for</a:t>
            </a:r>
          </a:p>
          <a:p>
            <a:pPr>
              <a:buNone/>
            </a:pPr>
            <a:r>
              <a:rPr lang="en-US" dirty="0" smtClean="0"/>
              <a:t>	potential commercial fisheries in Arctic?</a:t>
            </a:r>
          </a:p>
          <a:p>
            <a:r>
              <a:rPr lang="en-US" dirty="0" smtClean="0"/>
              <a:t>What tools do decision-</a:t>
            </a:r>
          </a:p>
          <a:p>
            <a:pPr>
              <a:buNone/>
            </a:pPr>
            <a:r>
              <a:rPr lang="en-US" dirty="0" smtClean="0"/>
              <a:t>	makers need? Scenarios? </a:t>
            </a:r>
          </a:p>
          <a:p>
            <a:pPr>
              <a:buNone/>
            </a:pPr>
            <a:r>
              <a:rPr lang="en-US" dirty="0" smtClean="0"/>
              <a:t>	Cumulative impacts?</a:t>
            </a:r>
          </a:p>
          <a:p>
            <a:r>
              <a:rPr lang="en-US" dirty="0" smtClean="0"/>
              <a:t>1.5 year, $760k</a:t>
            </a:r>
          </a:p>
          <a:p>
            <a:r>
              <a:rPr lang="en-US" dirty="0" smtClean="0"/>
              <a:t>Partners: AOOS, UA, TNC</a:t>
            </a:r>
          </a:p>
          <a:p>
            <a:endParaRPr lang="en-US" dirty="0" smtClean="0"/>
          </a:p>
        </p:txBody>
      </p:sp>
      <p:pic>
        <p:nvPicPr>
          <p:cNvPr id="44037" name="Content Placeholder 3" descr="AISES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5765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darcy\Pictures\Nov9Storm.png"/>
          <p:cNvPicPr/>
          <p:nvPr/>
        </p:nvPicPr>
        <p:blipFill>
          <a:blip r:embed="rId3" cstate="print"/>
          <a:srcRect l="995" b="13726"/>
          <a:stretch>
            <a:fillRect/>
          </a:stretch>
        </p:blipFill>
        <p:spPr bwMode="auto">
          <a:xfrm>
            <a:off x="4038600" y="2667000"/>
            <a:ext cx="194338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810000"/>
            <a:ext cx="1933575" cy="189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 l="1645" r="2632"/>
          <a:stretch>
            <a:fillRect/>
          </a:stretch>
        </p:blipFill>
        <p:spPr bwMode="auto">
          <a:xfrm>
            <a:off x="5486400" y="22098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8001000" cy="4419600"/>
          </a:xfrm>
        </p:spPr>
        <p:txBody>
          <a:bodyPr>
            <a:noAutofit/>
          </a:bodyPr>
          <a:lstStyle/>
          <a:p>
            <a:pPr marL="387350" indent="-342900" eaLnBrk="1" hangingPunct="1">
              <a:lnSpc>
                <a:spcPts val="2000"/>
              </a:lnSpc>
              <a:spcBef>
                <a:spcPct val="0"/>
              </a:spcBef>
              <a:defRPr/>
            </a:pPr>
            <a:endParaRPr lang="en-US" sz="1600" b="1" dirty="0" smtClean="0">
              <a:solidFill>
                <a:srgbClr val="1148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7350" indent="-342900" eaLnBrk="1" hangingPunct="1">
              <a:lnSpc>
                <a:spcPts val="2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n-US" sz="1600" b="1" dirty="0" smtClean="0">
              <a:solidFill>
                <a:srgbClr val="1148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7350" indent="-342900" eaLnBrk="1" hangingPunct="1">
              <a:lnSpc>
                <a:spcPts val="2000"/>
              </a:lnSpc>
              <a:spcBef>
                <a:spcPct val="0"/>
              </a:spcBef>
              <a:defRPr/>
            </a:pPr>
            <a:endParaRPr lang="en-US" sz="1600" b="1" dirty="0" smtClean="0">
              <a:solidFill>
                <a:srgbClr val="1148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7350" indent="-342900" eaLnBrk="1" hangingPunct="1">
              <a:lnSpc>
                <a:spcPts val="2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n-US" sz="1600" b="1" dirty="0" smtClean="0">
              <a:solidFill>
                <a:srgbClr val="1148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7350" indent="-342900" eaLnBrk="1" hangingPunct="1">
              <a:lnSpc>
                <a:spcPts val="2000"/>
              </a:lnSpc>
              <a:spcBef>
                <a:spcPct val="0"/>
              </a:spcBef>
              <a:buFont typeface="Wingdings 2" pitchFamily="1" charset="2"/>
              <a:buNone/>
              <a:defRPr/>
            </a:pPr>
            <a:r>
              <a:rPr lang="en-US" sz="1600" b="1" dirty="0" smtClean="0">
                <a:solidFill>
                  <a:srgbClr val="1148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3429000"/>
            <a:ext cx="8305800" cy="541338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819400" y="5257800"/>
            <a:ext cx="44958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PWS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13479" y="1295400"/>
            <a:ext cx="915747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533400" y="6316663"/>
            <a:ext cx="71628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endParaRPr lang="en-US" sz="2000" b="1" dirty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413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DCDC00"/>
                </a:solidFill>
              </a:rPr>
              <a:t>STAMP: Sea Ice Concentration (Daily Snapshot 1978-Current)</a:t>
            </a:r>
            <a:endParaRPr lang="en-US" sz="2400" b="1" dirty="0">
              <a:solidFill>
                <a:srgbClr val="DCDC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DCDC00"/>
                </a:solidFill>
              </a:rPr>
              <a:t>Industry/NOAA Data Sharing MOA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228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Signed in August  by NOAA &amp; 3 companies: Shell, Statoil &amp; ConocoPhillips</a:t>
            </a:r>
          </a:p>
          <a:p>
            <a:r>
              <a:rPr lang="en-US" dirty="0" smtClean="0"/>
              <a:t>Umbrella agreement committing industry to sharing data with government and public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priority: Annex #1, met ocean data in real-time to assist weather forecasting &amp; sea ice images for forecasting – now signed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priority: Annex #2, historic met-ocean data and non-real time environmental studies data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priority: Annex #3,  hydrographic &amp; bathymetry surveys for charting, habitat mapping</a:t>
            </a:r>
          </a:p>
          <a:p>
            <a:r>
              <a:rPr lang="en-US" dirty="0" smtClean="0"/>
              <a:t>AOOS Data Portal: public access to industry data</a:t>
            </a:r>
          </a:p>
          <a:p>
            <a:r>
              <a:rPr lang="en-US" dirty="0" smtClean="0"/>
              <a:t>NOAA data centers: archives and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09600"/>
            <a:ext cx="3425952" cy="81686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DCDC00"/>
                </a:solidFill>
              </a:rPr>
              <a:t>Thanks</a:t>
            </a:r>
            <a:endParaRPr lang="en-US" dirty="0">
              <a:solidFill>
                <a:srgbClr val="DCDC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38600"/>
            <a:ext cx="7696200" cy="1524000"/>
          </a:xfrm>
        </p:spPr>
        <p:txBody>
          <a:bodyPr>
            <a:normAutofit lnSpcReduction="10000"/>
          </a:bodyPr>
          <a:lstStyle/>
          <a:p>
            <a:pPr algn="ctr"/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Acknowledgements: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Axiom Consulting &amp; Design, and many, many other partners on the federal, state, regional, and local level</a:t>
            </a:r>
          </a:p>
          <a:p>
            <a:pPr algn="ctr"/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600200"/>
            <a:ext cx="37305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www.aoos.org</a:t>
            </a:r>
            <a:endParaRPr lang="en-US" sz="25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9" name="Picture 1" descr="C:\Users\darcy\Desktop\PWS\P3310129 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2800" y="2133600"/>
            <a:ext cx="2330450" cy="1747837"/>
          </a:xfrm>
          <a:prstGeom prst="rect">
            <a:avLst/>
          </a:prstGeom>
          <a:noFill/>
        </p:spPr>
      </p:pic>
      <p:pic>
        <p:nvPicPr>
          <p:cNvPr id="6" name="Picture 5" descr="IOOS logo blac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154452"/>
            <a:ext cx="1752600" cy="703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DCDC00"/>
                </a:solidFill>
                <a:ea typeface="+mj-ea"/>
                <a:cs typeface="+mj-cs"/>
              </a:rPr>
              <a:t>IOOS (National</a:t>
            </a:r>
            <a:r>
              <a:rPr lang="en-US" sz="4000" b="1" dirty="0" smtClean="0">
                <a:solidFill>
                  <a:srgbClr val="DCDC00"/>
                </a:solidFill>
                <a:ea typeface="+mj-ea"/>
                <a:cs typeface="+mj-cs"/>
              </a:rPr>
              <a:t>) Vision &amp; Goals </a:t>
            </a:r>
            <a:br>
              <a:rPr lang="en-US" sz="4000" b="1" dirty="0" smtClean="0">
                <a:solidFill>
                  <a:srgbClr val="DCDC00"/>
                </a:solidFill>
                <a:ea typeface="+mj-ea"/>
                <a:cs typeface="+mj-cs"/>
              </a:rPr>
            </a:br>
            <a:endParaRPr lang="en-US" sz="4000" b="1" dirty="0" smtClean="0">
              <a:solidFill>
                <a:srgbClr val="DCDC00"/>
              </a:solidFill>
              <a:ea typeface="+mj-ea"/>
              <a:cs typeface="+mj-cs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FFB312"/>
                </a:solidFill>
                <a:ea typeface="+mn-ea"/>
                <a:cs typeface="+mn-cs"/>
              </a:rPr>
              <a:t>VISION:</a:t>
            </a:r>
            <a:r>
              <a:rPr lang="en-US" sz="2400" dirty="0">
                <a:ea typeface="+mn-ea"/>
                <a:cs typeface="+mn-cs"/>
              </a:rPr>
              <a:t>  </a:t>
            </a:r>
            <a:r>
              <a:rPr lang="en-US" sz="2400" i="1" dirty="0">
                <a:ea typeface="+mn-ea"/>
                <a:cs typeface="+mn-cs"/>
              </a:rPr>
              <a:t>To better detect, assess &amp; predict effects of large-scale changes in oceans on coastal ecosystems, resources &amp; human populations by seamlessly linking observations, models &amp; data, in order to: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a typeface="+mn-ea"/>
                <a:cs typeface="+mn-cs"/>
              </a:rPr>
              <a:t>Improve prediction of climate change impacts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a typeface="+mn-ea"/>
                <a:cs typeface="+mn-cs"/>
              </a:rPr>
              <a:t>Improve safety &amp; efficiency of marine operations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a typeface="+mn-ea"/>
                <a:cs typeface="+mn-cs"/>
              </a:rPr>
              <a:t>More effectively protect &amp; restore healthy coastal ecosystems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a typeface="+mn-ea"/>
                <a:cs typeface="+mn-cs"/>
              </a:rPr>
              <a:t>Sustain marine resources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a typeface="+mn-ea"/>
                <a:cs typeface="+mn-cs"/>
              </a:rPr>
              <a:t>Mitigate effects of natural hazards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a typeface="+mn-ea"/>
                <a:cs typeface="+mn-cs"/>
              </a:rPr>
              <a:t>Reduce public health risks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a typeface="+mn-ea"/>
                <a:cs typeface="+mn-cs"/>
              </a:rPr>
              <a:t>Improve national security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i="1" dirty="0">
                <a:ea typeface="+mn-ea"/>
                <a:cs typeface="+mn-cs"/>
              </a:rPr>
              <a:t>(adapted from: An Integrated and Sustained Ocean Observing System, </a:t>
            </a:r>
            <a:r>
              <a:rPr lang="en-US" sz="1600" i="1" dirty="0" err="1">
                <a:ea typeface="+mn-ea"/>
                <a:cs typeface="+mn-cs"/>
              </a:rPr>
              <a:t>Ocean.US</a:t>
            </a:r>
            <a:r>
              <a:rPr lang="en-US" sz="1600" i="1" dirty="0">
                <a:ea typeface="+mn-ea"/>
                <a:cs typeface="+mn-cs"/>
              </a:rPr>
              <a:t> 2002)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i="1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i="1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i="1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DCDC00"/>
                </a:solidFill>
                <a:ea typeface="+mj-ea"/>
                <a:cs typeface="+mj-cs"/>
              </a:rPr>
              <a:t>U.S. IOOS</a:t>
            </a:r>
            <a:br>
              <a:rPr lang="en-US" sz="3600" b="1" dirty="0">
                <a:solidFill>
                  <a:srgbClr val="DCDC00"/>
                </a:solidFill>
                <a:ea typeface="+mj-ea"/>
                <a:cs typeface="+mj-cs"/>
              </a:rPr>
            </a:br>
            <a:r>
              <a:rPr lang="en-US" sz="3600" b="1" dirty="0">
                <a:solidFill>
                  <a:srgbClr val="DCDC00"/>
                </a:solidFill>
                <a:ea typeface="+mj-ea"/>
                <a:cs typeface="+mj-cs"/>
              </a:rPr>
              <a:t>Multi–Scale System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152400" y="1524000"/>
            <a:ext cx="8839200" cy="4800600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533400" y="1676400"/>
            <a:ext cx="2514600" cy="1295400"/>
          </a:xfrm>
          <a:prstGeom prst="ellipse">
            <a:avLst/>
          </a:prstGeom>
          <a:solidFill>
            <a:srgbClr val="000066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Arial" charset="0"/>
              </a:rPr>
              <a:t>Global Ocean </a:t>
            </a:r>
          </a:p>
          <a:p>
            <a:pPr eaLnBrk="1" hangingPunct="1"/>
            <a:r>
              <a:rPr lang="en-US" b="1">
                <a:latin typeface="Arial" charset="0"/>
              </a:rPr>
              <a:t>Climate Component</a:t>
            </a:r>
          </a:p>
          <a:p>
            <a:pPr eaLnBrk="1" hangingPunct="1"/>
            <a:r>
              <a:rPr lang="en-US" b="1">
                <a:latin typeface="Arial" charset="0"/>
              </a:rPr>
              <a:t>GOOS/GCOS</a:t>
            </a:r>
          </a:p>
        </p:txBody>
      </p:sp>
      <p:sp>
        <p:nvSpPr>
          <p:cNvPr id="307205" name="Oval 5"/>
          <p:cNvSpPr>
            <a:spLocks noChangeArrowheads="1"/>
          </p:cNvSpPr>
          <p:nvPr/>
        </p:nvSpPr>
        <p:spPr bwMode="auto">
          <a:xfrm>
            <a:off x="2667000" y="2362200"/>
            <a:ext cx="6248400" cy="26670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 b="1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 rot="938403">
            <a:off x="2362200" y="5257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>
                <a:solidFill>
                  <a:srgbClr val="FFFFFF"/>
                </a:solidFill>
                <a:latin typeface="Arial" charset="0"/>
              </a:rPr>
              <a:t>Resolution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 rot="959178">
            <a:off x="609600" y="4572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2000" b="1">
                <a:solidFill>
                  <a:srgbClr val="FFFFFF"/>
                </a:solidFill>
                <a:latin typeface="Arial" charset="0"/>
              </a:rPr>
              <a:t>Low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 rot="959178">
            <a:off x="4953000" y="5867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2000" b="1">
                <a:solidFill>
                  <a:srgbClr val="FFFFFF"/>
                </a:solidFill>
                <a:latin typeface="Arial" charset="0"/>
              </a:rPr>
              <a:t>High</a:t>
            </a: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657600" y="3962400"/>
            <a:ext cx="762000" cy="838200"/>
          </a:xfrm>
          <a:prstGeom prst="ellipse">
            <a:avLst/>
          </a:prstGeom>
          <a:solidFill>
            <a:schemeClr val="hlink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Cen</a:t>
            </a:r>
          </a:p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Calif</a:t>
            </a: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6324600" y="4267200"/>
            <a:ext cx="11430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Carrib</a:t>
            </a: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7620000" y="2819400"/>
            <a:ext cx="609600" cy="762000"/>
          </a:xfrm>
          <a:prstGeom prst="ellipse">
            <a:avLst/>
          </a:prstGeom>
          <a:solidFill>
            <a:schemeClr val="hlink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Mid-Atlantic</a:t>
            </a:r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5562600" y="2362200"/>
            <a:ext cx="10668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Great</a:t>
            </a:r>
          </a:p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Lakes</a:t>
            </a:r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6629400" y="2590800"/>
            <a:ext cx="11430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NorthEast</a:t>
            </a:r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7924800" y="3352800"/>
            <a:ext cx="533400" cy="838200"/>
          </a:xfrm>
          <a:prstGeom prst="ellipse">
            <a:avLst/>
          </a:prstGeom>
          <a:solidFill>
            <a:schemeClr val="hlink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Southeast</a:t>
            </a: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7315200" y="39624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Gulf of</a:t>
            </a:r>
          </a:p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Mex</a:t>
            </a:r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4343400" y="4191000"/>
            <a:ext cx="609600" cy="762000"/>
          </a:xfrm>
          <a:prstGeom prst="ellipse">
            <a:avLst/>
          </a:prstGeom>
          <a:solidFill>
            <a:schemeClr val="hlink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S</a:t>
            </a:r>
          </a:p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Calif</a:t>
            </a:r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2743200" y="3429000"/>
            <a:ext cx="5334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Pac</a:t>
            </a:r>
          </a:p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Islands</a:t>
            </a:r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3352800" y="2819400"/>
            <a:ext cx="609600" cy="14478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NW</a:t>
            </a:r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3505200" y="2590800"/>
            <a:ext cx="1219200" cy="762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ALASKA</a:t>
            </a:r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3962400" y="1828800"/>
            <a:ext cx="1905000" cy="1066800"/>
          </a:xfrm>
          <a:prstGeom prst="ellipse">
            <a:avLst/>
          </a:prstGeom>
          <a:solidFill>
            <a:srgbClr val="000066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Coastal Ocean</a:t>
            </a:r>
          </a:p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Component</a:t>
            </a:r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4953000" y="4419600"/>
            <a:ext cx="1371600" cy="10668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000066"/>
              </a:gs>
            </a:gsLst>
            <a:lin ang="5400000" scaled="1"/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National</a:t>
            </a:r>
          </a:p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Backbone</a:t>
            </a:r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4876800" y="3048000"/>
            <a:ext cx="1600200" cy="1143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66CCFF"/>
                </a:solidFill>
                <a:latin typeface="Arial" charset="0"/>
              </a:rPr>
              <a:t>Regional</a:t>
            </a:r>
          </a:p>
          <a:p>
            <a:pPr eaLnBrk="1" hangingPunct="1"/>
            <a:r>
              <a:rPr lang="en-US" b="1">
                <a:solidFill>
                  <a:srgbClr val="66CCFF"/>
                </a:solidFill>
                <a:latin typeface="Arial" charset="0"/>
              </a:rPr>
              <a:t>Observing</a:t>
            </a:r>
          </a:p>
          <a:p>
            <a:pPr eaLnBrk="1" hangingPunct="1"/>
            <a:r>
              <a:rPr lang="en-US" b="1">
                <a:solidFill>
                  <a:srgbClr val="66CCFF"/>
                </a:solidFill>
                <a:latin typeface="Arial" charset="0"/>
              </a:rPr>
              <a:t>Systems</a:t>
            </a: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 flipV="1">
            <a:off x="5791200" y="2895600"/>
            <a:ext cx="152400" cy="30480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 rot="3135177" flipV="1">
            <a:off x="6719888" y="2935288"/>
            <a:ext cx="609600" cy="99060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6400800" y="3810000"/>
            <a:ext cx="838200" cy="38100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H="1">
            <a:off x="4876800" y="4038600"/>
            <a:ext cx="304800" cy="22860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 flipH="1">
            <a:off x="3962400" y="3657600"/>
            <a:ext cx="1066800" cy="22860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H="1" flipV="1">
            <a:off x="4648200" y="3124200"/>
            <a:ext cx="457200" cy="15240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 flipH="1" flipV="1">
            <a:off x="1066800" y="4419600"/>
            <a:ext cx="4572000" cy="13716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8534400" y="6324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fld id="{6BE64561-848D-EF40-B3E5-725768922A54}" type="slidenum">
              <a:rPr lang="en-US" b="1">
                <a:solidFill>
                  <a:schemeClr val="bg1"/>
                </a:solidFill>
                <a:latin typeface="Arial" charset="0"/>
              </a:rPr>
              <a:pPr eaLnBrk="1" hangingPunct="1"/>
              <a:t>3</a:t>
            </a:fld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3555" name="Content Placeholder 3" descr="NFRA-map-03-18-20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059" r="-15059"/>
          <a:stretch>
            <a:fillRect/>
          </a:stretch>
        </p:blipFill>
        <p:spPr>
          <a:xfrm>
            <a:off x="-1447800" y="0"/>
            <a:ext cx="12039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DCDC00"/>
                </a:solidFill>
                <a:ea typeface="+mj-ea"/>
                <a:cs typeface="+mj-cs"/>
              </a:rPr>
              <a:t>AOOS is User-Driven</a:t>
            </a:r>
          </a:p>
        </p:txBody>
      </p:sp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1524000" cy="571500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9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Stakeholder concerns</a:t>
            </a:r>
          </a:p>
          <a:p>
            <a:pPr>
              <a:defRPr/>
            </a:pPr>
            <a:endParaRPr lang="en-US" sz="1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Climate change impacts</a:t>
            </a:r>
          </a:p>
          <a:p>
            <a:pPr>
              <a:defRPr/>
            </a:pP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Increased coastal erosion</a:t>
            </a:r>
          </a:p>
          <a:p>
            <a:pPr marL="114300" lvl="1">
              <a:spcBef>
                <a:spcPct val="90000"/>
              </a:spcBef>
              <a:defRPr/>
            </a:pP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Changing marine ecosystems</a:t>
            </a:r>
          </a:p>
          <a:p>
            <a:pPr marL="114300" lvl="1">
              <a:spcBef>
                <a:spcPct val="90000"/>
              </a:spcBef>
              <a:defRPr/>
            </a:pP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Unstable sea ice and uncertain freeze/thaw dates</a:t>
            </a:r>
          </a:p>
          <a:p>
            <a:pPr marL="114300" lvl="1">
              <a:spcBef>
                <a:spcPct val="90000"/>
              </a:spcBef>
              <a:defRPr/>
            </a:pP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Fewer subsistence resources</a:t>
            </a:r>
          </a:p>
          <a:p>
            <a:pPr marL="114300" lvl="1">
              <a:spcBef>
                <a:spcPct val="90000"/>
              </a:spcBef>
              <a:defRPr/>
            </a:pP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shipping = more oil spill potential</a:t>
            </a:r>
          </a:p>
          <a:p>
            <a:pPr marL="114300" lvl="1">
              <a:spcBef>
                <a:spcPct val="90000"/>
              </a:spcBef>
              <a:defRPr/>
            </a:pP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Changing sea state: more fog, storms, winds, waves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514600" y="2209800"/>
            <a:ext cx="1143000" cy="32766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400" dirty="0">
                <a:solidFill>
                  <a:srgbClr val="FFB3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Information Products Needed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Nowcasts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Warnings &amp; bulletins</a:t>
            </a: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Forecasts</a:t>
            </a:r>
          </a:p>
          <a:p>
            <a:pPr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Weekly, monthly &amp; seasonal outlooks</a:t>
            </a:r>
          </a:p>
          <a:p>
            <a:pPr>
              <a:defRPr/>
            </a:pPr>
            <a:endParaRPr lang="en-US" sz="1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Futurecasts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Scenarios &amp; projections</a:t>
            </a:r>
          </a:p>
          <a:p>
            <a:pPr>
              <a:defRPr/>
            </a:pPr>
            <a:endParaRPr lang="en-US" sz="1000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2600" y="2819400"/>
            <a:ext cx="838200" cy="2286000"/>
          </a:xfrm>
          <a:prstGeom prst="rect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90000"/>
              </a:spcBef>
            </a:pPr>
            <a:r>
              <a:rPr lang="en-US" sz="1200"/>
              <a:t>Satellites</a:t>
            </a:r>
          </a:p>
          <a:p>
            <a:pPr>
              <a:spcBef>
                <a:spcPct val="90000"/>
              </a:spcBef>
            </a:pPr>
            <a:r>
              <a:rPr lang="en-US" sz="1200"/>
              <a:t>Fixed platforms</a:t>
            </a:r>
          </a:p>
          <a:p>
            <a:pPr>
              <a:spcBef>
                <a:spcPct val="90000"/>
              </a:spcBef>
            </a:pPr>
            <a:r>
              <a:rPr lang="en-US" sz="1200"/>
              <a:t>Ships</a:t>
            </a:r>
          </a:p>
          <a:p>
            <a:pPr>
              <a:spcBef>
                <a:spcPct val="90000"/>
              </a:spcBef>
            </a:pPr>
            <a:r>
              <a:rPr lang="en-US" sz="1200"/>
              <a:t>Drifters</a:t>
            </a:r>
          </a:p>
          <a:p>
            <a:pPr>
              <a:spcBef>
                <a:spcPct val="90000"/>
              </a:spcBef>
            </a:pPr>
            <a:r>
              <a:rPr lang="en-US" sz="1200"/>
              <a:t>Floats</a:t>
            </a:r>
          </a:p>
          <a:p>
            <a:pPr>
              <a:spcBef>
                <a:spcPct val="90000"/>
              </a:spcBef>
            </a:pPr>
            <a:r>
              <a:rPr lang="en-US" sz="1200"/>
              <a:t>AUVs</a:t>
            </a:r>
          </a:p>
        </p:txBody>
      </p:sp>
      <p:sp>
        <p:nvSpPr>
          <p:cNvPr id="428038" name="Text Box 6"/>
          <p:cNvSpPr txBox="1">
            <a:spLocks noChangeArrowheads="1"/>
          </p:cNvSpPr>
          <p:nvPr/>
        </p:nvSpPr>
        <p:spPr bwMode="auto">
          <a:xfrm>
            <a:off x="4090988" y="2271713"/>
            <a:ext cx="1243012" cy="319087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400" dirty="0">
                <a:solidFill>
                  <a:srgbClr val="FFB3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Observations</a:t>
            </a:r>
            <a:endParaRPr lang="en-US" sz="900" dirty="0">
              <a:solidFill>
                <a:srgbClr val="FFB312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854700" y="2743200"/>
            <a:ext cx="865188" cy="2438400"/>
          </a:xfrm>
          <a:prstGeom prst="rect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90000"/>
              </a:spcBef>
            </a:pPr>
            <a:r>
              <a:rPr lang="en-US" sz="1200"/>
              <a:t>Standards</a:t>
            </a:r>
          </a:p>
          <a:p>
            <a:pPr>
              <a:spcBef>
                <a:spcPct val="90000"/>
              </a:spcBef>
            </a:pPr>
            <a:r>
              <a:rPr lang="en-US" sz="1200"/>
              <a:t>Data discovery</a:t>
            </a:r>
          </a:p>
          <a:p>
            <a:pPr>
              <a:spcBef>
                <a:spcPct val="90000"/>
              </a:spcBef>
            </a:pPr>
            <a:r>
              <a:rPr lang="en-US" sz="1200"/>
              <a:t>Data transport</a:t>
            </a:r>
          </a:p>
          <a:p>
            <a:pPr>
              <a:spcBef>
                <a:spcPct val="90000"/>
              </a:spcBef>
            </a:pPr>
            <a:r>
              <a:rPr lang="en-US" sz="1200"/>
              <a:t>Online browsing</a:t>
            </a:r>
          </a:p>
          <a:p>
            <a:pPr>
              <a:spcBef>
                <a:spcPct val="90000"/>
              </a:spcBef>
            </a:pPr>
            <a:r>
              <a:rPr lang="en-US" sz="1200"/>
              <a:t>Data archive</a:t>
            </a:r>
          </a:p>
        </p:txBody>
      </p:sp>
      <p:sp>
        <p:nvSpPr>
          <p:cNvPr id="428040" name="Text Box 8"/>
          <p:cNvSpPr txBox="1">
            <a:spLocks noChangeArrowheads="1"/>
          </p:cNvSpPr>
          <p:nvPr/>
        </p:nvSpPr>
        <p:spPr bwMode="auto">
          <a:xfrm>
            <a:off x="5638800" y="1600200"/>
            <a:ext cx="1243013" cy="9906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400" dirty="0">
                <a:solidFill>
                  <a:srgbClr val="FFB3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Management</a:t>
            </a:r>
          </a:p>
          <a:p>
            <a:pPr>
              <a:defRPr/>
            </a:pPr>
            <a:r>
              <a:rPr lang="en-US" sz="1400" dirty="0">
                <a:solidFill>
                  <a:srgbClr val="FFB3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Integration &amp; Analysis</a:t>
            </a:r>
            <a:endParaRPr lang="en-US" sz="900" dirty="0">
              <a:solidFill>
                <a:srgbClr val="FFB312"/>
              </a:solidFill>
            </a:endParaRP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 rot="5400000">
            <a:off x="-465137" y="3695700"/>
            <a:ext cx="5334000" cy="533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33399">
                  <a:alpha val="89998"/>
                </a:srgbClr>
              </a:gs>
              <a:gs pos="100000">
                <a:srgbClr val="9999FF">
                  <a:alpha val="35001"/>
                </a:srgbClr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8042" name="Text Box 10"/>
          <p:cNvSpPr txBox="1">
            <a:spLocks noChangeArrowheads="1"/>
          </p:cNvSpPr>
          <p:nvPr/>
        </p:nvSpPr>
        <p:spPr bwMode="auto">
          <a:xfrm>
            <a:off x="7467600" y="3314700"/>
            <a:ext cx="1417638" cy="1257300"/>
          </a:xfrm>
          <a:prstGeom prst="rect">
            <a:avLst/>
          </a:prstGeom>
          <a:solidFill>
            <a:srgbClr val="CCCCFF">
              <a:alpha val="50000"/>
            </a:srgbClr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Outcomes: Meeting  Societal Goals</a:t>
            </a: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3733800" y="37338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5189538" y="3733800"/>
            <a:ext cx="601662" cy="457200"/>
          </a:xfrm>
          <a:prstGeom prst="rightArrow">
            <a:avLst>
              <a:gd name="adj1" fmla="val 50000"/>
              <a:gd name="adj2" fmla="val 32899"/>
            </a:avLst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6781800" y="3733800"/>
            <a:ext cx="601663" cy="457200"/>
          </a:xfrm>
          <a:prstGeom prst="rightArrow">
            <a:avLst>
              <a:gd name="adj1" fmla="val 50000"/>
              <a:gd name="adj2" fmla="val 32899"/>
            </a:avLst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DCDC00"/>
                </a:solidFill>
              </a:rPr>
              <a:t>AOOS Founding Board Members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5638800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/>
              <a:t>State</a:t>
            </a:r>
          </a:p>
          <a:p>
            <a:pPr>
              <a:buFontTx/>
              <a:buChar char="-"/>
              <a:defRPr/>
            </a:pPr>
            <a:r>
              <a:rPr lang="en-US" sz="1800" dirty="0"/>
              <a:t>Fish and Game</a:t>
            </a:r>
          </a:p>
          <a:p>
            <a:pPr>
              <a:buFontTx/>
              <a:buChar char="-"/>
              <a:defRPr/>
            </a:pPr>
            <a:r>
              <a:rPr lang="en-US" sz="1800" dirty="0"/>
              <a:t>Environ </a:t>
            </a:r>
            <a:r>
              <a:rPr lang="en-US" sz="1800" dirty="0" smtClean="0"/>
              <a:t>Conservation</a:t>
            </a:r>
            <a:r>
              <a:rPr lang="en-US" sz="1800" dirty="0" smtClean="0"/>
              <a:t> </a:t>
            </a:r>
            <a:endParaRPr lang="en-US" sz="1400" dirty="0" smtClean="0"/>
          </a:p>
          <a:p>
            <a:pPr>
              <a:buFontTx/>
              <a:buChar char="-"/>
              <a:defRPr/>
            </a:pPr>
            <a:r>
              <a:rPr lang="en-US" sz="1800" dirty="0"/>
              <a:t>Natural Resources</a:t>
            </a:r>
          </a:p>
          <a:p>
            <a:pPr>
              <a:defRPr/>
            </a:pPr>
            <a:r>
              <a:rPr lang="en-US" sz="2400" b="1" dirty="0"/>
              <a:t>Research</a:t>
            </a:r>
          </a:p>
          <a:p>
            <a:pPr>
              <a:buFontTx/>
              <a:buChar char="-"/>
              <a:defRPr/>
            </a:pPr>
            <a:r>
              <a:rPr lang="en-US" sz="1800" dirty="0" err="1"/>
              <a:t>Univ</a:t>
            </a:r>
            <a:r>
              <a:rPr lang="en-US" sz="1800" dirty="0"/>
              <a:t> of AK</a:t>
            </a:r>
          </a:p>
          <a:p>
            <a:pPr>
              <a:buFontTx/>
              <a:buChar char="-"/>
              <a:defRPr/>
            </a:pPr>
            <a:r>
              <a:rPr lang="en-US" sz="1800" dirty="0"/>
              <a:t>Sea Grant</a:t>
            </a:r>
          </a:p>
          <a:p>
            <a:pPr>
              <a:buFontTx/>
              <a:buChar char="-"/>
              <a:defRPr/>
            </a:pPr>
            <a:r>
              <a:rPr lang="en-US" sz="1800" dirty="0"/>
              <a:t>AK </a:t>
            </a:r>
            <a:r>
              <a:rPr lang="en-US" sz="1800" dirty="0" err="1"/>
              <a:t>SeaLife</a:t>
            </a:r>
            <a:r>
              <a:rPr lang="en-US" sz="1800" dirty="0"/>
              <a:t> </a:t>
            </a:r>
            <a:r>
              <a:rPr lang="en-US" sz="1800" dirty="0" smtClean="0"/>
              <a:t>Center</a:t>
            </a:r>
            <a:r>
              <a:rPr lang="en-US" sz="1800" dirty="0" smtClean="0"/>
              <a:t> </a:t>
            </a:r>
            <a:endParaRPr lang="en-US" sz="1400" dirty="0" smtClean="0"/>
          </a:p>
          <a:p>
            <a:pPr>
              <a:buFontTx/>
              <a:buChar char="-"/>
              <a:defRPr/>
            </a:pPr>
            <a:r>
              <a:rPr lang="en-US" sz="1800" dirty="0"/>
              <a:t>Prince William Sound Science Center</a:t>
            </a:r>
            <a:r>
              <a:rPr lang="en-US" sz="1800" dirty="0" smtClean="0"/>
              <a:t>/</a:t>
            </a:r>
          </a:p>
          <a:p>
            <a:pPr>
              <a:buNone/>
              <a:defRPr/>
            </a:pPr>
            <a:r>
              <a:rPr lang="en-US" sz="1800" dirty="0" smtClean="0"/>
              <a:t>     Oil </a:t>
            </a:r>
            <a:r>
              <a:rPr lang="en-US" sz="1800" dirty="0"/>
              <a:t>Spill Recovery Inst.</a:t>
            </a:r>
          </a:p>
          <a:p>
            <a:pPr>
              <a:buFontTx/>
              <a:buChar char="-"/>
              <a:defRPr/>
            </a:pPr>
            <a:r>
              <a:rPr lang="en-US" sz="1800" dirty="0"/>
              <a:t>US Arctic Research Commission</a:t>
            </a:r>
          </a:p>
          <a:p>
            <a:pPr>
              <a:buFontTx/>
              <a:buChar char="-"/>
              <a:defRPr/>
            </a:pPr>
            <a:r>
              <a:rPr lang="en-US" sz="1800" dirty="0"/>
              <a:t>North Pacific Research Board</a:t>
            </a:r>
          </a:p>
          <a:p>
            <a:pPr>
              <a:buFontTx/>
              <a:buChar char="-"/>
              <a:defRPr/>
            </a:pPr>
            <a:r>
              <a:rPr lang="en-US" sz="1800" dirty="0"/>
              <a:t>Barrow Arctic Science </a:t>
            </a:r>
            <a:r>
              <a:rPr lang="en-US" sz="1800" dirty="0" smtClean="0"/>
              <a:t>Consortium</a:t>
            </a:r>
            <a:r>
              <a:rPr lang="en-US" sz="1800" dirty="0" smtClean="0"/>
              <a:t> </a:t>
            </a:r>
            <a:endParaRPr lang="en-US" sz="1400" dirty="0" smtClean="0"/>
          </a:p>
          <a:p>
            <a:pPr>
              <a:buFontTx/>
              <a:buChar char="-"/>
              <a:defRPr/>
            </a:pPr>
            <a:r>
              <a:rPr lang="en-US" sz="1800" dirty="0"/>
              <a:t>NOAA AK Fisheries Science Center</a:t>
            </a:r>
          </a:p>
          <a:p>
            <a:pPr>
              <a:buFontTx/>
              <a:buChar char="-"/>
              <a:defRPr/>
            </a:pPr>
            <a:endParaRPr lang="en-US" sz="1800" dirty="0"/>
          </a:p>
          <a:p>
            <a:pPr>
              <a:buFontTx/>
              <a:buNone/>
              <a:defRPr/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3124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/>
              <a:t>Federal</a:t>
            </a:r>
          </a:p>
          <a:p>
            <a:pPr>
              <a:buFontTx/>
              <a:buChar char="-"/>
              <a:defRPr/>
            </a:pPr>
            <a:r>
              <a:rPr lang="en-US" sz="1800" dirty="0"/>
              <a:t>USGS</a:t>
            </a:r>
          </a:p>
          <a:p>
            <a:pPr>
              <a:buFontTx/>
              <a:buChar char="-"/>
              <a:defRPr/>
            </a:pPr>
            <a:r>
              <a:rPr lang="en-US" sz="1800" dirty="0" smtClean="0"/>
              <a:t>NOAA</a:t>
            </a:r>
            <a:r>
              <a:rPr lang="en-US" sz="1800" dirty="0" smtClean="0"/>
              <a:t> </a:t>
            </a:r>
            <a:endParaRPr lang="en-US" sz="1400" dirty="0" smtClean="0"/>
          </a:p>
          <a:p>
            <a:pPr>
              <a:buFontTx/>
              <a:buChar char="-"/>
              <a:defRPr/>
            </a:pPr>
            <a:r>
              <a:rPr lang="en-US" sz="1800" dirty="0"/>
              <a:t>Coast Guard</a:t>
            </a:r>
          </a:p>
          <a:p>
            <a:pPr>
              <a:buFontTx/>
              <a:buChar char="-"/>
              <a:defRPr/>
            </a:pPr>
            <a:r>
              <a:rPr lang="en-US" sz="1800" dirty="0" smtClean="0"/>
              <a:t>BOEM </a:t>
            </a:r>
            <a:r>
              <a:rPr lang="en-US" sz="1800" dirty="0"/>
              <a:t>(MMS)</a:t>
            </a:r>
          </a:p>
          <a:p>
            <a:pPr>
              <a:defRPr/>
            </a:pPr>
            <a:r>
              <a:rPr lang="en-US" sz="2400" b="1" dirty="0"/>
              <a:t>Other</a:t>
            </a:r>
          </a:p>
          <a:p>
            <a:pPr>
              <a:buFontTx/>
              <a:buChar char="-"/>
              <a:defRPr/>
            </a:pPr>
            <a:r>
              <a:rPr lang="en-US" sz="1800" dirty="0"/>
              <a:t>Marine Exchange of </a:t>
            </a:r>
            <a:r>
              <a:rPr lang="en-US" sz="1800" dirty="0" smtClean="0"/>
              <a:t>Alaska</a:t>
            </a:r>
            <a:r>
              <a:rPr lang="en-US" sz="1800" dirty="0" smtClean="0"/>
              <a:t> </a:t>
            </a:r>
            <a:endParaRPr lang="en-US" sz="1400" dirty="0" smtClean="0"/>
          </a:p>
          <a:p>
            <a:pPr>
              <a:buFontTx/>
              <a:buChar char="-"/>
              <a:defRPr/>
            </a:pPr>
            <a:endParaRPr lang="en-US" sz="1800" dirty="0"/>
          </a:p>
          <a:p>
            <a:pPr>
              <a:buFontTx/>
              <a:buChar char="-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781800" y="5105400"/>
            <a:ext cx="4038600" cy="47244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762000" y="685800"/>
            <a:ext cx="7772400" cy="1431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DCDC00"/>
                </a:solidFill>
              </a:rPr>
              <a:t>2011-2012 </a:t>
            </a:r>
            <a:br>
              <a:rPr lang="en-US" dirty="0" smtClean="0">
                <a:solidFill>
                  <a:srgbClr val="DCDC00"/>
                </a:solidFill>
              </a:rPr>
            </a:br>
            <a:r>
              <a:rPr lang="en-US" dirty="0" smtClean="0">
                <a:solidFill>
                  <a:srgbClr val="DCDC00"/>
                </a:solidFill>
              </a:rPr>
              <a:t>AOOS Officers </a:t>
            </a:r>
            <a:endParaRPr lang="en-US" dirty="0">
              <a:solidFill>
                <a:srgbClr val="DCDC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sz="quarter" idx="1"/>
          </p:nvPr>
        </p:nvSpPr>
        <p:spPr>
          <a:xfrm>
            <a:off x="1066800" y="2667000"/>
            <a:ext cx="7391400" cy="3810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Chair –Ed Page, Marine Exchange</a:t>
            </a:r>
          </a:p>
          <a:p>
            <a:pPr algn="l">
              <a:defRPr/>
            </a:pPr>
            <a:r>
              <a:rPr lang="en-US" dirty="0" smtClean="0"/>
              <a:t>Vice-chair – Ed </a:t>
            </a:r>
            <a:r>
              <a:rPr lang="en-US" dirty="0" err="1" smtClean="0"/>
              <a:t>Fogels</a:t>
            </a:r>
            <a:r>
              <a:rPr lang="en-US" dirty="0" smtClean="0"/>
              <a:t>, ADNR</a:t>
            </a:r>
          </a:p>
          <a:p>
            <a:pPr algn="l">
              <a:defRPr/>
            </a:pPr>
            <a:r>
              <a:rPr lang="en-US" dirty="0" smtClean="0"/>
              <a:t>Secretary – Glenn Sheehan, BASC</a:t>
            </a:r>
          </a:p>
          <a:p>
            <a:pPr algn="l">
              <a:defRPr/>
            </a:pPr>
            <a:r>
              <a:rPr lang="en-US" dirty="0" smtClean="0"/>
              <a:t>Treasurer – Amy Holman, NOAA</a:t>
            </a:r>
          </a:p>
          <a:p>
            <a:pPr algn="l">
              <a:defRPr/>
            </a:pPr>
            <a:r>
              <a:rPr lang="en-US" dirty="0" smtClean="0"/>
              <a:t>Ex officio EXCOM –</a:t>
            </a:r>
            <a:r>
              <a:rPr lang="en-US" dirty="0" smtClean="0"/>
              <a:t> Tara Jones, ASLC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685800"/>
          </a:xfrm>
        </p:spPr>
        <p:txBody>
          <a:bodyPr/>
          <a:lstStyle/>
          <a:p>
            <a:pPr algn="ctr">
              <a:defRPr/>
            </a:pPr>
            <a:r>
              <a:rPr dirty="0" smtClean="0">
                <a:solidFill>
                  <a:srgbClr val="DCDC00"/>
                </a:solidFill>
              </a:rPr>
              <a:t>Projects &amp; Programs</a:t>
            </a:r>
            <a:endParaRPr dirty="0">
              <a:solidFill>
                <a:srgbClr val="DCDC00"/>
              </a:solidFill>
            </a:endParaRPr>
          </a:p>
        </p:txBody>
      </p:sp>
      <p:sp>
        <p:nvSpPr>
          <p:cNvPr id="29699" name="Text Placeholder 10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7772400" cy="6019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u="sng" dirty="0">
                <a:latin typeface="Calibri" charset="0"/>
              </a:rPr>
              <a:t>What We fund – (</a:t>
            </a:r>
            <a:r>
              <a:rPr lang="en-US" i="1" u="sng" dirty="0">
                <a:latin typeface="Calibri" charset="0"/>
              </a:rPr>
              <a:t>examples)</a:t>
            </a:r>
            <a:r>
              <a:rPr lang="en-US" u="sng" dirty="0">
                <a:latin typeface="Calibri" charset="0"/>
              </a:rPr>
              <a:t>:</a:t>
            </a:r>
            <a:endParaRPr lang="en-US" u="sng" dirty="0" smtClean="0">
              <a:latin typeface="Calibri" charset="0"/>
            </a:endParaRPr>
          </a:p>
          <a:p>
            <a:pPr>
              <a:defRPr/>
            </a:pPr>
            <a:r>
              <a:rPr lang="en-US" sz="2400" dirty="0" smtClean="0">
                <a:latin typeface="Calibri" charset="0"/>
              </a:rPr>
              <a:t>Marine </a:t>
            </a:r>
            <a:r>
              <a:rPr lang="en-US" sz="2400" dirty="0">
                <a:latin typeface="Calibri" charset="0"/>
              </a:rPr>
              <a:t>Operations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  <a:latin typeface="Calibri" charset="0"/>
              </a:rPr>
              <a:t>Circulation and wind modeling, providing daily forecasts in Gulf of AK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  <a:latin typeface="Calibri" charset="0"/>
              </a:rPr>
              <a:t>Wave modeling (SWAN)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  <a:latin typeface="Calibri" charset="0"/>
              </a:rPr>
              <a:t>Wave 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buoys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in Cook 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Inlet &amp; Bering Sea**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err="1">
                <a:solidFill>
                  <a:srgbClr val="FFFFFF"/>
                </a:solidFill>
                <a:latin typeface="Calibri" charset="0"/>
              </a:rPr>
              <a:t>Snotel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 stations in Prince William 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Sound &amp; CI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AIS &amp; weather sites**</a:t>
            </a:r>
          </a:p>
          <a:p>
            <a:pPr>
              <a:defRPr/>
            </a:pPr>
            <a:r>
              <a:rPr lang="en-US" sz="2400" dirty="0">
                <a:latin typeface="Calibri" charset="0"/>
              </a:rPr>
              <a:t>Coastal Hazards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  <a:latin typeface="Calibri" charset="0"/>
              </a:rPr>
              <a:t>Alaska Harbor Observation 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Network – Kodiak &amp;</a:t>
            </a:r>
          </a:p>
          <a:p>
            <a:pPr lvl="1">
              <a:defRPr/>
            </a:pP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	Seward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Sea Ice Atlas**</a:t>
            </a:r>
          </a:p>
          <a:p>
            <a:pPr>
              <a:defRPr/>
            </a:pPr>
            <a:r>
              <a:rPr lang="en-US" sz="2400" dirty="0" smtClean="0">
                <a:latin typeface="Calibri" charset="0"/>
              </a:rPr>
              <a:t>Water quality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Ocean acidification sensors**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Sea Ice Atlas**</a:t>
            </a:r>
          </a:p>
          <a:p>
            <a:pPr>
              <a:defRPr/>
            </a:pPr>
            <a:r>
              <a:rPr lang="en-US" sz="2400" dirty="0" smtClean="0">
                <a:latin typeface="Calibri" charset="0"/>
              </a:rPr>
              <a:t>Ecosystems, Fisheries </a:t>
            </a:r>
            <a:r>
              <a:rPr lang="en-US" sz="2400" dirty="0">
                <a:latin typeface="Calibri" charset="0"/>
              </a:rPr>
              <a:t>&amp; Climate Trends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946" dirty="0">
                <a:solidFill>
                  <a:srgbClr val="FFFFFF"/>
                </a:solidFill>
                <a:latin typeface="Calibri" charset="0"/>
              </a:rPr>
              <a:t>Seward Line (long-term data series)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946" dirty="0">
                <a:solidFill>
                  <a:srgbClr val="FFFFFF"/>
                </a:solidFill>
                <a:latin typeface="Calibri" charset="0"/>
              </a:rPr>
              <a:t>Glider for Arctic </a:t>
            </a:r>
            <a:r>
              <a:rPr lang="en-US" sz="1946" dirty="0" smtClean="0">
                <a:solidFill>
                  <a:srgbClr val="FFFFFF"/>
                </a:solidFill>
                <a:latin typeface="Calibri" charset="0"/>
              </a:rPr>
              <a:t>research**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946" dirty="0" smtClean="0">
                <a:solidFill>
                  <a:srgbClr val="FFFFFF"/>
                </a:solidFill>
                <a:latin typeface="Calibri" charset="0"/>
              </a:rPr>
              <a:t>Distributed Biological Observatory**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946" dirty="0" smtClean="0">
                <a:solidFill>
                  <a:srgbClr val="FFFFFF"/>
                </a:solidFill>
                <a:latin typeface="Calibri" charset="0"/>
              </a:rPr>
              <a:t>HF radars in Chukchi**</a:t>
            </a:r>
          </a:p>
          <a:p>
            <a:pPr lvl="1">
              <a:buFont typeface="Arial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86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200400"/>
            <a:ext cx="33512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		</a:t>
            </a:r>
            <a:br>
              <a:rPr lang="en-US" dirty="0" smtClean="0"/>
            </a:br>
            <a:r>
              <a:rPr lang="en-US" dirty="0" smtClean="0"/>
              <a:t>			     </a:t>
            </a:r>
            <a:r>
              <a:rPr lang="en-US" dirty="0" smtClean="0">
                <a:solidFill>
                  <a:srgbClr val="DCDC00"/>
                </a:solidFill>
              </a:rPr>
              <a:t>AOOS Ocean Portal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572000" cy="5867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800" b="1" i="1"/>
              <a:t>Linking AOOS data applications</a:t>
            </a:r>
            <a:endParaRPr lang="en-US" sz="1800"/>
          </a:p>
          <a:p>
            <a:r>
              <a:rPr lang="en-US" sz="1800"/>
              <a:t>View multiple types of </a:t>
            </a:r>
          </a:p>
          <a:p>
            <a:pPr>
              <a:buFontTx/>
              <a:buNone/>
            </a:pPr>
            <a:r>
              <a:rPr lang="en-US" sz="1800"/>
              <a:t>	data on one interface</a:t>
            </a:r>
          </a:p>
          <a:p>
            <a:pPr lvl="1"/>
            <a:r>
              <a:rPr lang="en-US" sz="1400"/>
              <a:t>Sensors</a:t>
            </a:r>
          </a:p>
          <a:p>
            <a:pPr lvl="1"/>
            <a:r>
              <a:rPr lang="en-US" sz="1400"/>
              <a:t>Models</a:t>
            </a:r>
          </a:p>
          <a:p>
            <a:pPr lvl="1"/>
            <a:r>
              <a:rPr lang="en-US" sz="1400"/>
              <a:t>Remote Sensing</a:t>
            </a:r>
          </a:p>
          <a:p>
            <a:pPr lvl="1"/>
            <a:r>
              <a:rPr lang="en-US" sz="1400"/>
              <a:t>GIS &amp; project data</a:t>
            </a:r>
          </a:p>
          <a:p>
            <a:pPr lvl="1"/>
            <a:r>
              <a:rPr lang="en-US" sz="1400"/>
              <a:t>In-situ observations</a:t>
            </a:r>
          </a:p>
          <a:p>
            <a:r>
              <a:rPr lang="en-US" sz="1800"/>
              <a:t>View available time </a:t>
            </a:r>
          </a:p>
          <a:p>
            <a:pPr>
              <a:buFontTx/>
              <a:buNone/>
            </a:pPr>
            <a:r>
              <a:rPr lang="en-US" sz="1800"/>
              <a:t>	ranges for each layer</a:t>
            </a:r>
          </a:p>
          <a:p>
            <a:r>
              <a:rPr lang="en-US" sz="1800"/>
              <a:t>Download data sets </a:t>
            </a:r>
          </a:p>
          <a:p>
            <a:pPr>
              <a:buFontTx/>
              <a:buNone/>
            </a:pPr>
            <a:r>
              <a:rPr lang="en-US" sz="1800"/>
              <a:t>	simultaneously</a:t>
            </a:r>
          </a:p>
          <a:p>
            <a:r>
              <a:rPr lang="en-US" sz="1800"/>
              <a:t>Follow links to data sources</a:t>
            </a:r>
          </a:p>
          <a:p>
            <a:r>
              <a:rPr lang="en-US" sz="1800"/>
              <a:t>Data management for integrated research projects</a:t>
            </a:r>
          </a:p>
          <a:p>
            <a:r>
              <a:rPr lang="en-US" sz="1800"/>
              <a:t>Coastal marine spatial planning tools</a:t>
            </a:r>
          </a:p>
          <a:p>
            <a:r>
              <a:rPr lang="en-US" sz="1800"/>
              <a:t>Public access to industry data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8675" y="1371600"/>
            <a:ext cx="57753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7538</TotalTime>
  <Words>1122</Words>
  <Application>Microsoft Macintosh PowerPoint</Application>
  <PresentationFormat>On-screen Show (4:3)</PresentationFormat>
  <Paragraphs>267</Paragraphs>
  <Slides>18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      Alaska Ocean Observing System  </vt:lpstr>
      <vt:lpstr>IOOS (National) Vision &amp; Goals  </vt:lpstr>
      <vt:lpstr>U.S. IOOS Multi–Scale System</vt:lpstr>
      <vt:lpstr>Slide 4</vt:lpstr>
      <vt:lpstr>AOOS is User-Driven</vt:lpstr>
      <vt:lpstr>AOOS Founding Board Members</vt:lpstr>
      <vt:lpstr>2011-2012  AOOS Officers </vt:lpstr>
      <vt:lpstr>Projects &amp; Programs</vt:lpstr>
      <vt:lpstr>             AOOS Ocean Portal</vt:lpstr>
      <vt:lpstr>Arctic Research Assets Map</vt:lpstr>
      <vt:lpstr>Real-Time Sensor Map</vt:lpstr>
      <vt:lpstr>Model Explorer</vt:lpstr>
      <vt:lpstr>Currents</vt:lpstr>
      <vt:lpstr>Slide 14</vt:lpstr>
      <vt:lpstr>STAMP Project Spatial Tools for Arctic Mapping &amp; Planning</vt:lpstr>
      <vt:lpstr>STAMP: Sea Ice Concentration (Daily Snapshot 1978-Current)</vt:lpstr>
      <vt:lpstr>Industry/NOAA Data Sharing MOA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Ocean  Observing System</dc:title>
  <dc:creator>Carolyn Rosner</dc:creator>
  <cp:lastModifiedBy>Mary McCammon</cp:lastModifiedBy>
  <cp:revision>347</cp:revision>
  <dcterms:created xsi:type="dcterms:W3CDTF">2012-07-27T13:59:53Z</dcterms:created>
  <dcterms:modified xsi:type="dcterms:W3CDTF">2012-07-27T15:48:06Z</dcterms:modified>
</cp:coreProperties>
</file>