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notesMasterIdLst>
    <p:notesMasterId r:id="rId22"/>
  </p:notesMasterIdLst>
  <p:sldIdLst>
    <p:sldId id="257" r:id="rId2"/>
    <p:sldId id="348" r:id="rId3"/>
    <p:sldId id="370" r:id="rId4"/>
    <p:sldId id="364" r:id="rId5"/>
    <p:sldId id="349" r:id="rId6"/>
    <p:sldId id="358" r:id="rId7"/>
    <p:sldId id="359" r:id="rId8"/>
    <p:sldId id="360" r:id="rId9"/>
    <p:sldId id="361" r:id="rId10"/>
    <p:sldId id="339" r:id="rId11"/>
    <p:sldId id="362" r:id="rId12"/>
    <p:sldId id="333" r:id="rId13"/>
    <p:sldId id="351" r:id="rId14"/>
    <p:sldId id="346" r:id="rId15"/>
    <p:sldId id="366" r:id="rId16"/>
    <p:sldId id="369" r:id="rId17"/>
    <p:sldId id="365" r:id="rId18"/>
    <p:sldId id="368" r:id="rId19"/>
    <p:sldId id="367" r:id="rId20"/>
    <p:sldId id="327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23707" autoAdjust="0"/>
    <p:restoredTop sz="87830" autoAdjust="0"/>
  </p:normalViewPr>
  <p:slideViewPr>
    <p:cSldViewPr>
      <p:cViewPr>
        <p:scale>
          <a:sx n="100" d="100"/>
          <a:sy n="100" d="100"/>
        </p:scale>
        <p:origin x="-88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-2232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A7D1856-2D56-49E0-8586-CB6154BF4350}" type="datetime1">
              <a:rPr lang="en-US"/>
              <a:pPr/>
              <a:t>7/26/12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79EA73-F239-4A7F-926A-318AE55B64D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Background:</a:t>
            </a:r>
            <a:r>
              <a:rPr lang="en-US" baseline="0" dirty="0" smtClean="0"/>
              <a:t> Science Mission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rPr>
              <a:t>The overall goal of this SOW is to provide an improved understanding of the physical oceanography of the NE Chukchi shelf and exchanges between the Chukchi/Beaufort shelves and the adjacent continental slope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EA73-F239-4A7F-926A-318AE55B64D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happening in response to the wind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EA73-F239-4A7F-926A-318AE55B64D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EA73-F239-4A7F-926A-318AE55B64D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EA73-F239-4A7F-926A-318AE55B64D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79EA73-F239-4A7F-926A-318AE55B64D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FFFFFF"/>
                </a:solidFill>
                <a:latin typeface="Tahoma" pitchFamily="34" charset="0"/>
                <a:ea typeface="+mn-ea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FFFFFF"/>
                </a:solidFill>
                <a:latin typeface="Tahoma" pitchFamily="34" charset="0"/>
                <a:ea typeface="+mn-ea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FFFFFF"/>
                </a:solidFill>
                <a:latin typeface="Tahoma" pitchFamily="34" charset="0"/>
                <a:ea typeface="+mn-ea"/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</p:grpSp>
      </p:grpSp>
      <p:sp>
        <p:nvSpPr>
          <p:cNvPr id="268304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8305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97A9-AD20-43CC-8A28-59262C7C8CC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A1614-40B9-46F9-B362-55F96206D1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AF6DD6-C106-4ECA-A00D-F81670E27B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7924EE-F90F-485C-B5AC-01487E7DC5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7543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4114800"/>
            <a:ext cx="7543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0AB01-F24F-4B14-8D31-16CE45D0AC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B73947-CFFF-4D20-844C-B4B307EE60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EAE12B-7951-4140-8C62-BAEA7DC3E49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D2E19F3D-0B20-450D-B123-60B5876E696F}" type="datetime1">
              <a:rPr lang="en-US"/>
              <a:pPr>
                <a:defRPr/>
              </a:pPr>
              <a:t>7/26/12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u="sng">
                <a:ea typeface="+mn-ea"/>
              </a:defRPr>
            </a:lvl1pPr>
          </a:lstStyle>
          <a:p>
            <a:pPr>
              <a:defRPr/>
            </a:pPr>
            <a:fld id="{099C980A-EBAE-41FF-BB6E-D5462CC88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4AA67A-EF28-4ADD-8A1D-523508E25F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D6DCCD-2F95-40A6-B010-EBA61D3A05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56AD0-09A2-44DE-828A-E4DE56C7163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C6B0F9-3412-494E-A1B6-06329DEAA0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23B845-C453-4B21-BA4F-8D82836237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BA58AD-C4AA-44BD-AD43-4B858754FC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BD52A8-64D4-446F-AD1F-F5C60751EF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476C6C-CBE2-4499-9764-B60AC870AD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267267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FFFFFF"/>
                </a:solidFill>
                <a:latin typeface="Tahoma" pitchFamily="34" charset="0"/>
                <a:ea typeface="+mn-ea"/>
              </a:endParaRPr>
            </a:p>
          </p:txBody>
        </p:sp>
        <p:sp>
          <p:nvSpPr>
            <p:cNvPr id="267268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srgbClr val="FFFFFF"/>
                </a:solidFill>
                <a:latin typeface="Tahoma" pitchFamily="34" charset="0"/>
                <a:ea typeface="+mn-ea"/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267270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67271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67272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67273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67274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67275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67276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67277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  <p:sp>
            <p:nvSpPr>
              <p:cNvPr id="267278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2000">
                  <a:solidFill>
                    <a:srgbClr val="FFFFFF"/>
                  </a:solidFill>
                  <a:latin typeface="Tahoma" pitchFamily="34" charset="0"/>
                  <a:ea typeface="+mn-ea"/>
                </a:endParaRPr>
              </a:p>
            </p:txBody>
          </p:sp>
        </p:grpSp>
      </p:grpSp>
      <p:sp>
        <p:nvSpPr>
          <p:cNvPr id="26727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728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728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28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28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</a:lstStyle>
          <a:p>
            <a:fld id="{AE958C6A-F11B-4558-B103-9C0693BD230F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2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ea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85800" y="6858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sz="20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>
          <a:xfrm>
            <a:off x="685800" y="152400"/>
            <a:ext cx="7086600" cy="1447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eaLnBrk="0" hangingPunct="0">
              <a:lnSpc>
                <a:spcPct val="70000"/>
              </a:lnSpc>
            </a:pPr>
            <a:r>
              <a:rPr lang="en-US" sz="3300" b="1" dirty="0" smtClean="0">
                <a:latin typeface="Calibri" charset="0"/>
                <a:cs typeface="Calibri" charset="0"/>
              </a:rPr>
              <a:t>New Technology Developments for Increased Maritime Domain Awareness In the Chukchi Sea</a:t>
            </a:r>
            <a:r>
              <a:rPr lang="en-US" sz="1900" dirty="0" smtClean="0">
                <a:solidFill>
                  <a:srgbClr val="FFFFFF"/>
                </a:solidFill>
                <a:latin typeface="Tahoma" charset="0"/>
                <a:cs typeface="Calibri" charset="0"/>
              </a:rPr>
              <a:t/>
            </a:r>
            <a:br>
              <a:rPr lang="en-US" sz="1900" dirty="0" smtClean="0">
                <a:solidFill>
                  <a:srgbClr val="FFFFFF"/>
                </a:solidFill>
                <a:latin typeface="Tahoma" charset="0"/>
                <a:cs typeface="Calibri" charset="0"/>
              </a:rPr>
            </a:br>
            <a:endParaRPr lang="en-US" sz="1900" dirty="0">
              <a:solidFill>
                <a:srgbClr val="FFFFFF"/>
              </a:solidFill>
              <a:latin typeface="Tahoma" charset="0"/>
              <a:cs typeface="Calibri" charset="0"/>
            </a:endParaRPr>
          </a:p>
        </p:txBody>
      </p:sp>
      <p:pic>
        <p:nvPicPr>
          <p:cNvPr id="14" name="Picture 3" descr="ims_color_p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4300" y="266700"/>
            <a:ext cx="11811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0" y="2667000"/>
            <a:ext cx="2743200" cy="1826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Calibri" charset="0"/>
              </a:rPr>
              <a:t>USCG Debrief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Calibri" charset="0"/>
              </a:rPr>
              <a:t> Juneau, AK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2000" dirty="0" smtClean="0">
                <a:solidFill>
                  <a:srgbClr val="FFFFFF"/>
                </a:solidFill>
                <a:latin typeface="Calibri" charset="0"/>
              </a:rPr>
              <a:t>July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</a:rPr>
              <a:t> 27, </a:t>
            </a:r>
            <a:r>
              <a:rPr lang="en-US" sz="2000" dirty="0" smtClean="0">
                <a:solidFill>
                  <a:srgbClr val="FFFFFF"/>
                </a:solidFill>
                <a:latin typeface="Calibri" charset="0"/>
              </a:rPr>
              <a:t>2012</a:t>
            </a:r>
            <a:endParaRPr lang="en-US" sz="2000" dirty="0">
              <a:solidFill>
                <a:srgbClr val="FFFFFF"/>
              </a:solidFill>
              <a:latin typeface="Calibri" charset="0"/>
            </a:endParaRPr>
          </a:p>
          <a:p>
            <a:pPr algn="ctr" eaLnBrk="0" hangingPunct="0">
              <a:lnSpc>
                <a:spcPct val="8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</a:rPr>
              <a:t>Presented by</a:t>
            </a:r>
          </a:p>
          <a:p>
            <a:pPr algn="ctr" eaLnBrk="0" hangingPunct="0">
              <a:lnSpc>
                <a:spcPct val="8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</a:rPr>
              <a:t>Hank </a:t>
            </a:r>
            <a:r>
              <a:rPr lang="en-US" sz="2000" dirty="0" err="1" smtClean="0">
                <a:solidFill>
                  <a:srgbClr val="FFFFFF"/>
                </a:solidFill>
                <a:latin typeface="Calibri" charset="0"/>
              </a:rPr>
              <a:t>Statscewich</a:t>
            </a:r>
            <a:endParaRPr lang="en-US" sz="2000" dirty="0">
              <a:solidFill>
                <a:srgbClr val="FFFFFF"/>
              </a:solidFill>
              <a:latin typeface="Calibri" charset="0"/>
            </a:endParaRPr>
          </a:p>
          <a:p>
            <a:pPr algn="ctr" eaLnBrk="0" hangingPunct="0">
              <a:lnSpc>
                <a:spcPct val="80000"/>
              </a:lnSpc>
            </a:pPr>
            <a:r>
              <a:rPr lang="en-US" sz="2000" dirty="0">
                <a:solidFill>
                  <a:srgbClr val="FFFFFF"/>
                </a:solidFill>
                <a:latin typeface="Calibri" charset="0"/>
              </a:rPr>
              <a:t>University of Alaska Fairbanks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52600" y="1371600"/>
            <a:ext cx="428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Hank </a:t>
            </a:r>
            <a:r>
              <a:rPr lang="en-US" dirty="0" smtClean="0"/>
              <a:t>Statscewich</a:t>
            </a:r>
            <a:r>
              <a:rPr lang="en-US" dirty="0" smtClean="0"/>
              <a:t> and </a:t>
            </a:r>
            <a:r>
              <a:rPr lang="en-US" dirty="0" smtClean="0"/>
              <a:t>Tom </a:t>
            </a:r>
            <a:r>
              <a:rPr lang="en-US" dirty="0" err="1" smtClean="0"/>
              <a:t>Weingartner</a:t>
            </a:r>
            <a:endParaRPr lang="en-US" dirty="0"/>
          </a:p>
        </p:txBody>
      </p:sp>
      <p:pic>
        <p:nvPicPr>
          <p:cNvPr id="17" name="Picture 16" descr="P9290152.JPG"/>
          <p:cNvPicPr>
            <a:picLocks noChangeAspect="1"/>
          </p:cNvPicPr>
          <p:nvPr/>
        </p:nvPicPr>
        <p:blipFill>
          <a:blip r:embed="rId3" cstate="print">
            <a:lum bright="7000" contrast="20000"/>
          </a:blip>
          <a:srcRect b="14411"/>
          <a:stretch>
            <a:fillRect/>
          </a:stretch>
        </p:blipFill>
        <p:spPr>
          <a:xfrm>
            <a:off x="2794000" y="2035771"/>
            <a:ext cx="5969000" cy="3831629"/>
          </a:xfrm>
          <a:prstGeom prst="rect">
            <a:avLst/>
          </a:prstGeom>
          <a:effectLst>
            <a:softEdge rad="101600"/>
          </a:effectLst>
        </p:spPr>
      </p:pic>
      <p:grpSp>
        <p:nvGrpSpPr>
          <p:cNvPr id="18" name="Group 17"/>
          <p:cNvGrpSpPr/>
          <p:nvPr/>
        </p:nvGrpSpPr>
        <p:grpSpPr>
          <a:xfrm>
            <a:off x="1524000" y="6096000"/>
            <a:ext cx="7620000" cy="762000"/>
            <a:chOff x="685800" y="6096000"/>
            <a:chExt cx="7620000" cy="76200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685800" y="6096000"/>
              <a:ext cx="7620000" cy="762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grpSp>
          <p:nvGrpSpPr>
            <p:cNvPr id="20" name="Group 18"/>
            <p:cNvGrpSpPr/>
            <p:nvPr/>
          </p:nvGrpSpPr>
          <p:grpSpPr>
            <a:xfrm>
              <a:off x="762000" y="6147707"/>
              <a:ext cx="7391400" cy="710293"/>
              <a:chOff x="762000" y="6147707"/>
              <a:chExt cx="7391400" cy="710293"/>
            </a:xfrm>
          </p:grpSpPr>
          <p:pic>
            <p:nvPicPr>
              <p:cNvPr id="21" name="Picture 10" descr="C:\Users\stats\Documents\web\chukchiCurrents\hfradar\ARTlab\images\ack_logo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88420"/>
              <a:stretch>
                <a:fillRect/>
              </a:stretch>
            </p:blipFill>
            <p:spPr bwMode="auto">
              <a:xfrm>
                <a:off x="7315200" y="6156252"/>
                <a:ext cx="838200" cy="701747"/>
              </a:xfrm>
              <a:prstGeom prst="rect">
                <a:avLst/>
              </a:prstGeom>
              <a:noFill/>
            </p:spPr>
          </p:pic>
          <p:pic>
            <p:nvPicPr>
              <p:cNvPr id="22" name="Picture 21" descr="logos.png"/>
              <p:cNvPicPr>
                <a:picLocks noChangeAspect="1"/>
              </p:cNvPicPr>
              <p:nvPr/>
            </p:nvPicPr>
            <p:blipFill>
              <a:blip r:embed="rId5" cstate="print"/>
              <a:srcRect l="13067" t="14283" r="52285"/>
              <a:stretch>
                <a:fillRect/>
              </a:stretch>
            </p:blipFill>
            <p:spPr>
              <a:xfrm>
                <a:off x="762000" y="6156570"/>
                <a:ext cx="2438400" cy="701430"/>
              </a:xfrm>
              <a:prstGeom prst="rect">
                <a:avLst/>
              </a:prstGeom>
            </p:spPr>
          </p:pic>
          <p:pic>
            <p:nvPicPr>
              <p:cNvPr id="23" name="Picture 22" descr="logo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267075" y="6153150"/>
                <a:ext cx="1933575" cy="704850"/>
              </a:xfrm>
              <a:prstGeom prst="rect">
                <a:avLst/>
              </a:prstGeom>
            </p:spPr>
          </p:pic>
          <p:pic>
            <p:nvPicPr>
              <p:cNvPr id="24" name="Picture 10" descr="C:\Users\stats\Documents\web\chukchiCurrents\hfradar\ARTlab\images\ack_logo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6680" r="23159"/>
              <a:stretch>
                <a:fillRect/>
              </a:stretch>
            </p:blipFill>
            <p:spPr bwMode="auto">
              <a:xfrm>
                <a:off x="5181600" y="6147707"/>
                <a:ext cx="2209800" cy="710293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6" name="Rectangle 25"/>
          <p:cNvSpPr/>
          <p:nvPr/>
        </p:nvSpPr>
        <p:spPr bwMode="auto">
          <a:xfrm>
            <a:off x="0" y="5486400"/>
            <a:ext cx="1524000" cy="1371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11" y="5552906"/>
            <a:ext cx="1363579" cy="5430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229350"/>
            <a:ext cx="1524000" cy="552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c="http://schemas.openxmlformats.org/markup-compatibility/2006" xmlns:wpc="http://schemas.microsoft.com/office/word/2010/wordprocessingCanvas" xmlns="" xmlns:p="http://schemas.openxmlformats.org/presentationml/2006/main" xmlns:mv="urn:schemas-microsoft-com:mac:vml" val="0"/>
              </a:ext>
            </a:extLst>
          </a:blip>
          <a:srcRect r="49505" b="66142"/>
          <a:stretch>
            <a:fillRect/>
          </a:stretch>
        </p:blipFill>
        <p:spPr>
          <a:xfrm>
            <a:off x="914400" y="403520"/>
            <a:ext cx="7162800" cy="6454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0sep17to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1786" y="1980946"/>
            <a:ext cx="5176186" cy="3886454"/>
          </a:xfrm>
          <a:prstGeom prst="rect">
            <a:avLst/>
          </a:prstGeom>
        </p:spPr>
      </p:pic>
      <p:pic>
        <p:nvPicPr>
          <p:cNvPr id="5" name="Picture 4" descr="10oct19to2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976882"/>
            <a:ext cx="5181600" cy="3890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519535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Divergent mode			Continuous (reversed) mode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304800"/>
            <a:ext cx="8001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Two main circulation modes:</a:t>
            </a:r>
          </a:p>
          <a:p>
            <a:r>
              <a:rPr lang="en-US" sz="2400" dirty="0" smtClean="0"/>
              <a:t>Four-day average HF radar surface current vectors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/>
          <p:nvPr/>
        </p:nvPicPr>
        <p:blipFill rotWithShape="1">
          <a:blip r:embed="rId2">
            <a:extLst>
              <a:ext uri="{28A0092B-C50C-407E-A947-70E740481C1C}">
                <a14:useLocalDpi xmlns:lc="http://schemas.openxmlformats.org/drawingml/2006/lockedCanvas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c="http://schemas.openxmlformats.org/markup-compatibility/2006" xmlns:wpc="http://schemas.microsoft.com/office/word/2010/wordprocessingCanvas" xmlns="" xmlns:p="http://schemas.openxmlformats.org/presentationml/2006/main" xmlns:mv="urn:schemas-microsoft-com:mac:vml" val="0"/>
              </a:ext>
            </a:extLst>
          </a:blip>
          <a:srcRect l="6944" t="9373" r="16667" b="10714"/>
          <a:stretch/>
        </p:blipFill>
        <p:spPr bwMode="auto">
          <a:xfrm>
            <a:off x="143933" y="533400"/>
            <a:ext cx="4656667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c="http://schemas.openxmlformats.org/markup-compatibility/2006" xmlns:wpc="http://schemas.microsoft.com/office/word/2010/wordprocessingCanvas" xmlns="" xmlns:p="http://schemas.openxmlformats.org/presentationml/2006/main" xmlns:mv="urn:schemas-microsoft-com:mac:vml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0"/>
            <a:ext cx="4114800" cy="4455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Operational Difficulties:</a:t>
            </a:r>
          </a:p>
          <a:p>
            <a:endParaRPr lang="en-US" dirty="0" smtClean="0">
              <a:latin typeface="Comic Sans MS" pitchFamily="66" charset="0"/>
            </a:endParaRPr>
          </a:p>
          <a:p>
            <a:pPr>
              <a:lnSpc>
                <a:spcPct val="150000"/>
              </a:lnSpc>
              <a:buClr>
                <a:schemeClr val="tx1"/>
              </a:buClr>
              <a:buFont typeface="Arial"/>
              <a:buChar char="•"/>
            </a:pP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Shore-based AC power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rial"/>
                <a:cs typeface="Arial"/>
              </a:rPr>
              <a:t> Sub-optimal coverage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rial"/>
                <a:cs typeface="Arial"/>
              </a:rPr>
              <a:t> Consumes ~8kWH/day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rial"/>
                <a:cs typeface="Arial"/>
              </a:rPr>
              <a:t> Permitting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rial"/>
                <a:cs typeface="Arial"/>
              </a:rPr>
              <a:t> Maintenance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rial"/>
                <a:cs typeface="Arial"/>
              </a:rPr>
              <a:t> Logistics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dirty="0" smtClean="0">
              <a:latin typeface="Arial"/>
              <a:cs typeface="Arial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71568" y="2145268"/>
            <a:ext cx="5147616" cy="3116997"/>
            <a:chOff x="2057400" y="2209800"/>
            <a:chExt cx="5147616" cy="3116997"/>
          </a:xfrm>
        </p:grpSpPr>
        <p:sp>
          <p:nvSpPr>
            <p:cNvPr id="5" name="TextBox 4"/>
            <p:cNvSpPr txBox="1"/>
            <p:nvPr/>
          </p:nvSpPr>
          <p:spPr>
            <a:xfrm>
              <a:off x="3033832" y="4865132"/>
              <a:ext cx="4171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Arial"/>
                  <a:cs typeface="Arial"/>
                </a:rPr>
                <a:t>Shore-based power available</a:t>
              </a:r>
              <a:endParaRPr lang="en-US" sz="2400" dirty="0">
                <a:latin typeface="Arial"/>
                <a:cs typeface="Arial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2094250" y="2996982"/>
              <a:ext cx="2960132" cy="1385768"/>
            </a:xfrm>
            <a:prstGeom prst="straightConnector1">
              <a:avLst/>
            </a:prstGeom>
            <a:ln w="1270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1979950" y="3949482"/>
              <a:ext cx="2045732" cy="242768"/>
            </a:xfrm>
            <a:prstGeom prst="straightConnector1">
              <a:avLst/>
            </a:prstGeom>
            <a:ln w="1270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16200000" flipV="1">
              <a:off x="1941850" y="4154150"/>
              <a:ext cx="1131332" cy="900232"/>
            </a:xfrm>
            <a:prstGeom prst="straightConnector1">
              <a:avLst/>
            </a:prstGeom>
            <a:ln w="1270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228600" y="5334000"/>
            <a:ext cx="8686800" cy="134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u="sng" dirty="0" smtClean="0">
                <a:latin typeface="Arial"/>
                <a:cs typeface="Arial"/>
              </a:rPr>
              <a:t>Solution:</a:t>
            </a:r>
            <a:r>
              <a:rPr lang="en-US" sz="2800" dirty="0" smtClean="0">
                <a:latin typeface="Arial"/>
                <a:cs typeface="Arial"/>
              </a:rPr>
              <a:t>  Develop an autonomous power supply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Arial"/>
                <a:cs typeface="Arial"/>
              </a:rPr>
              <a:t> The Remote Power Module (RPM) </a:t>
            </a:r>
          </a:p>
        </p:txBody>
      </p: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1143000" y="685800"/>
            <a:ext cx="2982913" cy="2706688"/>
            <a:chOff x="1143000" y="685800"/>
            <a:chExt cx="2982241" cy="2707071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rot="-1525340">
              <a:off x="1863218" y="1608745"/>
              <a:ext cx="442242" cy="1784126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2000">
                <a:latin typeface="Tahoma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 rot="-1525340">
              <a:off x="3682999" y="1743578"/>
              <a:ext cx="442242" cy="573088"/>
            </a:xfrm>
            <a:prstGeom prst="rect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endParaRPr lang="en-US" sz="2000">
                <a:latin typeface="Tahoma" charset="0"/>
              </a:endParaRPr>
            </a:p>
          </p:txBody>
        </p: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1143000" y="685800"/>
              <a:ext cx="1340068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5400">
                  <a:solidFill>
                    <a:srgbClr val="FF0000"/>
                  </a:solidFill>
                </a:rPr>
                <a:t>???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200" y="4114800"/>
            <a:ext cx="2045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Percent Coverage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7101033.JPG"/>
          <p:cNvPicPr>
            <a:picLocks noChangeAspect="1"/>
          </p:cNvPicPr>
          <p:nvPr/>
        </p:nvPicPr>
        <p:blipFill>
          <a:blip r:embed="rId2"/>
          <a:srcRect t="19540"/>
          <a:stretch>
            <a:fillRect/>
          </a:stretch>
        </p:blipFill>
        <p:spPr>
          <a:xfrm>
            <a:off x="533400" y="1752600"/>
            <a:ext cx="8153401" cy="4936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7620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Remote Power Module (RPM</a:t>
            </a:r>
            <a:r>
              <a:rPr lang="en-US" sz="2400" b="1" dirty="0" smtClean="0"/>
              <a:t>): 2012 </a:t>
            </a:r>
            <a:r>
              <a:rPr lang="en-US" sz="2400" b="1" dirty="0" err="1" smtClean="0">
                <a:sym typeface="Wingdings"/>
              </a:rPr>
              <a:t></a:t>
            </a:r>
            <a:r>
              <a:rPr lang="en-US" sz="2400" b="1" dirty="0" smtClean="0">
                <a:sym typeface="Wingdings"/>
              </a:rPr>
              <a:t> Yr 3 Operational Test</a:t>
            </a:r>
            <a:endParaRPr lang="en-US" sz="2400" b="1" dirty="0" smtClean="0"/>
          </a:p>
          <a:p>
            <a:r>
              <a:rPr lang="en-US" sz="2400" dirty="0" smtClean="0"/>
              <a:t>Fully-automated, renewable (solar and wind) hybrid power station provide power</a:t>
            </a:r>
            <a:r>
              <a:rPr lang="en-US" sz="2400" dirty="0" smtClean="0"/>
              <a:t> &amp; </a:t>
            </a:r>
            <a:r>
              <a:rPr lang="en-US" sz="2400" dirty="0" err="1" smtClean="0"/>
              <a:t>c</a:t>
            </a:r>
            <a:r>
              <a:rPr lang="en-US" sz="2400" dirty="0" err="1" smtClean="0"/>
              <a:t>oms</a:t>
            </a:r>
            <a:r>
              <a:rPr lang="en-US" sz="2400" dirty="0" smtClean="0"/>
              <a:t> to </a:t>
            </a:r>
            <a:r>
              <a:rPr lang="en-US" sz="2400" dirty="0" smtClean="0"/>
              <a:t>HF </a:t>
            </a:r>
            <a:r>
              <a:rPr lang="en-US" sz="2400" dirty="0" smtClean="0"/>
              <a:t>radars. Designed </a:t>
            </a:r>
            <a:r>
              <a:rPr lang="en-US" sz="2400" dirty="0" smtClean="0"/>
              <a:t>to operate in arctic and sub-arctic maritime environments.</a:t>
            </a:r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172200" y="5867400"/>
            <a:ext cx="2514600" cy="762000"/>
            <a:chOff x="1524000" y="6096000"/>
            <a:chExt cx="2514600" cy="762000"/>
          </a:xfrm>
        </p:grpSpPr>
        <p:sp>
          <p:nvSpPr>
            <p:cNvPr id="7" name="Rectangle 6"/>
            <p:cNvSpPr/>
            <p:nvPr/>
          </p:nvSpPr>
          <p:spPr bwMode="auto">
            <a:xfrm>
              <a:off x="1524000" y="6096000"/>
              <a:ext cx="2514600" cy="7620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10" name="Picture 9" descr="logos.png"/>
            <p:cNvPicPr>
              <a:picLocks noChangeAspect="1"/>
            </p:cNvPicPr>
            <p:nvPr/>
          </p:nvPicPr>
          <p:blipFill>
            <a:blip r:embed="rId3" cstate="print"/>
            <a:srcRect l="13067" t="14283" r="52285"/>
            <a:stretch>
              <a:fillRect/>
            </a:stretch>
          </p:blipFill>
          <p:spPr>
            <a:xfrm>
              <a:off x="1600200" y="6156570"/>
              <a:ext cx="2438400" cy="70143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68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750" r="-18750"/>
          <a:stretch>
            <a:fillRect/>
          </a:stretch>
        </p:blipFill>
        <p:spPr>
          <a:xfrm>
            <a:off x="-1828800" y="-76200"/>
            <a:ext cx="12992100" cy="7086600"/>
          </a:xfrm>
        </p:spPr>
      </p:pic>
      <p:grpSp>
        <p:nvGrpSpPr>
          <p:cNvPr id="8" name="Group 7"/>
          <p:cNvGrpSpPr/>
          <p:nvPr/>
        </p:nvGrpSpPr>
        <p:grpSpPr>
          <a:xfrm>
            <a:off x="6400800" y="228600"/>
            <a:ext cx="2505814" cy="1524794"/>
            <a:chOff x="6400800" y="228600"/>
            <a:chExt cx="2505814" cy="1524794"/>
          </a:xfrm>
        </p:grpSpPr>
        <p:cxnSp>
          <p:nvCxnSpPr>
            <p:cNvPr id="6" name="Straight Arrow Connector 5"/>
            <p:cNvCxnSpPr/>
            <p:nvPr/>
          </p:nvCxnSpPr>
          <p:spPr bwMode="auto">
            <a:xfrm rot="5400000">
              <a:off x="6934200" y="1219200"/>
              <a:ext cx="1066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6400800" y="228600"/>
              <a:ext cx="2505814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 dirty="0" smtClean="0">
                  <a:solidFill>
                    <a:srgbClr val="FF0000"/>
                  </a:solidFill>
                </a:rPr>
                <a:t>Point Barrow</a:t>
              </a:r>
              <a:endParaRPr lang="en-US" sz="29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3200400" y="5265738"/>
            <a:ext cx="2514600" cy="12112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u="none" dirty="0">
                <a:solidFill>
                  <a:schemeClr val="bg1"/>
                </a:solidFill>
              </a:rPr>
              <a:t>Vessel Traffic Identified by 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pper_plot.tiff"/>
          <p:cNvPicPr>
            <a:picLocks noChangeAspect="1"/>
          </p:cNvPicPr>
          <p:nvPr/>
        </p:nvPicPr>
        <p:blipFill>
          <a:blip r:embed="rId2"/>
          <a:srcRect t="10569" r="6667" b="47747"/>
          <a:stretch>
            <a:fillRect/>
          </a:stretch>
        </p:blipFill>
        <p:spPr>
          <a:xfrm>
            <a:off x="609600" y="2590800"/>
            <a:ext cx="8534400" cy="281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304800"/>
            <a:ext cx="84184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Simulated HF Radar Derived Ship Detections</a:t>
            </a:r>
          </a:p>
          <a:p>
            <a:r>
              <a:rPr lang="en-US" sz="3200" dirty="0" smtClean="0"/>
              <a:t>Range, Range Rate and Bearing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3july12modis.jpg"/>
          <p:cNvPicPr>
            <a:picLocks noChangeAspect="1"/>
          </p:cNvPicPr>
          <p:nvPr/>
        </p:nvPicPr>
        <p:blipFill>
          <a:blip r:embed="rId2"/>
          <a:srcRect r="18333" b="23333"/>
          <a:stretch>
            <a:fillRect/>
          </a:stretch>
        </p:blipFill>
        <p:spPr>
          <a:xfrm>
            <a:off x="-1" y="0"/>
            <a:ext cx="9307443" cy="655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6488668"/>
            <a:ext cx="294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Modis</a:t>
            </a:r>
            <a:r>
              <a:rPr lang="en-US" dirty="0" smtClean="0"/>
              <a:t> July 23, 2012 Image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800600" y="2590800"/>
            <a:ext cx="2505814" cy="1524794"/>
            <a:chOff x="6400800" y="228600"/>
            <a:chExt cx="2505814" cy="1524794"/>
          </a:xfrm>
        </p:grpSpPr>
        <p:cxnSp>
          <p:nvCxnSpPr>
            <p:cNvPr id="7" name="Straight Arrow Connector 6"/>
            <p:cNvCxnSpPr/>
            <p:nvPr/>
          </p:nvCxnSpPr>
          <p:spPr bwMode="auto">
            <a:xfrm rot="5400000">
              <a:off x="6934200" y="1219200"/>
              <a:ext cx="1066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6400800" y="228600"/>
              <a:ext cx="2505814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 dirty="0" smtClean="0">
                  <a:solidFill>
                    <a:srgbClr val="FF0000"/>
                  </a:solidFill>
                </a:rPr>
                <a:t>Point Barrow</a:t>
              </a:r>
              <a:endParaRPr lang="en-US" sz="29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mailbox://C%7C/Documents%20and%20Settings/weingart/Application%20Data/Thunderbird/Profiles/d4zerwc7.default/Mail/topcat.ims.uaf.edu/Inbox?number=688214574&amp;part=1.2&amp;type=image/png&amp;filename=north_slope_cover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mailbox://C%7C/Documents%20and%20Settings/weingart/Application%20Data/Thunderbird/Profiles/d4zerwc7.default/Mail/topcat.ims.uaf.edu/Inbox?number=688214574&amp;part=1.2&amp;type=image/png&amp;filename=north_slope_cover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mailbox://C%7C/Documents%20and%20Settings/weingart/Application%20Data/Thunderbird/Profiles/d4zerwc7.default/Mail/topcat.ims.uaf.edu/Inbox?number=688214574&amp;part=1.2&amp;type=image/png&amp;filename=north_slope_cover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north_slope_cover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52600"/>
            <a:ext cx="9185482" cy="4042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262116"/>
            <a:ext cx="8839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"/>
                <a:cs typeface="Arial"/>
              </a:rPr>
              <a:t>Future Direction 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Example Radar Mask:   8 Long-Range HF-RPM systems  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   Coverage:  800 km </a:t>
            </a:r>
            <a:r>
              <a:rPr lang="en-US" sz="2000" dirty="0" err="1" smtClean="0">
                <a:latin typeface="Arial"/>
                <a:cs typeface="Arial"/>
              </a:rPr>
              <a:t>x</a:t>
            </a:r>
            <a:r>
              <a:rPr lang="en-US" sz="2000" dirty="0" smtClean="0">
                <a:latin typeface="Arial"/>
                <a:cs typeface="Arial"/>
              </a:rPr>
              <a:t> 175km = 1.4x10</a:t>
            </a:r>
            <a:r>
              <a:rPr lang="en-US" sz="2000" baseline="30000" dirty="0" smtClean="0">
                <a:latin typeface="Arial"/>
                <a:cs typeface="Arial"/>
              </a:rPr>
              <a:t>6 </a:t>
            </a:r>
            <a:r>
              <a:rPr lang="en-US" sz="2000" dirty="0" smtClean="0">
                <a:latin typeface="Arial"/>
                <a:cs typeface="Arial"/>
              </a:rPr>
              <a:t>km</a:t>
            </a:r>
            <a:r>
              <a:rPr lang="en-US" sz="2000" baseline="30000" dirty="0" smtClean="0">
                <a:latin typeface="Arial"/>
                <a:cs typeface="Arial"/>
              </a:rPr>
              <a:t>2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5867400"/>
            <a:ext cx="9302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Icy                   Pt.             Pt.       Cape         Oliktok         Flaxman    Barter   Demarcation </a:t>
            </a:r>
          </a:p>
          <a:p>
            <a:r>
              <a:rPr lang="en-US" dirty="0" smtClean="0"/>
              <a:t>Cape	Franklin       Barrow       Halkett          Pt.	         Is.            Is.               Bay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685800" y="5334000"/>
            <a:ext cx="91440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1371600" y="5029200"/>
            <a:ext cx="13716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2171700" y="4914900"/>
            <a:ext cx="1676400" cy="228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3619500" y="5219700"/>
            <a:ext cx="1295400" cy="152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4686300" y="5295900"/>
            <a:ext cx="838200" cy="152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6019800" y="5486400"/>
            <a:ext cx="685800" cy="76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6934200" y="5562600"/>
            <a:ext cx="685800" cy="76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7924800" y="5715000"/>
            <a:ext cx="457200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3"/>
          <p:cNvGrpSpPr/>
          <p:nvPr/>
        </p:nvGrpSpPr>
        <p:grpSpPr>
          <a:xfrm>
            <a:off x="1066800" y="1676400"/>
            <a:ext cx="6735662" cy="4876800"/>
            <a:chOff x="1066800" y="1676400"/>
            <a:chExt cx="6735662" cy="4876800"/>
          </a:xfrm>
        </p:grpSpPr>
        <p:pic>
          <p:nvPicPr>
            <p:cNvPr id="17" name="Picture 16" descr="Extended_range.png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6800" y="1676400"/>
              <a:ext cx="6735662" cy="48768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971800" y="1676400"/>
              <a:ext cx="2814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2013 HFR Coverage Map 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57600" y="5791200"/>
              <a:ext cx="3430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66"/>
                  </a:solidFill>
                </a:rPr>
                <a:t>Industry &amp; State (CIAP) Funded</a:t>
              </a:r>
              <a:endParaRPr lang="en-US" dirty="0">
                <a:solidFill>
                  <a:srgbClr val="000066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Synergistic Activities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66800" y="1828800"/>
            <a:ext cx="7543800" cy="5257800"/>
          </a:xfrm>
        </p:spPr>
        <p:txBody>
          <a:bodyPr/>
          <a:lstStyle/>
          <a:p>
            <a:pPr marL="514350" indent="-514350">
              <a:buSzPct val="100000"/>
              <a:buFont typeface="+mj-lt"/>
              <a:buAutoNum type="arabicPeriod"/>
            </a:pPr>
            <a:r>
              <a:rPr lang="en-US" sz="2000" dirty="0" smtClean="0"/>
              <a:t>AOOS + UAF </a:t>
            </a:r>
            <a:r>
              <a:rPr lang="en-US" sz="2000" dirty="0" smtClean="0"/>
              <a:t>+ Rutgers + AKMX + CODAR OS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sz="2000" dirty="0" smtClean="0"/>
              <a:t>Private Industry</a:t>
            </a:r>
          </a:p>
          <a:p>
            <a:pPr marL="914400" lvl="1" indent="-457200"/>
            <a:r>
              <a:rPr lang="en-US" sz="2000" dirty="0" smtClean="0"/>
              <a:t>Offshore Oil Exploration 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sz="2000" dirty="0" smtClean="0"/>
              <a:t>Alaska Owners and Pilots Assoc. (AOPA)</a:t>
            </a:r>
          </a:p>
          <a:p>
            <a:pPr marL="914400" lvl="1" indent="-457200"/>
            <a:r>
              <a:rPr lang="en-US" sz="2000" dirty="0" smtClean="0"/>
              <a:t>Autonomous weather </a:t>
            </a:r>
            <a:r>
              <a:rPr lang="en-US" sz="2000" dirty="0" smtClean="0"/>
              <a:t>monitoring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sz="2000" dirty="0" smtClean="0"/>
              <a:t>High Latitude Research Centers</a:t>
            </a:r>
          </a:p>
          <a:p>
            <a:pPr marL="857250" lvl="1" indent="-457200"/>
            <a:r>
              <a:rPr lang="en-US" sz="2000" dirty="0" smtClean="0"/>
              <a:t>Australian Antarctic Survey</a:t>
            </a:r>
          </a:p>
          <a:p>
            <a:pPr marL="857250" lvl="1" indent="-457200"/>
            <a:r>
              <a:rPr lang="en-US" sz="2000" dirty="0" smtClean="0"/>
              <a:t>British Antarctic Survey</a:t>
            </a:r>
          </a:p>
          <a:p>
            <a:pPr marL="857250" lvl="1" indent="-457200"/>
            <a:r>
              <a:rPr lang="en-US" sz="2000" dirty="0" smtClean="0"/>
              <a:t>Norwegian Polar Institute</a:t>
            </a:r>
          </a:p>
          <a:p>
            <a:pPr marL="857250" lvl="1" indent="-457200"/>
            <a:r>
              <a:rPr lang="en-US" sz="2000" dirty="0" smtClean="0"/>
              <a:t>University of Hokkaido</a:t>
            </a:r>
          </a:p>
          <a:p>
            <a:pPr marL="857250" lvl="1" indent="-457200"/>
            <a:r>
              <a:rPr lang="en-US" sz="2000" dirty="0" smtClean="0"/>
              <a:t>Japan Marine Science and Technology Center (JAMSTEC)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n-US" sz="2000" dirty="0" smtClean="0"/>
              <a:t>USCG</a:t>
            </a:r>
          </a:p>
          <a:p>
            <a:pPr marL="914400" lvl="1" indent="-514350">
              <a:buSzPct val="100000"/>
            </a:pPr>
            <a:r>
              <a:rPr lang="en-US" sz="1600" dirty="0" smtClean="0"/>
              <a:t>District </a:t>
            </a:r>
            <a:r>
              <a:rPr lang="en-US" sz="1600" dirty="0" smtClean="0"/>
              <a:t>17</a:t>
            </a: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752600"/>
            <a:ext cx="7543800" cy="4572000"/>
          </a:xfrm>
        </p:spPr>
        <p:txBody>
          <a:bodyPr/>
          <a:lstStyle/>
          <a:p>
            <a:r>
              <a:rPr lang="en-US" dirty="0" smtClean="0"/>
              <a:t>Provide </a:t>
            </a:r>
            <a:r>
              <a:rPr lang="en-US" dirty="0" smtClean="0"/>
              <a:t>overview of UAF Arctic Ocean Observing Activities </a:t>
            </a:r>
            <a:endParaRPr lang="en-US" dirty="0" smtClean="0"/>
          </a:p>
          <a:p>
            <a:r>
              <a:rPr lang="en-US" dirty="0" smtClean="0"/>
              <a:t>Increase US Arctic MDA with new technologies</a:t>
            </a:r>
          </a:p>
          <a:p>
            <a:r>
              <a:rPr lang="en-US" dirty="0" smtClean="0"/>
              <a:t>Inform CG of synergistic partnerships</a:t>
            </a:r>
          </a:p>
          <a:p>
            <a:pPr lvl="0"/>
            <a:r>
              <a:rPr lang="en-US" dirty="0" smtClean="0"/>
              <a:t>Collaborate and Integrate data streams within an </a:t>
            </a:r>
            <a:r>
              <a:rPr lang="en-US" dirty="0" smtClean="0"/>
              <a:t>Arctic COP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SAROPS</a:t>
            </a:r>
          </a:p>
          <a:p>
            <a:pPr lvl="2"/>
            <a:r>
              <a:rPr lang="en-US" dirty="0" smtClean="0"/>
              <a:t>Spill Response</a:t>
            </a:r>
          </a:p>
          <a:p>
            <a:pPr lvl="2"/>
            <a:r>
              <a:rPr lang="en-US" dirty="0" smtClean="0"/>
              <a:t>Homeland Security</a:t>
            </a:r>
          </a:p>
          <a:p>
            <a:pPr lvl="2"/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W_sunset_day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304800"/>
            <a:ext cx="1639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Thank </a:t>
            </a:r>
            <a:r>
              <a:rPr lang="en-US" sz="2400" dirty="0" smtClean="0">
                <a:latin typeface="Arial"/>
                <a:cs typeface="Arial"/>
              </a:rPr>
              <a:t>You</a:t>
            </a: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4" name="Picture 4" descr="Logo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6863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743200" y="5486400"/>
            <a:ext cx="30107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hank.stats@alaska.edu</a:t>
            </a:r>
          </a:p>
          <a:p>
            <a:r>
              <a:rPr lang="en-US" b="1" dirty="0" err="1" smtClean="0">
                <a:solidFill>
                  <a:srgbClr val="FFFFFF"/>
                </a:solidFill>
              </a:rPr>
              <a:t>www.chukchicurrents.org</a:t>
            </a:r>
            <a:endParaRPr lang="en-US" b="1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FF"/>
                </a:solidFill>
              </a:rPr>
              <a:t>www.ims.uaf.edu/artlab/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7-27 at 7.48.1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57600" cy="3094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457200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York Times July 21, 2012</a:t>
            </a:r>
            <a:endParaRPr lang="en-US" dirty="0"/>
          </a:p>
        </p:txBody>
      </p:sp>
      <p:pic>
        <p:nvPicPr>
          <p:cNvPr id="5" name="Picture 4" descr="Screen shot 2012-07-27 at 7.48.31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690" y="381000"/>
            <a:ext cx="4258310" cy="480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0200" y="5257800"/>
            <a:ext cx="3358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Washington Post July 16, 2012</a:t>
            </a:r>
            <a:endParaRPr lang="en-US" dirty="0"/>
          </a:p>
        </p:txBody>
      </p:sp>
      <p:pic>
        <p:nvPicPr>
          <p:cNvPr id="7" name="Picture 6" descr="Screen shot 2012-07-27 at 7.48.4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2971800"/>
            <a:ext cx="3300412" cy="37461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3962400"/>
            <a:ext cx="1583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CNN</a:t>
            </a:r>
          </a:p>
          <a:p>
            <a:r>
              <a:rPr lang="en-US" dirty="0" smtClean="0"/>
              <a:t>May 24, 2012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_Chukchi_Ocean Currents_11-20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82101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5783759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omic Sans MS" pitchFamily="66" charset="0"/>
              </a:rPr>
              <a:t>~1.0 </a:t>
            </a:r>
            <a:r>
              <a:rPr lang="en-US" sz="2200" dirty="0" err="1" smtClean="0">
                <a:latin typeface="Comic Sans MS" pitchFamily="66" charset="0"/>
              </a:rPr>
              <a:t>Sv</a:t>
            </a:r>
            <a:r>
              <a:rPr lang="en-US" sz="2200" dirty="0" smtClean="0">
                <a:latin typeface="Comic Sans MS" pitchFamily="66" charset="0"/>
              </a:rPr>
              <a:t> mean transport through Bering Strait</a:t>
            </a:r>
            <a:endParaRPr lang="en-US" sz="1600" dirty="0">
              <a:latin typeface="Comic Sans MS" pitchFamily="66" charset="0"/>
            </a:endParaRPr>
          </a:p>
        </p:txBody>
      </p:sp>
      <p:sp>
        <p:nvSpPr>
          <p:cNvPr id="6" name="Down Arrow 5"/>
          <p:cNvSpPr/>
          <p:nvPr/>
        </p:nvSpPr>
        <p:spPr>
          <a:xfrm rot="10800000">
            <a:off x="1295400" y="5410200"/>
            <a:ext cx="9144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05200" y="5334000"/>
            <a:ext cx="556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omic Sans MS" pitchFamily="66" charset="0"/>
              </a:rPr>
              <a:t>Exchange with the Arctic proper is not well known. Schematic advection pathways, but details are largely missing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 rot="19501799">
            <a:off x="2575723" y="2305540"/>
            <a:ext cx="2615620" cy="1834938"/>
          </a:xfrm>
          <a:prstGeom prst="rect">
            <a:avLst/>
          </a:prstGeom>
          <a:noFill/>
          <a:ln w="34925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1943100" y="3086100"/>
            <a:ext cx="2743201" cy="381003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781800" y="3810000"/>
            <a:ext cx="2286000" cy="1447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6934200" y="4113212"/>
            <a:ext cx="609600" cy="1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43800" y="3886200"/>
            <a:ext cx="1295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Study area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934200" y="4799012"/>
            <a:ext cx="609600" cy="158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543800" y="4343400"/>
            <a:ext cx="12954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IOOS-AOOS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Glider survey line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" y="228600"/>
            <a:ext cx="2938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Scientific Mission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83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628900"/>
            <a:ext cx="2819400" cy="4229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66800" y="5715000"/>
            <a:ext cx="2712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37 Underwater Moorings</a:t>
            </a:r>
            <a:endParaRPr lang="en-US" dirty="0"/>
          </a:p>
        </p:txBody>
      </p:sp>
      <p:pic>
        <p:nvPicPr>
          <p:cNvPr id="9" name="Picture 8" descr="chukchi_moorings_onr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06589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mo="http://schemas.microsoft.com/office/mac/office/2008/main" xmlns:ve="http://schemas.openxmlformats.org/markup-compatibility/2006" xmlns:mv="urn:schemas-microsoft-com:mac:vml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c="http://schemas.openxmlformats.org/markup-compatibility/2006" xmlns:wpc="http://schemas.microsoft.com/office/word/2010/wordprocessingCanvas" xmlns="" xmlns:p="http://schemas.openxmlformats.org/presentationml/2006/main" val="0"/>
              </a:ext>
            </a:extLst>
          </a:blip>
          <a:stretch>
            <a:fillRect/>
          </a:stretch>
        </p:blipFill>
        <p:spPr>
          <a:xfrm>
            <a:off x="-76200" y="-76200"/>
            <a:ext cx="4639061" cy="6944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3762345" y="638145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Alongshore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953000" y="71735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ym typeface="Wingdings"/>
              </a:rPr>
              <a:t></a:t>
            </a:r>
            <a:r>
              <a:rPr lang="en-US" sz="2400" dirty="0" err="1" smtClean="0"/>
              <a:t>October</a:t>
            </a:r>
            <a:r>
              <a:rPr lang="en-US" sz="2400" dirty="0" smtClean="0"/>
              <a:t> 2010 storm event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3876645" y="2352645"/>
            <a:ext cx="1600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Crossshore</a:t>
            </a: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667155" y="4867245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Wind speed</a:t>
            </a:r>
            <a:endParaRPr lang="en-US" sz="2000" dirty="0"/>
          </a:p>
        </p:txBody>
      </p:sp>
      <p:pic>
        <p:nvPicPr>
          <p:cNvPr id="8" name="Picture 7" descr="C:\Users\stats\Documents\Chukchi\Moorings\figs\up_v_down_defined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2514600"/>
            <a:ext cx="4419600" cy="346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153054" y="1447800"/>
            <a:ext cx="3990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Year-long along-canyon velocities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ider_picture3_cr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4575965" cy="2362199"/>
          </a:xfrm>
          <a:prstGeom prst="rect">
            <a:avLst/>
          </a:prstGeom>
        </p:spPr>
      </p:pic>
      <p:pic>
        <p:nvPicPr>
          <p:cNvPr id="5" name="Picture 4" descr="P72900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0"/>
            <a:ext cx="4572001" cy="3429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76800" y="42983"/>
            <a:ext cx="4267200" cy="6924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AUV operations in 2010 and 2011 using 3 Webb Slocum gliders  performing &gt; 6000 km of track length, collecting &gt;20,000 CTD profiles.</a:t>
            </a:r>
            <a:r>
              <a:rPr lang="en-US" sz="2200" dirty="0" smtClean="0"/>
              <a:t> All are equipped with optical sensors for </a:t>
            </a:r>
            <a:r>
              <a:rPr lang="en-US" sz="2200" dirty="0" smtClean="0"/>
              <a:t>sampling hydrocarbon/CDOM and chlorophyll</a:t>
            </a:r>
          </a:p>
          <a:p>
            <a:endParaRPr lang="en-US" sz="2200" dirty="0" smtClean="0"/>
          </a:p>
          <a:p>
            <a:r>
              <a:rPr lang="en-US" sz="2200" dirty="0" smtClean="0"/>
              <a:t>Longest single mission duration 2.5 months using lithium batteries. Small 30’ fast local landing vessel for deployments and recoveries.</a:t>
            </a:r>
          </a:p>
          <a:p>
            <a:endParaRPr lang="en-US" sz="2200" dirty="0" smtClean="0"/>
          </a:p>
          <a:p>
            <a:r>
              <a:rPr lang="en-US" sz="2200" dirty="0" smtClean="0"/>
              <a:t>Sea-ice melt water, strong coastal jets and</a:t>
            </a:r>
            <a:r>
              <a:rPr lang="en-US" sz="2200" dirty="0" smtClean="0"/>
              <a:t> biology can </a:t>
            </a:r>
            <a:r>
              <a:rPr lang="en-US" sz="2200" dirty="0" smtClean="0"/>
              <a:t>be challenging…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0" y="2514600"/>
            <a:ext cx="480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Above: Webb Slocum G2 glider after a 2.5 month mission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6488668"/>
            <a:ext cx="769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Above: Deploying gliders of the 32’ vessel “</a:t>
            </a:r>
            <a:r>
              <a:rPr lang="en-US" sz="1800" dirty="0" err="1" smtClean="0"/>
              <a:t>Tukpuk</a:t>
            </a:r>
            <a:r>
              <a:rPr lang="en-US" sz="1800" dirty="0" smtClean="0"/>
              <a:t>”, Wainwright, Alaska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28600" y="0"/>
            <a:ext cx="86868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ukchi_g159_scatter.jpg"/>
          <p:cNvPicPr>
            <a:picLocks noChangeAspect="1"/>
          </p:cNvPicPr>
          <p:nvPr/>
        </p:nvPicPr>
        <p:blipFill>
          <a:blip r:embed="rId2" cstate="print"/>
          <a:srcRect l="6140" t="4094" r="7018" b="9357"/>
          <a:stretch>
            <a:fillRect/>
          </a:stretch>
        </p:blipFill>
        <p:spPr>
          <a:xfrm>
            <a:off x="762000" y="1219200"/>
            <a:ext cx="7543800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76200"/>
            <a:ext cx="8229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</a:t>
            </a:r>
            <a:r>
              <a:rPr lang="en-US" sz="2400" dirty="0" smtClean="0"/>
              <a:t> Warm</a:t>
            </a:r>
            <a:r>
              <a:rPr lang="en-US" sz="2400" dirty="0" smtClean="0"/>
              <a:t>, moderately salty water from Bering Strait</a:t>
            </a:r>
          </a:p>
          <a:p>
            <a:pPr marL="342900" indent="-342900">
              <a:buAutoNum type="arabicPeriod" startAt="2"/>
            </a:pPr>
            <a:r>
              <a:rPr lang="en-US" sz="2400" dirty="0" smtClean="0"/>
              <a:t>Cold, salty winter water (local and remotely formed)</a:t>
            </a:r>
          </a:p>
          <a:p>
            <a:pPr marL="342900" indent="-342900">
              <a:buAutoNum type="arabicPeriod" startAt="2"/>
            </a:pPr>
            <a:r>
              <a:rPr lang="en-US" sz="2400" dirty="0" smtClean="0"/>
              <a:t>Cold, fresh surface water from ice melt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371600" y="14433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612342" y="21291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91000" y="14433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0" y="1447800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33483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231342" y="33483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3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12342" y="40341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05600" y="3424535"/>
            <a:ext cx="340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800600" y="77212"/>
            <a:ext cx="4343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CODAR HF Radar</a:t>
            </a:r>
          </a:p>
          <a:p>
            <a:r>
              <a:rPr lang="en-US" sz="2400" dirty="0" smtClean="0"/>
              <a:t>Hourly 2-D current vectors over </a:t>
            </a:r>
            <a:r>
              <a:rPr lang="en-US" sz="2400" dirty="0" smtClean="0"/>
              <a:t>~</a:t>
            </a:r>
            <a:r>
              <a:rPr lang="en-US" sz="2400" dirty="0" smtClean="0"/>
              <a:t>20</a:t>
            </a:r>
            <a:r>
              <a:rPr lang="en-US" sz="2400" dirty="0" smtClean="0"/>
              <a:t>0 </a:t>
            </a:r>
            <a:r>
              <a:rPr lang="en-US" sz="2400" dirty="0" smtClean="0"/>
              <a:t>km offshore.</a:t>
            </a:r>
          </a:p>
          <a:p>
            <a:endParaRPr lang="en-US" sz="2400" dirty="0" smtClean="0"/>
          </a:p>
          <a:p>
            <a:r>
              <a:rPr lang="en-US" sz="2400" dirty="0" smtClean="0"/>
              <a:t>Operated 5 units 2009-2011  in remote Arctic Alaskan regions (Barrow, Wainwright and Point Lay) from June to October</a:t>
            </a:r>
            <a:r>
              <a:rPr lang="en-US" sz="2400" dirty="0" smtClean="0"/>
              <a:t>.</a:t>
            </a:r>
          </a:p>
        </p:txBody>
      </p:sp>
      <p:pic>
        <p:nvPicPr>
          <p:cNvPr id="7" name="Picture 6" descr="P61909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440429"/>
          </a:xfrm>
          <a:prstGeom prst="rect">
            <a:avLst/>
          </a:prstGeom>
        </p:spPr>
      </p:pic>
      <p:pic>
        <p:nvPicPr>
          <p:cNvPr id="9" name="Picture 8" descr="P61909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572000" cy="3428999"/>
          </a:xfrm>
          <a:prstGeom prst="rect">
            <a:avLst/>
          </a:prstGeom>
        </p:spPr>
      </p:pic>
      <p:pic>
        <p:nvPicPr>
          <p:cNvPr id="12" name="Picture 11" descr="P619095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429000"/>
            <a:ext cx="4707336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6454</TotalTime>
  <Words>649</Words>
  <Application>Microsoft Macintosh PowerPoint</Application>
  <PresentationFormat>On-screen Show (4:3)</PresentationFormat>
  <Paragraphs>111</Paragraphs>
  <Slides>20</Slides>
  <Notes>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Shimmer</vt:lpstr>
      <vt:lpstr>Slide 1</vt:lpstr>
      <vt:lpstr>Objectives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Synergistic Activities</vt:lpstr>
      <vt:lpstr>Slide 20</vt:lpstr>
    </vt:vector>
  </TitlesOfParts>
  <Company>SFOS/IMS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stats</dc:creator>
  <cp:lastModifiedBy>Hank Statscewich</cp:lastModifiedBy>
  <cp:revision>89</cp:revision>
  <dcterms:created xsi:type="dcterms:W3CDTF">2012-07-26T19:32:01Z</dcterms:created>
  <dcterms:modified xsi:type="dcterms:W3CDTF">2012-07-27T15:53:25Z</dcterms:modified>
</cp:coreProperties>
</file>