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s/slide14.xml" ContentType="application/vnd.openxmlformats-officedocument.presentationml.slide+xml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slides/slide44.xml" ContentType="application/vnd.openxmlformats-officedocument.presentationml.slide+xml"/>
  <Override PartName="/ppt/slides/slide27.xml" ContentType="application/vnd.openxmlformats-officedocument.presentationml.slide+xml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notesSlides/notesSlide8.xml" ContentType="application/vnd.openxmlformats-officedocument.presentationml.notesSlide+xml"/>
  <Default Extension="png" ContentType="image/png"/>
  <Override PartName="/ppt/slideLayouts/slideLayout4.xml" ContentType="application/vnd.openxmlformats-officedocument.presentationml.slideLayout+xml"/>
  <Override PartName="/ppt/slides/slide12.xml" ContentType="application/vnd.openxmlformats-officedocument.presentationml.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26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42.xml" ContentType="application/vnd.openxmlformats-officedocument.presentationml.slide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Default Extension="wmf" ContentType="image/x-wmf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slides/slide41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24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Default Extension="jpeg" ContentType="image/jpeg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slides/slide4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72" r:id="rId1"/>
  </p:sldMasterIdLst>
  <p:notesMasterIdLst>
    <p:notesMasterId r:id="rId49"/>
  </p:notesMasterIdLst>
  <p:sldIdLst>
    <p:sldId id="472" r:id="rId2"/>
    <p:sldId id="473" r:id="rId3"/>
    <p:sldId id="476" r:id="rId4"/>
    <p:sldId id="477" r:id="rId5"/>
    <p:sldId id="478" r:id="rId6"/>
    <p:sldId id="479" r:id="rId7"/>
    <p:sldId id="480" r:id="rId8"/>
    <p:sldId id="481" r:id="rId9"/>
    <p:sldId id="482" r:id="rId10"/>
    <p:sldId id="483" r:id="rId11"/>
    <p:sldId id="484" r:id="rId12"/>
    <p:sldId id="485" r:id="rId13"/>
    <p:sldId id="486" r:id="rId14"/>
    <p:sldId id="487" r:id="rId15"/>
    <p:sldId id="488" r:id="rId16"/>
    <p:sldId id="489" r:id="rId17"/>
    <p:sldId id="490" r:id="rId18"/>
    <p:sldId id="429" r:id="rId19"/>
    <p:sldId id="430" r:id="rId20"/>
    <p:sldId id="460" r:id="rId21"/>
    <p:sldId id="449" r:id="rId22"/>
    <p:sldId id="452" r:id="rId23"/>
    <p:sldId id="458" r:id="rId24"/>
    <p:sldId id="453" r:id="rId25"/>
    <p:sldId id="463" r:id="rId26"/>
    <p:sldId id="448" r:id="rId27"/>
    <p:sldId id="459" r:id="rId28"/>
    <p:sldId id="433" r:id="rId29"/>
    <p:sldId id="434" r:id="rId30"/>
    <p:sldId id="454" r:id="rId31"/>
    <p:sldId id="455" r:id="rId32"/>
    <p:sldId id="435" r:id="rId33"/>
    <p:sldId id="436" r:id="rId34"/>
    <p:sldId id="437" r:id="rId35"/>
    <p:sldId id="438" r:id="rId36"/>
    <p:sldId id="464" r:id="rId37"/>
    <p:sldId id="469" r:id="rId38"/>
    <p:sldId id="465" r:id="rId39"/>
    <p:sldId id="466" r:id="rId40"/>
    <p:sldId id="467" r:id="rId41"/>
    <p:sldId id="462" r:id="rId42"/>
    <p:sldId id="471" r:id="rId43"/>
    <p:sldId id="468" r:id="rId44"/>
    <p:sldId id="443" r:id="rId45"/>
    <p:sldId id="446" r:id="rId46"/>
    <p:sldId id="447" r:id="rId47"/>
    <p:sldId id="445" r:id="rId4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00FF99"/>
    <a:srgbClr val="66FF33"/>
    <a:srgbClr val="66FF66"/>
    <a:srgbClr val="FFFF00"/>
    <a:srgbClr val="FF0000"/>
    <a:srgbClr val="00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8503" autoAdjust="0"/>
    <p:restoredTop sz="94660"/>
  </p:normalViewPr>
  <p:slideViewPr>
    <p:cSldViewPr snapToGrid="0">
      <p:cViewPr>
        <p:scale>
          <a:sx n="140" d="100"/>
          <a:sy n="140" d="100"/>
        </p:scale>
        <p:origin x="-1248" y="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Geneva" charset="0"/>
                <a:cs typeface="Geneva" charset="0"/>
              </a:defRPr>
            </a:lvl1pPr>
          </a:lstStyle>
          <a:p>
            <a:fld id="{45018390-19C9-164D-906B-1E144A31350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Geneva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B3A262-1811-1149-82DB-FF4B93274017}" type="slidenum">
              <a:rPr lang="en-US" smtClean="0"/>
              <a:pPr/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EC4E88-BC0C-FB44-9068-ED8F89B6E415}" type="slidenum">
              <a:rPr lang="en-US"/>
              <a:pPr/>
              <a:t>16</a:t>
            </a:fld>
            <a:endParaRPr 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>
                <a:ea typeface="ＭＳ Ｐゴシック" charset="-128"/>
              </a:rPr>
              <a:t>HYCOM (Low Conf) 48 hours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A788C1-AC34-0141-8B02-4CB7A32A559D}" type="slidenum">
              <a:rPr lang="en-US"/>
              <a:pPr/>
              <a:t>17</a:t>
            </a:fld>
            <a:endParaRPr lang="en-U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54BE2B-0BF0-564B-9AC8-3AAC0A344572}" type="slidenum">
              <a:rPr lang="en-US"/>
              <a:pPr/>
              <a:t>11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27BC4C-CC15-7B47-BE41-BB9E9864EC59}" type="slidenum">
              <a:rPr lang="en-US"/>
              <a:pPr/>
              <a:t>12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>
                <a:ea typeface="ＭＳ Ｐゴシック" charset="-128"/>
              </a:rPr>
              <a:t>HYCOM, (low Conf) 24 hrs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63ED85-AE3D-CB45-A4D3-0F2FAE6123F4}" type="slidenum">
              <a:rPr lang="en-US"/>
              <a:pPr/>
              <a:t>13</a:t>
            </a:fld>
            <a:endParaRPr lang="en-US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>
                <a:ea typeface="ＭＳ Ｐゴシック" charset="-128"/>
              </a:rPr>
              <a:t>HYCOM, (low Conf) 24 hrs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4BEA0F-05A5-6F4E-9FF7-5504BA747BCE}" type="slidenum">
              <a:rPr lang="en-US"/>
              <a:pPr/>
              <a:t>14</a:t>
            </a:fld>
            <a:endParaRPr lang="en-US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>
                <a:ea typeface="ＭＳ Ｐゴシック" charset="-128"/>
              </a:rPr>
              <a:t>HYCOM, (low Conf) 24 hrs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4C5C10-061F-F649-B22B-88B711A29401}" type="slidenum">
              <a:rPr lang="en-US"/>
              <a:pPr/>
              <a:t>15</a:t>
            </a:fld>
            <a:endParaRPr 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>
                <a:ea typeface="ＭＳ Ｐゴシック" charset="-128"/>
              </a:rPr>
              <a:t>HYCOM, (low Conf) 24 hrs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2E8C4-0C84-0C46-AB0F-B6EBFE0923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8F18-5A63-224E-AD7E-467AEAFD65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89F5-04F0-AC44-9759-F1C3F9FE2E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706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35163"/>
            <a:ext cx="4038600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35163"/>
            <a:ext cx="4038600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345E95-5541-3B41-94F1-E51CF4F315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E226E-BC82-AC40-8940-A3C7164B25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F04EC-5A88-054B-B33C-03AD3E1063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40B0F-B557-F046-96CA-45728E15BB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4ECB9-17C3-294B-B225-B29E73C27F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C1809-BEFF-894C-80A0-B6A59719E3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3AC39-1037-E846-9DB2-FFFA980FAF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D1183-992B-DD4D-8E33-0769BBEC21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B9E21-149D-0744-88A3-31B8BADB1A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5036DC-8C7F-E74A-943A-98D39A208B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3" descr="banner_ioos_1024.jpg"/>
          <p:cNvPicPr>
            <a:picLocks noChangeAspect="1"/>
          </p:cNvPicPr>
          <p:nvPr userDrawn="1"/>
        </p:nvPicPr>
        <p:blipFill>
          <a:blip r:embed="rId14"/>
          <a:srcRect t="30029"/>
          <a:stretch>
            <a:fillRect/>
          </a:stretch>
        </p:blipFill>
        <p:spPr bwMode="auto">
          <a:xfrm>
            <a:off x="0" y="6197600"/>
            <a:ext cx="91503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IOOS_white.gif"/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7332663" y="6211888"/>
            <a:ext cx="1676400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4" Type="http://schemas.openxmlformats.org/officeDocument/2006/relationships/image" Target="../media/image67.jpeg"/><Relationship Id="rId5" Type="http://schemas.openxmlformats.org/officeDocument/2006/relationships/image" Target="../media/image68.jpeg"/><Relationship Id="rId6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84.png"/><Relationship Id="rId8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6" Type="http://schemas.openxmlformats.org/officeDocument/2006/relationships/image" Target="../media/image24.jpeg"/><Relationship Id="rId7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6.png"/><Relationship Id="rId12" Type="http://schemas.openxmlformats.org/officeDocument/2006/relationships/image" Target="../media/image97.png"/><Relationship Id="rId13" Type="http://schemas.openxmlformats.org/officeDocument/2006/relationships/image" Target="../media/image98.jpeg"/><Relationship Id="rId14" Type="http://schemas.openxmlformats.org/officeDocument/2006/relationships/image" Target="../media/image99.png"/><Relationship Id="rId15" Type="http://schemas.openxmlformats.org/officeDocument/2006/relationships/image" Target="../media/image100.jpeg"/><Relationship Id="rId16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jpeg"/><Relationship Id="rId3" Type="http://schemas.openxmlformats.org/officeDocument/2006/relationships/image" Target="../media/image88.jpeg"/><Relationship Id="rId4" Type="http://schemas.openxmlformats.org/officeDocument/2006/relationships/image" Target="../media/image89.jpeg"/><Relationship Id="rId5" Type="http://schemas.openxmlformats.org/officeDocument/2006/relationships/image" Target="../media/image90.png"/><Relationship Id="rId6" Type="http://schemas.openxmlformats.org/officeDocument/2006/relationships/image" Target="../media/image91.jpeg"/><Relationship Id="rId7" Type="http://schemas.openxmlformats.org/officeDocument/2006/relationships/image" Target="../media/image92.png"/><Relationship Id="rId8" Type="http://schemas.openxmlformats.org/officeDocument/2006/relationships/image" Target="../media/image93.jpeg"/><Relationship Id="rId9" Type="http://schemas.openxmlformats.org/officeDocument/2006/relationships/image" Target="../media/image94.png"/><Relationship Id="rId10" Type="http://schemas.openxmlformats.org/officeDocument/2006/relationships/image" Target="../media/image9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4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4" Type="http://schemas.openxmlformats.org/officeDocument/2006/relationships/image" Target="../media/image107.png"/><Relationship Id="rId5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9.png"/><Relationship Id="rId3" Type="http://schemas.openxmlformats.org/officeDocument/2006/relationships/image" Target="../media/image1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4" Type="http://schemas.openxmlformats.org/officeDocument/2006/relationships/image" Target="../media/image113.wmf"/><Relationship Id="rId5" Type="http://schemas.openxmlformats.org/officeDocument/2006/relationships/image" Target="../media/image114.png"/><Relationship Id="rId6" Type="http://schemas.openxmlformats.org/officeDocument/2006/relationships/image" Target="../media/image115.png"/><Relationship Id="rId7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4" Type="http://schemas.openxmlformats.org/officeDocument/2006/relationships/image" Target="../media/image119.png"/><Relationship Id="rId5" Type="http://schemas.openxmlformats.org/officeDocument/2006/relationships/image" Target="../media/image120.png"/><Relationship Id="rId6" Type="http://schemas.openxmlformats.org/officeDocument/2006/relationships/image" Target="../media/image121.png"/><Relationship Id="rId7" Type="http://schemas.openxmlformats.org/officeDocument/2006/relationships/image" Target="../media/image122.png"/><Relationship Id="rId8" Type="http://schemas.openxmlformats.org/officeDocument/2006/relationships/image" Target="../media/image123.png"/><Relationship Id="rId9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4" Type="http://schemas.openxmlformats.org/officeDocument/2006/relationships/image" Target="../media/image127.jpeg"/><Relationship Id="rId5" Type="http://schemas.openxmlformats.org/officeDocument/2006/relationships/image" Target="../media/image128.jpeg"/><Relationship Id="rId6" Type="http://schemas.openxmlformats.org/officeDocument/2006/relationships/image" Target="../media/image129.jpeg"/><Relationship Id="rId7" Type="http://schemas.openxmlformats.org/officeDocument/2006/relationships/image" Target="../media/image130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5.png"/></Relationships>
</file>

<file path=ppt/slides/_rels/slide2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0.jpeg"/><Relationship Id="rId12" Type="http://schemas.openxmlformats.org/officeDocument/2006/relationships/image" Target="../media/image141.jpeg"/><Relationship Id="rId13" Type="http://schemas.openxmlformats.org/officeDocument/2006/relationships/hyperlink" Target="http://marine.rutgers.edu/cool/glider/webpage/glider-surface.jpg" TargetMode="External"/><Relationship Id="rId14" Type="http://schemas.openxmlformats.org/officeDocument/2006/relationships/image" Target="../media/image142.jpeg"/><Relationship Id="rId15" Type="http://schemas.openxmlformats.org/officeDocument/2006/relationships/image" Target="../media/image14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1.png"/><Relationship Id="rId3" Type="http://schemas.openxmlformats.org/officeDocument/2006/relationships/image" Target="../media/image132.jpeg"/><Relationship Id="rId4" Type="http://schemas.openxmlformats.org/officeDocument/2006/relationships/image" Target="../media/image133.wmf"/><Relationship Id="rId5" Type="http://schemas.openxmlformats.org/officeDocument/2006/relationships/image" Target="../media/image134.jpeg"/><Relationship Id="rId6" Type="http://schemas.openxmlformats.org/officeDocument/2006/relationships/image" Target="../media/image135.jpeg"/><Relationship Id="rId7" Type="http://schemas.openxmlformats.org/officeDocument/2006/relationships/image" Target="../media/image136.png"/><Relationship Id="rId8" Type="http://schemas.openxmlformats.org/officeDocument/2006/relationships/image" Target="../media/image137.jpeg"/><Relationship Id="rId9" Type="http://schemas.openxmlformats.org/officeDocument/2006/relationships/image" Target="../media/image138.jpeg"/><Relationship Id="rId10" Type="http://schemas.openxmlformats.org/officeDocument/2006/relationships/image" Target="../media/image13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4" Type="http://schemas.openxmlformats.org/officeDocument/2006/relationships/image" Target="../media/image146.png"/><Relationship Id="rId5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4" Type="http://schemas.openxmlformats.org/officeDocument/2006/relationships/image" Target="../media/image15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4" Type="http://schemas.openxmlformats.org/officeDocument/2006/relationships/image" Target="../media/image15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1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4" Type="http://schemas.openxmlformats.org/officeDocument/2006/relationships/image" Target="../media/image157.jpeg"/><Relationship Id="rId5" Type="http://schemas.openxmlformats.org/officeDocument/2006/relationships/image" Target="../media/image15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4" Type="http://schemas.openxmlformats.org/officeDocument/2006/relationships/image" Target="../media/image161.jpeg"/><Relationship Id="rId5" Type="http://schemas.openxmlformats.org/officeDocument/2006/relationships/image" Target="../media/image16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9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3.jpeg"/><Relationship Id="rId3" Type="http://schemas.openxmlformats.org/officeDocument/2006/relationships/image" Target="../media/image16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4" Type="http://schemas.openxmlformats.org/officeDocument/2006/relationships/image" Target="../media/image167.png"/><Relationship Id="rId5" Type="http://schemas.openxmlformats.org/officeDocument/2006/relationships/image" Target="../media/image168.png"/><Relationship Id="rId6" Type="http://schemas.openxmlformats.org/officeDocument/2006/relationships/image" Target="../media/image16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0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1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2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3.jpeg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5.png"/><Relationship Id="rId12" Type="http://schemas.openxmlformats.org/officeDocument/2006/relationships/image" Target="../media/image36.png"/><Relationship Id="rId13" Type="http://schemas.openxmlformats.org/officeDocument/2006/relationships/image" Target="../media/image37.png"/><Relationship Id="rId14" Type="http://schemas.openxmlformats.org/officeDocument/2006/relationships/image" Target="../media/image38.png"/><Relationship Id="rId15" Type="http://schemas.openxmlformats.org/officeDocument/2006/relationships/image" Target="../media/image39.png"/><Relationship Id="rId16" Type="http://schemas.openxmlformats.org/officeDocument/2006/relationships/image" Target="../media/image40.png"/><Relationship Id="rId17" Type="http://schemas.openxmlformats.org/officeDocument/2006/relationships/image" Target="../media/image41.png"/><Relationship Id="rId18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9" Type="http://schemas.openxmlformats.org/officeDocument/2006/relationships/image" Target="../media/image33.png"/><Relationship Id="rId10" Type="http://schemas.openxmlformats.org/officeDocument/2006/relationships/image" Target="../media/image3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4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5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6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7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4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jpeg"/><Relationship Id="rId6" Type="http://schemas.openxmlformats.org/officeDocument/2006/relationships/image" Target="../media/image12.png"/><Relationship Id="rId7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1.png"/><Relationship Id="rId12" Type="http://schemas.openxmlformats.org/officeDocument/2006/relationships/image" Target="../media/image62.png"/><Relationship Id="rId13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2.png"/><Relationship Id="rId6" Type="http://schemas.openxmlformats.org/officeDocument/2006/relationships/image" Target="../media/image56.png"/><Relationship Id="rId7" Type="http://schemas.openxmlformats.org/officeDocument/2006/relationships/image" Target="../media/image57.jpeg"/><Relationship Id="rId8" Type="http://schemas.openxmlformats.org/officeDocument/2006/relationships/image" Target="../media/image58.jpeg"/><Relationship Id="rId9" Type="http://schemas.openxmlformats.org/officeDocument/2006/relationships/image" Target="../media/image59.jpeg"/><Relationship Id="rId10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8.png"/><Relationship Id="rId12" Type="http://schemas.openxmlformats.org/officeDocument/2006/relationships/image" Target="../media/image39.png"/><Relationship Id="rId13" Type="http://schemas.openxmlformats.org/officeDocument/2006/relationships/image" Target="../media/image40.png"/><Relationship Id="rId14" Type="http://schemas.openxmlformats.org/officeDocument/2006/relationships/image" Target="../media/image41.png"/><Relationship Id="rId15" Type="http://schemas.openxmlformats.org/officeDocument/2006/relationships/image" Target="../media/image42.png"/><Relationship Id="rId16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9" Type="http://schemas.openxmlformats.org/officeDocument/2006/relationships/image" Target="../media/image36.png"/><Relationship Id="rId10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1" descr="mab110826d_irenw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868363"/>
            <a:ext cx="9144000" cy="708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0"/>
            <a:ext cx="4267200" cy="2062103"/>
          </a:xfrm>
          <a:prstGeom prst="rect">
            <a:avLst/>
          </a:prstGeom>
          <a:solidFill>
            <a:srgbClr val="615200">
              <a:alpha val="34000"/>
            </a:srgbClr>
          </a:solidFill>
          <a:effectLst>
            <a:outerShdw blurRad="50800" dist="38100" dir="2700000">
              <a:schemeClr val="tx1">
                <a:alpha val="43000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</a:rPr>
              <a:t>Development of the U.S. National HF Radar Network:</a:t>
            </a:r>
          </a:p>
          <a:p>
            <a:pPr algn="ctr">
              <a:defRPr/>
            </a:pPr>
            <a:endParaRPr lang="en-US" sz="800" b="1" dirty="0" smtClean="0">
              <a:solidFill>
                <a:srgbClr val="FFFF00"/>
              </a:solidFill>
            </a:endParaRPr>
          </a:p>
          <a:p>
            <a:pPr algn="ctr">
              <a:defRPr/>
            </a:pPr>
            <a:r>
              <a:rPr lang="en-US" sz="2400" b="1" dirty="0" smtClean="0">
                <a:solidFill>
                  <a:srgbClr val="FFFF00"/>
                </a:solidFill>
              </a:rPr>
              <a:t>Current </a:t>
            </a:r>
            <a:r>
              <a:rPr lang="en-US" sz="2400" b="1" dirty="0">
                <a:solidFill>
                  <a:srgbClr val="FFFF00"/>
                </a:solidFill>
              </a:rPr>
              <a:t>Mapping</a:t>
            </a:r>
            <a:r>
              <a:rPr lang="en-US" sz="2400" b="1" dirty="0" smtClean="0">
                <a:solidFill>
                  <a:srgbClr val="FFFF00"/>
                </a:solidFill>
              </a:rPr>
              <a:t> Applications &amp; </a:t>
            </a:r>
          </a:p>
          <a:p>
            <a:pPr algn="ctr">
              <a:defRPr/>
            </a:pPr>
            <a:r>
              <a:rPr lang="en-US" sz="2400" b="1" dirty="0" smtClean="0">
                <a:solidFill>
                  <a:srgbClr val="FFFF00"/>
                </a:solidFill>
              </a:rPr>
              <a:t>Gulf Oil Spill Response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3211286"/>
            <a:ext cx="3962400" cy="2985433"/>
          </a:xfrm>
          <a:prstGeom prst="rect">
            <a:avLst/>
          </a:prstGeom>
          <a:effectLst>
            <a:outerShdw blurRad="50800" dist="38100" dir="2700000">
              <a:schemeClr val="tx1">
                <a:alpha val="43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b="1" u="sng" dirty="0" smtClean="0">
                <a:solidFill>
                  <a:srgbClr val="FFFF00"/>
                </a:solidFill>
              </a:rPr>
              <a:t>Rutgers </a:t>
            </a:r>
          </a:p>
          <a:p>
            <a:pPr>
              <a:defRPr/>
            </a:pPr>
            <a:r>
              <a:rPr lang="en-US" b="1" u="sng" dirty="0" smtClean="0">
                <a:solidFill>
                  <a:srgbClr val="FFFF00"/>
                </a:solidFill>
              </a:rPr>
              <a:t>CODAR </a:t>
            </a:r>
          </a:p>
          <a:p>
            <a:pPr>
              <a:defRPr/>
            </a:pPr>
            <a:r>
              <a:rPr lang="en-US" b="1" u="sng" dirty="0" smtClean="0">
                <a:solidFill>
                  <a:srgbClr val="FFFF00"/>
                </a:solidFill>
              </a:rPr>
              <a:t>Group:</a:t>
            </a:r>
          </a:p>
          <a:p>
            <a:pPr>
              <a:defRPr/>
            </a:pPr>
            <a:endParaRPr lang="en-US" sz="800" b="1" u="sng" dirty="0" smtClean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b="1" dirty="0" smtClean="0">
                <a:solidFill>
                  <a:srgbClr val="FFFF00"/>
                </a:solidFill>
              </a:rPr>
              <a:t>Scott </a:t>
            </a:r>
            <a:r>
              <a:rPr lang="en-US" b="1" dirty="0">
                <a:solidFill>
                  <a:srgbClr val="FFFF00"/>
                </a:solidFill>
              </a:rPr>
              <a:t>Glenn, </a:t>
            </a:r>
          </a:p>
          <a:p>
            <a:pPr>
              <a:defRPr/>
            </a:pPr>
            <a:r>
              <a:rPr lang="en-US" b="1" dirty="0">
                <a:solidFill>
                  <a:srgbClr val="FFFF00"/>
                </a:solidFill>
              </a:rPr>
              <a:t>Josh </a:t>
            </a:r>
            <a:r>
              <a:rPr lang="en-US" b="1" dirty="0" err="1">
                <a:solidFill>
                  <a:srgbClr val="FFFF00"/>
                </a:solidFill>
              </a:rPr>
              <a:t>Kohut</a:t>
            </a:r>
            <a:r>
              <a:rPr lang="en-US" b="1" dirty="0">
                <a:solidFill>
                  <a:srgbClr val="FFFF00"/>
                </a:solidFill>
              </a:rPr>
              <a:t>,</a:t>
            </a:r>
          </a:p>
          <a:p>
            <a:pPr>
              <a:defRPr/>
            </a:pPr>
            <a:r>
              <a:rPr lang="en-US" b="1" dirty="0">
                <a:solidFill>
                  <a:srgbClr val="FFFF00"/>
                </a:solidFill>
              </a:rPr>
              <a:t>Hugh </a:t>
            </a:r>
            <a:r>
              <a:rPr lang="en-US" b="1" dirty="0" err="1">
                <a:solidFill>
                  <a:srgbClr val="FFFF00"/>
                </a:solidFill>
              </a:rPr>
              <a:t>Roarty</a:t>
            </a:r>
            <a:r>
              <a:rPr lang="en-US" b="1" dirty="0">
                <a:solidFill>
                  <a:srgbClr val="FFFF00"/>
                </a:solidFill>
              </a:rPr>
              <a:t>.</a:t>
            </a:r>
          </a:p>
          <a:p>
            <a:pPr>
              <a:defRPr/>
            </a:pPr>
            <a:r>
              <a:rPr lang="en-US" b="1" dirty="0">
                <a:solidFill>
                  <a:srgbClr val="FFFF00"/>
                </a:solidFill>
              </a:rPr>
              <a:t>John </a:t>
            </a:r>
            <a:r>
              <a:rPr lang="en-US" b="1" dirty="0" err="1">
                <a:solidFill>
                  <a:srgbClr val="FFFF00"/>
                </a:solidFill>
              </a:rPr>
              <a:t>Kerfoot</a:t>
            </a:r>
            <a:r>
              <a:rPr lang="en-US" b="1" dirty="0">
                <a:solidFill>
                  <a:srgbClr val="FFFF00"/>
                </a:solidFill>
              </a:rPr>
              <a:t>,</a:t>
            </a:r>
          </a:p>
          <a:p>
            <a:pPr>
              <a:defRPr/>
            </a:pPr>
            <a:r>
              <a:rPr lang="en-US" b="1" dirty="0">
                <a:solidFill>
                  <a:srgbClr val="FFFF00"/>
                </a:solidFill>
              </a:rPr>
              <a:t>Ethan Handel,</a:t>
            </a:r>
          </a:p>
          <a:p>
            <a:pPr>
              <a:defRPr/>
            </a:pPr>
            <a:r>
              <a:rPr lang="en-US" b="1" dirty="0">
                <a:solidFill>
                  <a:srgbClr val="FFFF00"/>
                </a:solidFill>
              </a:rPr>
              <a:t>Mike Smith, &amp;</a:t>
            </a:r>
          </a:p>
          <a:p>
            <a:pPr>
              <a:defRPr/>
            </a:pPr>
            <a:r>
              <a:rPr lang="en-US" b="1" dirty="0">
                <a:solidFill>
                  <a:srgbClr val="FFFF00"/>
                </a:solidFill>
              </a:rPr>
              <a:t>Colin Evans</a:t>
            </a:r>
          </a:p>
        </p:txBody>
      </p:sp>
      <p:pic>
        <p:nvPicPr>
          <p:cNvPr id="5" name="Picture 41" descr="13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251575" y="5102225"/>
            <a:ext cx="506413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6" name="Picture 42" descr="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1625" y="4349750"/>
            <a:ext cx="1119188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7" name="Picture 43" descr="2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5321300" y="5700713"/>
            <a:ext cx="882650" cy="53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8" name="Picture 44" descr="3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7069138" y="3778250"/>
            <a:ext cx="542925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9" name="Picture 45" descr="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02438" y="4371975"/>
            <a:ext cx="1119187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0" name="Picture 46" descr="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759700" y="5102225"/>
            <a:ext cx="1117600" cy="54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1" name="Picture 47" descr="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176963" y="3678238"/>
            <a:ext cx="631825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2" name="Picture 48" descr="7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188075" y="4349750"/>
            <a:ext cx="614363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3" name="Picture 49" descr="8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334000" y="3713163"/>
            <a:ext cx="5937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4" name="Picture 52" descr="1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100888" y="5099050"/>
            <a:ext cx="53340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5" name="Picture 53" descr="1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367338" y="4349750"/>
            <a:ext cx="5937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5376" name="Picture 30" descr="2.pn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367338" y="5102225"/>
            <a:ext cx="539750" cy="50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7" name="Picture 31" descr="IOOS_logo_white.gif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6121400" y="3141663"/>
            <a:ext cx="101282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8" name="Picture 17" descr="Screen shot 2012-02-19 at 1.29.16 PM.png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7234238" y="3141663"/>
            <a:ext cx="741362" cy="37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9" name="Picture 18" descr="Screen shot 2012-02-19 at 1.33.13 PM.png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446838" y="5751513"/>
            <a:ext cx="1284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007609" y="3807275"/>
            <a:ext cx="455385" cy="455385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1118206426_2340b3d5e9_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b="1"/>
              <a:t>                                      Success Stories – Making a Difference</a:t>
            </a:r>
          </a:p>
          <a:p>
            <a:endParaRPr lang="en-US" sz="2400" b="1"/>
          </a:p>
          <a:p>
            <a:r>
              <a:rPr lang="en-US" sz="2400" b="1" i="1"/>
              <a:t>Optimizing HF Radar for SAR using USCG Surface Drifters</a:t>
            </a:r>
          </a:p>
          <a:p>
            <a:endParaRPr lang="en-US" sz="2000" b="1" i="1"/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0" y="4114800"/>
            <a:ext cx="4246563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/>
              <a:t>Art Allen </a:t>
            </a:r>
          </a:p>
          <a:p>
            <a:r>
              <a:rPr lang="en-US" sz="2000" b="1"/>
              <a:t>U.S. Coast Guard</a:t>
            </a:r>
          </a:p>
          <a:p>
            <a:endParaRPr lang="en-US" sz="2000" b="1"/>
          </a:p>
          <a:p>
            <a:r>
              <a:rPr lang="en-US" sz="2000" b="1"/>
              <a:t>Scott Glenn</a:t>
            </a:r>
          </a:p>
          <a:p>
            <a:r>
              <a:rPr lang="en-US" sz="2000" b="1"/>
              <a:t>Rutgers University</a:t>
            </a:r>
          </a:p>
          <a:p>
            <a:endParaRPr lang="en-US" sz="2000" b="1"/>
          </a:p>
          <a:p>
            <a:r>
              <a:rPr lang="en-US" sz="2000" b="1"/>
              <a:t>and the Mid-Atlantic Regional</a:t>
            </a:r>
          </a:p>
          <a:p>
            <a:r>
              <a:rPr lang="en-US" sz="2000" b="1"/>
              <a:t>Coastal Ocean Observing System</a:t>
            </a:r>
          </a:p>
        </p:txBody>
      </p:sp>
      <p:pic>
        <p:nvPicPr>
          <p:cNvPr id="30725" name="Picture 5" descr="1468414560_d638cdb7d2_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4800600"/>
            <a:ext cx="2438400" cy="18288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0726" name="Picture 6" descr="1490972357_d86649c7e2_o"/>
          <p:cNvPicPr>
            <a:picLocks noChangeAspect="1" noChangeArrowheads="1"/>
          </p:cNvPicPr>
          <p:nvPr/>
        </p:nvPicPr>
        <p:blipFill>
          <a:blip r:embed="rId4"/>
          <a:srcRect l="10001" t="282" r="49001" b="33427"/>
          <a:stretch>
            <a:fillRect/>
          </a:stretch>
        </p:blipFill>
        <p:spPr bwMode="auto">
          <a:xfrm>
            <a:off x="6858000" y="4419600"/>
            <a:ext cx="2130425" cy="22860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0727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3200400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8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24800" y="121920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38200"/>
            <a:ext cx="4403725" cy="2673350"/>
          </a:xfrm>
          <a:ln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r>
              <a:rPr lang="en-US" sz="3200" smtClean="0">
                <a:solidFill>
                  <a:srgbClr val="000000"/>
                </a:solidFill>
                <a:ea typeface="ＭＳ Ｐゴシック" charset="-128"/>
              </a:rPr>
              <a:t>CODAR</a:t>
            </a:r>
            <a:r>
              <a:rPr lang="en-US" sz="2400" smtClean="0">
                <a:ea typeface="ＭＳ Ｐゴシック" charset="-128"/>
              </a:rPr>
              <a:t> </a:t>
            </a:r>
            <a:br>
              <a:rPr lang="en-US" sz="2400" smtClean="0">
                <a:ea typeface="ＭＳ Ｐゴシック" charset="-128"/>
              </a:rPr>
            </a:br>
            <a:r>
              <a:rPr lang="en-US" sz="2400" smtClean="0">
                <a:solidFill>
                  <a:srgbClr val="000000"/>
                </a:solidFill>
                <a:ea typeface="ＭＳ Ｐゴシック" charset="-128"/>
              </a:rPr>
              <a:t>and </a:t>
            </a:r>
            <a:r>
              <a:rPr lang="en-US" sz="2400" smtClean="0">
                <a:ea typeface="ＭＳ Ｐゴシック" charset="-128"/>
              </a:rPr>
              <a:t/>
            </a:r>
            <a:br>
              <a:rPr lang="en-US" sz="2400" smtClean="0">
                <a:ea typeface="ＭＳ Ｐゴシック" charset="-128"/>
              </a:rPr>
            </a:br>
            <a:r>
              <a:rPr lang="en-US" sz="3200" smtClean="0">
                <a:solidFill>
                  <a:srgbClr val="000000"/>
                </a:solidFill>
                <a:ea typeface="ＭＳ Ｐゴシック" charset="-128"/>
              </a:rPr>
              <a:t>HYbrid Coordinate Ocean Model or (HYCOM)</a:t>
            </a:r>
            <a:r>
              <a:rPr lang="en-US" sz="2400" smtClean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en-US" sz="2400" smtClean="0">
                <a:ea typeface="ＭＳ Ｐゴシック" charset="-128"/>
              </a:rPr>
              <a:t/>
            </a:r>
            <a:br>
              <a:rPr lang="en-US" sz="2400" smtClean="0">
                <a:ea typeface="ＭＳ Ｐゴシック" charset="-128"/>
              </a:rPr>
            </a:br>
            <a:r>
              <a:rPr lang="en-US" sz="2400" smtClean="0">
                <a:solidFill>
                  <a:srgbClr val="FFFFFF"/>
                </a:solidFill>
                <a:ea typeface="ＭＳ Ｐゴシック" charset="-128"/>
              </a:rPr>
              <a:t>Currents in SAROPS</a:t>
            </a:r>
            <a:r>
              <a:rPr lang="en-US" sz="3600" smtClean="0">
                <a:ea typeface="ＭＳ Ｐゴシック" charset="-128"/>
              </a:rPr>
              <a:t/>
            </a:r>
            <a:br>
              <a:rPr lang="en-US" sz="3600" smtClean="0">
                <a:ea typeface="ＭＳ Ｐゴシック" charset="-128"/>
              </a:rPr>
            </a:br>
            <a:endParaRPr lang="en-US" sz="3600" smtClean="0">
              <a:ea typeface="ＭＳ Ｐゴシック" charset="-128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3048000"/>
            <a:ext cx="4513263" cy="3027363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 sz="2000">
                <a:ea typeface="ＭＳ Ｐゴシック" charset="-128"/>
              </a:rPr>
              <a:t>High Confidence (HF Radar)</a:t>
            </a:r>
          </a:p>
          <a:p>
            <a:pPr lvl="1"/>
            <a:r>
              <a:rPr lang="en-US" sz="2000">
                <a:ea typeface="Geneva" charset="0"/>
              </a:rPr>
              <a:t>sigma (1 std dev) = 0.22 knots</a:t>
            </a:r>
          </a:p>
          <a:p>
            <a:pPr lvl="1"/>
            <a:r>
              <a:rPr lang="en-US" sz="2000">
                <a:ea typeface="Geneva" charset="0"/>
              </a:rPr>
              <a:t>Tau (half life)  = 264 minutes</a:t>
            </a:r>
          </a:p>
          <a:p>
            <a:r>
              <a:rPr lang="en-US" sz="2000">
                <a:ea typeface="ＭＳ Ｐゴシック" charset="-128"/>
              </a:rPr>
              <a:t>Low Confidence (HYCOM)</a:t>
            </a:r>
          </a:p>
          <a:p>
            <a:pPr lvl="1"/>
            <a:r>
              <a:rPr lang="en-US" sz="2000">
                <a:ea typeface="Geneva" charset="0"/>
              </a:rPr>
              <a:t>sigma (1 std dev) = 0.37 knots</a:t>
            </a:r>
          </a:p>
          <a:p>
            <a:pPr lvl="1"/>
            <a:r>
              <a:rPr lang="en-US" sz="2000">
                <a:ea typeface="Geneva" charset="0"/>
              </a:rPr>
              <a:t>Tau (half life)  = 264 minutes</a:t>
            </a:r>
          </a:p>
          <a:p>
            <a:r>
              <a:rPr lang="en-US" sz="2000">
                <a:ea typeface="ＭＳ Ｐゴシック" charset="-128"/>
              </a:rPr>
              <a:t>Number of particles = 5000 </a:t>
            </a:r>
          </a:p>
          <a:p>
            <a:r>
              <a:rPr lang="en-US" sz="2000">
                <a:ea typeface="ＭＳ Ｐゴシック" charset="-128"/>
              </a:rPr>
              <a:t>SLDMB 39029</a:t>
            </a:r>
          </a:p>
          <a:p>
            <a:pPr>
              <a:buFontTx/>
              <a:buNone/>
            </a:pPr>
            <a:endParaRPr lang="en-US" sz="2000">
              <a:ea typeface="ＭＳ Ｐゴシック" charset="-128"/>
            </a:endParaRPr>
          </a:p>
          <a:p>
            <a:endParaRPr lang="en-US" sz="2000">
              <a:ea typeface="ＭＳ Ｐゴシック" charset="-128"/>
            </a:endParaRPr>
          </a:p>
        </p:txBody>
      </p:sp>
      <p:graphicFrame>
        <p:nvGraphicFramePr>
          <p:cNvPr id="604164" name="Group 4"/>
          <p:cNvGraphicFramePr>
            <a:graphicFrameLocks noGrp="1"/>
          </p:cNvGraphicFramePr>
          <p:nvPr>
            <p:ph sz="half" idx="2"/>
          </p:nvPr>
        </p:nvGraphicFramePr>
        <p:xfrm>
          <a:off x="4648200" y="228600"/>
          <a:ext cx="4056062" cy="4446588"/>
        </p:xfrm>
        <a:graphic>
          <a:graphicData uri="http://schemas.openxmlformats.org/drawingml/2006/table">
            <a:tbl>
              <a:tblPr/>
              <a:tblGrid>
                <a:gridCol w="2028825"/>
                <a:gridCol w="2027237"/>
              </a:tblGrid>
              <a:tr h="636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Date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Time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6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22 July 2009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0000 Z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6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23 July 2009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0000 Z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6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24 July 2009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0000 Z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48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6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25 July 2009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0000 Z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72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6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26 July 2009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0000 Z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96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177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9800" y="4800600"/>
            <a:ext cx="12890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463" y="2024063"/>
            <a:ext cx="4295775" cy="310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94250" y="2011363"/>
            <a:ext cx="4159250" cy="310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Rectangle 4"/>
          <p:cNvSpPr>
            <a:spLocks noGrp="1" noChangeArrowheads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>
                <a:solidFill>
                  <a:srgbClr val="000000"/>
                </a:solidFill>
                <a:ea typeface="ＭＳ Ｐゴシック" charset="-128"/>
              </a:rPr>
              <a:t>24 Hours Into Search</a:t>
            </a:r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1019175" y="5181600"/>
            <a:ext cx="253523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/>
              <a:t>HYCOM </a:t>
            </a:r>
          </a:p>
          <a:p>
            <a:pPr algn="ctr">
              <a:spcBef>
                <a:spcPct val="50000"/>
              </a:spcBef>
            </a:pPr>
            <a:r>
              <a:rPr lang="en-US" sz="2400"/>
              <a:t>Low Confidence</a:t>
            </a:r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5510213" y="5181600"/>
            <a:ext cx="253523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000000"/>
                </a:solidFill>
              </a:rPr>
              <a:t>CODAR</a:t>
            </a:r>
          </a:p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000000"/>
                </a:solidFill>
              </a:rPr>
              <a:t>High Confidence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>
                <a:solidFill>
                  <a:srgbClr val="000000"/>
                </a:solidFill>
                <a:ea typeface="ＭＳ Ｐゴシック" charset="-128"/>
              </a:rPr>
              <a:t>48 Hours Into Search</a:t>
            </a:r>
          </a:p>
        </p:txBody>
      </p:sp>
      <p:pic>
        <p:nvPicPr>
          <p:cNvPr id="3584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6050" y="2019300"/>
            <a:ext cx="4295775" cy="310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9488" y="2009775"/>
            <a:ext cx="4159250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1019175" y="5181600"/>
            <a:ext cx="253523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/>
              <a:t>HYCOM </a:t>
            </a:r>
          </a:p>
          <a:p>
            <a:pPr algn="ctr">
              <a:spcBef>
                <a:spcPct val="50000"/>
              </a:spcBef>
            </a:pPr>
            <a:r>
              <a:rPr lang="en-US" sz="2400"/>
              <a:t>Low Confidence</a:t>
            </a:r>
          </a:p>
        </p:txBody>
      </p:sp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5510213" y="5181600"/>
            <a:ext cx="253523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000000"/>
                </a:solidFill>
              </a:rPr>
              <a:t>CODAR</a:t>
            </a:r>
          </a:p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000000"/>
                </a:solidFill>
              </a:rPr>
              <a:t>High Confidence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>
                <a:solidFill>
                  <a:srgbClr val="000000"/>
                </a:solidFill>
                <a:ea typeface="ＭＳ Ｐゴシック" charset="-128"/>
              </a:rPr>
              <a:t>72 Hours Into Search</a:t>
            </a:r>
          </a:p>
        </p:txBody>
      </p:sp>
      <p:pic>
        <p:nvPicPr>
          <p:cNvPr id="3789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6050" y="2019300"/>
            <a:ext cx="4295775" cy="310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9488" y="2009775"/>
            <a:ext cx="4159250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1019175" y="5181600"/>
            <a:ext cx="253523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/>
              <a:t>HYCOM </a:t>
            </a:r>
          </a:p>
          <a:p>
            <a:pPr algn="ctr">
              <a:spcBef>
                <a:spcPct val="50000"/>
              </a:spcBef>
            </a:pPr>
            <a:r>
              <a:rPr lang="en-US" sz="2400"/>
              <a:t>Low Confidence</a:t>
            </a:r>
          </a:p>
        </p:txBody>
      </p:sp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5510213" y="5181600"/>
            <a:ext cx="253523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000000"/>
                </a:solidFill>
              </a:rPr>
              <a:t>CODAR</a:t>
            </a:r>
          </a:p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000000"/>
                </a:solidFill>
              </a:rPr>
              <a:t>High Confidence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>
                <a:solidFill>
                  <a:srgbClr val="000000"/>
                </a:solidFill>
                <a:ea typeface="ＭＳ Ｐゴシック" charset="-128"/>
              </a:rPr>
              <a:t>96 Hours Into Search</a:t>
            </a:r>
          </a:p>
        </p:txBody>
      </p:sp>
      <p:pic>
        <p:nvPicPr>
          <p:cNvPr id="3993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6050" y="2019300"/>
            <a:ext cx="4295775" cy="310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92663" y="2009775"/>
            <a:ext cx="4159250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1019175" y="5181600"/>
            <a:ext cx="253523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/>
              <a:t>HYCOM </a:t>
            </a:r>
          </a:p>
          <a:p>
            <a:pPr algn="ctr">
              <a:spcBef>
                <a:spcPct val="50000"/>
              </a:spcBef>
            </a:pPr>
            <a:r>
              <a:rPr lang="en-US" sz="2400"/>
              <a:t>Low Confidence</a:t>
            </a:r>
          </a:p>
        </p:txBody>
      </p:sp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5510213" y="5181600"/>
            <a:ext cx="253523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000000"/>
                </a:solidFill>
              </a:rPr>
              <a:t>CODAR</a:t>
            </a:r>
          </a:p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000000"/>
                </a:solidFill>
              </a:rPr>
              <a:t>High Confidence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6050" y="2019300"/>
            <a:ext cx="4295775" cy="310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9488" y="2009775"/>
            <a:ext cx="4295775" cy="310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Rectangle 4"/>
          <p:cNvSpPr>
            <a:spLocks noGrp="1" noChangeArrowheads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>
                <a:solidFill>
                  <a:srgbClr val="000000"/>
                </a:solidFill>
                <a:ea typeface="ＭＳ Ｐゴシック" charset="-128"/>
              </a:rPr>
              <a:t>Search Area After 96 Hours</a:t>
            </a:r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1019175" y="5181600"/>
            <a:ext cx="253523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000000"/>
                </a:solidFill>
              </a:rPr>
              <a:t>HYCOM </a:t>
            </a:r>
          </a:p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000000"/>
                </a:solidFill>
              </a:rPr>
              <a:t>36,000 km</a:t>
            </a:r>
            <a:r>
              <a:rPr lang="en-US" sz="2400" baseline="300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5510213" y="5181600"/>
            <a:ext cx="253523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000000"/>
                </a:solidFill>
              </a:rPr>
              <a:t>CODAR</a:t>
            </a:r>
          </a:p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000000"/>
                </a:solidFill>
              </a:rPr>
              <a:t>12,000 km</a:t>
            </a:r>
            <a:r>
              <a:rPr lang="en-US" sz="2400" baseline="30000">
                <a:solidFill>
                  <a:srgbClr val="000000"/>
                </a:solidFill>
              </a:rPr>
              <a:t>2</a:t>
            </a:r>
            <a:r>
              <a:rPr lang="en-US" sz="24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2292350" y="4340225"/>
            <a:ext cx="11795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3300"/>
                </a:solidFill>
              </a:rPr>
              <a:t>232 km</a:t>
            </a:r>
          </a:p>
        </p:txBody>
      </p:sp>
      <p:sp>
        <p:nvSpPr>
          <p:cNvPr id="41992" name="Line 8"/>
          <p:cNvSpPr>
            <a:spLocks noChangeShapeType="1"/>
          </p:cNvSpPr>
          <p:nvPr/>
        </p:nvSpPr>
        <p:spPr bwMode="auto">
          <a:xfrm>
            <a:off x="3171825" y="4537075"/>
            <a:ext cx="100647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93" name="Line 9"/>
          <p:cNvSpPr>
            <a:spLocks noChangeShapeType="1"/>
          </p:cNvSpPr>
          <p:nvPr/>
        </p:nvSpPr>
        <p:spPr bwMode="auto">
          <a:xfrm flipH="1">
            <a:off x="1743075" y="4533900"/>
            <a:ext cx="62547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94" name="Text Box 10"/>
          <p:cNvSpPr txBox="1">
            <a:spLocks noChangeArrowheads="1"/>
          </p:cNvSpPr>
          <p:nvPr/>
        </p:nvSpPr>
        <p:spPr bwMode="auto">
          <a:xfrm>
            <a:off x="1079500" y="3429000"/>
            <a:ext cx="11795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3300"/>
                </a:solidFill>
              </a:rPr>
              <a:t>154 km</a:t>
            </a:r>
          </a:p>
        </p:txBody>
      </p:sp>
      <p:sp>
        <p:nvSpPr>
          <p:cNvPr id="41995" name="Line 11"/>
          <p:cNvSpPr>
            <a:spLocks noChangeShapeType="1"/>
          </p:cNvSpPr>
          <p:nvPr/>
        </p:nvSpPr>
        <p:spPr bwMode="auto">
          <a:xfrm>
            <a:off x="1538288" y="3744913"/>
            <a:ext cx="0" cy="534987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96" name="Line 12"/>
          <p:cNvSpPr>
            <a:spLocks noChangeShapeType="1"/>
          </p:cNvSpPr>
          <p:nvPr/>
        </p:nvSpPr>
        <p:spPr bwMode="auto">
          <a:xfrm flipH="1" flipV="1">
            <a:off x="1541463" y="2709863"/>
            <a:ext cx="3175" cy="719137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97" name="Text Box 13"/>
          <p:cNvSpPr txBox="1">
            <a:spLocks noChangeArrowheads="1"/>
          </p:cNvSpPr>
          <p:nvPr/>
        </p:nvSpPr>
        <p:spPr bwMode="auto">
          <a:xfrm>
            <a:off x="6389688" y="4391025"/>
            <a:ext cx="11795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accent2"/>
                </a:solidFill>
              </a:rPr>
              <a:t>123 km</a:t>
            </a:r>
          </a:p>
        </p:txBody>
      </p:sp>
      <p:sp>
        <p:nvSpPr>
          <p:cNvPr id="41998" name="Line 14"/>
          <p:cNvSpPr>
            <a:spLocks noChangeShapeType="1"/>
          </p:cNvSpPr>
          <p:nvPr/>
        </p:nvSpPr>
        <p:spPr bwMode="auto">
          <a:xfrm>
            <a:off x="7275513" y="4597400"/>
            <a:ext cx="261937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99" name="Line 15"/>
          <p:cNvSpPr>
            <a:spLocks noChangeShapeType="1"/>
          </p:cNvSpPr>
          <p:nvPr/>
        </p:nvSpPr>
        <p:spPr bwMode="auto">
          <a:xfrm flipH="1" flipV="1">
            <a:off x="6230938" y="4606925"/>
            <a:ext cx="252412" cy="3175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00" name="Text Box 16"/>
          <p:cNvSpPr txBox="1">
            <a:spLocks noChangeArrowheads="1"/>
          </p:cNvSpPr>
          <p:nvPr/>
        </p:nvSpPr>
        <p:spPr bwMode="auto">
          <a:xfrm>
            <a:off x="5708650" y="3581400"/>
            <a:ext cx="11795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accent2"/>
                </a:solidFill>
              </a:rPr>
              <a:t>100 km</a:t>
            </a:r>
          </a:p>
        </p:txBody>
      </p:sp>
      <p:sp>
        <p:nvSpPr>
          <p:cNvPr id="42001" name="Line 17"/>
          <p:cNvSpPr>
            <a:spLocks noChangeShapeType="1"/>
          </p:cNvSpPr>
          <p:nvPr/>
        </p:nvSpPr>
        <p:spPr bwMode="auto">
          <a:xfrm>
            <a:off x="6167438" y="3897313"/>
            <a:ext cx="0" cy="428625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02" name="Line 18"/>
          <p:cNvSpPr>
            <a:spLocks noChangeShapeType="1"/>
          </p:cNvSpPr>
          <p:nvPr/>
        </p:nvSpPr>
        <p:spPr bwMode="auto">
          <a:xfrm flipH="1" flipV="1">
            <a:off x="6170613" y="3317875"/>
            <a:ext cx="3175" cy="263525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5" descr="doc_front_page_05050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20800"/>
            <a:ext cx="7010400" cy="553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Text Box 6"/>
          <p:cNvSpPr txBox="1">
            <a:spLocks noChangeArrowheads="1"/>
          </p:cNvSpPr>
          <p:nvPr/>
        </p:nvSpPr>
        <p:spPr bwMode="auto">
          <a:xfrm>
            <a:off x="0" y="39688"/>
            <a:ext cx="95043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b="1"/>
              <a:t>May 4, 2009: After a year of testing, NOAA  Announces on </a:t>
            </a:r>
          </a:p>
          <a:p>
            <a:r>
              <a:rPr lang="en-US" sz="2400" b="1"/>
              <a:t>U.S. Department of Commerce Website that</a:t>
            </a:r>
          </a:p>
          <a:p>
            <a:r>
              <a:rPr lang="en-US" sz="2400" b="1"/>
              <a:t>MARACOOS CODAR is Operational in SAROPS</a:t>
            </a:r>
          </a:p>
        </p:txBody>
      </p:sp>
      <p:sp>
        <p:nvSpPr>
          <p:cNvPr id="44036" name="TextBox 3"/>
          <p:cNvSpPr txBox="1">
            <a:spLocks noChangeArrowheads="1"/>
          </p:cNvSpPr>
          <p:nvPr/>
        </p:nvSpPr>
        <p:spPr bwMode="auto">
          <a:xfrm>
            <a:off x="7086600" y="1371600"/>
            <a:ext cx="2057400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U.S. IOOS Goal for 2010-2011:</a:t>
            </a:r>
          </a:p>
          <a:p>
            <a:r>
              <a:rPr lang="en-US">
                <a:solidFill>
                  <a:srgbClr val="000000"/>
                </a:solidFill>
              </a:rPr>
              <a:t>Bring all</a:t>
            </a:r>
          </a:p>
          <a:p>
            <a:r>
              <a:rPr lang="en-US">
                <a:solidFill>
                  <a:srgbClr val="000000"/>
                </a:solidFill>
              </a:rPr>
              <a:t>sustained regional-scale  HFR networks up to operational status in USCG SAROPS</a:t>
            </a:r>
          </a:p>
          <a:p>
            <a:endParaRPr lang="en-US">
              <a:solidFill>
                <a:srgbClr val="000000"/>
              </a:solidFill>
            </a:endParaRPr>
          </a:p>
          <a:p>
            <a:r>
              <a:rPr lang="en-US">
                <a:solidFill>
                  <a:srgbClr val="000000"/>
                </a:solidFill>
              </a:rPr>
              <a:t>3 West Coast Regions for </a:t>
            </a:r>
          </a:p>
          <a:p>
            <a:r>
              <a:rPr lang="en-US">
                <a:solidFill>
                  <a:srgbClr val="000000"/>
                </a:solidFill>
              </a:rPr>
              <a:t>California &amp; Oregon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Google_OilSpill.jpg"/>
          <p:cNvPicPr>
            <a:picLocks noChangeAspect="1"/>
          </p:cNvPicPr>
          <p:nvPr/>
        </p:nvPicPr>
        <p:blipFill>
          <a:blip r:embed="rId2"/>
          <a:srcRect b="6154"/>
          <a:stretch>
            <a:fillRect/>
          </a:stretch>
        </p:blipFill>
        <p:spPr>
          <a:xfrm>
            <a:off x="0" y="0"/>
            <a:ext cx="9144000" cy="6197600"/>
          </a:xfrm>
          <a:prstGeom prst="rect">
            <a:avLst/>
          </a:prstGeom>
        </p:spPr>
      </p:pic>
      <p:sp>
        <p:nvSpPr>
          <p:cNvPr id="19461" name="TextBox 8"/>
          <p:cNvSpPr txBox="1">
            <a:spLocks noChangeArrowheads="1"/>
          </p:cNvSpPr>
          <p:nvPr/>
        </p:nvSpPr>
        <p:spPr bwMode="auto">
          <a:xfrm>
            <a:off x="7115628" y="2207985"/>
            <a:ext cx="9760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1" dirty="0" smtClean="0">
                <a:solidFill>
                  <a:srgbClr val="CCFFCC"/>
                </a:solidFill>
              </a:rPr>
              <a:t>Madrid</a:t>
            </a:r>
          </a:p>
        </p:txBody>
      </p:sp>
      <p:sp>
        <p:nvSpPr>
          <p:cNvPr id="19462" name="TextBox 9"/>
          <p:cNvSpPr txBox="1">
            <a:spLocks noChangeArrowheads="1"/>
          </p:cNvSpPr>
          <p:nvPr/>
        </p:nvSpPr>
        <p:spPr bwMode="auto">
          <a:xfrm>
            <a:off x="143934" y="3285067"/>
            <a:ext cx="13525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CCFFCC"/>
                </a:solidFill>
              </a:rPr>
              <a:t>Deepwater</a:t>
            </a:r>
          </a:p>
          <a:p>
            <a:pPr algn="ctr"/>
            <a:r>
              <a:rPr lang="en-US" b="1" dirty="0">
                <a:solidFill>
                  <a:srgbClr val="CCFFCC"/>
                </a:solidFill>
              </a:rPr>
              <a:t>Horizon</a:t>
            </a:r>
          </a:p>
        </p:txBody>
      </p:sp>
      <p:sp>
        <p:nvSpPr>
          <p:cNvPr id="19463" name="TextBox 10"/>
          <p:cNvSpPr txBox="1">
            <a:spLocks noChangeArrowheads="1"/>
          </p:cNvSpPr>
          <p:nvPr/>
        </p:nvSpPr>
        <p:spPr bwMode="auto">
          <a:xfrm rot="19609408">
            <a:off x="490130" y="4653133"/>
            <a:ext cx="322245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solidFill>
                  <a:srgbClr val="CCFFCC"/>
                </a:solidFill>
              </a:rPr>
              <a:t>Loop Current -----&gt; Gulf Stream</a:t>
            </a:r>
          </a:p>
        </p:txBody>
      </p:sp>
      <p:sp>
        <p:nvSpPr>
          <p:cNvPr id="19465" name="TextBox 12"/>
          <p:cNvSpPr txBox="1">
            <a:spLocks noChangeArrowheads="1"/>
          </p:cNvSpPr>
          <p:nvPr/>
        </p:nvSpPr>
        <p:spPr bwMode="auto">
          <a:xfrm>
            <a:off x="1303866" y="2963333"/>
            <a:ext cx="10572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CCFFCC"/>
                </a:solidFill>
              </a:rPr>
              <a:t>Rutgers</a:t>
            </a:r>
          </a:p>
        </p:txBody>
      </p:sp>
      <p:sp>
        <p:nvSpPr>
          <p:cNvPr id="19472" name="TextBox 21"/>
          <p:cNvSpPr txBox="1">
            <a:spLocks noChangeArrowheads="1"/>
          </p:cNvSpPr>
          <p:nvPr/>
        </p:nvSpPr>
        <p:spPr bwMode="auto">
          <a:xfrm>
            <a:off x="136072" y="617463"/>
            <a:ext cx="4919132" cy="1969770"/>
          </a:xfrm>
          <a:prstGeom prst="rect">
            <a:avLst/>
          </a:prstGeom>
          <a:solidFill>
            <a:srgbClr val="3366FF">
              <a:alpha val="85000"/>
            </a:srgbClr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U.S. IOOS Response to the Gulf of Mexico Oil Spill:</a:t>
            </a:r>
          </a:p>
          <a:p>
            <a:pPr algn="ctr"/>
            <a:endParaRPr lang="en-US" sz="1000" b="1" dirty="0" smtClean="0">
              <a:solidFill>
                <a:srgbClr val="FFFF00"/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The Critical Role of Modern Ocean Observing Networks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22" name="TextBox 8"/>
          <p:cNvSpPr txBox="1">
            <a:spLocks noChangeArrowheads="1"/>
          </p:cNvSpPr>
          <p:nvPr/>
        </p:nvSpPr>
        <p:spPr bwMode="auto">
          <a:xfrm>
            <a:off x="6932386" y="391886"/>
            <a:ext cx="9736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1" dirty="0" err="1" smtClean="0">
                <a:solidFill>
                  <a:srgbClr val="CCFFCC"/>
                </a:solidFill>
              </a:rPr>
              <a:t>Sopot</a:t>
            </a:r>
            <a:endParaRPr lang="en-US" b="1" dirty="0" smtClean="0">
              <a:solidFill>
                <a:srgbClr val="CCFFCC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94944" y="4016223"/>
            <a:ext cx="3995058" cy="1200329"/>
          </a:xfrm>
          <a:prstGeom prst="rect">
            <a:avLst/>
          </a:prstGeom>
          <a:solidFill>
            <a:srgbClr val="3366FF">
              <a:alpha val="72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Scott Glenn,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Representing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Many IOOS &amp;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DHS Partners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18857" y="5261430"/>
            <a:ext cx="4980214" cy="923330"/>
          </a:xfrm>
          <a:prstGeom prst="rect">
            <a:avLst/>
          </a:prstGeom>
          <a:solidFill>
            <a:srgbClr val="3366FF">
              <a:alpha val="69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Many </a:t>
            </a:r>
          </a:p>
          <a:p>
            <a:r>
              <a:rPr lang="en-US" b="1" dirty="0" smtClean="0">
                <a:solidFill>
                  <a:srgbClr val="FFFFFF"/>
                </a:solidFill>
              </a:rPr>
              <a:t>Sponsors,</a:t>
            </a:r>
          </a:p>
          <a:p>
            <a:r>
              <a:rPr lang="en-US" b="1" dirty="0" smtClean="0">
                <a:solidFill>
                  <a:srgbClr val="FFFFFF"/>
                </a:solidFill>
              </a:rPr>
              <a:t>Including</a:t>
            </a:r>
          </a:p>
        </p:txBody>
      </p:sp>
      <p:pic>
        <p:nvPicPr>
          <p:cNvPr id="17" name="Picture 16" descr="3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103609" y="5304024"/>
            <a:ext cx="855662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8" name="Picture 17" descr="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55642" y="5283386"/>
            <a:ext cx="914400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9" name="Picture 18" descr="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03257" y="5282593"/>
            <a:ext cx="914400" cy="87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20" name="Picture 19" descr="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81600" y="5323868"/>
            <a:ext cx="83185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8" name="Picture 7" descr="IOOSlogoWhiteRGB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2777" y="4002734"/>
            <a:ext cx="1539724" cy="617493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3" name="Group 22"/>
          <p:cNvGrpSpPr/>
          <p:nvPr/>
        </p:nvGrpSpPr>
        <p:grpSpPr>
          <a:xfrm>
            <a:off x="6604001" y="4653037"/>
            <a:ext cx="2181981" cy="555328"/>
            <a:chOff x="6555619" y="4326467"/>
            <a:chExt cx="2181981" cy="555328"/>
          </a:xfrm>
        </p:grpSpPr>
        <p:sp>
          <p:nvSpPr>
            <p:cNvPr id="19466" name="TextBox 15"/>
            <p:cNvSpPr txBox="1">
              <a:spLocks noChangeArrowheads="1"/>
            </p:cNvSpPr>
            <p:nvPr/>
          </p:nvSpPr>
          <p:spPr bwMode="auto">
            <a:xfrm>
              <a:off x="7124700" y="4326467"/>
              <a:ext cx="1612900" cy="55399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000" dirty="0" smtClean="0">
                  <a:solidFill>
                    <a:srgbClr val="0A073E"/>
                  </a:solidFill>
                </a:rPr>
                <a:t>National </a:t>
              </a:r>
              <a:r>
                <a:rPr lang="en-US" sz="1000" dirty="0">
                  <a:solidFill>
                    <a:srgbClr val="0A073E"/>
                  </a:solidFill>
                </a:rPr>
                <a:t>Center for</a:t>
              </a:r>
            </a:p>
            <a:p>
              <a:r>
                <a:rPr lang="en-US" sz="1000" dirty="0">
                  <a:solidFill>
                    <a:srgbClr val="0A073E"/>
                  </a:solidFill>
                </a:rPr>
                <a:t>Secure and Resilient </a:t>
              </a:r>
            </a:p>
            <a:p>
              <a:r>
                <a:rPr lang="en-US" sz="1000" dirty="0">
                  <a:solidFill>
                    <a:srgbClr val="0A073E"/>
                  </a:solidFill>
                </a:rPr>
                <a:t>Maritime Commerce</a:t>
              </a:r>
            </a:p>
          </p:txBody>
        </p:sp>
        <p:pic>
          <p:nvPicPr>
            <p:cNvPr id="19471" name="Picture 9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6555619" y="4326467"/>
              <a:ext cx="562201" cy="555328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</p:spPr>
        </p:pic>
      </p:grpSp>
      <p:sp>
        <p:nvSpPr>
          <p:cNvPr id="26" name="TextBox 25"/>
          <p:cNvSpPr txBox="1"/>
          <p:nvPr/>
        </p:nvSpPr>
        <p:spPr>
          <a:xfrm>
            <a:off x="7229930" y="3120571"/>
            <a:ext cx="774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RU27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932714" y="2467428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FF00"/>
                </a:solidFill>
              </a:rPr>
              <a:t>Silbo</a:t>
            </a:r>
            <a:endParaRPr lang="en-US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 descr="StatesOilSpill.jpg"/>
          <p:cNvPicPr>
            <a:picLocks noChangeAspect="1"/>
          </p:cNvPicPr>
          <p:nvPr/>
        </p:nvPicPr>
        <p:blipFill>
          <a:blip r:embed="rId2"/>
          <a:srcRect b="1521"/>
          <a:stretch>
            <a:fillRect/>
          </a:stretch>
        </p:blipFill>
        <p:spPr bwMode="auto">
          <a:xfrm>
            <a:off x="0" y="-685800"/>
            <a:ext cx="9144000" cy="6872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Box 3"/>
          <p:cNvSpPr txBox="1">
            <a:spLocks noChangeArrowheads="1"/>
          </p:cNvSpPr>
          <p:nvPr/>
        </p:nvSpPr>
        <p:spPr bwMode="auto">
          <a:xfrm>
            <a:off x="0" y="0"/>
            <a:ext cx="5638800" cy="2985433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CCFFCC"/>
                </a:solidFill>
              </a:rPr>
              <a:t> </a:t>
            </a:r>
            <a:r>
              <a:rPr lang="en-US" sz="2400" u="sng" dirty="0">
                <a:solidFill>
                  <a:srgbClr val="CCFFCC"/>
                </a:solidFill>
              </a:rPr>
              <a:t>Oil Transport Questions:</a:t>
            </a:r>
            <a:r>
              <a:rPr lang="en-US" sz="2400" dirty="0">
                <a:solidFill>
                  <a:srgbClr val="CCFFCC"/>
                </a:solidFill>
              </a:rPr>
              <a:t> Will the oil….</a:t>
            </a:r>
            <a:endParaRPr lang="en-US" dirty="0">
              <a:solidFill>
                <a:srgbClr val="CCFFCC"/>
              </a:solidFill>
            </a:endParaRPr>
          </a:p>
          <a:p>
            <a:pPr>
              <a:buFont typeface="Arial" charset="0"/>
              <a:buChar char="•"/>
            </a:pPr>
            <a:r>
              <a:rPr lang="en-US" dirty="0">
                <a:solidFill>
                  <a:srgbClr val="CCFFCC"/>
                </a:solidFill>
              </a:rPr>
              <a:t> </a:t>
            </a:r>
            <a:r>
              <a:rPr lang="en-US" sz="1600" dirty="0">
                <a:solidFill>
                  <a:srgbClr val="CCFFCC"/>
                </a:solidFill>
              </a:rPr>
              <a:t>Come ashore in Louisiana?</a:t>
            </a:r>
          </a:p>
          <a:p>
            <a:pPr>
              <a:buFont typeface="Arial" charset="0"/>
              <a:buChar char="•"/>
            </a:pPr>
            <a:r>
              <a:rPr lang="en-US" sz="1600" dirty="0">
                <a:solidFill>
                  <a:srgbClr val="CCFFCC"/>
                </a:solidFill>
              </a:rPr>
              <a:t> Spread east to Texas or west to </a:t>
            </a:r>
            <a:r>
              <a:rPr lang="en-US" sz="1600" dirty="0" smtClean="0">
                <a:solidFill>
                  <a:srgbClr val="CCFFCC"/>
                </a:solidFill>
              </a:rPr>
              <a:t>Mississippi, Alabama and         Florida pan handle </a:t>
            </a:r>
            <a:r>
              <a:rPr lang="en-US" sz="1600" dirty="0">
                <a:solidFill>
                  <a:srgbClr val="CCFFCC"/>
                </a:solidFill>
              </a:rPr>
              <a:t>in the wind-driven coastal currents?</a:t>
            </a:r>
          </a:p>
          <a:p>
            <a:pPr>
              <a:buFont typeface="Arial" charset="0"/>
              <a:buChar char="•"/>
            </a:pPr>
            <a:r>
              <a:rPr lang="en-US" sz="1600" dirty="0">
                <a:solidFill>
                  <a:srgbClr val="CCFFCC"/>
                </a:solidFill>
              </a:rPr>
              <a:t> Enter the Loop Current and be transported downstream?</a:t>
            </a:r>
          </a:p>
          <a:p>
            <a:pPr>
              <a:buFont typeface="Arial" charset="0"/>
              <a:buChar char="•"/>
            </a:pPr>
            <a:r>
              <a:rPr lang="en-US" sz="1600" dirty="0">
                <a:solidFill>
                  <a:srgbClr val="CCFFCC"/>
                </a:solidFill>
              </a:rPr>
              <a:t> Hit the Florida Shelf and be driven shoreward by winds?</a:t>
            </a:r>
          </a:p>
          <a:p>
            <a:pPr>
              <a:buFont typeface="Arial" charset="0"/>
              <a:buChar char="•"/>
            </a:pPr>
            <a:r>
              <a:rPr lang="en-US" sz="1600" dirty="0">
                <a:solidFill>
                  <a:srgbClr val="CCFFCC"/>
                </a:solidFill>
              </a:rPr>
              <a:t> Ride the Loop Current south and hit the Florida Keys?</a:t>
            </a:r>
          </a:p>
          <a:p>
            <a:pPr>
              <a:buFont typeface="Arial" charset="0"/>
              <a:buChar char="•"/>
            </a:pPr>
            <a:r>
              <a:rPr lang="en-US" sz="1600" dirty="0">
                <a:solidFill>
                  <a:srgbClr val="CCFFCC"/>
                </a:solidFill>
              </a:rPr>
              <a:t> Be transported out of the Gulf of Mexico by the Gulf Stream and impact the East Coast</a:t>
            </a:r>
            <a:r>
              <a:rPr lang="en-US" sz="1600" dirty="0" smtClean="0">
                <a:solidFill>
                  <a:srgbClr val="CCFFCC"/>
                </a:solidFill>
              </a:rPr>
              <a:t>?</a:t>
            </a:r>
          </a:p>
          <a:p>
            <a:endParaRPr lang="en-US" sz="1400" dirty="0" smtClean="0">
              <a:solidFill>
                <a:srgbClr val="CCFFCC"/>
              </a:solidFill>
            </a:endParaRPr>
          </a:p>
          <a:p>
            <a:pPr>
              <a:buFont typeface="Arial" charset="0"/>
              <a:buChar char="•"/>
            </a:pPr>
            <a:r>
              <a:rPr lang="en-US" sz="1600" dirty="0" smtClean="0">
                <a:solidFill>
                  <a:srgbClr val="CCFFCC"/>
                </a:solidFill>
              </a:rPr>
              <a:t> Is there oil below </a:t>
            </a:r>
            <a:r>
              <a:rPr lang="en-US" sz="1600" dirty="0">
                <a:solidFill>
                  <a:srgbClr val="CCFFCC"/>
                </a:solidFill>
              </a:rPr>
              <a:t>the surface</a:t>
            </a:r>
            <a:r>
              <a:rPr lang="en-US" sz="1600" dirty="0" smtClean="0">
                <a:solidFill>
                  <a:srgbClr val="CCFFCC"/>
                </a:solidFill>
              </a:rPr>
              <a:t>? Where? How much?</a:t>
            </a:r>
            <a:r>
              <a:rPr lang="en-US" sz="2000" dirty="0" smtClean="0">
                <a:solidFill>
                  <a:srgbClr val="CCFFCC"/>
                </a:solidFill>
              </a:rPr>
              <a:t> </a:t>
            </a:r>
            <a:endParaRPr lang="en-US" sz="2000" dirty="0">
              <a:solidFill>
                <a:srgbClr val="CCFFCC"/>
              </a:solidFill>
            </a:endParaRPr>
          </a:p>
        </p:txBody>
      </p:sp>
      <p:sp>
        <p:nvSpPr>
          <p:cNvPr id="4" name="TextBox 11"/>
          <p:cNvSpPr txBox="1">
            <a:spLocks noChangeArrowheads="1"/>
          </p:cNvSpPr>
          <p:nvPr/>
        </p:nvSpPr>
        <p:spPr bwMode="auto">
          <a:xfrm>
            <a:off x="1842104" y="4485520"/>
            <a:ext cx="102446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CCFFCC"/>
                </a:solidFill>
              </a:rPr>
              <a:t>Gulf of Mexico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2"/>
          <p:cNvSpPr txBox="1">
            <a:spLocks noChangeArrowheads="1"/>
          </p:cNvSpPr>
          <p:nvPr/>
        </p:nvSpPr>
        <p:spPr bwMode="auto">
          <a:xfrm>
            <a:off x="5308600" y="2505075"/>
            <a:ext cx="9906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Calibri" charset="0"/>
              </a:rPr>
              <a:t>Vessels - </a:t>
            </a:r>
          </a:p>
          <a:p>
            <a:endParaRPr lang="en-US" sz="1400">
              <a:solidFill>
                <a:schemeClr val="bg1"/>
              </a:solidFill>
              <a:latin typeface="Calibri" charset="0"/>
            </a:endParaRPr>
          </a:p>
          <a:p>
            <a:r>
              <a:rPr lang="en-US" sz="1400">
                <a:solidFill>
                  <a:schemeClr val="bg1"/>
                </a:solidFill>
                <a:latin typeface="Calibri" charset="0"/>
              </a:rPr>
              <a:t>Satellite</a:t>
            </a:r>
          </a:p>
        </p:txBody>
      </p:sp>
      <p:sp>
        <p:nvSpPr>
          <p:cNvPr id="17411" name="TextBox 7"/>
          <p:cNvSpPr txBox="1">
            <a:spLocks noChangeArrowheads="1"/>
          </p:cNvSpPr>
          <p:nvPr/>
        </p:nvSpPr>
        <p:spPr bwMode="auto">
          <a:xfrm>
            <a:off x="6002338" y="3160713"/>
            <a:ext cx="14922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alibri" charset="0"/>
              </a:rPr>
              <a:t>Satellite</a:t>
            </a:r>
          </a:p>
        </p:txBody>
      </p:sp>
      <p:sp>
        <p:nvSpPr>
          <p:cNvPr id="17412" name="TextBox 8"/>
          <p:cNvSpPr txBox="1">
            <a:spLocks noChangeArrowheads="1"/>
          </p:cNvSpPr>
          <p:nvPr/>
        </p:nvSpPr>
        <p:spPr bwMode="auto">
          <a:xfrm>
            <a:off x="6002338" y="3479800"/>
            <a:ext cx="11779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alibri" charset="0"/>
              </a:rPr>
              <a:t>Ships/ Vessels</a:t>
            </a:r>
          </a:p>
        </p:txBody>
      </p:sp>
      <p:sp>
        <p:nvSpPr>
          <p:cNvPr id="17413" name="TextBox 9"/>
          <p:cNvSpPr txBox="1">
            <a:spLocks noChangeArrowheads="1"/>
          </p:cNvSpPr>
          <p:nvPr/>
        </p:nvSpPr>
        <p:spPr bwMode="auto">
          <a:xfrm>
            <a:off x="5951538" y="4192588"/>
            <a:ext cx="110013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alibri" charset="0"/>
              </a:rPr>
              <a:t>REMUS</a:t>
            </a:r>
          </a:p>
        </p:txBody>
      </p:sp>
      <p:sp>
        <p:nvSpPr>
          <p:cNvPr id="17414" name="TextBox 10"/>
          <p:cNvSpPr txBox="1">
            <a:spLocks noChangeArrowheads="1"/>
          </p:cNvSpPr>
          <p:nvPr/>
        </p:nvSpPr>
        <p:spPr bwMode="auto">
          <a:xfrm>
            <a:off x="5951538" y="4511675"/>
            <a:ext cx="8636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alibri" charset="0"/>
              </a:rPr>
              <a:t>Modeling</a:t>
            </a:r>
          </a:p>
        </p:txBody>
      </p:sp>
      <p:sp>
        <p:nvSpPr>
          <p:cNvPr id="17415" name="TextBox 11"/>
          <p:cNvSpPr txBox="1">
            <a:spLocks noChangeArrowheads="1"/>
          </p:cNvSpPr>
          <p:nvPr/>
        </p:nvSpPr>
        <p:spPr bwMode="auto">
          <a:xfrm>
            <a:off x="5951538" y="4830763"/>
            <a:ext cx="1020762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alibri" charset="0"/>
              </a:rPr>
              <a:t>Leadership</a:t>
            </a:r>
          </a:p>
        </p:txBody>
      </p:sp>
      <p:sp>
        <p:nvSpPr>
          <p:cNvPr id="17416" name="TextBox 12"/>
          <p:cNvSpPr txBox="1">
            <a:spLocks noChangeArrowheads="1"/>
          </p:cNvSpPr>
          <p:nvPr/>
        </p:nvSpPr>
        <p:spPr bwMode="auto">
          <a:xfrm>
            <a:off x="7415213" y="3160713"/>
            <a:ext cx="708025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alibri" charset="0"/>
              </a:rPr>
              <a:t>CODAR</a:t>
            </a:r>
          </a:p>
        </p:txBody>
      </p:sp>
      <p:sp>
        <p:nvSpPr>
          <p:cNvPr id="17417" name="TextBox 13"/>
          <p:cNvSpPr txBox="1">
            <a:spLocks noChangeArrowheads="1"/>
          </p:cNvSpPr>
          <p:nvPr/>
        </p:nvSpPr>
        <p:spPr bwMode="auto">
          <a:xfrm>
            <a:off x="7415213" y="3479800"/>
            <a:ext cx="7080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alibri" charset="0"/>
              </a:rPr>
              <a:t>Glider</a:t>
            </a:r>
          </a:p>
        </p:txBody>
      </p:sp>
      <p:sp>
        <p:nvSpPr>
          <p:cNvPr id="17418" name="TextBox 14"/>
          <p:cNvSpPr txBox="1">
            <a:spLocks noChangeArrowheads="1"/>
          </p:cNvSpPr>
          <p:nvPr/>
        </p:nvSpPr>
        <p:spPr bwMode="auto">
          <a:xfrm>
            <a:off x="7364413" y="4192588"/>
            <a:ext cx="7874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alibri" charset="0"/>
              </a:rPr>
              <a:t>Data Vis.</a:t>
            </a:r>
          </a:p>
        </p:txBody>
      </p:sp>
      <p:sp>
        <p:nvSpPr>
          <p:cNvPr id="17419" name="TextBox 15"/>
          <p:cNvSpPr txBox="1">
            <a:spLocks noChangeArrowheads="1"/>
          </p:cNvSpPr>
          <p:nvPr/>
        </p:nvSpPr>
        <p:spPr bwMode="auto">
          <a:xfrm>
            <a:off x="7364413" y="4511675"/>
            <a:ext cx="70802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alibri" charset="0"/>
              </a:rPr>
              <a:t>Security</a:t>
            </a:r>
          </a:p>
        </p:txBody>
      </p:sp>
      <p:sp>
        <p:nvSpPr>
          <p:cNvPr id="17420" name="TextBox 16"/>
          <p:cNvSpPr txBox="1">
            <a:spLocks noChangeArrowheads="1"/>
          </p:cNvSpPr>
          <p:nvPr/>
        </p:nvSpPr>
        <p:spPr bwMode="auto">
          <a:xfrm>
            <a:off x="7364413" y="4830763"/>
            <a:ext cx="86518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alibri" charset="0"/>
              </a:rPr>
              <a:t>Education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765800" y="3001963"/>
            <a:ext cx="2436813" cy="183356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7422" name="Picture 1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0213" y="1144588"/>
            <a:ext cx="8132762" cy="2874962"/>
          </a:xfrm>
          <a:prstGeom prst="rect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</p:spPr>
      </p:pic>
      <p:sp>
        <p:nvSpPr>
          <p:cNvPr id="17423" name="Text Box 3"/>
          <p:cNvSpPr txBox="1">
            <a:spLocks noChangeArrowheads="1"/>
          </p:cNvSpPr>
          <p:nvPr/>
        </p:nvSpPr>
        <p:spPr bwMode="auto">
          <a:xfrm>
            <a:off x="3335338" y="5618163"/>
            <a:ext cx="18288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alibri" charset="0"/>
              </a:rPr>
              <a:t>CODAR Network</a:t>
            </a:r>
          </a:p>
        </p:txBody>
      </p:sp>
      <p:sp>
        <p:nvSpPr>
          <p:cNvPr id="17424" name="Text Box 4"/>
          <p:cNvSpPr txBox="1">
            <a:spLocks noChangeArrowheads="1"/>
          </p:cNvSpPr>
          <p:nvPr/>
        </p:nvSpPr>
        <p:spPr bwMode="auto">
          <a:xfrm>
            <a:off x="5481638" y="5611813"/>
            <a:ext cx="14414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Calibri" charset="0"/>
              </a:rPr>
              <a:t>Glider Fleet</a:t>
            </a:r>
          </a:p>
        </p:txBody>
      </p:sp>
      <p:sp>
        <p:nvSpPr>
          <p:cNvPr id="17425" name="Text Box 5"/>
          <p:cNvSpPr txBox="1">
            <a:spLocks noChangeArrowheads="1"/>
          </p:cNvSpPr>
          <p:nvPr/>
        </p:nvSpPr>
        <p:spPr bwMode="auto">
          <a:xfrm>
            <a:off x="127000" y="5618163"/>
            <a:ext cx="31194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alibri" charset="0"/>
              </a:rPr>
              <a:t>Satellite Data Acquisition Stations</a:t>
            </a:r>
          </a:p>
        </p:txBody>
      </p:sp>
      <p:pic>
        <p:nvPicPr>
          <p:cNvPr id="21" name="Picture 8" descr="SideBySideGliders1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237163" y="4356100"/>
            <a:ext cx="1739900" cy="1312863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sp>
        <p:nvSpPr>
          <p:cNvPr id="17427" name="Text Box 10"/>
          <p:cNvSpPr txBox="1">
            <a:spLocks noChangeArrowheads="1"/>
          </p:cNvSpPr>
          <p:nvPr/>
        </p:nvSpPr>
        <p:spPr bwMode="auto">
          <a:xfrm>
            <a:off x="7191375" y="5618163"/>
            <a:ext cx="18764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alibri" charset="0"/>
              </a:rPr>
              <a:t>3-D Forecasts</a:t>
            </a:r>
          </a:p>
        </p:txBody>
      </p:sp>
      <p:sp>
        <p:nvSpPr>
          <p:cNvPr id="17428" name="Text Box 18"/>
          <p:cNvSpPr txBox="1">
            <a:spLocks noChangeArrowheads="1"/>
          </p:cNvSpPr>
          <p:nvPr/>
        </p:nvSpPr>
        <p:spPr bwMode="auto">
          <a:xfrm>
            <a:off x="0" y="0"/>
            <a:ext cx="9144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>
                <a:latin typeface="Calibri" charset="0"/>
              </a:rPr>
              <a:t>Rutgers University - Coastal Ocean Observation Lab</a:t>
            </a:r>
          </a:p>
          <a:p>
            <a:pPr algn="ctr"/>
            <a:r>
              <a:rPr lang="en-US" sz="2800" b="1">
                <a:latin typeface="Calibri" charset="0"/>
              </a:rPr>
              <a:t>Operations, Research &amp; Education Center </a:t>
            </a:r>
          </a:p>
        </p:txBody>
      </p:sp>
      <p:pic>
        <p:nvPicPr>
          <p:cNvPr id="24" name="Picture 34" descr="XBand_SatelliteDish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417638" y="4337050"/>
            <a:ext cx="1765300" cy="1316038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25" name="Picture 35" descr="1468414560_d638cdb7d2_o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3340100" y="4340225"/>
            <a:ext cx="1746250" cy="1309688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26" name="Picture 36" descr="20070928 093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7239000" y="4337050"/>
            <a:ext cx="1755775" cy="1316038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27" name="Picture 6" descr="jen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153988" y="4337050"/>
            <a:ext cx="1079500" cy="1316038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Previe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20663"/>
            <a:ext cx="3528786" cy="4705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National Center for Secure and Resilient Maritime Commerce</a:t>
            </a:r>
          </a:p>
          <a:p>
            <a:pPr algn="ctr"/>
            <a:r>
              <a:rPr lang="en-US" sz="2000" b="1" dirty="0" smtClean="0"/>
              <a:t>A U.S. Department of Homeland Security Center of Excellence</a:t>
            </a:r>
            <a:endParaRPr lang="en-US" sz="2000" b="1" dirty="0"/>
          </a:p>
        </p:txBody>
      </p:sp>
      <p:pic>
        <p:nvPicPr>
          <p:cNvPr id="4" name="Picture 15" descr="cstars_campus04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80862" y="834571"/>
            <a:ext cx="4859700" cy="1464129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</p:pic>
      <p:grpSp>
        <p:nvGrpSpPr>
          <p:cNvPr id="5" name="Group 30"/>
          <p:cNvGrpSpPr>
            <a:grpSpLocks/>
          </p:cNvGrpSpPr>
          <p:nvPr/>
        </p:nvGrpSpPr>
        <p:grpSpPr bwMode="auto">
          <a:xfrm>
            <a:off x="0" y="5610452"/>
            <a:ext cx="9144000" cy="576262"/>
            <a:chOff x="0" y="983673"/>
            <a:chExt cx="9144000" cy="576840"/>
          </a:xfrm>
        </p:grpSpPr>
        <p:pic>
          <p:nvPicPr>
            <p:cNvPr id="6" name="Picture 7" descr="UPRM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27159" y="996950"/>
              <a:ext cx="753743" cy="4690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9" descr="stevenslogo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1025236"/>
              <a:ext cx="897316" cy="4597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0" descr="Miami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823558" y="1022828"/>
              <a:ext cx="724377" cy="4538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19" descr="MIT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448746" y="1265672"/>
              <a:ext cx="3591892" cy="2948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35" descr="USMMA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135029" y="1033648"/>
              <a:ext cx="446613" cy="4429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36" descr="NERSC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6721319" y="1030995"/>
              <a:ext cx="529560" cy="2692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37" descr="PANYNJ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7201604" y="1019062"/>
              <a:ext cx="1307749" cy="2558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31" descr="PBDCLOGO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4665296" y="1008677"/>
              <a:ext cx="488172" cy="4975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34"/>
            <p:cNvPicPr>
              <a:picLocks noChangeAspect="1" noChangeArrowheads="1"/>
            </p:cNvPicPr>
            <p:nvPr/>
          </p:nvPicPr>
          <p:blipFill>
            <a:blip r:embed="rId12"/>
            <a:srcRect l="-87" t="14272" r="83420" b="73502"/>
            <a:stretch>
              <a:fillRect/>
            </a:stretch>
          </p:blipFill>
          <p:spPr bwMode="auto">
            <a:xfrm>
              <a:off x="896838" y="983673"/>
              <a:ext cx="925911" cy="491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35" descr="Monmouth 1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2567147" y="1033598"/>
              <a:ext cx="1350657" cy="428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33" descr="Lockheed New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5591244" y="1036291"/>
              <a:ext cx="1147852" cy="2775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42" descr="MG Group - Logo.JPG"/>
            <p:cNvPicPr>
              <a:picLocks noChangeAspect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8115961" y="1034831"/>
              <a:ext cx="1028039" cy="325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" name="Picture 10" descr="Miami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35171" y="1767765"/>
            <a:ext cx="836186" cy="523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Screen shot 2011-10-05 at 3.25.11 AM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95005" y="2476802"/>
            <a:ext cx="4132354" cy="310212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2" descr="Screen shot 2011-10-01 at 10.28.09 AM.png"/>
          <p:cNvPicPr>
            <a:picLocks noChangeAspect="1"/>
          </p:cNvPicPr>
          <p:nvPr/>
        </p:nvPicPr>
        <p:blipFill>
          <a:blip r:embed="rId2"/>
          <a:srcRect b="7936"/>
          <a:stretch>
            <a:fillRect/>
          </a:stretch>
        </p:blipFill>
        <p:spPr bwMode="auto">
          <a:xfrm>
            <a:off x="0" y="0"/>
            <a:ext cx="9144000" cy="613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2" name="Picture 5" descr="US_CoastGuard_USMap_Apr2010"/>
          <p:cNvPicPr>
            <a:picLocks noChangeAspect="1" noChangeArrowheads="1"/>
          </p:cNvPicPr>
          <p:nvPr/>
        </p:nvPicPr>
        <p:blipFill>
          <a:blip r:embed="rId3"/>
          <a:srcRect t="4121" b="6107"/>
          <a:stretch>
            <a:fillRect/>
          </a:stretch>
        </p:blipFill>
        <p:spPr bwMode="auto">
          <a:xfrm>
            <a:off x="3412067" y="605366"/>
            <a:ext cx="5731933" cy="25273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76802" name="TextBox 2"/>
          <p:cNvSpPr txBox="1">
            <a:spLocks noChangeArrowheads="1"/>
          </p:cNvSpPr>
          <p:nvPr/>
        </p:nvSpPr>
        <p:spPr bwMode="auto">
          <a:xfrm>
            <a:off x="2099733" y="0"/>
            <a:ext cx="5301451" cy="52322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800" b="1" dirty="0" smtClean="0">
                <a:solidFill>
                  <a:schemeClr val="accent2"/>
                </a:solidFill>
                <a:latin typeface="Times New Roman" charset="0"/>
                <a:cs typeface="Times New Roman" charset="0"/>
              </a:rPr>
              <a:t>U.S. National HF Radar Network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55467" y="2446867"/>
            <a:ext cx="1388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Data Flow Since 2007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13133" y="5198534"/>
            <a:ext cx="1430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Today’s Coverage</a:t>
            </a:r>
          </a:p>
          <a:p>
            <a:pPr algn="ctr"/>
            <a:r>
              <a:rPr lang="en-US" dirty="0" smtClean="0"/>
              <a:t>131 Radars</a:t>
            </a:r>
            <a:endParaRPr lang="en-US" dirty="0"/>
          </a:p>
        </p:txBody>
      </p:sp>
      <p:pic>
        <p:nvPicPr>
          <p:cNvPr id="10" name="Picture 9" descr="Screen shot 2011-10-04 at 6.40.40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759" y="3320339"/>
            <a:ext cx="2681007" cy="22948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30224" y="3335262"/>
            <a:ext cx="1224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2004 Plan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6"/>
          <p:cNvSpPr>
            <a:spLocks noChangeArrowheads="1"/>
          </p:cNvSpPr>
          <p:nvPr/>
        </p:nvSpPr>
        <p:spPr bwMode="auto">
          <a:xfrm>
            <a:off x="0" y="762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2400" b="1" dirty="0" smtClean="0">
                <a:solidFill>
                  <a:schemeClr val="accent2"/>
                </a:solidFill>
                <a:latin typeface="Times New Roman" charset="0"/>
              </a:rPr>
              <a:t>MARACOOS - Autonomous Underwater Gliders – Since 1998</a:t>
            </a:r>
            <a:endParaRPr lang="en-US" sz="2400" b="1" dirty="0">
              <a:solidFill>
                <a:schemeClr val="accent2"/>
              </a:solidFill>
              <a:latin typeface="Times New Roman" charset="0"/>
            </a:endParaRPr>
          </a:p>
        </p:txBody>
      </p:sp>
      <p:pic>
        <p:nvPicPr>
          <p:cNvPr id="25602" name="Picture 5" descr="marcoos_glider_sst_chla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83" t="5562"/>
          <a:stretch>
            <a:fillRect/>
          </a:stretch>
        </p:blipFill>
        <p:spPr bwMode="auto">
          <a:xfrm>
            <a:off x="152400" y="828146"/>
            <a:ext cx="4267200" cy="373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29243" y="618067"/>
            <a:ext cx="4730146" cy="26585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604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1723" y="3375029"/>
            <a:ext cx="4716078" cy="2780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22"/>
          <p:cNvPicPr>
            <a:picLocks noChangeAspect="1" noChangeArrowheads="1"/>
          </p:cNvPicPr>
          <p:nvPr/>
        </p:nvPicPr>
        <p:blipFill>
          <a:blip r:embed="rId5"/>
          <a:srcRect l="10814" t="5260" r="12453" b="-1753"/>
          <a:stretch>
            <a:fillRect/>
          </a:stretch>
        </p:blipFill>
        <p:spPr bwMode="auto">
          <a:xfrm>
            <a:off x="143933" y="4538133"/>
            <a:ext cx="1843279" cy="168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635000"/>
            <a:ext cx="2123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Satellite Ocean Color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634066"/>
            <a:ext cx="13669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Satellite SST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2480732"/>
            <a:ext cx="12226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Subsurface </a:t>
            </a:r>
          </a:p>
          <a:p>
            <a:r>
              <a:rPr lang="en-US" sz="1600" dirty="0" smtClean="0"/>
              <a:t>Glider </a:t>
            </a:r>
          </a:p>
          <a:p>
            <a:r>
              <a:rPr lang="en-US" sz="1600" dirty="0" smtClean="0"/>
              <a:t>Data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2017200" y="4707467"/>
            <a:ext cx="25004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&lt; Glider Fleet</a:t>
            </a:r>
          </a:p>
          <a:p>
            <a:r>
              <a:rPr lang="en-US" dirty="0" smtClean="0"/>
              <a:t>   </a:t>
            </a:r>
          </a:p>
          <a:p>
            <a:r>
              <a:rPr lang="en-US" dirty="0" smtClean="0"/>
              <a:t>  With Global Reach &gt;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326467" y="2878671"/>
            <a:ext cx="4817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Corporate Partner: Teledyne Webb Research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757162" y="0"/>
            <a:ext cx="7808297" cy="52322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800" b="1" dirty="0" smtClean="0">
                <a:solidFill>
                  <a:schemeClr val="accent2"/>
                </a:solidFill>
                <a:latin typeface="Times New Roman" charset="0"/>
                <a:cs typeface="Times New Roman" charset="0"/>
              </a:rPr>
              <a:t>U.S. National Glider Network Components (2010)</a:t>
            </a:r>
          </a:p>
        </p:txBody>
      </p:sp>
      <p:pic>
        <p:nvPicPr>
          <p:cNvPr id="3" name="Picture 3" descr="Screen shot 2011-03-18 at 2.25.54 A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5144" y="1511013"/>
            <a:ext cx="4172858" cy="4278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880429" y="1070429"/>
            <a:ext cx="36947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ONR Glider Technology Centers</a:t>
            </a:r>
          </a:p>
          <a:p>
            <a:r>
              <a:rPr lang="en-US" dirty="0" smtClean="0"/>
              <a:t>   Slocum Gliders – Rutgers</a:t>
            </a:r>
          </a:p>
          <a:p>
            <a:r>
              <a:rPr lang="en-US" dirty="0" smtClean="0"/>
              <a:t>   </a:t>
            </a:r>
            <a:r>
              <a:rPr lang="en-US" dirty="0" err="1" smtClean="0"/>
              <a:t>Seagliders</a:t>
            </a:r>
            <a:r>
              <a:rPr lang="en-US" dirty="0" smtClean="0"/>
              <a:t> – U. Washington</a:t>
            </a:r>
          </a:p>
          <a:p>
            <a:r>
              <a:rPr lang="en-US" dirty="0" smtClean="0"/>
              <a:t>   Spray Gliders – Scripps I.O.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35428" y="1070429"/>
            <a:ext cx="3724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European Gliding Observatories </a:t>
            </a:r>
            <a:endParaRPr lang="en-US" b="1" dirty="0"/>
          </a:p>
        </p:txBody>
      </p:sp>
      <p:pic>
        <p:nvPicPr>
          <p:cNvPr id="6" name="Picture 5" descr="Screen shot 2011-10-05 at 3.32.3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3942" y="2947090"/>
            <a:ext cx="4403271" cy="28268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80857" y="2331357"/>
            <a:ext cx="3982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U.S. Navy</a:t>
            </a:r>
            <a:r>
              <a:rPr lang="en-US" dirty="0" smtClean="0"/>
              <a:t> </a:t>
            </a:r>
          </a:p>
          <a:p>
            <a:pPr algn="ctr"/>
            <a:r>
              <a:rPr lang="en-US" dirty="0" smtClean="0"/>
              <a:t>Littoral </a:t>
            </a:r>
            <a:r>
              <a:rPr lang="en-US" dirty="0" err="1" smtClean="0"/>
              <a:t>Battlespace</a:t>
            </a:r>
            <a:r>
              <a:rPr lang="en-US" dirty="0" smtClean="0"/>
              <a:t> Sensing - Gliders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25071" y="689429"/>
            <a:ext cx="1322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Everyone’s</a:t>
            </a:r>
          </a:p>
        </p:txBody>
      </p:sp>
      <p:sp>
        <p:nvSpPr>
          <p:cNvPr id="9" name="TextBox 8"/>
          <p:cNvSpPr txBox="1"/>
          <p:nvPr/>
        </p:nvSpPr>
        <p:spPr>
          <a:xfrm rot="10800000">
            <a:off x="1442357" y="907142"/>
            <a:ext cx="319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^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8207" y="760186"/>
            <a:ext cx="3543300" cy="2616200"/>
          </a:xfrm>
          <a:prstGeom prst="rect">
            <a:avLst/>
          </a:prstGeom>
        </p:spPr>
      </p:pic>
      <p:sp>
        <p:nvSpPr>
          <p:cNvPr id="26628" name="Text Box 5"/>
          <p:cNvSpPr txBox="1">
            <a:spLocks noChangeArrowheads="1"/>
          </p:cNvSpPr>
          <p:nvPr/>
        </p:nvSpPr>
        <p:spPr bwMode="auto">
          <a:xfrm>
            <a:off x="2286000" y="1206500"/>
            <a:ext cx="49053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800">
                <a:latin typeface="Calibri" charset="0"/>
                <a:ea typeface="MS PGothic" pitchFamily="34" charset="-128"/>
                <a:cs typeface="MS PGothic" pitchFamily="34" charset="-128"/>
              </a:rPr>
              <a:t>+</a:t>
            </a:r>
          </a:p>
        </p:txBody>
      </p:sp>
      <p:sp>
        <p:nvSpPr>
          <p:cNvPr id="26629" name="Text Box 6"/>
          <p:cNvSpPr txBox="1">
            <a:spLocks noChangeArrowheads="1"/>
          </p:cNvSpPr>
          <p:nvPr/>
        </p:nvSpPr>
        <p:spPr bwMode="auto">
          <a:xfrm>
            <a:off x="5632450" y="1201738"/>
            <a:ext cx="490538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800">
                <a:latin typeface="Calibri" charset="0"/>
                <a:ea typeface="MS PGothic" pitchFamily="34" charset="-128"/>
                <a:cs typeface="MS PGothic" pitchFamily="34" charset="-128"/>
              </a:rPr>
              <a:t>=</a:t>
            </a:r>
          </a:p>
        </p:txBody>
      </p:sp>
      <p:pic>
        <p:nvPicPr>
          <p:cNvPr id="26631" name="Picture 8"/>
          <p:cNvPicPr preferRelativeResize="0"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929"/>
          <a:stretch>
            <a:fillRect/>
          </a:stretch>
        </p:blipFill>
        <p:spPr bwMode="auto">
          <a:xfrm>
            <a:off x="5715000" y="3201988"/>
            <a:ext cx="4038600" cy="272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84525" y="3859213"/>
            <a:ext cx="2665413" cy="188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3" name="Text Box 10"/>
          <p:cNvSpPr txBox="1">
            <a:spLocks noChangeArrowheads="1"/>
          </p:cNvSpPr>
          <p:nvPr/>
        </p:nvSpPr>
        <p:spPr bwMode="auto">
          <a:xfrm>
            <a:off x="2781300" y="4449763"/>
            <a:ext cx="490538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800">
                <a:latin typeface="Calibri" charset="0"/>
                <a:ea typeface="MS PGothic" pitchFamily="34" charset="-128"/>
                <a:cs typeface="MS PGothic" pitchFamily="34" charset="-128"/>
              </a:rPr>
              <a:t>+</a:t>
            </a:r>
          </a:p>
        </p:txBody>
      </p:sp>
      <p:sp>
        <p:nvSpPr>
          <p:cNvPr id="26634" name="Text Box 11"/>
          <p:cNvSpPr txBox="1">
            <a:spLocks noChangeArrowheads="1"/>
          </p:cNvSpPr>
          <p:nvPr/>
        </p:nvSpPr>
        <p:spPr bwMode="auto">
          <a:xfrm>
            <a:off x="5810250" y="4421188"/>
            <a:ext cx="490538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800">
                <a:latin typeface="Calibri" charset="0"/>
                <a:ea typeface="MS PGothic" pitchFamily="34" charset="-128"/>
                <a:cs typeface="MS PGothic" pitchFamily="34" charset="-128"/>
              </a:rPr>
              <a:t>=</a:t>
            </a:r>
          </a:p>
        </p:txBody>
      </p:sp>
      <p:sp>
        <p:nvSpPr>
          <p:cNvPr id="26635" name="Text Box 13"/>
          <p:cNvSpPr txBox="1">
            <a:spLocks noChangeArrowheads="1"/>
          </p:cNvSpPr>
          <p:nvPr/>
        </p:nvSpPr>
        <p:spPr bwMode="auto">
          <a:xfrm>
            <a:off x="3567113" y="5788478"/>
            <a:ext cx="1538287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700" dirty="0">
                <a:latin typeface="Times New Roman" charset="0"/>
                <a:ea typeface="MS PGothic" pitchFamily="34" charset="-128"/>
                <a:cs typeface="MS PGothic" pitchFamily="34" charset="-128"/>
              </a:rPr>
              <a:t>Nested Models </a:t>
            </a:r>
          </a:p>
        </p:txBody>
      </p:sp>
      <p:sp>
        <p:nvSpPr>
          <p:cNvPr id="26636" name="Text Box 15"/>
          <p:cNvSpPr txBox="1">
            <a:spLocks noChangeArrowheads="1"/>
          </p:cNvSpPr>
          <p:nvPr/>
        </p:nvSpPr>
        <p:spPr bwMode="auto">
          <a:xfrm>
            <a:off x="6252256" y="5851978"/>
            <a:ext cx="2315783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700" dirty="0">
                <a:latin typeface="Times New Roman" charset="0"/>
                <a:ea typeface="MS PGothic" pitchFamily="34" charset="-128"/>
                <a:cs typeface="MS PGothic" pitchFamily="34" charset="-128"/>
              </a:rPr>
              <a:t>4-D </a:t>
            </a:r>
            <a:r>
              <a:rPr lang="en-US" sz="1700" dirty="0" smtClean="0">
                <a:latin typeface="Times New Roman" charset="0"/>
                <a:ea typeface="MS PGothic" pitchFamily="34" charset="-128"/>
                <a:cs typeface="MS PGothic" pitchFamily="34" charset="-128"/>
              </a:rPr>
              <a:t>Forecast Ensembles </a:t>
            </a:r>
            <a:endParaRPr lang="en-US" sz="1700" dirty="0">
              <a:latin typeface="Times New Roman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26637" name="Text Box 16"/>
          <p:cNvSpPr txBox="1">
            <a:spLocks noChangeArrowheads="1"/>
          </p:cNvSpPr>
          <p:nvPr/>
        </p:nvSpPr>
        <p:spPr bwMode="auto">
          <a:xfrm>
            <a:off x="6015038" y="3371850"/>
            <a:ext cx="1425575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700">
                <a:latin typeface="Times New Roman" charset="0"/>
                <a:ea typeface="MS PGothic" pitchFamily="34" charset="-128"/>
                <a:cs typeface="MS PGothic" pitchFamily="34" charset="-128"/>
              </a:rPr>
              <a:t>3-D Nowcasts</a:t>
            </a:r>
          </a:p>
        </p:txBody>
      </p:sp>
      <p:sp>
        <p:nvSpPr>
          <p:cNvPr id="26638" name="Text Box 17"/>
          <p:cNvSpPr txBox="1">
            <a:spLocks noChangeArrowheads="1"/>
          </p:cNvSpPr>
          <p:nvPr/>
        </p:nvSpPr>
        <p:spPr bwMode="auto">
          <a:xfrm>
            <a:off x="333375" y="3341688"/>
            <a:ext cx="16478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700">
                <a:latin typeface="Times New Roman" charset="0"/>
                <a:ea typeface="MS PGothic" pitchFamily="34" charset="-128"/>
                <a:cs typeface="MS PGothic" pitchFamily="34" charset="-128"/>
              </a:rPr>
              <a:t>Remote Sensing </a:t>
            </a:r>
          </a:p>
        </p:txBody>
      </p:sp>
      <p:sp>
        <p:nvSpPr>
          <p:cNvPr id="26639" name="Text Box 18"/>
          <p:cNvSpPr txBox="1">
            <a:spLocks noChangeArrowheads="1"/>
          </p:cNvSpPr>
          <p:nvPr/>
        </p:nvSpPr>
        <p:spPr bwMode="auto">
          <a:xfrm>
            <a:off x="3643313" y="3341688"/>
            <a:ext cx="827087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700">
                <a:latin typeface="Times New Roman" charset="0"/>
                <a:ea typeface="MS PGothic" pitchFamily="34" charset="-128"/>
                <a:cs typeface="MS PGothic" pitchFamily="34" charset="-128"/>
              </a:rPr>
              <a:t>Gliders </a:t>
            </a:r>
          </a:p>
        </p:txBody>
      </p:sp>
      <p:pic>
        <p:nvPicPr>
          <p:cNvPr id="26640" name="Picture 7" descr="marcoos_composite_newcodar_070416_01"/>
          <p:cNvPicPr preferRelativeResize="0"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360" t="6944" r="12500" b="6944"/>
          <a:stretch>
            <a:fillRect/>
          </a:stretch>
        </p:blipFill>
        <p:spPr bwMode="auto">
          <a:xfrm>
            <a:off x="284163" y="3859213"/>
            <a:ext cx="2497137" cy="1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41" name="Text Box 16"/>
          <p:cNvSpPr txBox="1">
            <a:spLocks noChangeArrowheads="1"/>
          </p:cNvSpPr>
          <p:nvPr/>
        </p:nvSpPr>
        <p:spPr bwMode="auto">
          <a:xfrm>
            <a:off x="547688" y="5773738"/>
            <a:ext cx="1738312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700">
                <a:latin typeface="Times New Roman" charset="0"/>
                <a:ea typeface="MS PGothic" pitchFamily="34" charset="-128"/>
                <a:cs typeface="MS PGothic" pitchFamily="34" charset="-128"/>
              </a:rPr>
              <a:t>3-D Nowcasts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121" y="610507"/>
            <a:ext cx="2120900" cy="26797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4400" y="541565"/>
            <a:ext cx="3149600" cy="2908300"/>
          </a:xfrm>
          <a:prstGeom prst="rect">
            <a:avLst/>
          </a:prstGeom>
        </p:spPr>
      </p:pic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28663"/>
          </a:xfrm>
        </p:spPr>
        <p:txBody>
          <a:bodyPr/>
          <a:lstStyle/>
          <a:p>
            <a:r>
              <a:rPr lang="en-US" sz="3200" dirty="0" smtClean="0">
                <a:solidFill>
                  <a:schemeClr val="accent2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MARACOOS - Composite </a:t>
            </a:r>
            <a:r>
              <a:rPr lang="en-US" sz="3200" dirty="0">
                <a:solidFill>
                  <a:schemeClr val="accent2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Data &amp; Forecast Products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 bright="32000" contrast="35000"/>
          </a:blip>
          <a:stretch>
            <a:fillRect/>
          </a:stretch>
        </p:blipFill>
        <p:spPr>
          <a:xfrm>
            <a:off x="0" y="894442"/>
            <a:ext cx="5359399" cy="4412264"/>
          </a:xfrm>
          <a:prstGeom prst="rect">
            <a:avLst/>
          </a:prstGeom>
        </p:spPr>
      </p:pic>
      <p:pic>
        <p:nvPicPr>
          <p:cNvPr id="6" name="Picture 5" descr="Screen shot 2011-10-05 at 4.39.48 AM.png"/>
          <p:cNvPicPr>
            <a:picLocks noChangeAspect="1"/>
          </p:cNvPicPr>
          <p:nvPr/>
        </p:nvPicPr>
        <p:blipFill>
          <a:blip r:embed="rId3"/>
          <a:srcRect t="29032" b="23548"/>
          <a:stretch>
            <a:fillRect/>
          </a:stretch>
        </p:blipFill>
        <p:spPr>
          <a:xfrm>
            <a:off x="0" y="0"/>
            <a:ext cx="9144000" cy="889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072" y="5433791"/>
            <a:ext cx="1418102" cy="6948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3644" y="5439850"/>
            <a:ext cx="870857" cy="6827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1072" y="5343077"/>
            <a:ext cx="1564818" cy="8762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7002" y="2679096"/>
            <a:ext cx="3773714" cy="319193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60786" y="5814785"/>
            <a:ext cx="3340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Cyberinfrastructure</a:t>
            </a:r>
            <a:r>
              <a:rPr lang="en-US" dirty="0" smtClean="0"/>
              <a:t> Dashboard</a:t>
            </a:r>
            <a:endParaRPr lang="en-US" dirty="0"/>
          </a:p>
        </p:txBody>
      </p:sp>
      <p:pic>
        <p:nvPicPr>
          <p:cNvPr id="12" name="Picture 11" descr="Screen shot 2011-10-05 at 4.51.19 AM.png"/>
          <p:cNvPicPr>
            <a:picLocks noChangeAspect="1"/>
          </p:cNvPicPr>
          <p:nvPr/>
        </p:nvPicPr>
        <p:blipFill>
          <a:blip r:embed="rId8"/>
          <a:srcRect l="16421" t="24065" r="10370" b="25340"/>
          <a:stretch>
            <a:fillRect/>
          </a:stretch>
        </p:blipFill>
        <p:spPr>
          <a:xfrm>
            <a:off x="4598151" y="977129"/>
            <a:ext cx="2622706" cy="15175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194954" y="843642"/>
            <a:ext cx="19490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&gt;80 Investigators</a:t>
            </a:r>
          </a:p>
          <a:p>
            <a:r>
              <a:rPr lang="en-US" dirty="0" smtClean="0"/>
              <a:t>&gt;40 Institutions</a:t>
            </a:r>
          </a:p>
          <a:p>
            <a:endParaRPr lang="en-US" dirty="0"/>
          </a:p>
        </p:txBody>
      </p:sp>
      <p:pic>
        <p:nvPicPr>
          <p:cNvPr id="14" name="Picture 13" descr="Screen shot 2011-10-05 at 4.55.00 AM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55594" y="1450083"/>
            <a:ext cx="1134835" cy="105544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Box 2"/>
          <p:cNvSpPr txBox="1">
            <a:spLocks noChangeArrowheads="1"/>
          </p:cNvSpPr>
          <p:nvPr/>
        </p:nvSpPr>
        <p:spPr bwMode="auto">
          <a:xfrm>
            <a:off x="5308597" y="2505605"/>
            <a:ext cx="99060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t>Vessels - </a:t>
            </a:r>
          </a:p>
          <a:p>
            <a:endParaRPr lang="en-US" sz="1400">
              <a:solidFill>
                <a:schemeClr val="bg1"/>
              </a:solidFill>
              <a:latin typeface="Calibri" charset="0"/>
              <a:ea typeface="MS PGothic" pitchFamily="34" charset="-128"/>
              <a:cs typeface="MS PGothic" pitchFamily="34" charset="-128"/>
            </a:endParaRPr>
          </a:p>
          <a:p>
            <a:r>
              <a:rPr lang="en-US" sz="1400">
                <a:solidFill>
                  <a:schemeClr val="bg1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t>Satellite</a:t>
            </a:r>
          </a:p>
        </p:txBody>
      </p:sp>
      <p:sp>
        <p:nvSpPr>
          <p:cNvPr id="20482" name="TextBox 7"/>
          <p:cNvSpPr txBox="1">
            <a:spLocks noChangeArrowheads="1"/>
          </p:cNvSpPr>
          <p:nvPr/>
        </p:nvSpPr>
        <p:spPr bwMode="auto">
          <a:xfrm>
            <a:off x="6002335" y="3161242"/>
            <a:ext cx="149225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t>Satellite</a:t>
            </a:r>
          </a:p>
        </p:txBody>
      </p:sp>
      <p:sp>
        <p:nvSpPr>
          <p:cNvPr id="20483" name="TextBox 8"/>
          <p:cNvSpPr txBox="1">
            <a:spLocks noChangeArrowheads="1"/>
          </p:cNvSpPr>
          <p:nvPr/>
        </p:nvSpPr>
        <p:spPr bwMode="auto">
          <a:xfrm>
            <a:off x="6002335" y="3480330"/>
            <a:ext cx="1177925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t>Ships/ Vessels</a:t>
            </a:r>
          </a:p>
        </p:txBody>
      </p:sp>
      <p:sp>
        <p:nvSpPr>
          <p:cNvPr id="20484" name="TextBox 9"/>
          <p:cNvSpPr txBox="1">
            <a:spLocks noChangeArrowheads="1"/>
          </p:cNvSpPr>
          <p:nvPr/>
        </p:nvSpPr>
        <p:spPr bwMode="auto">
          <a:xfrm>
            <a:off x="5951535" y="4193117"/>
            <a:ext cx="110013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t>REMUS</a:t>
            </a:r>
          </a:p>
        </p:txBody>
      </p:sp>
      <p:sp>
        <p:nvSpPr>
          <p:cNvPr id="20485" name="TextBox 10"/>
          <p:cNvSpPr txBox="1">
            <a:spLocks noChangeArrowheads="1"/>
          </p:cNvSpPr>
          <p:nvPr/>
        </p:nvSpPr>
        <p:spPr bwMode="auto">
          <a:xfrm>
            <a:off x="5951535" y="4512205"/>
            <a:ext cx="8636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t>Modeling</a:t>
            </a:r>
          </a:p>
        </p:txBody>
      </p:sp>
      <p:sp>
        <p:nvSpPr>
          <p:cNvPr id="20486" name="TextBox 11"/>
          <p:cNvSpPr txBox="1">
            <a:spLocks noChangeArrowheads="1"/>
          </p:cNvSpPr>
          <p:nvPr/>
        </p:nvSpPr>
        <p:spPr bwMode="auto">
          <a:xfrm>
            <a:off x="5951535" y="4831292"/>
            <a:ext cx="1020762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t>Leadership</a:t>
            </a:r>
          </a:p>
        </p:txBody>
      </p:sp>
      <p:sp>
        <p:nvSpPr>
          <p:cNvPr id="20487" name="TextBox 12"/>
          <p:cNvSpPr txBox="1">
            <a:spLocks noChangeArrowheads="1"/>
          </p:cNvSpPr>
          <p:nvPr/>
        </p:nvSpPr>
        <p:spPr bwMode="auto">
          <a:xfrm>
            <a:off x="7415210" y="3161242"/>
            <a:ext cx="7080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t>CODAR</a:t>
            </a:r>
          </a:p>
        </p:txBody>
      </p:sp>
      <p:sp>
        <p:nvSpPr>
          <p:cNvPr id="20488" name="TextBox 13"/>
          <p:cNvSpPr txBox="1">
            <a:spLocks noChangeArrowheads="1"/>
          </p:cNvSpPr>
          <p:nvPr/>
        </p:nvSpPr>
        <p:spPr bwMode="auto">
          <a:xfrm>
            <a:off x="7415210" y="3480330"/>
            <a:ext cx="708025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t>Glider</a:t>
            </a:r>
          </a:p>
        </p:txBody>
      </p:sp>
      <p:sp>
        <p:nvSpPr>
          <p:cNvPr id="20489" name="TextBox 14"/>
          <p:cNvSpPr txBox="1">
            <a:spLocks noChangeArrowheads="1"/>
          </p:cNvSpPr>
          <p:nvPr/>
        </p:nvSpPr>
        <p:spPr bwMode="auto">
          <a:xfrm>
            <a:off x="7364410" y="4193117"/>
            <a:ext cx="7874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t>Data Vis.</a:t>
            </a:r>
          </a:p>
        </p:txBody>
      </p:sp>
      <p:sp>
        <p:nvSpPr>
          <p:cNvPr id="20490" name="TextBox 15"/>
          <p:cNvSpPr txBox="1">
            <a:spLocks noChangeArrowheads="1"/>
          </p:cNvSpPr>
          <p:nvPr/>
        </p:nvSpPr>
        <p:spPr bwMode="auto">
          <a:xfrm>
            <a:off x="7364410" y="4512205"/>
            <a:ext cx="70802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t>Security</a:t>
            </a:r>
          </a:p>
        </p:txBody>
      </p:sp>
      <p:sp>
        <p:nvSpPr>
          <p:cNvPr id="20491" name="TextBox 16"/>
          <p:cNvSpPr txBox="1">
            <a:spLocks noChangeArrowheads="1"/>
          </p:cNvSpPr>
          <p:nvPr/>
        </p:nvSpPr>
        <p:spPr bwMode="auto">
          <a:xfrm>
            <a:off x="7364410" y="4831292"/>
            <a:ext cx="86518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t>Education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765797" y="3002492"/>
            <a:ext cx="2436813" cy="18335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0493" name="Picture 1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0210" y="984780"/>
            <a:ext cx="8132762" cy="2874962"/>
          </a:xfrm>
          <a:prstGeom prst="rect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</p:spPr>
      </p:pic>
      <p:sp>
        <p:nvSpPr>
          <p:cNvPr id="20494" name="Text Box 3"/>
          <p:cNvSpPr txBox="1">
            <a:spLocks noChangeArrowheads="1"/>
          </p:cNvSpPr>
          <p:nvPr/>
        </p:nvSpPr>
        <p:spPr bwMode="auto">
          <a:xfrm>
            <a:off x="76197" y="5618692"/>
            <a:ext cx="18288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alibri" charset="0"/>
                <a:ea typeface="MS PGothic" pitchFamily="34" charset="-128"/>
                <a:cs typeface="MS PGothic" pitchFamily="34" charset="-128"/>
              </a:rPr>
              <a:t>CODAR Network</a:t>
            </a:r>
          </a:p>
        </p:txBody>
      </p:sp>
      <p:sp>
        <p:nvSpPr>
          <p:cNvPr id="20495" name="Text Box 4"/>
          <p:cNvSpPr txBox="1">
            <a:spLocks noChangeArrowheads="1"/>
          </p:cNvSpPr>
          <p:nvPr/>
        </p:nvSpPr>
        <p:spPr bwMode="auto">
          <a:xfrm>
            <a:off x="5380035" y="5594880"/>
            <a:ext cx="14414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latin typeface="Calibri" charset="0"/>
                <a:ea typeface="MS PGothic" pitchFamily="34" charset="-128"/>
                <a:cs typeface="MS PGothic" pitchFamily="34" charset="-128"/>
              </a:rPr>
              <a:t>Glider Fleet</a:t>
            </a:r>
          </a:p>
        </p:txBody>
      </p:sp>
      <p:sp>
        <p:nvSpPr>
          <p:cNvPr id="20496" name="Text Box 5"/>
          <p:cNvSpPr txBox="1">
            <a:spLocks noChangeArrowheads="1"/>
          </p:cNvSpPr>
          <p:nvPr/>
        </p:nvSpPr>
        <p:spPr bwMode="auto">
          <a:xfrm>
            <a:off x="2057397" y="5618692"/>
            <a:ext cx="29337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alibri" charset="0"/>
                <a:ea typeface="MS PGothic" pitchFamily="34" charset="-128"/>
                <a:cs typeface="MS PGothic" pitchFamily="34" charset="-128"/>
              </a:rPr>
              <a:t>L-Band &amp; X-Band Satellite Receivers</a:t>
            </a:r>
          </a:p>
        </p:txBody>
      </p:sp>
      <p:pic>
        <p:nvPicPr>
          <p:cNvPr id="21" name="Picture 8" descr="SideBySideGliders1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237160" y="4313767"/>
            <a:ext cx="1739900" cy="1312863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sp>
        <p:nvSpPr>
          <p:cNvPr id="20498" name="Text Box 10"/>
          <p:cNvSpPr txBox="1">
            <a:spLocks noChangeArrowheads="1"/>
          </p:cNvSpPr>
          <p:nvPr/>
        </p:nvSpPr>
        <p:spPr bwMode="auto">
          <a:xfrm>
            <a:off x="7191372" y="5618692"/>
            <a:ext cx="18764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alibri" charset="0"/>
                <a:ea typeface="MS PGothic" pitchFamily="34" charset="-128"/>
                <a:cs typeface="MS PGothic" pitchFamily="34" charset="-128"/>
              </a:rPr>
              <a:t>3-D Nowcasts</a:t>
            </a:r>
          </a:p>
          <a:p>
            <a:pPr algn="ctr"/>
            <a:r>
              <a:rPr lang="en-US" sz="1600">
                <a:latin typeface="Calibri" charset="0"/>
                <a:ea typeface="MS PGothic" pitchFamily="34" charset="-128"/>
                <a:cs typeface="MS PGothic" pitchFamily="34" charset="-128"/>
              </a:rPr>
              <a:t>&amp; Forecasts</a:t>
            </a:r>
          </a:p>
        </p:txBody>
      </p:sp>
      <p:sp>
        <p:nvSpPr>
          <p:cNvPr id="20499" name="Text Box 18"/>
          <p:cNvSpPr txBox="1">
            <a:spLocks noChangeArrowheads="1"/>
          </p:cNvSpPr>
          <p:nvPr/>
        </p:nvSpPr>
        <p:spPr bwMode="auto">
          <a:xfrm>
            <a:off x="0" y="0"/>
            <a:ext cx="9144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dirty="0">
                <a:latin typeface="Calibri" charset="0"/>
                <a:ea typeface="MS PGothic" pitchFamily="34" charset="-128"/>
                <a:cs typeface="MS PGothic" pitchFamily="34" charset="-128"/>
              </a:rPr>
              <a:t>Rutgers University - Coastal Ocean Observation </a:t>
            </a:r>
            <a:r>
              <a:rPr lang="en-US" sz="3200" b="1" dirty="0" smtClean="0">
                <a:latin typeface="Calibri" charset="0"/>
                <a:ea typeface="MS PGothic" pitchFamily="34" charset="-128"/>
                <a:cs typeface="MS PGothic" pitchFamily="34" charset="-128"/>
              </a:rPr>
              <a:t>Lab</a:t>
            </a:r>
          </a:p>
          <a:p>
            <a:pPr algn="ctr"/>
            <a:r>
              <a:rPr lang="en-US" sz="2800" b="1" dirty="0" smtClean="0">
                <a:latin typeface="Calibri" charset="0"/>
                <a:ea typeface="MS PGothic" pitchFamily="34" charset="-128"/>
                <a:cs typeface="MS PGothic" pitchFamily="34" charset="-128"/>
              </a:rPr>
              <a:t>MARACOOS Operations Center </a:t>
            </a:r>
            <a:endParaRPr lang="en-US" sz="2800" b="1" dirty="0"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pic>
        <p:nvPicPr>
          <p:cNvPr id="24" name="Picture 34" descr="XBand_SatelliteDish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279772" y="4337580"/>
            <a:ext cx="1765300" cy="1316037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25" name="Picture 35" descr="1468414560_d638cdb7d2_o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80960" y="4340755"/>
            <a:ext cx="1746250" cy="1309687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26" name="Picture 36" descr="20070928 093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7238997" y="4337580"/>
            <a:ext cx="1755775" cy="1316037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27" name="Picture 6" descr="jen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2016122" y="4337580"/>
            <a:ext cx="1079500" cy="1316037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0"/>
            <a:ext cx="9144000" cy="299357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21606" t="5229" b="18102"/>
          <a:stretch>
            <a:fillRect/>
          </a:stretch>
        </p:blipFill>
        <p:spPr bwMode="auto">
          <a:xfrm>
            <a:off x="0" y="175753"/>
            <a:ext cx="9144000" cy="598011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" name="Picture 4" descr="Science and Technology Ocean Battlespace Sensing (Code 32) "/>
          <p:cNvPicPr>
            <a:picLocks noChangeAspect="1" noChangeArrowheads="1"/>
          </p:cNvPicPr>
          <p:nvPr/>
        </p:nvPicPr>
        <p:blipFill>
          <a:blip r:embed="rId3"/>
          <a:srcRect t="-3102" r="8000"/>
          <a:stretch>
            <a:fillRect/>
          </a:stretch>
        </p:blipFill>
        <p:spPr bwMode="auto">
          <a:xfrm>
            <a:off x="0" y="498928"/>
            <a:ext cx="1981200" cy="388938"/>
          </a:xfrm>
          <a:prstGeom prst="rect">
            <a:avLst/>
          </a:prstGeom>
          <a:noFill/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971800" y="3336465"/>
            <a:ext cx="304800" cy="3048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/>
          <a:srcRect l="7339" t="6221" r="34557" b="9349"/>
          <a:stretch>
            <a:fillRect/>
          </a:stretch>
        </p:blipFill>
        <p:spPr bwMode="auto">
          <a:xfrm>
            <a:off x="5791200" y="3326940"/>
            <a:ext cx="335280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Line 7"/>
          <p:cNvSpPr>
            <a:spLocks noChangeShapeType="1"/>
          </p:cNvSpPr>
          <p:nvPr/>
        </p:nvSpPr>
        <p:spPr bwMode="auto">
          <a:xfrm flipV="1">
            <a:off x="3276600" y="3336465"/>
            <a:ext cx="2514600" cy="0"/>
          </a:xfrm>
          <a:prstGeom prst="line">
            <a:avLst/>
          </a:prstGeom>
          <a:noFill/>
          <a:ln w="38100">
            <a:solidFill>
              <a:schemeClr val="accent1"/>
            </a:solidFill>
            <a:prstDash val="sysDot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3276600" y="3641265"/>
            <a:ext cx="2438400" cy="2514600"/>
          </a:xfrm>
          <a:prstGeom prst="line">
            <a:avLst/>
          </a:prstGeom>
          <a:noFill/>
          <a:ln w="38100">
            <a:solidFill>
              <a:schemeClr val="accent1"/>
            </a:solidFill>
            <a:prstDash val="sysDot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 descr="agor17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48529" y="391880"/>
            <a:ext cx="1143000" cy="692150"/>
          </a:xfrm>
          <a:prstGeom prst="rect">
            <a:avLst/>
          </a:prstGeom>
          <a:noFill/>
        </p:spPr>
      </p:pic>
      <p:pic>
        <p:nvPicPr>
          <p:cNvPr id="11" name="Picture 10" descr="Knorr_550_6425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57400" y="400951"/>
            <a:ext cx="1524000" cy="850900"/>
          </a:xfrm>
          <a:prstGeom prst="rect">
            <a:avLst/>
          </a:prstGeom>
          <a:noFill/>
        </p:spPr>
      </p:pic>
      <p:pic>
        <p:nvPicPr>
          <p:cNvPr id="12" name="Picture 11" descr="oceanu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47800" y="1279065"/>
            <a:ext cx="914400" cy="600075"/>
          </a:xfrm>
          <a:prstGeom prst="rect">
            <a:avLst/>
          </a:prstGeom>
          <a:noFill/>
        </p:spPr>
      </p:pic>
      <p:pic>
        <p:nvPicPr>
          <p:cNvPr id="13" name="Picture 12" descr="Endeavor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19200" y="1964865"/>
            <a:ext cx="1219200" cy="765175"/>
          </a:xfrm>
          <a:prstGeom prst="rect">
            <a:avLst/>
          </a:prstGeom>
          <a:noFill/>
        </p:spPr>
      </p:pic>
      <p:pic>
        <p:nvPicPr>
          <p:cNvPr id="14" name="Picture 13" descr="Hugh%20R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33400" y="3946065"/>
            <a:ext cx="1219200" cy="914400"/>
          </a:xfrm>
          <a:prstGeom prst="rect">
            <a:avLst/>
          </a:prstGeom>
          <a:noFill/>
        </p:spPr>
      </p:pic>
      <p:pic>
        <p:nvPicPr>
          <p:cNvPr id="15" name="Picture 14" descr="Tioga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438400" y="1279065"/>
            <a:ext cx="838200" cy="603250"/>
          </a:xfrm>
          <a:prstGeom prst="rect">
            <a:avLst/>
          </a:prstGeom>
          <a:noFill/>
        </p:spPr>
      </p:pic>
      <p:pic>
        <p:nvPicPr>
          <p:cNvPr id="16" name="Picture 15" descr="twin_otter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85800" y="5395453"/>
            <a:ext cx="1266825" cy="760412"/>
          </a:xfrm>
          <a:prstGeom prst="rect">
            <a:avLst/>
          </a:prstGeom>
          <a:noFill/>
        </p:spPr>
      </p:pic>
      <p:pic>
        <p:nvPicPr>
          <p:cNvPr id="17" name="Picture 16" descr="radarsat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786688" y="517065"/>
            <a:ext cx="1357312" cy="1174750"/>
          </a:xfrm>
          <a:prstGeom prst="rect">
            <a:avLst/>
          </a:prstGeom>
          <a:noFill/>
        </p:spPr>
      </p:pic>
      <p:pic>
        <p:nvPicPr>
          <p:cNvPr id="18" name="Picture 17" descr="glider-surface_sm">
            <a:hlinkClick r:id="rId13"/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52400" y="2803065"/>
            <a:ext cx="1295400" cy="1008063"/>
          </a:xfrm>
          <a:prstGeom prst="rect">
            <a:avLst/>
          </a:prstGeom>
          <a:noFill/>
        </p:spPr>
      </p:pic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6003925" y="5582778"/>
            <a:ext cx="1441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62 Moorings</a:t>
            </a:r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152400" y="1571165"/>
            <a:ext cx="1009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7 Ships </a:t>
            </a:r>
          </a:p>
        </p:txBody>
      </p:sp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152400" y="5012865"/>
            <a:ext cx="1098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1 Aircraft</a:t>
            </a:r>
          </a:p>
        </p:txBody>
      </p:sp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0" y="2422065"/>
            <a:ext cx="1225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10 Gliders</a:t>
            </a:r>
          </a:p>
        </p:txBody>
      </p:sp>
      <p:sp>
        <p:nvSpPr>
          <p:cNvPr id="23" name="Text Box 22"/>
          <p:cNvSpPr txBox="1">
            <a:spLocks noChangeArrowheads="1"/>
          </p:cNvSpPr>
          <p:nvPr/>
        </p:nvSpPr>
        <p:spPr bwMode="auto">
          <a:xfrm>
            <a:off x="7518400" y="136065"/>
            <a:ext cx="1625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&gt;12 Satellites </a:t>
            </a:r>
          </a:p>
        </p:txBody>
      </p:sp>
      <p:sp>
        <p:nvSpPr>
          <p:cNvPr id="24" name="Text Box 23"/>
          <p:cNvSpPr txBox="1">
            <a:spLocks noChangeArrowheads="1"/>
          </p:cNvSpPr>
          <p:nvPr/>
        </p:nvSpPr>
        <p:spPr bwMode="auto">
          <a:xfrm>
            <a:off x="7848600" y="1736265"/>
            <a:ext cx="1295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3 Ground- stations </a:t>
            </a:r>
          </a:p>
        </p:txBody>
      </p:sp>
      <p:sp>
        <p:nvSpPr>
          <p:cNvPr id="25" name="Text Box 24"/>
          <p:cNvSpPr txBox="1">
            <a:spLocks noChangeArrowheads="1"/>
          </p:cNvSpPr>
          <p:nvPr/>
        </p:nvSpPr>
        <p:spPr bwMode="auto">
          <a:xfrm>
            <a:off x="0" y="825494"/>
            <a:ext cx="1352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48 Senior</a:t>
            </a:r>
          </a:p>
          <a:p>
            <a:r>
              <a:rPr lang="en-US" dirty="0" err="1">
                <a:solidFill>
                  <a:schemeClr val="bg1"/>
                </a:solidFill>
              </a:rPr>
              <a:t>PI’s</a:t>
            </a:r>
            <a:r>
              <a:rPr lang="en-US" dirty="0">
                <a:solidFill>
                  <a:schemeClr val="bg1"/>
                </a:solidFill>
              </a:rPr>
              <a:t> &amp; </a:t>
            </a:r>
            <a:r>
              <a:rPr lang="en-US" dirty="0" err="1">
                <a:solidFill>
                  <a:schemeClr val="bg1"/>
                </a:solidFill>
              </a:rPr>
              <a:t>PM’s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6" name="Picture 25" descr="satmex5_hirez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867400" y="517065"/>
            <a:ext cx="1062038" cy="1371600"/>
          </a:xfrm>
          <a:prstGeom prst="rect">
            <a:avLst/>
          </a:prstGeom>
          <a:noFill/>
        </p:spPr>
      </p:pic>
      <p:sp>
        <p:nvSpPr>
          <p:cNvPr id="27" name="Line 26"/>
          <p:cNvSpPr>
            <a:spLocks noChangeShapeType="1"/>
          </p:cNvSpPr>
          <p:nvPr/>
        </p:nvSpPr>
        <p:spPr bwMode="auto">
          <a:xfrm>
            <a:off x="6400800" y="89806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Text Box 27"/>
          <p:cNvSpPr txBox="1">
            <a:spLocks noChangeArrowheads="1"/>
          </p:cNvSpPr>
          <p:nvPr/>
        </p:nvSpPr>
        <p:spPr bwMode="auto">
          <a:xfrm>
            <a:off x="5715000" y="136065"/>
            <a:ext cx="1276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HiSeasNet</a:t>
            </a:r>
          </a:p>
        </p:txBody>
      </p:sp>
      <p:sp>
        <p:nvSpPr>
          <p:cNvPr id="34" name="Line 6"/>
          <p:cNvSpPr>
            <a:spLocks noChangeShapeType="1"/>
          </p:cNvSpPr>
          <p:nvPr/>
        </p:nvSpPr>
        <p:spPr bwMode="auto">
          <a:xfrm flipV="1">
            <a:off x="2514600" y="3488865"/>
            <a:ext cx="381000" cy="1524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Line 7"/>
          <p:cNvSpPr>
            <a:spLocks noChangeShapeType="1"/>
          </p:cNvSpPr>
          <p:nvPr/>
        </p:nvSpPr>
        <p:spPr bwMode="auto">
          <a:xfrm flipH="1">
            <a:off x="3352800" y="1279065"/>
            <a:ext cx="990600" cy="19812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Line 8"/>
          <p:cNvSpPr>
            <a:spLocks noChangeShapeType="1"/>
          </p:cNvSpPr>
          <p:nvPr/>
        </p:nvSpPr>
        <p:spPr bwMode="auto">
          <a:xfrm>
            <a:off x="3048000" y="2498265"/>
            <a:ext cx="0" cy="7620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Line 9"/>
          <p:cNvSpPr>
            <a:spLocks noChangeShapeType="1"/>
          </p:cNvSpPr>
          <p:nvPr/>
        </p:nvSpPr>
        <p:spPr bwMode="auto">
          <a:xfrm flipH="1">
            <a:off x="3200400" y="2345865"/>
            <a:ext cx="152400" cy="9144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Line 10"/>
          <p:cNvSpPr>
            <a:spLocks noChangeShapeType="1"/>
          </p:cNvSpPr>
          <p:nvPr/>
        </p:nvSpPr>
        <p:spPr bwMode="auto">
          <a:xfrm flipV="1">
            <a:off x="2286000" y="3717465"/>
            <a:ext cx="609600" cy="4572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Line 22"/>
          <p:cNvSpPr>
            <a:spLocks noChangeShapeType="1"/>
          </p:cNvSpPr>
          <p:nvPr/>
        </p:nvSpPr>
        <p:spPr bwMode="auto">
          <a:xfrm flipV="1">
            <a:off x="2362200" y="3717465"/>
            <a:ext cx="762000" cy="15240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Line 24"/>
          <p:cNvSpPr>
            <a:spLocks noChangeShapeType="1"/>
          </p:cNvSpPr>
          <p:nvPr/>
        </p:nvSpPr>
        <p:spPr bwMode="auto">
          <a:xfrm flipH="1">
            <a:off x="3352800" y="1736265"/>
            <a:ext cx="4267200" cy="17526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Line 28"/>
          <p:cNvSpPr>
            <a:spLocks noChangeShapeType="1"/>
          </p:cNvSpPr>
          <p:nvPr/>
        </p:nvSpPr>
        <p:spPr bwMode="auto">
          <a:xfrm flipH="1">
            <a:off x="3352800" y="1202865"/>
            <a:ext cx="2895600" cy="11430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triangl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Line 29"/>
          <p:cNvSpPr>
            <a:spLocks noChangeShapeType="1"/>
          </p:cNvSpPr>
          <p:nvPr/>
        </p:nvSpPr>
        <p:spPr bwMode="auto">
          <a:xfrm flipH="1">
            <a:off x="3124200" y="1431465"/>
            <a:ext cx="3200400" cy="20574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triangl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Line 30"/>
          <p:cNvSpPr>
            <a:spLocks noChangeShapeType="1"/>
          </p:cNvSpPr>
          <p:nvPr/>
        </p:nvSpPr>
        <p:spPr bwMode="auto">
          <a:xfrm flipH="1">
            <a:off x="2057400" y="1355265"/>
            <a:ext cx="4191000" cy="19812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triangl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Line 31"/>
          <p:cNvSpPr>
            <a:spLocks noChangeShapeType="1"/>
          </p:cNvSpPr>
          <p:nvPr/>
        </p:nvSpPr>
        <p:spPr bwMode="auto">
          <a:xfrm flipH="1">
            <a:off x="4953000" y="1431465"/>
            <a:ext cx="1447800" cy="47244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triangl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Text Box 32"/>
          <p:cNvSpPr txBox="1">
            <a:spLocks noChangeArrowheads="1"/>
          </p:cNvSpPr>
          <p:nvPr/>
        </p:nvSpPr>
        <p:spPr bwMode="auto">
          <a:xfrm rot="20380711">
            <a:off x="4060371" y="1239150"/>
            <a:ext cx="1911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Communication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0" y="0"/>
            <a:ext cx="5363117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ONR Shallow Water 2006 Joint Experiment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257800" cy="457200"/>
          </a:xfrm>
        </p:spPr>
        <p:txBody>
          <a:bodyPr>
            <a:normAutofit fontScale="90000"/>
          </a:bodyPr>
          <a:lstStyle/>
          <a:p>
            <a:r>
              <a:rPr lang="en-US" sz="2800" smtClean="0">
                <a:solidFill>
                  <a:schemeClr val="tx1"/>
                </a:solidFill>
                <a:ea typeface="Geneva" charset="0"/>
                <a:cs typeface="Geneva" charset="0"/>
              </a:rPr>
              <a:t>Trans-Atlantic Education</a:t>
            </a:r>
          </a:p>
        </p:txBody>
      </p:sp>
      <p:sp>
        <p:nvSpPr>
          <p:cNvPr id="23555" name="TextBox 9"/>
          <p:cNvSpPr txBox="1">
            <a:spLocks noChangeArrowheads="1"/>
          </p:cNvSpPr>
          <p:nvPr/>
        </p:nvSpPr>
        <p:spPr bwMode="auto">
          <a:xfrm>
            <a:off x="762000" y="5791200"/>
            <a:ext cx="13223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Web Portal</a:t>
            </a:r>
          </a:p>
        </p:txBody>
      </p:sp>
      <p:sp>
        <p:nvSpPr>
          <p:cNvPr id="23556" name="TextBox 10"/>
          <p:cNvSpPr txBox="1">
            <a:spLocks noChangeArrowheads="1"/>
          </p:cNvSpPr>
          <p:nvPr/>
        </p:nvSpPr>
        <p:spPr bwMode="auto">
          <a:xfrm>
            <a:off x="3581400" y="5181600"/>
            <a:ext cx="22113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Google Earth </a:t>
            </a:r>
          </a:p>
          <a:p>
            <a:r>
              <a:rPr lang="en-US"/>
              <a:t>Interactive Interface</a:t>
            </a:r>
          </a:p>
        </p:txBody>
      </p:sp>
      <p:sp>
        <p:nvSpPr>
          <p:cNvPr id="23557" name="TextBox 11"/>
          <p:cNvSpPr txBox="1">
            <a:spLocks noChangeArrowheads="1"/>
          </p:cNvSpPr>
          <p:nvPr/>
        </p:nvSpPr>
        <p:spPr bwMode="auto">
          <a:xfrm>
            <a:off x="7182757" y="5776686"/>
            <a:ext cx="1493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Briefing Blog</a:t>
            </a:r>
          </a:p>
        </p:txBody>
      </p:sp>
      <p:pic>
        <p:nvPicPr>
          <p:cNvPr id="23558" name="Picture 8"/>
          <p:cNvPicPr>
            <a:picLocks noChangeAspect="1" noChangeArrowheads="1"/>
          </p:cNvPicPr>
          <p:nvPr/>
        </p:nvPicPr>
        <p:blipFill>
          <a:blip r:embed="rId2">
            <a:lum bright="10000" contrast="10000"/>
          </a:blip>
          <a:srcRect/>
          <a:stretch>
            <a:fillRect/>
          </a:stretch>
        </p:blipFill>
        <p:spPr bwMode="auto">
          <a:xfrm>
            <a:off x="5253038" y="0"/>
            <a:ext cx="3890962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13" descr="090829_danny_cloud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0400" y="2895600"/>
            <a:ext cx="3352800" cy="233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Picture 14" descr="Screen shot 2011-03-17 at 11.30.55 A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905000"/>
            <a:ext cx="2989263" cy="389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1" name="Picture 15" descr="Screen shot 2011-03-17 at 11.35.37 A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81800" y="2895600"/>
            <a:ext cx="2362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2" name="TextBox 10"/>
          <p:cNvSpPr txBox="1">
            <a:spLocks noChangeArrowheads="1"/>
          </p:cNvSpPr>
          <p:nvPr/>
        </p:nvSpPr>
        <p:spPr bwMode="auto">
          <a:xfrm>
            <a:off x="76200" y="457200"/>
            <a:ext cx="51054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Social networking tools developed to enable collaboration between scientists and students in the U.S., Canada, Spain and Portugal</a:t>
            </a:r>
          </a:p>
          <a:p>
            <a:pPr>
              <a:buFont typeface="Arial" charset="0"/>
              <a:buChar char="•"/>
            </a:pPr>
            <a:r>
              <a:rPr lang="en-US"/>
              <a:t>    PLOCAN </a:t>
            </a:r>
          </a:p>
          <a:p>
            <a:pPr>
              <a:buFont typeface="Arial" charset="0"/>
              <a:buChar char="•"/>
            </a:pPr>
            <a:r>
              <a:rPr lang="en-US"/>
              <a:t>    Universidad de Las Palmas de Gran Canaria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Screen shot 2010-10-29 at 7.35.15 A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438400"/>
            <a:ext cx="310197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5" descr="Screen shot 2011-03-16 at 3.58.32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5600" y="2514600"/>
            <a:ext cx="2097088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153400" cy="457200"/>
          </a:xfrm>
        </p:spPr>
        <p:txBody>
          <a:bodyPr>
            <a:normAutofit fontScale="90000"/>
          </a:bodyPr>
          <a:lstStyle/>
          <a:p>
            <a:r>
              <a:rPr lang="en-US" sz="2800">
                <a:solidFill>
                  <a:schemeClr val="tx1"/>
                </a:solidFill>
                <a:ea typeface="Geneva" charset="0"/>
                <a:cs typeface="Geneva" charset="0"/>
              </a:rPr>
              <a:t>Deepwater Horizon Information Flow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800" y="609600"/>
            <a:ext cx="8839200" cy="2032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Tools developed for education during the trans-Atlantic mission of RU27 adapted to coordinate response to the oil spill:</a:t>
            </a:r>
          </a:p>
          <a:p>
            <a:pPr marL="342900" indent="-342900">
              <a:buFontTx/>
              <a:buAutoNum type="arabicParenR"/>
              <a:defRPr/>
            </a:pPr>
            <a:r>
              <a:rPr lang="en-US" dirty="0"/>
              <a:t>Collaborative web portal established as an aggregation center for information</a:t>
            </a:r>
          </a:p>
          <a:p>
            <a:pPr marL="342900" indent="-342900">
              <a:buFont typeface="Arial"/>
              <a:buAutoNum type="arabicParenR"/>
              <a:defRPr/>
            </a:pPr>
            <a:r>
              <a:rPr lang="en-US" dirty="0"/>
              <a:t>Google Earth data/model interactive interface used for environmental analysis &amp; glider path planning</a:t>
            </a:r>
          </a:p>
          <a:p>
            <a:pPr marL="342900" indent="-342900">
              <a:buFont typeface="Arial"/>
              <a:buAutoNum type="arabicParenR"/>
              <a:defRPr/>
            </a:pPr>
            <a:r>
              <a:rPr lang="en-US" dirty="0"/>
              <a:t>Blog established to share analyses and provide comments – 127 briefs posted</a:t>
            </a:r>
          </a:p>
          <a:p>
            <a:pPr>
              <a:buFont typeface="Arial"/>
              <a:buChar char="•"/>
              <a:defRPr/>
            </a:pPr>
            <a:endParaRPr lang="en-US" dirty="0"/>
          </a:p>
        </p:txBody>
      </p:sp>
      <p:pic>
        <p:nvPicPr>
          <p:cNvPr id="24582" name="Picture 1" descr="100602_spill_ioos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0400" y="2971800"/>
            <a:ext cx="3300413" cy="206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3" name="TextBox 9"/>
          <p:cNvSpPr txBox="1">
            <a:spLocks noChangeArrowheads="1"/>
          </p:cNvSpPr>
          <p:nvPr/>
        </p:nvSpPr>
        <p:spPr bwMode="auto">
          <a:xfrm>
            <a:off x="762000" y="5791200"/>
            <a:ext cx="13223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Web Portal</a:t>
            </a:r>
          </a:p>
        </p:txBody>
      </p:sp>
      <p:sp>
        <p:nvSpPr>
          <p:cNvPr id="24584" name="TextBox 10"/>
          <p:cNvSpPr txBox="1">
            <a:spLocks noChangeArrowheads="1"/>
          </p:cNvSpPr>
          <p:nvPr/>
        </p:nvSpPr>
        <p:spPr bwMode="auto">
          <a:xfrm>
            <a:off x="3581400" y="5181600"/>
            <a:ext cx="22113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Google Earth </a:t>
            </a:r>
          </a:p>
          <a:p>
            <a:r>
              <a:rPr lang="en-US"/>
              <a:t>Interactive Interface</a:t>
            </a:r>
          </a:p>
        </p:txBody>
      </p:sp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7182757" y="5776686"/>
            <a:ext cx="1493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Briefing Blog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noFill/>
        </p:spPr>
        <p:txBody>
          <a:bodyPr/>
          <a:lstStyle/>
          <a:p>
            <a:pPr algn="l"/>
            <a:fld id="{B5E19989-1FE4-6741-9D0D-1CB9637C0BE5}" type="slidenum">
              <a:rPr lang="en-US"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ＭＳ Ｐゴシック" charset="-128"/>
              </a:rPr>
              <a:pPr algn="l"/>
              <a:t>3</a:t>
            </a:fld>
            <a:endParaRPr lang="en-US" sz="1200">
              <a:solidFill>
                <a:srgbClr val="898989"/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483" name="TextBox 7"/>
          <p:cNvSpPr txBox="1">
            <a:spLocks noChangeArrowheads="1"/>
          </p:cNvSpPr>
          <p:nvPr/>
        </p:nvSpPr>
        <p:spPr bwMode="auto">
          <a:xfrm>
            <a:off x="1219200" y="76200"/>
            <a:ext cx="67056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000"/>
              <a:t>Mid-Atlantic Bight HF Radar Network</a:t>
            </a:r>
            <a:endParaRPr lang="en-US" sz="2600"/>
          </a:p>
        </p:txBody>
      </p:sp>
      <p:pic>
        <p:nvPicPr>
          <p:cNvPr id="20484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685800"/>
            <a:ext cx="8991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Box 7"/>
          <p:cNvSpPr txBox="1">
            <a:spLocks noChangeArrowheads="1"/>
          </p:cNvSpPr>
          <p:nvPr/>
        </p:nvSpPr>
        <p:spPr bwMode="auto">
          <a:xfrm>
            <a:off x="4953000" y="3048000"/>
            <a:ext cx="3582988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u="sng">
                <a:solidFill>
                  <a:schemeClr val="bg1"/>
                </a:solidFill>
              </a:rPr>
              <a:t>Mid-Atlantic HF Radar Network</a:t>
            </a:r>
          </a:p>
          <a:p>
            <a:r>
              <a:rPr lang="en-US" b="1">
                <a:solidFill>
                  <a:schemeClr val="bg1"/>
                </a:solidFill>
              </a:rPr>
              <a:t>14 Long-Range CODARs</a:t>
            </a:r>
          </a:p>
          <a:p>
            <a:r>
              <a:rPr lang="en-US" b="1">
                <a:solidFill>
                  <a:schemeClr val="bg1"/>
                </a:solidFill>
              </a:rPr>
              <a:t>  7 Medium-Range CODARs</a:t>
            </a:r>
          </a:p>
          <a:p>
            <a:r>
              <a:rPr lang="en-US" b="1" u="sng">
                <a:solidFill>
                  <a:schemeClr val="bg1"/>
                </a:solidFill>
              </a:rPr>
              <a:t>15</a:t>
            </a:r>
            <a:r>
              <a:rPr lang="en-US" b="1">
                <a:solidFill>
                  <a:schemeClr val="bg1"/>
                </a:solidFill>
              </a:rPr>
              <a:t> Short-Range CODARs</a:t>
            </a:r>
          </a:p>
          <a:p>
            <a:r>
              <a:rPr lang="en-US" b="1">
                <a:solidFill>
                  <a:schemeClr val="bg1"/>
                </a:solidFill>
              </a:rPr>
              <a:t>36 Total</a:t>
            </a:r>
          </a:p>
          <a:p>
            <a:endParaRPr lang="en-US" b="1">
              <a:solidFill>
                <a:schemeClr val="bg1"/>
              </a:solidFill>
            </a:endParaRPr>
          </a:p>
          <a:p>
            <a:r>
              <a:rPr lang="en-US" b="1">
                <a:solidFill>
                  <a:schemeClr val="bg1"/>
                </a:solidFill>
              </a:rPr>
              <a:t>Triple Nested &amp; Multistatic</a:t>
            </a:r>
          </a:p>
        </p:txBody>
      </p:sp>
      <p:cxnSp>
        <p:nvCxnSpPr>
          <p:cNvPr id="10" name="Straight Connector 9"/>
          <p:cNvCxnSpPr/>
          <p:nvPr/>
        </p:nvCxnSpPr>
        <p:spPr>
          <a:xfrm rot="10800000" flipV="1">
            <a:off x="2624138" y="922338"/>
            <a:ext cx="2557462" cy="873125"/>
          </a:xfrm>
          <a:prstGeom prst="line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261938" y="2760663"/>
            <a:ext cx="3352800" cy="1422400"/>
          </a:xfrm>
          <a:prstGeom prst="line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488" name="TextBox 15"/>
          <p:cNvSpPr txBox="1">
            <a:spLocks noChangeArrowheads="1"/>
          </p:cNvSpPr>
          <p:nvPr/>
        </p:nvSpPr>
        <p:spPr bwMode="auto">
          <a:xfrm>
            <a:off x="1270000" y="719138"/>
            <a:ext cx="203993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FFFF00"/>
                </a:solidFill>
              </a:rPr>
              <a:t>1000 km Alongshore Length Scale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 descr="100725_bonni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62163" y="854075"/>
            <a:ext cx="7053262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Box 1"/>
          <p:cNvSpPr txBox="1">
            <a:spLocks noChangeArrowheads="1"/>
          </p:cNvSpPr>
          <p:nvPr/>
        </p:nvSpPr>
        <p:spPr bwMode="auto">
          <a:xfrm>
            <a:off x="0" y="152400"/>
            <a:ext cx="914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/>
              <a:t>Deepwater Horizon Oil Spill: Coordinated Rapid Response</a:t>
            </a:r>
          </a:p>
        </p:txBody>
      </p:sp>
      <p:pic>
        <p:nvPicPr>
          <p:cNvPr id="21508" name="Picture 4" descr="100722_slick_sabgom_cstar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3581400"/>
            <a:ext cx="3887788" cy="2595563"/>
          </a:xfrm>
          <a:prstGeom prst="rect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21509" name="TextBox 4"/>
          <p:cNvSpPr txBox="1">
            <a:spLocks noChangeArrowheads="1"/>
          </p:cNvSpPr>
          <p:nvPr/>
        </p:nvSpPr>
        <p:spPr bwMode="auto">
          <a:xfrm>
            <a:off x="152399" y="609600"/>
            <a:ext cx="2024743" cy="3877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b="1" u="sng" dirty="0">
                <a:solidFill>
                  <a:srgbClr val="000000"/>
                </a:solidFill>
              </a:rPr>
              <a:t>Contributed Assets</a:t>
            </a:r>
            <a:r>
              <a:rPr lang="en-US" sz="1400" b="1" dirty="0">
                <a:solidFill>
                  <a:srgbClr val="000000"/>
                </a:solidFill>
              </a:rPr>
              <a:t>:</a:t>
            </a:r>
          </a:p>
          <a:p>
            <a:r>
              <a:rPr lang="en-US" sz="800" dirty="0"/>
              <a:t> </a:t>
            </a:r>
          </a:p>
          <a:p>
            <a:r>
              <a:rPr lang="en-US" sz="1200" b="1" dirty="0"/>
              <a:t>HF Radar Networks</a:t>
            </a:r>
          </a:p>
          <a:p>
            <a:r>
              <a:rPr lang="en-US" sz="1200" dirty="0"/>
              <a:t> </a:t>
            </a:r>
            <a:r>
              <a:rPr lang="en-US" sz="1200" i="1" dirty="0"/>
              <a:t>   USF, USM</a:t>
            </a:r>
          </a:p>
          <a:p>
            <a:r>
              <a:rPr lang="en-US" sz="1200" b="1" dirty="0"/>
              <a:t>Gliders</a:t>
            </a:r>
          </a:p>
          <a:p>
            <a:r>
              <a:rPr lang="en-US" sz="1200" dirty="0"/>
              <a:t> </a:t>
            </a:r>
            <a:r>
              <a:rPr lang="en-US" sz="1200" i="1" dirty="0"/>
              <a:t>   </a:t>
            </a:r>
            <a:r>
              <a:rPr lang="en-US" sz="1200" i="1" dirty="0" err="1"/>
              <a:t>iRobot</a:t>
            </a:r>
            <a:r>
              <a:rPr lang="en-US" sz="1200" i="1" dirty="0"/>
              <a:t>, Mote, Rutgers,</a:t>
            </a:r>
          </a:p>
          <a:p>
            <a:r>
              <a:rPr lang="en-US" sz="1200" i="1" dirty="0"/>
              <a:t>    SIO, </a:t>
            </a:r>
            <a:r>
              <a:rPr lang="en-US" sz="1200" i="1" dirty="0" err="1"/>
              <a:t>UDel</a:t>
            </a:r>
            <a:r>
              <a:rPr lang="en-US" sz="1200" i="1" dirty="0"/>
              <a:t>, USF, Navy                 </a:t>
            </a:r>
          </a:p>
          <a:p>
            <a:r>
              <a:rPr lang="en-US" sz="1200" b="1" dirty="0"/>
              <a:t>Drifters &amp; Profilers</a:t>
            </a:r>
          </a:p>
          <a:p>
            <a:r>
              <a:rPr lang="en-US" sz="1200" dirty="0"/>
              <a:t>    </a:t>
            </a:r>
            <a:r>
              <a:rPr lang="en-US" sz="1200" i="1" dirty="0"/>
              <a:t>Horizon Marine, Navy</a:t>
            </a:r>
          </a:p>
          <a:p>
            <a:r>
              <a:rPr lang="en-US" sz="1200" b="1" dirty="0"/>
              <a:t>Satellite Imagery</a:t>
            </a:r>
          </a:p>
          <a:p>
            <a:r>
              <a:rPr lang="en-US" sz="1200" dirty="0"/>
              <a:t>    </a:t>
            </a:r>
            <a:r>
              <a:rPr lang="en-US" sz="1200" i="1" dirty="0"/>
              <a:t>CSTARS, </a:t>
            </a:r>
            <a:r>
              <a:rPr lang="en-US" sz="1200" i="1" dirty="0" err="1" smtClean="0"/>
              <a:t>UDel</a:t>
            </a:r>
            <a:r>
              <a:rPr lang="en-US" sz="1200" i="1" dirty="0" smtClean="0"/>
              <a:t>, Rutgers</a:t>
            </a:r>
          </a:p>
          <a:p>
            <a:r>
              <a:rPr lang="en-US" sz="1200" b="1" dirty="0"/>
              <a:t>Ocean Forecasts</a:t>
            </a:r>
          </a:p>
          <a:p>
            <a:r>
              <a:rPr lang="en-US" sz="1200" dirty="0"/>
              <a:t>    </a:t>
            </a:r>
            <a:r>
              <a:rPr lang="en-US" sz="1200" i="1" dirty="0"/>
              <a:t>Navy, NCSU</a:t>
            </a:r>
          </a:p>
          <a:p>
            <a:r>
              <a:rPr lang="en-US" sz="1200" b="1" dirty="0"/>
              <a:t>Data/Web Services</a:t>
            </a:r>
          </a:p>
          <a:p>
            <a:r>
              <a:rPr lang="en-US" sz="1200" dirty="0"/>
              <a:t>   </a:t>
            </a:r>
            <a:r>
              <a:rPr lang="en-US" sz="1200" i="1" dirty="0"/>
              <a:t> ASA, Rutgers, SIO</a:t>
            </a:r>
          </a:p>
          <a:p>
            <a:endParaRPr lang="en-US" sz="12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21510" name="TextBox 5"/>
          <p:cNvSpPr txBox="1">
            <a:spLocks noChangeArrowheads="1"/>
          </p:cNvSpPr>
          <p:nvPr/>
        </p:nvSpPr>
        <p:spPr bwMode="auto">
          <a:xfrm>
            <a:off x="3124200" y="889000"/>
            <a:ext cx="5041900" cy="338138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/>
              <a:t>Tropical Storm Bonnie crosses the Gulf of Mexico</a:t>
            </a:r>
          </a:p>
        </p:txBody>
      </p:sp>
      <p:sp>
        <p:nvSpPr>
          <p:cNvPr id="21511" name="TextBox 6"/>
          <p:cNvSpPr txBox="1">
            <a:spLocks noChangeArrowheads="1"/>
          </p:cNvSpPr>
          <p:nvPr/>
        </p:nvSpPr>
        <p:spPr bwMode="auto">
          <a:xfrm>
            <a:off x="6096000" y="1676400"/>
            <a:ext cx="10048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chemeClr val="bg1"/>
                </a:solidFill>
              </a:rPr>
              <a:t>USM HFR</a:t>
            </a:r>
          </a:p>
        </p:txBody>
      </p:sp>
      <p:sp>
        <p:nvSpPr>
          <p:cNvPr id="21512" name="TextBox 7"/>
          <p:cNvSpPr txBox="1">
            <a:spLocks noChangeArrowheads="1"/>
          </p:cNvSpPr>
          <p:nvPr/>
        </p:nvSpPr>
        <p:spPr bwMode="auto">
          <a:xfrm>
            <a:off x="7620000" y="3124200"/>
            <a:ext cx="9667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chemeClr val="bg1"/>
                </a:solidFill>
              </a:rPr>
              <a:t>USF HFR</a:t>
            </a:r>
          </a:p>
        </p:txBody>
      </p:sp>
      <p:sp>
        <p:nvSpPr>
          <p:cNvPr id="21513" name="TextBox 8"/>
          <p:cNvSpPr txBox="1">
            <a:spLocks noChangeArrowheads="1"/>
          </p:cNvSpPr>
          <p:nvPr/>
        </p:nvSpPr>
        <p:spPr bwMode="auto">
          <a:xfrm>
            <a:off x="3124200" y="2133600"/>
            <a:ext cx="10715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chemeClr val="bg1"/>
                </a:solidFill>
              </a:rPr>
              <a:t>TS Bonnie</a:t>
            </a:r>
          </a:p>
        </p:txBody>
      </p:sp>
      <p:sp>
        <p:nvSpPr>
          <p:cNvPr id="21514" name="TextBox 10"/>
          <p:cNvSpPr txBox="1">
            <a:spLocks noChangeArrowheads="1"/>
          </p:cNvSpPr>
          <p:nvPr/>
        </p:nvSpPr>
        <p:spPr bwMode="auto">
          <a:xfrm>
            <a:off x="79375" y="5638800"/>
            <a:ext cx="38830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1400" b="1"/>
              <a:t>USM HFR validation of SABGOM Forecast</a:t>
            </a:r>
          </a:p>
          <a:p>
            <a:pPr algn="r"/>
            <a:r>
              <a:rPr lang="en-US" sz="1400" b="1"/>
              <a:t> in region with satellite detected oil slicks</a:t>
            </a:r>
          </a:p>
        </p:txBody>
      </p:sp>
      <p:sp>
        <p:nvSpPr>
          <p:cNvPr id="21515" name="Oval 11"/>
          <p:cNvSpPr>
            <a:spLocks noChangeArrowheads="1"/>
          </p:cNvSpPr>
          <p:nvPr/>
        </p:nvSpPr>
        <p:spPr bwMode="auto">
          <a:xfrm>
            <a:off x="4352925" y="2244725"/>
            <a:ext cx="457200" cy="457200"/>
          </a:xfrm>
          <a:prstGeom prst="ellipse">
            <a:avLst/>
          </a:prstGeom>
          <a:noFill/>
          <a:ln w="38100">
            <a:solidFill>
              <a:srgbClr val="D1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16" name="TextBox 12"/>
          <p:cNvSpPr txBox="1">
            <a:spLocks noChangeArrowheads="1"/>
          </p:cNvSpPr>
          <p:nvPr/>
        </p:nvSpPr>
        <p:spPr bwMode="auto">
          <a:xfrm>
            <a:off x="5715000" y="5638800"/>
            <a:ext cx="3048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b="1"/>
              <a:t>HFR used for Oil Slick Forecasts by NOAA/NOS/OR&amp;R</a:t>
            </a:r>
          </a:p>
        </p:txBody>
      </p:sp>
      <p:pic>
        <p:nvPicPr>
          <p:cNvPr id="2151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14800" y="4191000"/>
            <a:ext cx="1524000" cy="196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 descr="Screen shot 2011-03-17 at 1.11.44 P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86000"/>
            <a:ext cx="4479925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Box 21"/>
          <p:cNvSpPr txBox="1">
            <a:spLocks noChangeArrowheads="1"/>
          </p:cNvSpPr>
          <p:nvPr/>
        </p:nvSpPr>
        <p:spPr bwMode="auto">
          <a:xfrm>
            <a:off x="457200" y="685800"/>
            <a:ext cx="873829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Arial" charset="0"/>
              <a:buChar char="•"/>
            </a:pPr>
            <a:r>
              <a:rPr lang="en-US" dirty="0"/>
              <a:t> Individual glider operators provided, at minimum, </a:t>
            </a:r>
            <a:r>
              <a:rPr lang="en-US" u="sng" dirty="0"/>
              <a:t>Time, Lat &amp; </a:t>
            </a:r>
            <a:r>
              <a:rPr lang="en-US" u="sng" dirty="0" err="1"/>
              <a:t>Lng</a:t>
            </a:r>
            <a:r>
              <a:rPr lang="en-US" dirty="0"/>
              <a:t> time series.</a:t>
            </a:r>
          </a:p>
          <a:p>
            <a:pPr>
              <a:buFont typeface="Arial" charset="0"/>
              <a:buChar char="•"/>
            </a:pPr>
            <a:r>
              <a:rPr lang="en-US" dirty="0"/>
              <a:t> Available CTD data forwarded to NOAA National Data Buoy Center.</a:t>
            </a:r>
          </a:p>
          <a:p>
            <a:pPr>
              <a:buFont typeface="Arial" charset="0"/>
              <a:buChar char="•"/>
            </a:pPr>
            <a:r>
              <a:rPr lang="en-US" dirty="0"/>
              <a:t> Transmitted over the Global Telecommunication System for</a:t>
            </a:r>
            <a:r>
              <a:rPr lang="en-US" dirty="0" smtClean="0"/>
              <a:t> assimilation by models</a:t>
            </a:r>
            <a:r>
              <a:rPr lang="en-US" dirty="0"/>
              <a:t>.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381000" y="152400"/>
            <a:ext cx="815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n-US" sz="2800" kern="0" dirty="0">
                <a:latin typeface="+mj-lt"/>
              </a:rPr>
              <a:t>Deepwater Horizon Glider Data Flow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572000" y="1752600"/>
          <a:ext cx="4571999" cy="4479216"/>
        </p:xfrm>
        <a:graphic>
          <a:graphicData uri="http://schemas.openxmlformats.org/drawingml/2006/table">
            <a:tbl>
              <a:tblPr/>
              <a:tblGrid>
                <a:gridCol w="914400"/>
                <a:gridCol w="990600"/>
                <a:gridCol w="887608"/>
                <a:gridCol w="762596"/>
                <a:gridCol w="1016795"/>
              </a:tblGrid>
              <a:tr h="29908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Glider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Owner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Deployed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 Days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 Dist (km)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1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RU21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Rutgers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1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RU23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Rutgers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1582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1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UD 134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U of Delaware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1111.5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1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Bass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U of South Florida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552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1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Waldo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Mote Marine Lab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1476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1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U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of South Florida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677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1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SG135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NAVOCEANO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86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1353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1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SG137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NAVOCEANO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86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970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1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SG515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iRobot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/U of Washington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1500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1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Spray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0040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SIO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106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3000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1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TOTALS: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6005.5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2612" name="TextBox 5"/>
          <p:cNvSpPr txBox="1">
            <a:spLocks noChangeArrowheads="1"/>
          </p:cNvSpPr>
          <p:nvPr/>
        </p:nvSpPr>
        <p:spPr bwMode="auto">
          <a:xfrm>
            <a:off x="762000" y="4876800"/>
            <a:ext cx="29813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Rutgers aggregation center</a:t>
            </a:r>
          </a:p>
          <a:p>
            <a:r>
              <a:rPr lang="en-US"/>
              <a:t>NOAA distribution center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100629_zoom_north_hfrada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609600"/>
            <a:ext cx="3924300" cy="277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 descr="100703_zoom_hfr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41635" y="609600"/>
            <a:ext cx="3886200" cy="274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4" descr="100704_slick_hfr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8150" y="3459843"/>
            <a:ext cx="3810000" cy="269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TextBox 8"/>
          <p:cNvSpPr txBox="1">
            <a:spLocks noChangeArrowheads="1"/>
          </p:cNvSpPr>
          <p:nvPr/>
        </p:nvSpPr>
        <p:spPr bwMode="auto">
          <a:xfrm>
            <a:off x="266700" y="0"/>
            <a:ext cx="84232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/>
              <a:t>Deepwater Horizon Oil Spill Response:  Near Field Environmental Analyses</a:t>
            </a:r>
          </a:p>
        </p:txBody>
      </p:sp>
      <p:pic>
        <p:nvPicPr>
          <p:cNvPr id="2560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32564" y="3424649"/>
            <a:ext cx="3904343" cy="2757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347357" y="2403929"/>
            <a:ext cx="1006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June 29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92357" y="2013858"/>
            <a:ext cx="787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July 3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63329" y="5105400"/>
            <a:ext cx="787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July 7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88872" y="4985657"/>
            <a:ext cx="787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July 4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 descr="100604_ioos_assets_v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50" y="445294"/>
            <a:ext cx="3884613" cy="266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2" descr="100604_ioos_assets_v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6863" y="3405188"/>
            <a:ext cx="3790950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3" descr="100604_navy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67238" y="428625"/>
            <a:ext cx="4060825" cy="269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4" descr="100606_hycom_temp_v2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359150"/>
            <a:ext cx="3983038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0" name="TextBox 5"/>
          <p:cNvSpPr txBox="1">
            <a:spLocks noChangeArrowheads="1"/>
          </p:cNvSpPr>
          <p:nvPr/>
        </p:nvSpPr>
        <p:spPr bwMode="auto">
          <a:xfrm>
            <a:off x="266700" y="0"/>
            <a:ext cx="82692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/>
              <a:t>Deepwater Horizon Oil Spill Response:  Far Field Environmental Analyses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5856" y="2258785"/>
            <a:ext cx="877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June 6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2184" y="5005616"/>
            <a:ext cx="877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June 6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77228" y="5393872"/>
            <a:ext cx="877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June 6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620986" y="2286000"/>
            <a:ext cx="921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June 6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6" descr="100604_ioos_assets_v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38600" y="533400"/>
            <a:ext cx="5006975" cy="320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4" descr="100604_slick_hfr_wfs_v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33600"/>
            <a:ext cx="6027738" cy="4005263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7652" name="TextBox 5"/>
          <p:cNvSpPr txBox="1">
            <a:spLocks noChangeArrowheads="1"/>
          </p:cNvSpPr>
          <p:nvPr/>
        </p:nvSpPr>
        <p:spPr bwMode="auto">
          <a:xfrm>
            <a:off x="266700" y="0"/>
            <a:ext cx="82772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/>
              <a:t>Deepwater Horizon Oil Spill Response:  Approach to West Florida Shelf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39214" y="3365500"/>
            <a:ext cx="877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June 3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8643" y="4871357"/>
            <a:ext cx="877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June 4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 descr="100625_sabgo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06613" y="1576388"/>
            <a:ext cx="6313488" cy="446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4" descr="codar_MAB_v9_rf_drifterSB2_20090910T00_20090920T00"/>
          <p:cNvPicPr>
            <a:picLocks noChangeAspect="1" noChangeArrowheads="1"/>
          </p:cNvPicPr>
          <p:nvPr/>
        </p:nvPicPr>
        <p:blipFill>
          <a:blip r:embed="rId3"/>
          <a:srcRect l="14465" t="7292" r="10992" b="11198"/>
          <a:stretch>
            <a:fillRect/>
          </a:stretch>
        </p:blipFill>
        <p:spPr bwMode="auto">
          <a:xfrm>
            <a:off x="3038475" y="0"/>
            <a:ext cx="2882900" cy="3502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8676" name="Picture 5" descr="codar_MAB_v9_rf_drifterSB2_20090810T00_20090820T00"/>
          <p:cNvPicPr>
            <a:picLocks noChangeAspect="1" noChangeArrowheads="1"/>
          </p:cNvPicPr>
          <p:nvPr/>
        </p:nvPicPr>
        <p:blipFill>
          <a:blip r:embed="rId4"/>
          <a:srcRect l="14917" t="7176" r="11317" b="11111"/>
          <a:stretch>
            <a:fillRect/>
          </a:stretch>
        </p:blipFill>
        <p:spPr bwMode="auto">
          <a:xfrm>
            <a:off x="4515077" y="1899331"/>
            <a:ext cx="3043237" cy="37449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8677" name="Picture 6" descr="codar_MAB_v9_rf_drifterSB2_20090710T00_20090720T00"/>
          <p:cNvPicPr>
            <a:picLocks noChangeAspect="1" noChangeArrowheads="1"/>
          </p:cNvPicPr>
          <p:nvPr/>
        </p:nvPicPr>
        <p:blipFill>
          <a:blip r:embed="rId5"/>
          <a:srcRect l="14844" t="7542" r="11014" b="10991"/>
          <a:stretch>
            <a:fillRect/>
          </a:stretch>
        </p:blipFill>
        <p:spPr bwMode="auto">
          <a:xfrm>
            <a:off x="6211888" y="3406775"/>
            <a:ext cx="2932112" cy="3578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8678" name="Text Box 7"/>
          <p:cNvSpPr txBox="1">
            <a:spLocks noChangeArrowheads="1"/>
          </p:cNvSpPr>
          <p:nvPr/>
        </p:nvSpPr>
        <p:spPr bwMode="auto">
          <a:xfrm>
            <a:off x="3068185" y="0"/>
            <a:ext cx="1270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 dirty="0">
                <a:latin typeface="Times New Roman" charset="0"/>
              </a:rPr>
              <a:t>July, 2009</a:t>
            </a:r>
          </a:p>
        </p:txBody>
      </p:sp>
      <p:sp>
        <p:nvSpPr>
          <p:cNvPr id="28679" name="Text Box 8"/>
          <p:cNvSpPr txBox="1">
            <a:spLocks noChangeArrowheads="1"/>
          </p:cNvSpPr>
          <p:nvPr/>
        </p:nvSpPr>
        <p:spPr bwMode="auto">
          <a:xfrm>
            <a:off x="4517571" y="1901145"/>
            <a:ext cx="1566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 dirty="0">
                <a:latin typeface="Times New Roman" charset="0"/>
              </a:rPr>
              <a:t>August, 2009</a:t>
            </a:r>
          </a:p>
        </p:txBody>
      </p:sp>
      <p:sp>
        <p:nvSpPr>
          <p:cNvPr id="28680" name="Text Box 9"/>
          <p:cNvSpPr txBox="1">
            <a:spLocks noChangeArrowheads="1"/>
          </p:cNvSpPr>
          <p:nvPr/>
        </p:nvSpPr>
        <p:spPr bwMode="auto">
          <a:xfrm>
            <a:off x="6195332" y="3385911"/>
            <a:ext cx="19177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 dirty="0">
                <a:latin typeface="Times New Roman" charset="0"/>
              </a:rPr>
              <a:t>September, 2009</a:t>
            </a:r>
          </a:p>
        </p:txBody>
      </p:sp>
      <p:sp>
        <p:nvSpPr>
          <p:cNvPr id="28681" name="TextBox 8"/>
          <p:cNvSpPr txBox="1">
            <a:spLocks noChangeArrowheads="1"/>
          </p:cNvSpPr>
          <p:nvPr/>
        </p:nvSpPr>
        <p:spPr bwMode="auto">
          <a:xfrm>
            <a:off x="0" y="210004"/>
            <a:ext cx="288131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dirty="0"/>
              <a:t>Deepwater Horizon </a:t>
            </a:r>
          </a:p>
          <a:p>
            <a:r>
              <a:rPr lang="en-US" b="1" dirty="0"/>
              <a:t>Response: East Coast</a:t>
            </a:r>
            <a:r>
              <a:rPr lang="en-US" b="1" dirty="0" smtClean="0"/>
              <a:t> Assessments of Risk</a:t>
            </a:r>
            <a:endParaRPr lang="en-US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9234" y="0"/>
            <a:ext cx="2934766" cy="187778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1387929" y="5315857"/>
            <a:ext cx="1006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June 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04429" y="217714"/>
            <a:ext cx="787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July 6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18 July 2010 Blog Entry - </a:t>
            </a:r>
            <a:r>
              <a:rPr lang="en-US" sz="2000" b="1" i="1" dirty="0" smtClean="0"/>
              <a:t>2010-2020: The Ocean Forecasting Decade</a:t>
            </a:r>
            <a:endParaRPr lang="en-US" sz="2000" b="1" i="1" dirty="0"/>
          </a:p>
        </p:txBody>
      </p:sp>
      <p:pic>
        <p:nvPicPr>
          <p:cNvPr id="3" name="Picture 2" descr="100718_ioo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459995"/>
            <a:ext cx="8272579" cy="56692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18 July 2010 Blog Entry - </a:t>
            </a:r>
            <a:r>
              <a:rPr lang="en-US" sz="2000" b="1" i="1" dirty="0" smtClean="0"/>
              <a:t>2010-2020: The Ocean Forecasting Decade</a:t>
            </a:r>
            <a:endParaRPr lang="en-US" sz="2000" b="1" i="1" dirty="0"/>
          </a:p>
        </p:txBody>
      </p:sp>
      <p:pic>
        <p:nvPicPr>
          <p:cNvPr id="3" name="Picture 2" descr="100718_hyco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57200"/>
            <a:ext cx="8272579" cy="56692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18 July 2010 Blog Entry - </a:t>
            </a:r>
            <a:r>
              <a:rPr lang="en-US" sz="2000" b="1" i="1" dirty="0" smtClean="0"/>
              <a:t>2010-2020: The Ocean Forecasting Decade</a:t>
            </a:r>
            <a:endParaRPr lang="en-US" sz="2000" b="1" i="1" dirty="0"/>
          </a:p>
        </p:txBody>
      </p:sp>
      <p:pic>
        <p:nvPicPr>
          <p:cNvPr id="3" name="Picture 2" descr="100718_sabgo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57200"/>
            <a:ext cx="8272578" cy="56692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18 July 2010 Blog Entry - </a:t>
            </a:r>
            <a:r>
              <a:rPr lang="en-US" sz="2000" b="1" i="1" dirty="0" smtClean="0"/>
              <a:t>2010-2020: The Ocean Forecasting Decade</a:t>
            </a:r>
            <a:endParaRPr lang="en-US" sz="2000" b="1" i="1" dirty="0"/>
          </a:p>
        </p:txBody>
      </p:sp>
      <p:pic>
        <p:nvPicPr>
          <p:cNvPr id="4" name="Picture 3" descr="100718_slic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57200"/>
            <a:ext cx="8272578" cy="56692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0000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Rectangle 144"/>
          <p:cNvSpPr>
            <a:spLocks noChangeArrowheads="1"/>
          </p:cNvSpPr>
          <p:nvPr/>
        </p:nvSpPr>
        <p:spPr bwMode="auto">
          <a:xfrm>
            <a:off x="152400" y="4237038"/>
            <a:ext cx="1530350" cy="1477962"/>
          </a:xfrm>
          <a:prstGeom prst="rect">
            <a:avLst/>
          </a:prstGeom>
          <a:gradFill rotWithShape="1">
            <a:gsLst>
              <a:gs pos="0">
                <a:srgbClr val="0D0D0D">
                  <a:alpha val="20000"/>
                </a:srgbClr>
              </a:gs>
              <a:gs pos="100000">
                <a:srgbClr val="0D0D0D">
                  <a:alpha val="20000"/>
                </a:srgbClr>
              </a:gs>
            </a:gsLst>
            <a:lin ang="5400000"/>
          </a:gradFill>
          <a:ln w="9525">
            <a:noFill/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4" name="Rectangle 143"/>
          <p:cNvSpPr>
            <a:spLocks noChangeArrowheads="1"/>
          </p:cNvSpPr>
          <p:nvPr/>
        </p:nvSpPr>
        <p:spPr bwMode="auto">
          <a:xfrm>
            <a:off x="152400" y="2560638"/>
            <a:ext cx="1530350" cy="1477962"/>
          </a:xfrm>
          <a:prstGeom prst="rect">
            <a:avLst/>
          </a:prstGeom>
          <a:gradFill rotWithShape="1">
            <a:gsLst>
              <a:gs pos="0">
                <a:srgbClr val="262626">
                  <a:alpha val="20000"/>
                </a:srgbClr>
              </a:gs>
              <a:gs pos="100000">
                <a:srgbClr val="0D0D0D">
                  <a:alpha val="20000"/>
                </a:srgbClr>
              </a:gs>
            </a:gsLst>
            <a:lin ang="5400000"/>
          </a:gradFill>
          <a:ln w="9525">
            <a:noFill/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3" name="Rectangle 142"/>
          <p:cNvSpPr>
            <a:spLocks noChangeArrowheads="1"/>
          </p:cNvSpPr>
          <p:nvPr/>
        </p:nvSpPr>
        <p:spPr bwMode="auto">
          <a:xfrm>
            <a:off x="152400" y="914400"/>
            <a:ext cx="1530350" cy="1477963"/>
          </a:xfrm>
          <a:prstGeom prst="rect">
            <a:avLst/>
          </a:prstGeom>
          <a:gradFill rotWithShape="1">
            <a:gsLst>
              <a:gs pos="0">
                <a:srgbClr val="262626">
                  <a:alpha val="20000"/>
                </a:srgbClr>
              </a:gs>
              <a:gs pos="100000">
                <a:srgbClr val="0D0D0D">
                  <a:alpha val="20000"/>
                </a:srgbClr>
              </a:gs>
            </a:gsLst>
            <a:lin ang="5400000"/>
          </a:gradFill>
          <a:ln w="9525">
            <a:noFill/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5" name="Rectangle 134"/>
          <p:cNvSpPr>
            <a:spLocks noChangeArrowheads="1"/>
          </p:cNvSpPr>
          <p:nvPr/>
        </p:nvSpPr>
        <p:spPr bwMode="auto">
          <a:xfrm>
            <a:off x="3227388" y="914400"/>
            <a:ext cx="485775" cy="4833938"/>
          </a:xfrm>
          <a:prstGeom prst="rect">
            <a:avLst/>
          </a:prstGeom>
          <a:gradFill rotWithShape="1">
            <a:gsLst>
              <a:gs pos="0">
                <a:srgbClr val="404040">
                  <a:alpha val="20000"/>
                </a:srgbClr>
              </a:gs>
              <a:gs pos="100000">
                <a:srgbClr val="0D0D0D">
                  <a:alpha val="20000"/>
                </a:srgbClr>
              </a:gs>
            </a:gsLst>
            <a:lin ang="5400000"/>
          </a:gradFill>
          <a:ln w="9525">
            <a:noFill/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6" name="Rectangle 135"/>
          <p:cNvSpPr>
            <a:spLocks noChangeArrowheads="1"/>
          </p:cNvSpPr>
          <p:nvPr/>
        </p:nvSpPr>
        <p:spPr bwMode="auto">
          <a:xfrm>
            <a:off x="4200525" y="914400"/>
            <a:ext cx="485775" cy="4833938"/>
          </a:xfrm>
          <a:prstGeom prst="rect">
            <a:avLst/>
          </a:prstGeom>
          <a:gradFill rotWithShape="1">
            <a:gsLst>
              <a:gs pos="0">
                <a:srgbClr val="404040">
                  <a:alpha val="20000"/>
                </a:srgbClr>
              </a:gs>
              <a:gs pos="100000">
                <a:srgbClr val="0D0D0D">
                  <a:alpha val="20000"/>
                </a:srgbClr>
              </a:gs>
            </a:gsLst>
            <a:lin ang="5400000"/>
          </a:gradFill>
          <a:ln w="9525">
            <a:noFill/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7" name="Rectangle 136"/>
          <p:cNvSpPr>
            <a:spLocks noChangeArrowheads="1"/>
          </p:cNvSpPr>
          <p:nvPr/>
        </p:nvSpPr>
        <p:spPr bwMode="auto">
          <a:xfrm>
            <a:off x="5173663" y="914400"/>
            <a:ext cx="485775" cy="4833938"/>
          </a:xfrm>
          <a:prstGeom prst="rect">
            <a:avLst/>
          </a:prstGeom>
          <a:gradFill rotWithShape="1">
            <a:gsLst>
              <a:gs pos="0">
                <a:srgbClr val="404040">
                  <a:alpha val="20000"/>
                </a:srgbClr>
              </a:gs>
              <a:gs pos="100000">
                <a:srgbClr val="0D0D0D">
                  <a:alpha val="20000"/>
                </a:srgbClr>
              </a:gs>
            </a:gsLst>
            <a:lin ang="5400000"/>
          </a:gradFill>
          <a:ln w="9525">
            <a:noFill/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8" name="Rectangle 137"/>
          <p:cNvSpPr>
            <a:spLocks noChangeArrowheads="1"/>
          </p:cNvSpPr>
          <p:nvPr/>
        </p:nvSpPr>
        <p:spPr bwMode="auto">
          <a:xfrm>
            <a:off x="6146800" y="914400"/>
            <a:ext cx="485775" cy="4833938"/>
          </a:xfrm>
          <a:prstGeom prst="rect">
            <a:avLst/>
          </a:prstGeom>
          <a:gradFill rotWithShape="1">
            <a:gsLst>
              <a:gs pos="0">
                <a:srgbClr val="404040">
                  <a:alpha val="20000"/>
                </a:srgbClr>
              </a:gs>
              <a:gs pos="100000">
                <a:srgbClr val="0D0D0D">
                  <a:alpha val="20000"/>
                </a:srgbClr>
              </a:gs>
            </a:gsLst>
            <a:lin ang="5400000"/>
          </a:gradFill>
          <a:ln w="9525">
            <a:noFill/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9" name="Rectangle 138"/>
          <p:cNvSpPr>
            <a:spLocks noChangeArrowheads="1"/>
          </p:cNvSpPr>
          <p:nvPr/>
        </p:nvSpPr>
        <p:spPr bwMode="auto">
          <a:xfrm>
            <a:off x="7118350" y="914400"/>
            <a:ext cx="487363" cy="4833938"/>
          </a:xfrm>
          <a:prstGeom prst="rect">
            <a:avLst/>
          </a:prstGeom>
          <a:gradFill rotWithShape="1">
            <a:gsLst>
              <a:gs pos="0">
                <a:srgbClr val="404040">
                  <a:alpha val="20000"/>
                </a:srgbClr>
              </a:gs>
              <a:gs pos="100000">
                <a:srgbClr val="0D0D0D">
                  <a:alpha val="20000"/>
                </a:srgbClr>
              </a:gs>
            </a:gsLst>
            <a:lin ang="5400000"/>
          </a:gradFill>
          <a:ln w="9525">
            <a:noFill/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0" name="Rectangle 139"/>
          <p:cNvSpPr>
            <a:spLocks noChangeArrowheads="1"/>
          </p:cNvSpPr>
          <p:nvPr/>
        </p:nvSpPr>
        <p:spPr bwMode="auto">
          <a:xfrm>
            <a:off x="8091488" y="914400"/>
            <a:ext cx="487362" cy="4833938"/>
          </a:xfrm>
          <a:prstGeom prst="rect">
            <a:avLst/>
          </a:prstGeom>
          <a:gradFill rotWithShape="1">
            <a:gsLst>
              <a:gs pos="0">
                <a:srgbClr val="404040">
                  <a:alpha val="20000"/>
                </a:srgbClr>
              </a:gs>
              <a:gs pos="100000">
                <a:srgbClr val="0D0D0D">
                  <a:alpha val="20000"/>
                </a:srgbClr>
              </a:gs>
            </a:gsLst>
            <a:lin ang="5400000"/>
          </a:gradFill>
          <a:ln w="9525">
            <a:noFill/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1" name="Rectangle 100"/>
          <p:cNvSpPr>
            <a:spLocks noChangeArrowheads="1"/>
          </p:cNvSpPr>
          <p:nvPr/>
        </p:nvSpPr>
        <p:spPr bwMode="auto">
          <a:xfrm>
            <a:off x="2209800" y="914400"/>
            <a:ext cx="530225" cy="4833938"/>
          </a:xfrm>
          <a:prstGeom prst="rect">
            <a:avLst/>
          </a:prstGeom>
          <a:gradFill rotWithShape="1">
            <a:gsLst>
              <a:gs pos="0">
                <a:srgbClr val="404040">
                  <a:alpha val="20000"/>
                </a:srgbClr>
              </a:gs>
              <a:gs pos="100000">
                <a:srgbClr val="0D0D0D">
                  <a:alpha val="20000"/>
                </a:srgbClr>
              </a:gs>
            </a:gsLst>
            <a:lin ang="5400000"/>
          </a:gradFill>
          <a:ln w="9525">
            <a:noFill/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1516" name="Picture 133" descr="standard_coda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0975" y="4572000"/>
            <a:ext cx="1474788" cy="110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5" name="Straight Connector 54"/>
          <p:cNvCxnSpPr/>
          <p:nvPr/>
        </p:nvCxnSpPr>
        <p:spPr>
          <a:xfrm>
            <a:off x="1957388" y="4419600"/>
            <a:ext cx="6858000" cy="1588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1957388" y="2971800"/>
            <a:ext cx="6858000" cy="1588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1957388" y="1524000"/>
            <a:ext cx="6858000" cy="1588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rot="5400000" flipH="1" flipV="1">
            <a:off x="-184150" y="3308350"/>
            <a:ext cx="47879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rot="5400000" flipH="1" flipV="1">
            <a:off x="1319213" y="3308350"/>
            <a:ext cx="47879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rot="5400000" flipH="1" flipV="1">
            <a:off x="346075" y="3308350"/>
            <a:ext cx="47879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rot="5400000" flipH="1" flipV="1">
            <a:off x="833438" y="3308350"/>
            <a:ext cx="47879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rot="5400000" flipH="1" flipV="1">
            <a:off x="1806575" y="3308350"/>
            <a:ext cx="47879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rot="5400000" flipH="1" flipV="1">
            <a:off x="2292350" y="3308350"/>
            <a:ext cx="47879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rot="5400000" flipH="1" flipV="1">
            <a:off x="2779713" y="3308350"/>
            <a:ext cx="47879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rot="5400000" flipH="1" flipV="1">
            <a:off x="3265488" y="3308350"/>
            <a:ext cx="47879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rot="5400000" flipH="1" flipV="1">
            <a:off x="3752850" y="3308350"/>
            <a:ext cx="47879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rot="5400000" flipH="1" flipV="1">
            <a:off x="4238625" y="3308350"/>
            <a:ext cx="47879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rot="5400000" flipH="1" flipV="1">
            <a:off x="4724400" y="3308350"/>
            <a:ext cx="47879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rot="5400000" flipH="1" flipV="1">
            <a:off x="5211763" y="3308350"/>
            <a:ext cx="47879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rot="5400000" flipH="1" flipV="1">
            <a:off x="5697538" y="3308350"/>
            <a:ext cx="47879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rot="5400000" flipH="1" flipV="1">
            <a:off x="6184900" y="3308350"/>
            <a:ext cx="47879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Off-page Connector 84"/>
          <p:cNvSpPr>
            <a:spLocks noChangeArrowheads="1"/>
          </p:cNvSpPr>
          <p:nvPr/>
        </p:nvSpPr>
        <p:spPr bwMode="auto">
          <a:xfrm>
            <a:off x="1752600" y="4267200"/>
            <a:ext cx="903288" cy="660400"/>
          </a:xfrm>
          <a:prstGeom prst="flowChartOffpageConnector">
            <a:avLst/>
          </a:prstGeom>
          <a:gradFill rotWithShape="1">
            <a:gsLst>
              <a:gs pos="0">
                <a:srgbClr val="008000"/>
              </a:gs>
              <a:gs pos="100000">
                <a:srgbClr val="FDEADA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1" name="Extract 50"/>
          <p:cNvSpPr>
            <a:spLocks noChangeArrowheads="1"/>
          </p:cNvSpPr>
          <p:nvPr/>
        </p:nvSpPr>
        <p:spPr bwMode="auto">
          <a:xfrm>
            <a:off x="7561263" y="5702300"/>
            <a:ext cx="88900" cy="46038"/>
          </a:xfrm>
          <a:prstGeom prst="flowChartExtract">
            <a:avLst/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536" name="Title 1"/>
          <p:cNvSpPr>
            <a:spLocks noGrp="1"/>
          </p:cNvSpPr>
          <p:nvPr>
            <p:ph type="ctrTitle" idx="4294967295"/>
          </p:nvPr>
        </p:nvSpPr>
        <p:spPr>
          <a:xfrm>
            <a:off x="0" y="0"/>
            <a:ext cx="9144000" cy="914400"/>
          </a:xfrm>
          <a:solidFill>
            <a:schemeClr val="bg1"/>
          </a:solidFill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600">
                <a:solidFill>
                  <a:schemeClr val="bg2"/>
                </a:solidFill>
                <a:ea typeface="Times New Roman" charset="0"/>
                <a:cs typeface="Times New Roman" charset="0"/>
              </a:rPr>
              <a:t>Technology Development Road Map </a:t>
            </a:r>
            <a:br>
              <a:rPr lang="en-US" sz="2600">
                <a:solidFill>
                  <a:schemeClr val="bg2"/>
                </a:solidFill>
                <a:ea typeface="Times New Roman" charset="0"/>
                <a:cs typeface="Times New Roman" charset="0"/>
              </a:rPr>
            </a:br>
            <a:r>
              <a:rPr lang="en-US" sz="2600">
                <a:solidFill>
                  <a:schemeClr val="bg2"/>
                </a:solidFill>
                <a:ea typeface="Times New Roman" charset="0"/>
                <a:cs typeface="Times New Roman" charset="0"/>
              </a:rPr>
              <a:t>of HF Radar for SAR and Vessel Detection</a:t>
            </a:r>
          </a:p>
        </p:txBody>
      </p:sp>
      <p:sp>
        <p:nvSpPr>
          <p:cNvPr id="21537" name="TextBox 3"/>
          <p:cNvSpPr txBox="1">
            <a:spLocks noChangeArrowheads="1"/>
          </p:cNvSpPr>
          <p:nvPr/>
        </p:nvSpPr>
        <p:spPr bwMode="auto">
          <a:xfrm>
            <a:off x="1957388" y="5773738"/>
            <a:ext cx="5334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1000">
                <a:solidFill>
                  <a:schemeClr val="bg1"/>
                </a:solidFill>
                <a:latin typeface="Calibri" charset="0"/>
              </a:rPr>
              <a:t>1998</a:t>
            </a:r>
          </a:p>
        </p:txBody>
      </p:sp>
      <p:sp>
        <p:nvSpPr>
          <p:cNvPr id="21538" name="TextBox 4"/>
          <p:cNvSpPr txBox="1">
            <a:spLocks noChangeArrowheads="1"/>
          </p:cNvSpPr>
          <p:nvPr/>
        </p:nvSpPr>
        <p:spPr bwMode="auto">
          <a:xfrm>
            <a:off x="2466975" y="5773738"/>
            <a:ext cx="5334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1000">
                <a:solidFill>
                  <a:schemeClr val="bg1"/>
                </a:solidFill>
                <a:latin typeface="Calibri" charset="0"/>
              </a:rPr>
              <a:t>1999</a:t>
            </a:r>
          </a:p>
        </p:txBody>
      </p:sp>
      <p:sp>
        <p:nvSpPr>
          <p:cNvPr id="21539" name="TextBox 5"/>
          <p:cNvSpPr txBox="1">
            <a:spLocks noChangeArrowheads="1"/>
          </p:cNvSpPr>
          <p:nvPr/>
        </p:nvSpPr>
        <p:spPr bwMode="auto">
          <a:xfrm>
            <a:off x="2954338" y="5773738"/>
            <a:ext cx="5334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1000">
                <a:solidFill>
                  <a:schemeClr val="bg1"/>
                </a:solidFill>
                <a:latin typeface="Calibri" charset="0"/>
              </a:rPr>
              <a:t>2000</a:t>
            </a:r>
          </a:p>
        </p:txBody>
      </p:sp>
      <p:sp>
        <p:nvSpPr>
          <p:cNvPr id="21540" name="TextBox 6"/>
          <p:cNvSpPr txBox="1">
            <a:spLocks noChangeArrowheads="1"/>
          </p:cNvSpPr>
          <p:nvPr/>
        </p:nvSpPr>
        <p:spPr bwMode="auto">
          <a:xfrm>
            <a:off x="3440113" y="5773738"/>
            <a:ext cx="5334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1000">
                <a:solidFill>
                  <a:schemeClr val="bg1"/>
                </a:solidFill>
                <a:latin typeface="Calibri" charset="0"/>
              </a:rPr>
              <a:t>2001</a:t>
            </a:r>
          </a:p>
        </p:txBody>
      </p:sp>
      <p:sp>
        <p:nvSpPr>
          <p:cNvPr id="21541" name="TextBox 7"/>
          <p:cNvSpPr txBox="1">
            <a:spLocks noChangeArrowheads="1"/>
          </p:cNvSpPr>
          <p:nvPr/>
        </p:nvSpPr>
        <p:spPr bwMode="auto">
          <a:xfrm>
            <a:off x="3927475" y="5773738"/>
            <a:ext cx="5334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1000">
                <a:solidFill>
                  <a:schemeClr val="bg1"/>
                </a:solidFill>
                <a:latin typeface="Calibri" charset="0"/>
              </a:rPr>
              <a:t>2002</a:t>
            </a:r>
          </a:p>
        </p:txBody>
      </p:sp>
      <p:sp>
        <p:nvSpPr>
          <p:cNvPr id="21542" name="TextBox 8"/>
          <p:cNvSpPr txBox="1">
            <a:spLocks noChangeArrowheads="1"/>
          </p:cNvSpPr>
          <p:nvPr/>
        </p:nvSpPr>
        <p:spPr bwMode="auto">
          <a:xfrm>
            <a:off x="4413250" y="5773738"/>
            <a:ext cx="5334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1000">
                <a:solidFill>
                  <a:schemeClr val="bg1"/>
                </a:solidFill>
                <a:latin typeface="Calibri" charset="0"/>
              </a:rPr>
              <a:t>2003</a:t>
            </a:r>
          </a:p>
        </p:txBody>
      </p:sp>
      <p:sp>
        <p:nvSpPr>
          <p:cNvPr id="21543" name="TextBox 9"/>
          <p:cNvSpPr txBox="1">
            <a:spLocks noChangeArrowheads="1"/>
          </p:cNvSpPr>
          <p:nvPr/>
        </p:nvSpPr>
        <p:spPr bwMode="auto">
          <a:xfrm>
            <a:off x="4900613" y="5773738"/>
            <a:ext cx="5334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1000">
                <a:solidFill>
                  <a:schemeClr val="bg1"/>
                </a:solidFill>
                <a:latin typeface="Calibri" charset="0"/>
              </a:rPr>
              <a:t>2004</a:t>
            </a:r>
          </a:p>
        </p:txBody>
      </p:sp>
      <p:sp>
        <p:nvSpPr>
          <p:cNvPr id="21544" name="TextBox 10"/>
          <p:cNvSpPr txBox="1">
            <a:spLocks noChangeArrowheads="1"/>
          </p:cNvSpPr>
          <p:nvPr/>
        </p:nvSpPr>
        <p:spPr bwMode="auto">
          <a:xfrm>
            <a:off x="5386388" y="5773738"/>
            <a:ext cx="5334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1000">
                <a:solidFill>
                  <a:schemeClr val="bg1"/>
                </a:solidFill>
                <a:latin typeface="Calibri" charset="0"/>
              </a:rPr>
              <a:t>2005</a:t>
            </a:r>
          </a:p>
        </p:txBody>
      </p:sp>
      <p:sp>
        <p:nvSpPr>
          <p:cNvPr id="21545" name="TextBox 11"/>
          <p:cNvSpPr txBox="1">
            <a:spLocks noChangeArrowheads="1"/>
          </p:cNvSpPr>
          <p:nvPr/>
        </p:nvSpPr>
        <p:spPr bwMode="auto">
          <a:xfrm>
            <a:off x="5873750" y="5773738"/>
            <a:ext cx="5334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1000">
                <a:solidFill>
                  <a:schemeClr val="bg1"/>
                </a:solidFill>
                <a:latin typeface="Calibri" charset="0"/>
              </a:rPr>
              <a:t>2006</a:t>
            </a:r>
          </a:p>
        </p:txBody>
      </p:sp>
      <p:sp>
        <p:nvSpPr>
          <p:cNvPr id="21546" name="TextBox 12"/>
          <p:cNvSpPr txBox="1">
            <a:spLocks noChangeArrowheads="1"/>
          </p:cNvSpPr>
          <p:nvPr/>
        </p:nvSpPr>
        <p:spPr bwMode="auto">
          <a:xfrm>
            <a:off x="6359525" y="5773738"/>
            <a:ext cx="5334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1000">
                <a:solidFill>
                  <a:schemeClr val="bg1"/>
                </a:solidFill>
                <a:latin typeface="Calibri" charset="0"/>
              </a:rPr>
              <a:t>2007</a:t>
            </a:r>
          </a:p>
        </p:txBody>
      </p:sp>
      <p:sp>
        <p:nvSpPr>
          <p:cNvPr id="21547" name="TextBox 13"/>
          <p:cNvSpPr txBox="1">
            <a:spLocks noChangeArrowheads="1"/>
          </p:cNvSpPr>
          <p:nvPr/>
        </p:nvSpPr>
        <p:spPr bwMode="auto">
          <a:xfrm>
            <a:off x="6846888" y="5773738"/>
            <a:ext cx="5334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1000">
                <a:solidFill>
                  <a:schemeClr val="bg1"/>
                </a:solidFill>
                <a:latin typeface="Calibri" charset="0"/>
              </a:rPr>
              <a:t>2008</a:t>
            </a:r>
          </a:p>
        </p:txBody>
      </p:sp>
      <p:sp>
        <p:nvSpPr>
          <p:cNvPr id="21548" name="TextBox 14"/>
          <p:cNvSpPr txBox="1">
            <a:spLocks noChangeArrowheads="1"/>
          </p:cNvSpPr>
          <p:nvPr/>
        </p:nvSpPr>
        <p:spPr bwMode="auto">
          <a:xfrm>
            <a:off x="7332663" y="5773738"/>
            <a:ext cx="5334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1000">
                <a:solidFill>
                  <a:schemeClr val="bg1"/>
                </a:solidFill>
                <a:latin typeface="Calibri" charset="0"/>
              </a:rPr>
              <a:t>2009</a:t>
            </a:r>
          </a:p>
        </p:txBody>
      </p:sp>
      <p:sp>
        <p:nvSpPr>
          <p:cNvPr id="21549" name="TextBox 15"/>
          <p:cNvSpPr txBox="1">
            <a:spLocks noChangeArrowheads="1"/>
          </p:cNvSpPr>
          <p:nvPr/>
        </p:nvSpPr>
        <p:spPr bwMode="auto">
          <a:xfrm>
            <a:off x="7820025" y="5773738"/>
            <a:ext cx="5334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1000">
                <a:solidFill>
                  <a:schemeClr val="bg1"/>
                </a:solidFill>
                <a:latin typeface="Calibri" charset="0"/>
              </a:rPr>
              <a:t>2010</a:t>
            </a:r>
          </a:p>
        </p:txBody>
      </p:sp>
      <p:sp>
        <p:nvSpPr>
          <p:cNvPr id="21550" name="TextBox 16"/>
          <p:cNvSpPr txBox="1">
            <a:spLocks noChangeArrowheads="1"/>
          </p:cNvSpPr>
          <p:nvPr/>
        </p:nvSpPr>
        <p:spPr bwMode="auto">
          <a:xfrm>
            <a:off x="8305800" y="5773738"/>
            <a:ext cx="5334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1000">
                <a:solidFill>
                  <a:schemeClr val="bg1"/>
                </a:solidFill>
                <a:latin typeface="Calibri" charset="0"/>
              </a:rPr>
              <a:t>2011</a:t>
            </a:r>
          </a:p>
        </p:txBody>
      </p:sp>
      <p:sp>
        <p:nvSpPr>
          <p:cNvPr id="38" name="Extract 37"/>
          <p:cNvSpPr>
            <a:spLocks noChangeArrowheads="1"/>
          </p:cNvSpPr>
          <p:nvPr/>
        </p:nvSpPr>
        <p:spPr bwMode="auto">
          <a:xfrm>
            <a:off x="2165350" y="5702300"/>
            <a:ext cx="88900" cy="46038"/>
          </a:xfrm>
          <a:prstGeom prst="flowChartExtract">
            <a:avLst/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9" name="Extract 38"/>
          <p:cNvSpPr>
            <a:spLocks noChangeArrowheads="1"/>
          </p:cNvSpPr>
          <p:nvPr/>
        </p:nvSpPr>
        <p:spPr bwMode="auto">
          <a:xfrm>
            <a:off x="2695575" y="5702300"/>
            <a:ext cx="88900" cy="46038"/>
          </a:xfrm>
          <a:prstGeom prst="flowChartExtract">
            <a:avLst/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0" name="Extract 39"/>
          <p:cNvSpPr>
            <a:spLocks noChangeArrowheads="1"/>
          </p:cNvSpPr>
          <p:nvPr/>
        </p:nvSpPr>
        <p:spPr bwMode="auto">
          <a:xfrm>
            <a:off x="3182938" y="5702300"/>
            <a:ext cx="88900" cy="46038"/>
          </a:xfrm>
          <a:prstGeom prst="flowChartExtract">
            <a:avLst/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1" name="Extract 40"/>
          <p:cNvSpPr>
            <a:spLocks noChangeArrowheads="1"/>
          </p:cNvSpPr>
          <p:nvPr/>
        </p:nvSpPr>
        <p:spPr bwMode="auto">
          <a:xfrm>
            <a:off x="3668713" y="5702300"/>
            <a:ext cx="88900" cy="46038"/>
          </a:xfrm>
          <a:prstGeom prst="flowChartExtract">
            <a:avLst/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2" name="Extract 41"/>
          <p:cNvSpPr>
            <a:spLocks noChangeArrowheads="1"/>
          </p:cNvSpPr>
          <p:nvPr/>
        </p:nvSpPr>
        <p:spPr bwMode="auto">
          <a:xfrm>
            <a:off x="4156075" y="5702300"/>
            <a:ext cx="88900" cy="46038"/>
          </a:xfrm>
          <a:prstGeom prst="flowChartExtract">
            <a:avLst/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3" name="Extract 42"/>
          <p:cNvSpPr>
            <a:spLocks noChangeArrowheads="1"/>
          </p:cNvSpPr>
          <p:nvPr/>
        </p:nvSpPr>
        <p:spPr bwMode="auto">
          <a:xfrm>
            <a:off x="4641850" y="5702300"/>
            <a:ext cx="88900" cy="46038"/>
          </a:xfrm>
          <a:prstGeom prst="flowChartExtract">
            <a:avLst/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4" name="Extract 43"/>
          <p:cNvSpPr>
            <a:spLocks noChangeArrowheads="1"/>
          </p:cNvSpPr>
          <p:nvPr/>
        </p:nvSpPr>
        <p:spPr bwMode="auto">
          <a:xfrm>
            <a:off x="5129213" y="5702300"/>
            <a:ext cx="87312" cy="46038"/>
          </a:xfrm>
          <a:prstGeom prst="flowChartExtract">
            <a:avLst/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6" name="Extract 45"/>
          <p:cNvSpPr>
            <a:spLocks noChangeArrowheads="1"/>
          </p:cNvSpPr>
          <p:nvPr/>
        </p:nvSpPr>
        <p:spPr bwMode="auto">
          <a:xfrm>
            <a:off x="5614988" y="5702300"/>
            <a:ext cx="88900" cy="46038"/>
          </a:xfrm>
          <a:prstGeom prst="flowChartExtract">
            <a:avLst/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7" name="Extract 46"/>
          <p:cNvSpPr>
            <a:spLocks noChangeArrowheads="1"/>
          </p:cNvSpPr>
          <p:nvPr/>
        </p:nvSpPr>
        <p:spPr bwMode="auto">
          <a:xfrm>
            <a:off x="6102350" y="5702300"/>
            <a:ext cx="87313" cy="46038"/>
          </a:xfrm>
          <a:prstGeom prst="flowChartExtract">
            <a:avLst/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8" name="Extract 47"/>
          <p:cNvSpPr>
            <a:spLocks noChangeArrowheads="1"/>
          </p:cNvSpPr>
          <p:nvPr/>
        </p:nvSpPr>
        <p:spPr bwMode="auto">
          <a:xfrm>
            <a:off x="6588125" y="5702300"/>
            <a:ext cx="88900" cy="46038"/>
          </a:xfrm>
          <a:prstGeom prst="flowChartExtract">
            <a:avLst/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9" name="Extract 48"/>
          <p:cNvSpPr>
            <a:spLocks noChangeArrowheads="1"/>
          </p:cNvSpPr>
          <p:nvPr/>
        </p:nvSpPr>
        <p:spPr bwMode="auto">
          <a:xfrm>
            <a:off x="7075488" y="5702300"/>
            <a:ext cx="87312" cy="46038"/>
          </a:xfrm>
          <a:prstGeom prst="flowChartExtract">
            <a:avLst/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0" name="Extract 49"/>
          <p:cNvSpPr>
            <a:spLocks noChangeArrowheads="1"/>
          </p:cNvSpPr>
          <p:nvPr/>
        </p:nvSpPr>
        <p:spPr bwMode="auto">
          <a:xfrm>
            <a:off x="8048625" y="5702300"/>
            <a:ext cx="87313" cy="46038"/>
          </a:xfrm>
          <a:prstGeom prst="flowChartExtract">
            <a:avLst/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2" name="Extract 51"/>
          <p:cNvSpPr>
            <a:spLocks noChangeArrowheads="1"/>
          </p:cNvSpPr>
          <p:nvPr/>
        </p:nvSpPr>
        <p:spPr bwMode="auto">
          <a:xfrm>
            <a:off x="8534400" y="5702300"/>
            <a:ext cx="88900" cy="46038"/>
          </a:xfrm>
          <a:prstGeom prst="flowChartExtract">
            <a:avLst/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5" name="Minus 34"/>
          <p:cNvSpPr/>
          <p:nvPr/>
        </p:nvSpPr>
        <p:spPr>
          <a:xfrm>
            <a:off x="693738" y="5324475"/>
            <a:ext cx="9480550" cy="935038"/>
          </a:xfrm>
          <a:prstGeom prst="mathMinus">
            <a:avLst>
              <a:gd name="adj1" fmla="val 3192"/>
            </a:avLst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  <a:tileRect/>
          </a:gradFill>
          <a:ln>
            <a:solidFill>
              <a:schemeClr val="accent1">
                <a:shade val="95000"/>
                <a:satMod val="10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565" name="TextBox 83"/>
          <p:cNvSpPr txBox="1">
            <a:spLocks noChangeArrowheads="1"/>
          </p:cNvSpPr>
          <p:nvPr/>
        </p:nvSpPr>
        <p:spPr bwMode="auto">
          <a:xfrm>
            <a:off x="1682750" y="4219575"/>
            <a:ext cx="97313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800">
                <a:solidFill>
                  <a:srgbClr val="000000"/>
                </a:solidFill>
                <a:ea typeface="Times New Roman" charset="0"/>
                <a:cs typeface="Times New Roman" charset="0"/>
              </a:rPr>
              <a:t>Initial test install off Atlantic City, NJ</a:t>
            </a:r>
            <a:endParaRPr lang="en-US" sz="800">
              <a:ea typeface="Times New Roman" charset="0"/>
              <a:cs typeface="Times New Roman" charset="0"/>
            </a:endParaRPr>
          </a:p>
        </p:txBody>
      </p:sp>
      <p:sp>
        <p:nvSpPr>
          <p:cNvPr id="86" name="Off-page Connector 85"/>
          <p:cNvSpPr>
            <a:spLocks noChangeArrowheads="1"/>
          </p:cNvSpPr>
          <p:nvPr/>
        </p:nvSpPr>
        <p:spPr bwMode="auto">
          <a:xfrm>
            <a:off x="2289175" y="4945063"/>
            <a:ext cx="903288" cy="693737"/>
          </a:xfrm>
          <a:prstGeom prst="flowChartOffpageConnector">
            <a:avLst/>
          </a:prstGeom>
          <a:gradFill rotWithShape="1">
            <a:gsLst>
              <a:gs pos="0">
                <a:srgbClr val="008000"/>
              </a:gs>
              <a:gs pos="100000">
                <a:srgbClr val="FDEADA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567" name="TextBox 86"/>
          <p:cNvSpPr txBox="1">
            <a:spLocks noChangeArrowheads="1"/>
          </p:cNvSpPr>
          <p:nvPr/>
        </p:nvSpPr>
        <p:spPr bwMode="auto">
          <a:xfrm>
            <a:off x="2279650" y="4945063"/>
            <a:ext cx="9032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800">
                <a:solidFill>
                  <a:srgbClr val="000000"/>
                </a:solidFill>
                <a:ea typeface="Times New Roman" charset="0"/>
                <a:cs typeface="Times New Roman" charset="0"/>
              </a:rPr>
              <a:t>Permanent Install</a:t>
            </a:r>
            <a:endParaRPr lang="en-US" sz="700">
              <a:ea typeface="Times New Roman" charset="0"/>
              <a:cs typeface="Times New Roman" charset="0"/>
            </a:endParaRPr>
          </a:p>
        </p:txBody>
      </p:sp>
      <p:sp>
        <p:nvSpPr>
          <p:cNvPr id="88" name="Off-page Connector 87"/>
          <p:cNvSpPr>
            <a:spLocks noChangeArrowheads="1"/>
          </p:cNvSpPr>
          <p:nvPr/>
        </p:nvSpPr>
        <p:spPr bwMode="auto">
          <a:xfrm>
            <a:off x="3179763" y="4267200"/>
            <a:ext cx="1044575" cy="660400"/>
          </a:xfrm>
          <a:prstGeom prst="flowChartOffpageConnector">
            <a:avLst/>
          </a:prstGeom>
          <a:gradFill rotWithShape="1">
            <a:gsLst>
              <a:gs pos="0">
                <a:srgbClr val="008000"/>
              </a:gs>
              <a:gs pos="100000">
                <a:srgbClr val="FDEADA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569" name="TextBox 88"/>
          <p:cNvSpPr txBox="1">
            <a:spLocks noChangeArrowheads="1"/>
          </p:cNvSpPr>
          <p:nvPr/>
        </p:nvSpPr>
        <p:spPr bwMode="auto">
          <a:xfrm>
            <a:off x="3098800" y="4267200"/>
            <a:ext cx="12303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800">
                <a:solidFill>
                  <a:srgbClr val="000000"/>
                </a:solidFill>
                <a:ea typeface="Times New Roman" charset="0"/>
                <a:cs typeface="Times New Roman" charset="0"/>
              </a:rPr>
              <a:t>Bistatic Buoy Installed off Atlantic City, NJ</a:t>
            </a:r>
            <a:endParaRPr lang="en-US" sz="700">
              <a:ea typeface="Times New Roman" charset="0"/>
              <a:cs typeface="Times New Roman" charset="0"/>
            </a:endParaRPr>
          </a:p>
        </p:txBody>
      </p:sp>
      <p:sp>
        <p:nvSpPr>
          <p:cNvPr id="90" name="Off-page Connector 89"/>
          <p:cNvSpPr>
            <a:spLocks noChangeArrowheads="1"/>
          </p:cNvSpPr>
          <p:nvPr/>
        </p:nvSpPr>
        <p:spPr bwMode="auto">
          <a:xfrm>
            <a:off x="4244975" y="4267200"/>
            <a:ext cx="903288" cy="677863"/>
          </a:xfrm>
          <a:prstGeom prst="flowChartOffpageConnector">
            <a:avLst/>
          </a:prstGeom>
          <a:gradFill rotWithShape="1">
            <a:gsLst>
              <a:gs pos="0">
                <a:srgbClr val="008000"/>
              </a:gs>
              <a:gs pos="100000">
                <a:srgbClr val="FDEADA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571" name="TextBox 90"/>
          <p:cNvSpPr txBox="1">
            <a:spLocks noChangeArrowheads="1"/>
          </p:cNvSpPr>
          <p:nvPr/>
        </p:nvSpPr>
        <p:spPr bwMode="auto">
          <a:xfrm>
            <a:off x="4244975" y="4267200"/>
            <a:ext cx="9032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800">
                <a:solidFill>
                  <a:srgbClr val="000000"/>
                </a:solidFill>
                <a:ea typeface="Times New Roman" charset="0"/>
                <a:cs typeface="Times New Roman" charset="0"/>
              </a:rPr>
              <a:t>Small Boat Program</a:t>
            </a:r>
            <a:endParaRPr lang="en-US" sz="800">
              <a:ea typeface="Times New Roman" charset="0"/>
              <a:cs typeface="Times New Roman" charset="0"/>
            </a:endParaRPr>
          </a:p>
        </p:txBody>
      </p:sp>
      <p:sp>
        <p:nvSpPr>
          <p:cNvPr id="92" name="Off-page Connector 91"/>
          <p:cNvSpPr>
            <a:spLocks noChangeArrowheads="1"/>
          </p:cNvSpPr>
          <p:nvPr/>
        </p:nvSpPr>
        <p:spPr bwMode="auto">
          <a:xfrm>
            <a:off x="4721225" y="4945063"/>
            <a:ext cx="903288" cy="727075"/>
          </a:xfrm>
          <a:prstGeom prst="flowChartOffpageConnector">
            <a:avLst/>
          </a:prstGeom>
          <a:gradFill rotWithShape="1">
            <a:gsLst>
              <a:gs pos="0">
                <a:srgbClr val="008000"/>
              </a:gs>
              <a:gs pos="100000">
                <a:srgbClr val="FDEADA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573" name="TextBox 92"/>
          <p:cNvSpPr txBox="1">
            <a:spLocks noChangeArrowheads="1"/>
          </p:cNvSpPr>
          <p:nvPr/>
        </p:nvSpPr>
        <p:spPr bwMode="auto">
          <a:xfrm>
            <a:off x="4624388" y="4945063"/>
            <a:ext cx="1087437" cy="41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700">
                <a:solidFill>
                  <a:srgbClr val="000000"/>
                </a:solidFill>
                <a:ea typeface="Times New Roman" charset="0"/>
                <a:cs typeface="Times New Roman" charset="0"/>
              </a:rPr>
              <a:t>System Relocated to NY Harbor for NSF CoOP Program</a:t>
            </a:r>
            <a:endParaRPr lang="en-US" sz="700">
              <a:ea typeface="Times New Roman" charset="0"/>
              <a:cs typeface="Times New Roman" charset="0"/>
            </a:endParaRPr>
          </a:p>
        </p:txBody>
      </p:sp>
      <p:sp>
        <p:nvSpPr>
          <p:cNvPr id="94" name="Off-page Connector 93"/>
          <p:cNvSpPr>
            <a:spLocks noChangeArrowheads="1"/>
          </p:cNvSpPr>
          <p:nvPr/>
        </p:nvSpPr>
        <p:spPr bwMode="auto">
          <a:xfrm>
            <a:off x="6677025" y="4267200"/>
            <a:ext cx="903288" cy="838200"/>
          </a:xfrm>
          <a:prstGeom prst="flowChartOffpageConnector">
            <a:avLst/>
          </a:prstGeom>
          <a:gradFill rotWithShape="1">
            <a:gsLst>
              <a:gs pos="0">
                <a:srgbClr val="008000"/>
              </a:gs>
              <a:gs pos="100000">
                <a:srgbClr val="FDEADA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575" name="TextBox 94"/>
          <p:cNvSpPr txBox="1">
            <a:spLocks noChangeArrowheads="1"/>
          </p:cNvSpPr>
          <p:nvPr/>
        </p:nvSpPr>
        <p:spPr bwMode="auto">
          <a:xfrm>
            <a:off x="6677025" y="4267200"/>
            <a:ext cx="903288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700">
                <a:solidFill>
                  <a:srgbClr val="000000"/>
                </a:solidFill>
                <a:ea typeface="Times New Roman" charset="0"/>
                <a:cs typeface="Times New Roman" charset="0"/>
              </a:rPr>
              <a:t>Coordinated field exercise for DHS COE</a:t>
            </a:r>
            <a:endParaRPr lang="en-US" sz="700">
              <a:ea typeface="Times New Roman" charset="0"/>
              <a:cs typeface="Times New Roman" charset="0"/>
            </a:endParaRPr>
          </a:p>
        </p:txBody>
      </p:sp>
      <p:sp>
        <p:nvSpPr>
          <p:cNvPr id="96" name="Off-page Connector 95"/>
          <p:cNvSpPr>
            <a:spLocks noChangeArrowheads="1"/>
          </p:cNvSpPr>
          <p:nvPr/>
        </p:nvSpPr>
        <p:spPr bwMode="auto">
          <a:xfrm>
            <a:off x="8126413" y="4267200"/>
            <a:ext cx="904875" cy="762000"/>
          </a:xfrm>
          <a:prstGeom prst="flowChartOffpageConnector">
            <a:avLst/>
          </a:prstGeom>
          <a:gradFill rotWithShape="1">
            <a:gsLst>
              <a:gs pos="0">
                <a:srgbClr val="008000"/>
              </a:gs>
              <a:gs pos="100000">
                <a:srgbClr val="FDEADA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577" name="TextBox 96"/>
          <p:cNvSpPr txBox="1">
            <a:spLocks noChangeArrowheads="1"/>
          </p:cNvSpPr>
          <p:nvPr/>
        </p:nvSpPr>
        <p:spPr bwMode="auto">
          <a:xfrm>
            <a:off x="8126413" y="4267200"/>
            <a:ext cx="914400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700">
                <a:solidFill>
                  <a:srgbClr val="000000"/>
                </a:solidFill>
                <a:ea typeface="Times New Roman" charset="0"/>
                <a:cs typeface="Times New Roman" charset="0"/>
              </a:rPr>
              <a:t>HF Radar become operational with US Coast Guard</a:t>
            </a:r>
            <a:endParaRPr lang="en-US" sz="700">
              <a:ea typeface="Times New Roman" charset="0"/>
              <a:cs typeface="Times New Roman" charset="0"/>
            </a:endParaRPr>
          </a:p>
        </p:txBody>
      </p:sp>
      <p:sp>
        <p:nvSpPr>
          <p:cNvPr id="98" name="Off-page Connector 97"/>
          <p:cNvSpPr>
            <a:spLocks noChangeArrowheads="1"/>
          </p:cNvSpPr>
          <p:nvPr/>
        </p:nvSpPr>
        <p:spPr bwMode="auto">
          <a:xfrm>
            <a:off x="4721225" y="2667000"/>
            <a:ext cx="903288" cy="762000"/>
          </a:xfrm>
          <a:prstGeom prst="flowChartOffpageConnector">
            <a:avLst/>
          </a:prstGeom>
          <a:gradFill rotWithShape="1">
            <a:gsLst>
              <a:gs pos="0">
                <a:srgbClr val="FFFF00"/>
              </a:gs>
              <a:gs pos="77000">
                <a:srgbClr val="F2F2F2"/>
              </a:gs>
              <a:gs pos="100000">
                <a:srgbClr val="F2F2F2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579" name="TextBox 98"/>
          <p:cNvSpPr txBox="1">
            <a:spLocks noChangeArrowheads="1"/>
          </p:cNvSpPr>
          <p:nvPr/>
        </p:nvSpPr>
        <p:spPr bwMode="auto">
          <a:xfrm>
            <a:off x="4711700" y="2667000"/>
            <a:ext cx="903288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700">
                <a:solidFill>
                  <a:srgbClr val="000000"/>
                </a:solidFill>
                <a:ea typeface="Times New Roman" charset="0"/>
                <a:cs typeface="Times New Roman" charset="0"/>
              </a:rPr>
              <a:t>First system installed at Sandy Hook, NJ</a:t>
            </a:r>
            <a:endParaRPr lang="en-US" sz="700">
              <a:ea typeface="Times New Roman" charset="0"/>
              <a:cs typeface="Times New Roman" charset="0"/>
            </a:endParaRPr>
          </a:p>
        </p:txBody>
      </p:sp>
      <p:sp>
        <p:nvSpPr>
          <p:cNvPr id="102" name="Off-page Connector 101"/>
          <p:cNvSpPr>
            <a:spLocks noChangeArrowheads="1"/>
          </p:cNvSpPr>
          <p:nvPr/>
        </p:nvSpPr>
        <p:spPr bwMode="auto">
          <a:xfrm>
            <a:off x="5197475" y="3429000"/>
            <a:ext cx="904875" cy="808038"/>
          </a:xfrm>
          <a:prstGeom prst="flowChartOffpageConnector">
            <a:avLst/>
          </a:prstGeom>
          <a:gradFill rotWithShape="1">
            <a:gsLst>
              <a:gs pos="0">
                <a:srgbClr val="FFFF00"/>
              </a:gs>
              <a:gs pos="77000">
                <a:srgbClr val="F2F2F2"/>
              </a:gs>
              <a:gs pos="100000">
                <a:srgbClr val="F2F2F2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581" name="TextBox 102"/>
          <p:cNvSpPr txBox="1">
            <a:spLocks noChangeArrowheads="1"/>
          </p:cNvSpPr>
          <p:nvPr/>
        </p:nvSpPr>
        <p:spPr bwMode="auto">
          <a:xfrm>
            <a:off x="5165725" y="3398838"/>
            <a:ext cx="1006475" cy="41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700">
                <a:solidFill>
                  <a:srgbClr val="000000"/>
                </a:solidFill>
                <a:ea typeface="Times New Roman" charset="0"/>
                <a:cs typeface="Times New Roman" charset="0"/>
              </a:rPr>
              <a:t>SuperDirective system installed at Sandy Hook, NJ</a:t>
            </a:r>
            <a:endParaRPr lang="en-US" sz="700">
              <a:ea typeface="Times New Roman" charset="0"/>
              <a:cs typeface="Times New Roman" charset="0"/>
            </a:endParaRPr>
          </a:p>
        </p:txBody>
      </p:sp>
      <p:sp>
        <p:nvSpPr>
          <p:cNvPr id="104" name="Off-page Connector 103"/>
          <p:cNvSpPr>
            <a:spLocks noChangeArrowheads="1"/>
          </p:cNvSpPr>
          <p:nvPr/>
        </p:nvSpPr>
        <p:spPr bwMode="auto">
          <a:xfrm>
            <a:off x="5703888" y="2667000"/>
            <a:ext cx="903287" cy="762000"/>
          </a:xfrm>
          <a:prstGeom prst="flowChartOffpageConnector">
            <a:avLst/>
          </a:prstGeom>
          <a:gradFill rotWithShape="1">
            <a:gsLst>
              <a:gs pos="0">
                <a:srgbClr val="FFFF00"/>
              </a:gs>
              <a:gs pos="77000">
                <a:srgbClr val="F2F2F2"/>
              </a:gs>
              <a:gs pos="100000">
                <a:srgbClr val="F2F2F2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583" name="TextBox 104"/>
          <p:cNvSpPr txBox="1">
            <a:spLocks noChangeArrowheads="1"/>
          </p:cNvSpPr>
          <p:nvPr/>
        </p:nvSpPr>
        <p:spPr bwMode="auto">
          <a:xfrm>
            <a:off x="5661025" y="2643188"/>
            <a:ext cx="984250" cy="41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700">
                <a:solidFill>
                  <a:srgbClr val="000000"/>
                </a:solidFill>
                <a:ea typeface="Times New Roman" charset="0"/>
                <a:cs typeface="Times New Roman" charset="0"/>
              </a:rPr>
              <a:t>DHS bistaic buoy deployed near Ambrose </a:t>
            </a:r>
            <a:endParaRPr lang="en-US" sz="700">
              <a:ea typeface="Times New Roman" charset="0"/>
              <a:cs typeface="Times New Roman" charset="0"/>
            </a:endParaRPr>
          </a:p>
        </p:txBody>
      </p:sp>
      <p:sp>
        <p:nvSpPr>
          <p:cNvPr id="106" name="Off-page Connector 105"/>
          <p:cNvSpPr>
            <a:spLocks noChangeArrowheads="1"/>
          </p:cNvSpPr>
          <p:nvPr/>
        </p:nvSpPr>
        <p:spPr bwMode="auto">
          <a:xfrm>
            <a:off x="6667500" y="2667000"/>
            <a:ext cx="903288" cy="762000"/>
          </a:xfrm>
          <a:prstGeom prst="flowChartOffpageConnector">
            <a:avLst/>
          </a:prstGeom>
          <a:gradFill rotWithShape="1">
            <a:gsLst>
              <a:gs pos="0">
                <a:srgbClr val="FFFF00"/>
              </a:gs>
              <a:gs pos="77000">
                <a:srgbClr val="F2F2F2"/>
              </a:gs>
              <a:gs pos="100000">
                <a:srgbClr val="F2F2F2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585" name="TextBox 106"/>
          <p:cNvSpPr txBox="1">
            <a:spLocks noChangeArrowheads="1"/>
          </p:cNvSpPr>
          <p:nvPr/>
        </p:nvSpPr>
        <p:spPr bwMode="auto">
          <a:xfrm>
            <a:off x="6677025" y="2705100"/>
            <a:ext cx="903288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700">
                <a:solidFill>
                  <a:srgbClr val="000000"/>
                </a:solidFill>
                <a:ea typeface="Times New Roman" charset="0"/>
                <a:cs typeface="Times New Roman" charset="0"/>
              </a:rPr>
              <a:t>DHS COE begins</a:t>
            </a:r>
            <a:endParaRPr lang="en-US" sz="700">
              <a:ea typeface="Times New Roman" charset="0"/>
              <a:cs typeface="Times New Roman" charset="0"/>
            </a:endParaRPr>
          </a:p>
        </p:txBody>
      </p:sp>
      <p:sp>
        <p:nvSpPr>
          <p:cNvPr id="108" name="Off-page Connector 107"/>
          <p:cNvSpPr>
            <a:spLocks noChangeArrowheads="1"/>
          </p:cNvSpPr>
          <p:nvPr/>
        </p:nvSpPr>
        <p:spPr bwMode="auto">
          <a:xfrm>
            <a:off x="7153275" y="3429000"/>
            <a:ext cx="904875" cy="808038"/>
          </a:xfrm>
          <a:prstGeom prst="flowChartOffpageConnector">
            <a:avLst/>
          </a:prstGeom>
          <a:gradFill rotWithShape="1">
            <a:gsLst>
              <a:gs pos="0">
                <a:srgbClr val="FFFF00"/>
              </a:gs>
              <a:gs pos="77000">
                <a:srgbClr val="F2F2F2"/>
              </a:gs>
              <a:gs pos="100000">
                <a:srgbClr val="F2F2F2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587" name="TextBox 108"/>
          <p:cNvSpPr txBox="1">
            <a:spLocks noChangeArrowheads="1"/>
          </p:cNvSpPr>
          <p:nvPr/>
        </p:nvSpPr>
        <p:spPr bwMode="auto">
          <a:xfrm>
            <a:off x="7162800" y="3429000"/>
            <a:ext cx="9048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700">
                <a:solidFill>
                  <a:srgbClr val="000000"/>
                </a:solidFill>
                <a:ea typeface="Times New Roman" charset="0"/>
                <a:cs typeface="Times New Roman" charset="0"/>
              </a:rPr>
              <a:t>Second shore station added as part of Navy LEAP program</a:t>
            </a:r>
            <a:endParaRPr lang="en-US" sz="700">
              <a:ea typeface="Times New Roman" charset="0"/>
              <a:cs typeface="Times New Roman" charset="0"/>
            </a:endParaRPr>
          </a:p>
        </p:txBody>
      </p:sp>
      <p:sp>
        <p:nvSpPr>
          <p:cNvPr id="110" name="Off-page Connector 109"/>
          <p:cNvSpPr>
            <a:spLocks noChangeArrowheads="1"/>
          </p:cNvSpPr>
          <p:nvPr/>
        </p:nvSpPr>
        <p:spPr bwMode="auto">
          <a:xfrm>
            <a:off x="7650163" y="2667000"/>
            <a:ext cx="903287" cy="762000"/>
          </a:xfrm>
          <a:prstGeom prst="flowChartOffpageConnector">
            <a:avLst/>
          </a:prstGeom>
          <a:gradFill rotWithShape="1">
            <a:gsLst>
              <a:gs pos="0">
                <a:srgbClr val="FFFF00"/>
              </a:gs>
              <a:gs pos="77000">
                <a:srgbClr val="F2F2F2"/>
              </a:gs>
              <a:gs pos="100000">
                <a:srgbClr val="F2F2F2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589" name="TextBox 110"/>
          <p:cNvSpPr txBox="1">
            <a:spLocks noChangeArrowheads="1"/>
          </p:cNvSpPr>
          <p:nvPr/>
        </p:nvSpPr>
        <p:spPr bwMode="auto">
          <a:xfrm>
            <a:off x="7650163" y="2667000"/>
            <a:ext cx="9032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600">
                <a:solidFill>
                  <a:srgbClr val="000000"/>
                </a:solidFill>
                <a:ea typeface="Times New Roman" charset="0"/>
                <a:cs typeface="Times New Roman" charset="0"/>
              </a:rPr>
              <a:t>Bisatatic transmitter installed at SeaSide, NJ for testing</a:t>
            </a:r>
            <a:endParaRPr lang="en-US" sz="600">
              <a:ea typeface="Times New Roman" charset="0"/>
              <a:cs typeface="Times New Roman" charset="0"/>
            </a:endParaRPr>
          </a:p>
        </p:txBody>
      </p:sp>
      <p:sp>
        <p:nvSpPr>
          <p:cNvPr id="112" name="Off-page Connector 111"/>
          <p:cNvSpPr>
            <a:spLocks noChangeArrowheads="1"/>
          </p:cNvSpPr>
          <p:nvPr/>
        </p:nvSpPr>
        <p:spPr bwMode="auto">
          <a:xfrm>
            <a:off x="8145463" y="3429000"/>
            <a:ext cx="904875" cy="808038"/>
          </a:xfrm>
          <a:prstGeom prst="flowChartOffpageConnector">
            <a:avLst/>
          </a:prstGeom>
          <a:gradFill rotWithShape="1">
            <a:gsLst>
              <a:gs pos="0">
                <a:srgbClr val="FFFF00"/>
              </a:gs>
              <a:gs pos="77000">
                <a:srgbClr val="F2F2F2"/>
              </a:gs>
              <a:gs pos="100000">
                <a:srgbClr val="F2F2F2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591" name="TextBox 112"/>
          <p:cNvSpPr txBox="1">
            <a:spLocks noChangeArrowheads="1"/>
          </p:cNvSpPr>
          <p:nvPr/>
        </p:nvSpPr>
        <p:spPr bwMode="auto">
          <a:xfrm>
            <a:off x="8058150" y="3429000"/>
            <a:ext cx="108585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800">
                <a:solidFill>
                  <a:srgbClr val="000000"/>
                </a:solidFill>
                <a:ea typeface="Times New Roman" charset="0"/>
                <a:cs typeface="Times New Roman" charset="0"/>
              </a:rPr>
              <a:t>Bistatic transmitter integrated with OPT PowerBuoy</a:t>
            </a:r>
            <a:endParaRPr lang="en-US" sz="800">
              <a:ea typeface="Times New Roman" charset="0"/>
              <a:cs typeface="Times New Roman" charset="0"/>
            </a:endParaRPr>
          </a:p>
        </p:txBody>
      </p:sp>
      <p:sp>
        <p:nvSpPr>
          <p:cNvPr id="114" name="Off-page Connector 113"/>
          <p:cNvSpPr>
            <a:spLocks noChangeArrowheads="1"/>
          </p:cNvSpPr>
          <p:nvPr/>
        </p:nvSpPr>
        <p:spPr bwMode="auto">
          <a:xfrm>
            <a:off x="2774950" y="984250"/>
            <a:ext cx="903288" cy="920750"/>
          </a:xfrm>
          <a:prstGeom prst="flowChartOffpageConnector">
            <a:avLst/>
          </a:prstGeom>
          <a:gradFill rotWithShape="1">
            <a:gsLst>
              <a:gs pos="0">
                <a:srgbClr val="FF0000"/>
              </a:gs>
              <a:gs pos="100000">
                <a:srgbClr val="F2F2F2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593" name="TextBox 114"/>
          <p:cNvSpPr txBox="1">
            <a:spLocks noChangeArrowheads="1"/>
          </p:cNvSpPr>
          <p:nvPr/>
        </p:nvSpPr>
        <p:spPr bwMode="auto">
          <a:xfrm>
            <a:off x="2771775" y="1025525"/>
            <a:ext cx="9032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700">
                <a:solidFill>
                  <a:srgbClr val="000000"/>
                </a:solidFill>
                <a:ea typeface="Times New Roman" charset="0"/>
                <a:cs typeface="Times New Roman" charset="0"/>
              </a:rPr>
              <a:t>First long range system installed</a:t>
            </a:r>
            <a:endParaRPr lang="en-US" sz="700">
              <a:ea typeface="Times New Roman" charset="0"/>
              <a:cs typeface="Times New Roman" charset="0"/>
            </a:endParaRPr>
          </a:p>
        </p:txBody>
      </p:sp>
      <p:sp>
        <p:nvSpPr>
          <p:cNvPr id="116" name="Off-page Connector 115"/>
          <p:cNvSpPr>
            <a:spLocks noChangeArrowheads="1"/>
          </p:cNvSpPr>
          <p:nvPr/>
        </p:nvSpPr>
        <p:spPr bwMode="auto">
          <a:xfrm>
            <a:off x="3262313" y="1943100"/>
            <a:ext cx="903287" cy="700088"/>
          </a:xfrm>
          <a:prstGeom prst="flowChartOffpageConnector">
            <a:avLst/>
          </a:prstGeom>
          <a:gradFill rotWithShape="1">
            <a:gsLst>
              <a:gs pos="0">
                <a:srgbClr val="FF0000"/>
              </a:gs>
              <a:gs pos="100000">
                <a:srgbClr val="F2F2F2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595" name="TextBox 116"/>
          <p:cNvSpPr txBox="1">
            <a:spLocks noChangeArrowheads="1"/>
          </p:cNvSpPr>
          <p:nvPr/>
        </p:nvSpPr>
        <p:spPr bwMode="auto">
          <a:xfrm>
            <a:off x="3251200" y="1905000"/>
            <a:ext cx="904875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700">
                <a:solidFill>
                  <a:srgbClr val="000000"/>
                </a:solidFill>
                <a:ea typeface="Times New Roman" charset="0"/>
                <a:cs typeface="Times New Roman" charset="0"/>
              </a:rPr>
              <a:t>CODAR patents GPS timing for frequency sharing</a:t>
            </a:r>
            <a:endParaRPr lang="en-US" sz="700">
              <a:ea typeface="Times New Roman" charset="0"/>
              <a:cs typeface="Times New Roman" charset="0"/>
            </a:endParaRPr>
          </a:p>
        </p:txBody>
      </p:sp>
      <p:sp>
        <p:nvSpPr>
          <p:cNvPr id="118" name="Off-page Connector 117"/>
          <p:cNvSpPr>
            <a:spLocks noChangeArrowheads="1"/>
          </p:cNvSpPr>
          <p:nvPr/>
        </p:nvSpPr>
        <p:spPr bwMode="auto">
          <a:xfrm>
            <a:off x="3757613" y="984250"/>
            <a:ext cx="903287" cy="920750"/>
          </a:xfrm>
          <a:prstGeom prst="flowChartOffpageConnector">
            <a:avLst/>
          </a:prstGeom>
          <a:gradFill rotWithShape="1">
            <a:gsLst>
              <a:gs pos="0">
                <a:srgbClr val="FF0000"/>
              </a:gs>
              <a:gs pos="100000">
                <a:srgbClr val="F2F2F2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597" name="TextBox 118"/>
          <p:cNvSpPr txBox="1">
            <a:spLocks noChangeArrowheads="1"/>
          </p:cNvSpPr>
          <p:nvPr/>
        </p:nvSpPr>
        <p:spPr bwMode="auto">
          <a:xfrm>
            <a:off x="3751263" y="1012825"/>
            <a:ext cx="973137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700">
                <a:solidFill>
                  <a:srgbClr val="000000"/>
                </a:solidFill>
                <a:ea typeface="Times New Roman" charset="0"/>
                <a:cs typeface="Times New Roman" charset="0"/>
              </a:rPr>
              <a:t>Ship detection program partnering with AMI</a:t>
            </a:r>
            <a:endParaRPr lang="en-US" sz="700">
              <a:ea typeface="Times New Roman" charset="0"/>
              <a:cs typeface="Times New Roman" charset="0"/>
            </a:endParaRPr>
          </a:p>
        </p:txBody>
      </p:sp>
      <p:sp>
        <p:nvSpPr>
          <p:cNvPr id="120" name="Off-page Connector 119"/>
          <p:cNvSpPr>
            <a:spLocks noChangeArrowheads="1"/>
          </p:cNvSpPr>
          <p:nvPr/>
        </p:nvSpPr>
        <p:spPr bwMode="auto">
          <a:xfrm>
            <a:off x="4244975" y="1943100"/>
            <a:ext cx="903288" cy="700088"/>
          </a:xfrm>
          <a:prstGeom prst="flowChartOffpageConnector">
            <a:avLst/>
          </a:prstGeom>
          <a:gradFill rotWithShape="1">
            <a:gsLst>
              <a:gs pos="0">
                <a:srgbClr val="FF0000"/>
              </a:gs>
              <a:gs pos="100000">
                <a:srgbClr val="F2F2F2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599" name="TextBox 120"/>
          <p:cNvSpPr txBox="1">
            <a:spLocks noChangeArrowheads="1"/>
          </p:cNvSpPr>
          <p:nvPr/>
        </p:nvSpPr>
        <p:spPr bwMode="auto">
          <a:xfrm>
            <a:off x="4200525" y="1905000"/>
            <a:ext cx="973138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700">
                <a:solidFill>
                  <a:srgbClr val="000000"/>
                </a:solidFill>
                <a:ea typeface="Times New Roman" charset="0"/>
                <a:cs typeface="Times New Roman" charset="0"/>
              </a:rPr>
              <a:t>Bistatic spar buoy deployed 100 nmi off Atlantic City, NJ</a:t>
            </a:r>
            <a:endParaRPr lang="en-US" sz="700">
              <a:ea typeface="Times New Roman" charset="0"/>
              <a:cs typeface="Times New Roman" charset="0"/>
            </a:endParaRPr>
          </a:p>
        </p:txBody>
      </p:sp>
      <p:sp>
        <p:nvSpPr>
          <p:cNvPr id="122" name="Off-page Connector 121"/>
          <p:cNvSpPr>
            <a:spLocks noChangeArrowheads="1"/>
          </p:cNvSpPr>
          <p:nvPr/>
        </p:nvSpPr>
        <p:spPr bwMode="auto">
          <a:xfrm>
            <a:off x="4730750" y="984250"/>
            <a:ext cx="903288" cy="920750"/>
          </a:xfrm>
          <a:prstGeom prst="flowChartOffpageConnector">
            <a:avLst/>
          </a:prstGeom>
          <a:gradFill rotWithShape="1">
            <a:gsLst>
              <a:gs pos="0">
                <a:srgbClr val="FF0000"/>
              </a:gs>
              <a:gs pos="100000">
                <a:srgbClr val="F2F2F2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601" name="TextBox 122"/>
          <p:cNvSpPr txBox="1">
            <a:spLocks noChangeArrowheads="1"/>
          </p:cNvSpPr>
          <p:nvPr/>
        </p:nvSpPr>
        <p:spPr bwMode="auto">
          <a:xfrm>
            <a:off x="4686300" y="981075"/>
            <a:ext cx="97313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700">
                <a:solidFill>
                  <a:srgbClr val="000000"/>
                </a:solidFill>
                <a:ea typeface="Times New Roman" charset="0"/>
                <a:cs typeface="Times New Roman" charset="0"/>
              </a:rPr>
              <a:t>CODAR develops enhanced blanking waveform for ship detection</a:t>
            </a:r>
            <a:endParaRPr lang="en-US" sz="700">
              <a:ea typeface="Times New Roman" charset="0"/>
              <a:cs typeface="Times New Roman" charset="0"/>
            </a:endParaRPr>
          </a:p>
        </p:txBody>
      </p:sp>
      <p:sp>
        <p:nvSpPr>
          <p:cNvPr id="124" name="Off-page Connector 123"/>
          <p:cNvSpPr>
            <a:spLocks noChangeArrowheads="1"/>
          </p:cNvSpPr>
          <p:nvPr/>
        </p:nvSpPr>
        <p:spPr bwMode="auto">
          <a:xfrm>
            <a:off x="5216525" y="1943100"/>
            <a:ext cx="904875" cy="647700"/>
          </a:xfrm>
          <a:prstGeom prst="flowChartOffpageConnector">
            <a:avLst/>
          </a:prstGeom>
          <a:gradFill rotWithShape="1">
            <a:gsLst>
              <a:gs pos="0">
                <a:srgbClr val="FF0000"/>
              </a:gs>
              <a:gs pos="100000">
                <a:srgbClr val="F2F2F2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603" name="TextBox 124"/>
          <p:cNvSpPr txBox="1">
            <a:spLocks noChangeArrowheads="1"/>
          </p:cNvSpPr>
          <p:nvPr/>
        </p:nvSpPr>
        <p:spPr bwMode="auto">
          <a:xfrm>
            <a:off x="5207000" y="1905000"/>
            <a:ext cx="904875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700">
                <a:solidFill>
                  <a:srgbClr val="000000"/>
                </a:solidFill>
                <a:ea typeface="Times New Roman" charset="0"/>
                <a:cs typeface="Times New Roman" charset="0"/>
              </a:rPr>
              <a:t>Test Study of CODAR data into SAROPS</a:t>
            </a:r>
            <a:endParaRPr lang="en-US" sz="700">
              <a:ea typeface="Times New Roman" charset="0"/>
              <a:cs typeface="Times New Roman" charset="0"/>
            </a:endParaRPr>
          </a:p>
        </p:txBody>
      </p:sp>
      <p:sp>
        <p:nvSpPr>
          <p:cNvPr id="126" name="Off-page Connector 125"/>
          <p:cNvSpPr>
            <a:spLocks noChangeArrowheads="1"/>
          </p:cNvSpPr>
          <p:nvPr/>
        </p:nvSpPr>
        <p:spPr bwMode="auto">
          <a:xfrm>
            <a:off x="5694363" y="984250"/>
            <a:ext cx="903287" cy="920750"/>
          </a:xfrm>
          <a:prstGeom prst="flowChartOffpageConnector">
            <a:avLst/>
          </a:prstGeom>
          <a:gradFill rotWithShape="1">
            <a:gsLst>
              <a:gs pos="0">
                <a:srgbClr val="FF0000"/>
              </a:gs>
              <a:gs pos="100000">
                <a:srgbClr val="F2F2F2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605" name="TextBox 126"/>
          <p:cNvSpPr txBox="1">
            <a:spLocks noChangeArrowheads="1"/>
          </p:cNvSpPr>
          <p:nvPr/>
        </p:nvSpPr>
        <p:spPr bwMode="auto">
          <a:xfrm>
            <a:off x="5634038" y="971550"/>
            <a:ext cx="973137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600">
                <a:solidFill>
                  <a:srgbClr val="000000"/>
                </a:solidFill>
                <a:ea typeface="Times New Roman" charset="0"/>
                <a:cs typeface="Times New Roman" charset="0"/>
              </a:rPr>
              <a:t>NWRA applies SIFTER algorithm to CODAR data, SRI develops tracker for SIFTER output</a:t>
            </a:r>
            <a:endParaRPr lang="en-US" sz="600">
              <a:ea typeface="Times New Roman" charset="0"/>
              <a:cs typeface="Times New Roman" charset="0"/>
            </a:endParaRPr>
          </a:p>
        </p:txBody>
      </p:sp>
      <p:sp>
        <p:nvSpPr>
          <p:cNvPr id="128" name="Off-page Connector 127"/>
          <p:cNvSpPr>
            <a:spLocks noChangeArrowheads="1"/>
          </p:cNvSpPr>
          <p:nvPr/>
        </p:nvSpPr>
        <p:spPr bwMode="auto">
          <a:xfrm>
            <a:off x="7153275" y="984250"/>
            <a:ext cx="903288" cy="920750"/>
          </a:xfrm>
          <a:prstGeom prst="flowChartOffpageConnector">
            <a:avLst/>
          </a:prstGeom>
          <a:gradFill rotWithShape="1">
            <a:gsLst>
              <a:gs pos="0">
                <a:srgbClr val="FF0000"/>
              </a:gs>
              <a:gs pos="100000">
                <a:srgbClr val="F2F2F2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1607" name="Picture 131" descr="long_range_coda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0975" y="1292225"/>
            <a:ext cx="1474788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608" name="TextBox 128"/>
          <p:cNvSpPr txBox="1">
            <a:spLocks noChangeArrowheads="1"/>
          </p:cNvSpPr>
          <p:nvPr/>
        </p:nvSpPr>
        <p:spPr bwMode="auto">
          <a:xfrm>
            <a:off x="7108825" y="977900"/>
            <a:ext cx="973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600">
                <a:solidFill>
                  <a:srgbClr val="000000"/>
                </a:solidFill>
                <a:ea typeface="Times New Roman" charset="0"/>
                <a:cs typeface="Times New Roman" charset="0"/>
              </a:rPr>
              <a:t>Mid Atlantic HF Radar Network becomes operational with US Coast Guard</a:t>
            </a:r>
            <a:endParaRPr lang="en-US" sz="600">
              <a:ea typeface="Times New Roman" charset="0"/>
              <a:cs typeface="Times New Roman" charset="0"/>
            </a:endParaRPr>
          </a:p>
        </p:txBody>
      </p:sp>
      <p:sp>
        <p:nvSpPr>
          <p:cNvPr id="130" name="Off-page Connector 129"/>
          <p:cNvSpPr>
            <a:spLocks noChangeArrowheads="1"/>
          </p:cNvSpPr>
          <p:nvPr/>
        </p:nvSpPr>
        <p:spPr bwMode="auto">
          <a:xfrm>
            <a:off x="8126413" y="984250"/>
            <a:ext cx="904875" cy="920750"/>
          </a:xfrm>
          <a:prstGeom prst="flowChartOffpageConnector">
            <a:avLst/>
          </a:prstGeom>
          <a:gradFill rotWithShape="1">
            <a:gsLst>
              <a:gs pos="0">
                <a:srgbClr val="FF0000"/>
              </a:gs>
              <a:gs pos="100000">
                <a:srgbClr val="F2F2F2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610" name="TextBox 130"/>
          <p:cNvSpPr txBox="1">
            <a:spLocks noChangeArrowheads="1"/>
          </p:cNvSpPr>
          <p:nvPr/>
        </p:nvSpPr>
        <p:spPr bwMode="auto">
          <a:xfrm>
            <a:off x="8096250" y="952500"/>
            <a:ext cx="97313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700">
                <a:solidFill>
                  <a:srgbClr val="000000"/>
                </a:solidFill>
                <a:ea typeface="Times New Roman" charset="0"/>
                <a:cs typeface="Times New Roman" charset="0"/>
              </a:rPr>
              <a:t>National HF Radar Network become operational with US Coast Guard</a:t>
            </a:r>
            <a:endParaRPr lang="en-US" sz="700">
              <a:ea typeface="Times New Roman" charset="0"/>
              <a:cs typeface="Times New Roman" charset="0"/>
            </a:endParaRPr>
          </a:p>
        </p:txBody>
      </p:sp>
      <p:sp>
        <p:nvSpPr>
          <p:cNvPr id="21611" name="TextBox 59"/>
          <p:cNvSpPr txBox="1">
            <a:spLocks noChangeArrowheads="1"/>
          </p:cNvSpPr>
          <p:nvPr/>
        </p:nvSpPr>
        <p:spPr bwMode="auto">
          <a:xfrm>
            <a:off x="325438" y="984250"/>
            <a:ext cx="12239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400" b="1">
                <a:solidFill>
                  <a:srgbClr val="FF0000"/>
                </a:solidFill>
                <a:ea typeface="Arial" charset="0"/>
                <a:cs typeface="Arial" charset="0"/>
              </a:rPr>
              <a:t>Long Range</a:t>
            </a:r>
          </a:p>
        </p:txBody>
      </p:sp>
      <p:pic>
        <p:nvPicPr>
          <p:cNvPr id="21612" name="Picture 132" descr="medium_codar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0975" y="2919413"/>
            <a:ext cx="1474788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613" name="TextBox 58"/>
          <p:cNvSpPr txBox="1">
            <a:spLocks noChangeArrowheads="1"/>
          </p:cNvSpPr>
          <p:nvPr/>
        </p:nvSpPr>
        <p:spPr bwMode="auto">
          <a:xfrm>
            <a:off x="203200" y="2587625"/>
            <a:ext cx="14668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400" b="1">
                <a:solidFill>
                  <a:srgbClr val="FFFF00"/>
                </a:solidFill>
                <a:ea typeface="Arial" charset="0"/>
                <a:cs typeface="Arial" charset="0"/>
              </a:rPr>
              <a:t>Medium Range</a:t>
            </a:r>
          </a:p>
        </p:txBody>
      </p:sp>
      <p:sp>
        <p:nvSpPr>
          <p:cNvPr id="21614" name="TextBox 57"/>
          <p:cNvSpPr txBox="1">
            <a:spLocks noChangeArrowheads="1"/>
          </p:cNvSpPr>
          <p:nvPr/>
        </p:nvSpPr>
        <p:spPr bwMode="auto">
          <a:xfrm>
            <a:off x="279400" y="4256088"/>
            <a:ext cx="12525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400" b="1">
                <a:solidFill>
                  <a:srgbClr val="008000"/>
                </a:solidFill>
                <a:ea typeface="Arial" charset="0"/>
                <a:cs typeface="Arial" charset="0"/>
              </a:rPr>
              <a:t>Short Range</a:t>
            </a:r>
          </a:p>
        </p:txBody>
      </p:sp>
      <p:pic>
        <p:nvPicPr>
          <p:cNvPr id="21615" name="Picture 110" descr="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06563" y="6140450"/>
            <a:ext cx="1058862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16" name="Picture 111" descr="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16213" y="6038850"/>
            <a:ext cx="771525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17" name="Picture 112" descr="CNTPO_Logo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90600" y="6088063"/>
            <a:ext cx="6556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18" name="Picture 113" descr="NOAA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28600" y="6083300"/>
            <a:ext cx="6223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19" name="Picture 114" descr="NOPP"/>
          <p:cNvPicPr>
            <a:picLocks noChangeAspect="1" noChangeArrowheads="1"/>
          </p:cNvPicPr>
          <p:nvPr/>
        </p:nvPicPr>
        <p:blipFill>
          <a:blip r:embed="rId10"/>
          <a:srcRect l="17500" r="6805"/>
          <a:stretch>
            <a:fillRect/>
          </a:stretch>
        </p:blipFill>
        <p:spPr bwMode="auto">
          <a:xfrm>
            <a:off x="3505200" y="6118225"/>
            <a:ext cx="86518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20" name="Picture 115" descr="coast guard RD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419600" y="6054725"/>
            <a:ext cx="685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21" name="Picture 116" descr="NWRA_logo"/>
          <p:cNvPicPr>
            <a:picLocks noChangeAspect="1" noChangeArrowheads="1"/>
          </p:cNvPicPr>
          <p:nvPr/>
        </p:nvPicPr>
        <p:blipFill>
          <a:blip r:embed="rId12"/>
          <a:srcRect l="17857" r="17857" b="-1646"/>
          <a:stretch>
            <a:fillRect/>
          </a:stretch>
        </p:blipFill>
        <p:spPr bwMode="auto">
          <a:xfrm>
            <a:off x="6597650" y="6432550"/>
            <a:ext cx="592138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17"/>
          <p:cNvGrpSpPr>
            <a:grpSpLocks noChangeAspect="1"/>
          </p:cNvGrpSpPr>
          <p:nvPr/>
        </p:nvGrpSpPr>
        <p:grpSpPr bwMode="auto">
          <a:xfrm>
            <a:off x="5943600" y="6208713"/>
            <a:ext cx="592138" cy="242887"/>
            <a:chOff x="-2160" y="2160"/>
            <a:chExt cx="1872" cy="768"/>
          </a:xfrm>
        </p:grpSpPr>
        <p:sp>
          <p:nvSpPr>
            <p:cNvPr id="21651" name="Rectangle 118"/>
            <p:cNvSpPr>
              <a:spLocks noChangeAspect="1" noChangeArrowheads="1"/>
            </p:cNvSpPr>
            <p:nvPr/>
          </p:nvSpPr>
          <p:spPr bwMode="auto">
            <a:xfrm>
              <a:off x="-2160" y="2160"/>
              <a:ext cx="1872" cy="76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200"/>
              <a:endParaRPr lang="en-US"/>
            </a:p>
          </p:txBody>
        </p:sp>
        <p:grpSp>
          <p:nvGrpSpPr>
            <p:cNvPr id="3" name="Group 119"/>
            <p:cNvGrpSpPr>
              <a:grpSpLocks noChangeAspect="1"/>
            </p:cNvGrpSpPr>
            <p:nvPr/>
          </p:nvGrpSpPr>
          <p:grpSpPr bwMode="auto">
            <a:xfrm>
              <a:off x="-2112" y="2160"/>
              <a:ext cx="1776" cy="723"/>
              <a:chOff x="-2016" y="912"/>
              <a:chExt cx="1776" cy="723"/>
            </a:xfrm>
          </p:grpSpPr>
          <p:pic>
            <p:nvPicPr>
              <p:cNvPr id="21653" name="Picture 120" descr="Appl_Math_logo"/>
              <p:cNvPicPr>
                <a:picLocks noChangeAspect="1" noChangeArrowheads="1"/>
              </p:cNvPicPr>
              <p:nvPr/>
            </p:nvPicPr>
            <p:blipFill>
              <a:blip r:embed="rId13"/>
              <a:srcRect l="32555" r="21339" b="769"/>
              <a:stretch>
                <a:fillRect/>
              </a:stretch>
            </p:blipFill>
            <p:spPr bwMode="auto">
              <a:xfrm>
                <a:off x="-2016" y="1248"/>
                <a:ext cx="1776" cy="3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654" name="Picture 121" descr="Appl_Math_logo"/>
              <p:cNvPicPr>
                <a:picLocks noChangeAspect="1" noChangeArrowheads="1"/>
              </p:cNvPicPr>
              <p:nvPr/>
            </p:nvPicPr>
            <p:blipFill>
              <a:blip r:embed="rId13"/>
              <a:srcRect r="67445" b="1538"/>
              <a:stretch>
                <a:fillRect/>
              </a:stretch>
            </p:blipFill>
            <p:spPr bwMode="auto">
              <a:xfrm>
                <a:off x="-1755" y="912"/>
                <a:ext cx="1254" cy="3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21623" name="Picture 122" descr="OPT_logo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248525" y="6208713"/>
            <a:ext cx="896938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24" name="Picture 123" descr="Knapper_Smaa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229600" y="6096000"/>
            <a:ext cx="646113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25" name="Picture 124" descr="NSF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129213" y="6018213"/>
            <a:ext cx="814387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26" name="Picture 124" descr="2008_COOL_LOGO_transparent_for_dark_bg.png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103188" y="119063"/>
            <a:ext cx="1116012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27" name="Picture 140" descr="CODAR for_dark_bg.png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7866063" y="76200"/>
            <a:ext cx="1201737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28" name="Picture 110" descr="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95600" y="1447800"/>
            <a:ext cx="627063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29" name="Picture 124" descr="NSF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006975" y="5324475"/>
            <a:ext cx="32702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30" name="Picture 112" descr="CNTPO_Logo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30725" y="4564063"/>
            <a:ext cx="309563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31" name="Picture 110" descr="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86200" y="1416050"/>
            <a:ext cx="627063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32" name="Picture 112" descr="CNTPO_Logo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486400" y="3810000"/>
            <a:ext cx="309563" cy="3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33" name="Picture 113" descr="NOAA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445500" y="4657725"/>
            <a:ext cx="269875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34" name="Picture 111" descr="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40550" y="4657725"/>
            <a:ext cx="3556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35" name="Picture 122" descr="OPT_logo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296275" y="3856038"/>
            <a:ext cx="585788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36" name="Picture 122" descr="OPT_logo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312025" y="3925888"/>
            <a:ext cx="585788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37" name="Picture 122" descr="OPT_logo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797800" y="3035300"/>
            <a:ext cx="585788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38" name="Picture 111" descr="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56425" y="2995613"/>
            <a:ext cx="3556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39" name="Picture 111" descr="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69000" y="3011488"/>
            <a:ext cx="3556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40" name="Picture 112" descr="CNTPO_Logo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006975" y="3048000"/>
            <a:ext cx="309563" cy="3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41" name="Picture 140" descr="CODAR for_dark_bg.png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4883150" y="1470025"/>
            <a:ext cx="531813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42" name="Picture 112" descr="CNTPO_Logo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969000" y="1498600"/>
            <a:ext cx="309563" cy="3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43" name="Picture 113" descr="NOAA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459663" y="1470025"/>
            <a:ext cx="269875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44" name="Picture 113" descr="NOAA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443913" y="1470025"/>
            <a:ext cx="269875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45" name="Picture 140" descr="CODAR for_dark_bg.png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3433763" y="2243138"/>
            <a:ext cx="531812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46" name="Picture 110" descr="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84675" y="2270125"/>
            <a:ext cx="627063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47" name="Picture 114" descr="NOPP"/>
          <p:cNvPicPr>
            <a:picLocks noChangeAspect="1" noChangeArrowheads="1"/>
          </p:cNvPicPr>
          <p:nvPr/>
        </p:nvPicPr>
        <p:blipFill>
          <a:blip r:embed="rId10"/>
          <a:srcRect l="17500" r="6805"/>
          <a:stretch>
            <a:fillRect/>
          </a:stretch>
        </p:blipFill>
        <p:spPr bwMode="auto">
          <a:xfrm>
            <a:off x="2027238" y="4605338"/>
            <a:ext cx="379412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48" name="Picture 114" descr="NOPP"/>
          <p:cNvPicPr>
            <a:picLocks noChangeAspect="1" noChangeArrowheads="1"/>
          </p:cNvPicPr>
          <p:nvPr/>
        </p:nvPicPr>
        <p:blipFill>
          <a:blip r:embed="rId10"/>
          <a:srcRect l="17500" r="6805"/>
          <a:stretch>
            <a:fillRect/>
          </a:stretch>
        </p:blipFill>
        <p:spPr bwMode="auto">
          <a:xfrm>
            <a:off x="2547938" y="5283200"/>
            <a:ext cx="379412" cy="25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49" name="Picture 115" descr="coast guard RD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521325" y="2270125"/>
            <a:ext cx="280988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50" name="Picture 110" descr="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81375" y="4543425"/>
            <a:ext cx="627063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18 July 2010 Blog Entry - </a:t>
            </a:r>
            <a:r>
              <a:rPr lang="en-US" sz="2000" b="1" i="1" dirty="0" smtClean="0"/>
              <a:t>2010-2020: The Ocean Forecasting Decade</a:t>
            </a:r>
            <a:endParaRPr lang="en-US" sz="2000" b="1" i="1" dirty="0"/>
          </a:p>
        </p:txBody>
      </p:sp>
      <p:pic>
        <p:nvPicPr>
          <p:cNvPr id="3" name="Picture 2" descr="100718_fla_slick_sabgo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55808"/>
            <a:ext cx="8272578" cy="56692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18 July 2010 Blog Entry - </a:t>
            </a:r>
            <a:r>
              <a:rPr lang="en-US" sz="2000" b="1" i="1" dirty="0" smtClean="0"/>
              <a:t>2010-2020: The Ocean Forecasting Decade</a:t>
            </a:r>
            <a:endParaRPr lang="en-US" sz="2000" b="1" i="1" dirty="0"/>
          </a:p>
        </p:txBody>
      </p:sp>
      <p:pic>
        <p:nvPicPr>
          <p:cNvPr id="6" name="Picture 5" descr="100718_fla_ssh_sabgo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57200"/>
            <a:ext cx="8272578" cy="56692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18 July 2010 Blog Entry - </a:t>
            </a:r>
            <a:r>
              <a:rPr lang="en-US" sz="2000" b="1" i="1" dirty="0" smtClean="0"/>
              <a:t>2010-2020: The Ocean Forecasting Decade</a:t>
            </a:r>
            <a:endParaRPr lang="en-US" sz="2000" b="1" i="1" dirty="0"/>
          </a:p>
        </p:txBody>
      </p:sp>
      <p:pic>
        <p:nvPicPr>
          <p:cNvPr id="3" name="Picture 2" descr="100718_fla_ssh_sabgom_hyco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71" y="457200"/>
            <a:ext cx="8272578" cy="56692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18 July 2010 Blog Entry - </a:t>
            </a:r>
            <a:r>
              <a:rPr lang="en-US" sz="2000" b="1" i="1" dirty="0" smtClean="0"/>
              <a:t>2010-2020: The Ocean Forecasting Decade</a:t>
            </a:r>
            <a:endParaRPr lang="en-US" sz="2000" b="1" i="1" dirty="0"/>
          </a:p>
        </p:txBody>
      </p:sp>
      <p:pic>
        <p:nvPicPr>
          <p:cNvPr id="3" name="Picture 2" descr="100718_fla_zoo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57200"/>
            <a:ext cx="8272579" cy="56692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3352800" cy="18288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/>
                </a:solidFill>
                <a:ea typeface="Geneva" charset="0"/>
                <a:cs typeface="Geneva" charset="0"/>
              </a:rPr>
              <a:t>Feedback from the Deepwater Horizon </a:t>
            </a:r>
            <a:br>
              <a:rPr lang="en-US" sz="2800" dirty="0" smtClean="0">
                <a:solidFill>
                  <a:schemeClr val="tx1"/>
                </a:solidFill>
                <a:ea typeface="Geneva" charset="0"/>
                <a:cs typeface="Geneva" charset="0"/>
              </a:rPr>
            </a:br>
            <a:r>
              <a:rPr lang="en-US" sz="2800" dirty="0" smtClean="0">
                <a:ea typeface="Geneva" charset="0"/>
                <a:cs typeface="Geneva" charset="0"/>
              </a:rPr>
              <a:t>Incident</a:t>
            </a:r>
            <a:r>
              <a:rPr lang="en-US" sz="2800" dirty="0" smtClean="0">
                <a:solidFill>
                  <a:schemeClr val="tx1"/>
                </a:solidFill>
                <a:ea typeface="Geneva" charset="0"/>
                <a:cs typeface="Geneva" charset="0"/>
              </a:rPr>
              <a:t> Command Center</a:t>
            </a:r>
          </a:p>
        </p:txBody>
      </p:sp>
      <p:sp>
        <p:nvSpPr>
          <p:cNvPr id="33795" name="TextBox 3"/>
          <p:cNvSpPr txBox="1">
            <a:spLocks noChangeArrowheads="1"/>
          </p:cNvSpPr>
          <p:nvPr/>
        </p:nvSpPr>
        <p:spPr bwMode="auto">
          <a:xfrm>
            <a:off x="228600" y="5257800"/>
            <a:ext cx="84582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/>
              <a:t>“…Thanks to everyone for all of your efforts to support the Response and the very professional and competent manner in which you have executed your efforts.  IOOS has played a huge role in informing the modeling teams and the Unified Command through your extraordinary service. “</a:t>
            </a:r>
          </a:p>
          <a:p>
            <a:r>
              <a:rPr lang="en-US" sz="1400"/>
              <a:t>	</a:t>
            </a:r>
            <a:r>
              <a:rPr lang="en-US" sz="1200" i="1"/>
              <a:t>- Sam Walker (IOOS representative to Deepwater Horizon Unified Command Center), August 6, 2010</a:t>
            </a:r>
          </a:p>
        </p:txBody>
      </p:sp>
      <p:sp>
        <p:nvSpPr>
          <p:cNvPr id="33796" name="TextBox 4"/>
          <p:cNvSpPr txBox="1">
            <a:spLocks noChangeArrowheads="1"/>
          </p:cNvSpPr>
          <p:nvPr/>
        </p:nvSpPr>
        <p:spPr bwMode="auto">
          <a:xfrm>
            <a:off x="152400" y="4495800"/>
            <a:ext cx="84582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/>
              <a:t>“… AWESOME JOB - that call that we had last week was a very good thing.  You are taking a huge burden off of the team here who is trying to simply capture the deluge of assets now being deployed. “</a:t>
            </a:r>
          </a:p>
          <a:p>
            <a:r>
              <a:rPr lang="en-US" sz="1400"/>
              <a:t>	</a:t>
            </a:r>
            <a:r>
              <a:rPr lang="en-US" sz="1200" i="1"/>
              <a:t>- Sam Walker (IOOS representative to Deepwater Horizon Unified Command Center), July 2, 2010</a:t>
            </a:r>
          </a:p>
        </p:txBody>
      </p:sp>
      <p:sp>
        <p:nvSpPr>
          <p:cNvPr id="33797" name="TextBox 5"/>
          <p:cNvSpPr txBox="1">
            <a:spLocks noChangeArrowheads="1"/>
          </p:cNvSpPr>
          <p:nvPr/>
        </p:nvSpPr>
        <p:spPr bwMode="auto">
          <a:xfrm>
            <a:off x="152400" y="3276600"/>
            <a:ext cx="8610600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/>
              <a:t>“All - Greetings from Unified Area Command in New Orleans.  I couldn't agree more - the IOOS community has acquitted itself very well during this  entire incident.  Not only has everyone provided valuable information - you have done it without getting in the way of the ongoing operations. It's been a pleasure to represent IOOS here and see all the great contributions from the larger IOOS community. “</a:t>
            </a:r>
          </a:p>
          <a:p>
            <a:r>
              <a:rPr lang="en-US" sz="1200"/>
              <a:t>	</a:t>
            </a:r>
            <a:r>
              <a:rPr lang="en-US" sz="1200" i="1"/>
              <a:t>- Sam Walker (IOOS representative to Deepwater Horizon Unified Command Center), June 18, 2010</a:t>
            </a:r>
          </a:p>
        </p:txBody>
      </p:sp>
      <p:pic>
        <p:nvPicPr>
          <p:cNvPr id="33798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2800" y="0"/>
            <a:ext cx="5791200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9" name="TextBox 6"/>
          <p:cNvSpPr txBox="1">
            <a:spLocks noChangeArrowheads="1"/>
          </p:cNvSpPr>
          <p:nvPr/>
        </p:nvSpPr>
        <p:spPr bwMode="auto">
          <a:xfrm>
            <a:off x="3429000" y="0"/>
            <a:ext cx="5394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Composite of Satellite Observed Oil Spill Locations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3352800" cy="18288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/>
                </a:solidFill>
                <a:ea typeface="Geneva" charset="0"/>
                <a:cs typeface="Geneva" charset="0"/>
              </a:rPr>
              <a:t>Feedback from the Deepwater Horizon </a:t>
            </a:r>
            <a:br>
              <a:rPr lang="en-US" sz="2800" dirty="0" smtClean="0">
                <a:solidFill>
                  <a:schemeClr val="tx1"/>
                </a:solidFill>
                <a:ea typeface="Geneva" charset="0"/>
                <a:cs typeface="Geneva" charset="0"/>
              </a:rPr>
            </a:br>
            <a:r>
              <a:rPr lang="en-US" sz="2800" dirty="0" smtClean="0">
                <a:ea typeface="Geneva" charset="0"/>
                <a:cs typeface="Geneva" charset="0"/>
              </a:rPr>
              <a:t>Incident</a:t>
            </a:r>
            <a:r>
              <a:rPr lang="en-US" sz="2800" dirty="0" smtClean="0">
                <a:solidFill>
                  <a:schemeClr val="tx1"/>
                </a:solidFill>
                <a:ea typeface="Geneva" charset="0"/>
                <a:cs typeface="Geneva" charset="0"/>
              </a:rPr>
              <a:t> Command Center</a:t>
            </a:r>
          </a:p>
        </p:txBody>
      </p:sp>
      <p:sp>
        <p:nvSpPr>
          <p:cNvPr id="33795" name="TextBox 3"/>
          <p:cNvSpPr txBox="1">
            <a:spLocks noChangeArrowheads="1"/>
          </p:cNvSpPr>
          <p:nvPr/>
        </p:nvSpPr>
        <p:spPr bwMode="auto">
          <a:xfrm>
            <a:off x="228600" y="5257800"/>
            <a:ext cx="84582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/>
              <a:t>“…Thanks to everyone for all of your efforts to support the Response and the very professional and competent manner in which you have executed your efforts.  IOOS has played a huge role in informing the modeling teams and the Unified Command through your extraordinary service. “</a:t>
            </a:r>
          </a:p>
          <a:p>
            <a:r>
              <a:rPr lang="en-US" sz="1400"/>
              <a:t>	</a:t>
            </a:r>
            <a:r>
              <a:rPr lang="en-US" sz="1200" i="1"/>
              <a:t>- Sam Walker (IOOS representative to Deepwater Horizon Unified Command Center), August 6, 2010</a:t>
            </a:r>
          </a:p>
        </p:txBody>
      </p:sp>
      <p:sp>
        <p:nvSpPr>
          <p:cNvPr id="33796" name="TextBox 4"/>
          <p:cNvSpPr txBox="1">
            <a:spLocks noChangeArrowheads="1"/>
          </p:cNvSpPr>
          <p:nvPr/>
        </p:nvSpPr>
        <p:spPr bwMode="auto">
          <a:xfrm>
            <a:off x="152400" y="4495800"/>
            <a:ext cx="84582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/>
              <a:t>“… AWESOME JOB - that call that we had last week was a very good thing.  You are taking a huge burden off of the team here who is trying to simply capture the deluge of assets now being deployed. “</a:t>
            </a:r>
          </a:p>
          <a:p>
            <a:r>
              <a:rPr lang="en-US" sz="1400"/>
              <a:t>	</a:t>
            </a:r>
            <a:r>
              <a:rPr lang="en-US" sz="1200" i="1"/>
              <a:t>- Sam Walker (IOOS representative to Deepwater Horizon Unified Command Center), July 2, 2010</a:t>
            </a:r>
          </a:p>
        </p:txBody>
      </p:sp>
      <p:sp>
        <p:nvSpPr>
          <p:cNvPr id="33797" name="TextBox 5"/>
          <p:cNvSpPr txBox="1">
            <a:spLocks noChangeArrowheads="1"/>
          </p:cNvSpPr>
          <p:nvPr/>
        </p:nvSpPr>
        <p:spPr bwMode="auto">
          <a:xfrm>
            <a:off x="152400" y="3276600"/>
            <a:ext cx="8610600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“All - Greetings from Unified Area Command in New Orleans.  I couldn't agree more - the IOOS community has acquitted itself very well during this  entire incident.  Not only has everyone provided valuable information - you have </a:t>
            </a:r>
            <a:r>
              <a:rPr lang="en-US" sz="1400" dirty="0" smtClean="0"/>
              <a:t>done </a:t>
            </a:r>
            <a:r>
              <a:rPr lang="en-US" sz="1400" dirty="0"/>
              <a:t>it without getting in the way of the ongoing operations. It's been a pleasure to represent IOOS here and see all the great contributions from the larger IOOS community. “</a:t>
            </a:r>
          </a:p>
          <a:p>
            <a:r>
              <a:rPr lang="en-US" sz="1200" dirty="0"/>
              <a:t>	</a:t>
            </a:r>
            <a:r>
              <a:rPr lang="en-US" sz="1200" i="1" dirty="0"/>
              <a:t>- Sam Walker (IOOS representative to Deepwater Horizon Unified Command Center), June 18, 2010</a:t>
            </a:r>
          </a:p>
        </p:txBody>
      </p:sp>
      <p:pic>
        <p:nvPicPr>
          <p:cNvPr id="33798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2800" y="0"/>
            <a:ext cx="5791200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9" name="TextBox 6"/>
          <p:cNvSpPr txBox="1">
            <a:spLocks noChangeArrowheads="1"/>
          </p:cNvSpPr>
          <p:nvPr/>
        </p:nvSpPr>
        <p:spPr bwMode="auto">
          <a:xfrm>
            <a:off x="3429000" y="0"/>
            <a:ext cx="5394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Composite of Satellite Observed Oil Spill Locations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45830" y="3311072"/>
            <a:ext cx="3634980" cy="461665"/>
          </a:xfrm>
          <a:prstGeom prst="rect">
            <a:avLst/>
          </a:prstGeom>
          <a:solidFill>
            <a:srgbClr val="008000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We did not get in the way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2665455" y="4497613"/>
            <a:ext cx="3395731" cy="461665"/>
          </a:xfrm>
          <a:prstGeom prst="rect">
            <a:avLst/>
          </a:prstGeom>
          <a:solidFill>
            <a:srgbClr val="008000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We reduced the burden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1374161" y="5275943"/>
            <a:ext cx="5978319" cy="461665"/>
          </a:xfrm>
          <a:prstGeom prst="rect">
            <a:avLst/>
          </a:prstGeom>
          <a:solidFill>
            <a:srgbClr val="008000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We informed modeling teams &amp; leadership</a:t>
            </a:r>
            <a:endParaRPr lang="en-US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4285" t="23155" r="11247" b="13432"/>
          <a:stretch>
            <a:fillRect/>
          </a:stretch>
        </p:blipFill>
        <p:spPr bwMode="auto">
          <a:xfrm>
            <a:off x="1062038" y="0"/>
            <a:ext cx="7018337" cy="3735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84324" name="Text Box 4"/>
          <p:cNvSpPr txBox="1">
            <a:spLocks noChangeArrowheads="1"/>
          </p:cNvSpPr>
          <p:nvPr/>
        </p:nvSpPr>
        <p:spPr bwMode="auto">
          <a:xfrm>
            <a:off x="1" y="5754687"/>
            <a:ext cx="9144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i="1" dirty="0">
                <a:ea typeface="ＭＳ Ｐゴシック" charset="0"/>
                <a:cs typeface="Geneva" charset="0"/>
              </a:rPr>
              <a:t>www.legislative.</a:t>
            </a:r>
            <a:r>
              <a:rPr lang="en-US" b="1" i="1" dirty="0">
                <a:ea typeface="ＭＳ Ｐゴシック" charset="0"/>
                <a:cs typeface="Geneva" charset="0"/>
              </a:rPr>
              <a:t>noaa</a:t>
            </a:r>
            <a:r>
              <a:rPr lang="en-US" i="1" dirty="0">
                <a:ea typeface="ＭＳ Ｐゴシック" charset="0"/>
                <a:cs typeface="Geneva" charset="0"/>
              </a:rPr>
              <a:t>.gov/Testimony/Lubchenco033111.pdf</a:t>
            </a:r>
            <a:r>
              <a:rPr lang="en-US" dirty="0">
                <a:ea typeface="ＭＳ Ｐゴシック" charset="0"/>
                <a:cs typeface="Geneva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001" y="3649134"/>
            <a:ext cx="854286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u="sng" dirty="0" smtClean="0"/>
              <a:t>From Page 10:</a:t>
            </a:r>
          </a:p>
          <a:p>
            <a:r>
              <a:rPr lang="en-US" dirty="0" smtClean="0"/>
              <a:t>Also </a:t>
            </a:r>
            <a:r>
              <a:rPr lang="en-US" dirty="0"/>
              <a:t>in support of oil spill response, NOAA requests a </a:t>
            </a:r>
            <a:r>
              <a:rPr lang="en-US" dirty="0">
                <a:solidFill>
                  <a:srgbClr val="FF0000"/>
                </a:solidFill>
              </a:rPr>
              <a:t>$5.0 million</a:t>
            </a:r>
            <a:r>
              <a:rPr lang="en-US" dirty="0"/>
              <a:t> increase to implement the U.S. Integrated Ocean Observing System (</a:t>
            </a:r>
            <a:r>
              <a:rPr lang="en-US" dirty="0">
                <a:solidFill>
                  <a:srgbClr val="FF0000"/>
                </a:solidFill>
              </a:rPr>
              <a:t>IOOS</a:t>
            </a:r>
            <a:r>
              <a:rPr lang="en-US" dirty="0"/>
              <a:t>®) </a:t>
            </a:r>
            <a:r>
              <a:rPr lang="en-US" dirty="0">
                <a:solidFill>
                  <a:srgbClr val="FF0000"/>
                </a:solidFill>
              </a:rPr>
              <a:t>Surface Current Mapping Plan</a:t>
            </a:r>
            <a:r>
              <a:rPr lang="en-US" dirty="0"/>
              <a:t> using high frequency (HF) radar surface current measurements.</a:t>
            </a:r>
            <a:r>
              <a:rPr lang="en-US" dirty="0" smtClean="0"/>
              <a:t>   HF </a:t>
            </a:r>
            <a:r>
              <a:rPr lang="en-US" dirty="0"/>
              <a:t>radar provides information vital to oil spill response, national defense, homeland security, search and rescue operations, safe marine transportation, water quality and pollutant tracking, and harmful algal bloom forecasting.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374571" y="598714"/>
            <a:ext cx="2249715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3000828" y="3256643"/>
            <a:ext cx="3040743" cy="1632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347357" y="2249714"/>
            <a:ext cx="2358572" cy="181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-505276"/>
            <a:ext cx="11938001" cy="67096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5844" name="TextBox 5"/>
          <p:cNvSpPr txBox="1">
            <a:spLocks noChangeArrowheads="1"/>
          </p:cNvSpPr>
          <p:nvPr/>
        </p:nvSpPr>
        <p:spPr bwMode="auto">
          <a:xfrm>
            <a:off x="0" y="0"/>
            <a:ext cx="5188859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spcAft>
                <a:spcPts val="1200"/>
              </a:spcAft>
            </a:pPr>
            <a:r>
              <a:rPr lang="en-US" sz="2800" b="1" u="sng" dirty="0" smtClean="0">
                <a:solidFill>
                  <a:srgbClr val="FFFF00"/>
                </a:solidFill>
              </a:rPr>
              <a:t>Transformations</a:t>
            </a:r>
            <a:r>
              <a:rPr lang="en-US" sz="2800" b="1" dirty="0" smtClean="0">
                <a:solidFill>
                  <a:srgbClr val="FFFF00"/>
                </a:solidFill>
              </a:rPr>
              <a:t>:</a:t>
            </a:r>
          </a:p>
          <a:p>
            <a:pPr marL="342900" indent="-342900">
              <a:spcAft>
                <a:spcPts val="1200"/>
              </a:spcAft>
              <a:buAutoNum type="arabicParenR"/>
            </a:pPr>
            <a:r>
              <a:rPr lang="en-US" sz="2000" b="1" dirty="0" smtClean="0">
                <a:solidFill>
                  <a:srgbClr val="FFFF00"/>
                </a:solidFill>
              </a:rPr>
              <a:t>U.S. Gliding Observatories Initiated      EGO + USGO + Others = GGO </a:t>
            </a:r>
          </a:p>
          <a:p>
            <a:pPr marL="342900" indent="-342900">
              <a:spcAft>
                <a:spcPts val="1200"/>
              </a:spcAft>
            </a:pPr>
            <a:r>
              <a:rPr lang="en-US" sz="2000" b="1" dirty="0" smtClean="0">
                <a:solidFill>
                  <a:srgbClr val="FFFF00"/>
                </a:solidFill>
              </a:rPr>
              <a:t>2) National HF Radar Network in Budget Global HF Radar Network Initiated</a:t>
            </a:r>
          </a:p>
          <a:p>
            <a:pPr marL="342900" indent="-342900">
              <a:spcAft>
                <a:spcPts val="1200"/>
              </a:spcAft>
            </a:pPr>
            <a:r>
              <a:rPr lang="en-US" sz="2000" b="1" dirty="0" smtClean="0">
                <a:solidFill>
                  <a:srgbClr val="FFFF00"/>
                </a:solidFill>
              </a:rPr>
              <a:t>3) Competitive Science to        Collaborative Societal Impact</a:t>
            </a:r>
          </a:p>
          <a:p>
            <a:pPr marL="342900" indent="-342900">
              <a:spcAft>
                <a:spcPts val="1200"/>
              </a:spcAft>
            </a:pPr>
            <a:r>
              <a:rPr lang="en-US" sz="2000" b="1" dirty="0" smtClean="0">
                <a:solidFill>
                  <a:srgbClr val="FFFF00"/>
                </a:solidFill>
              </a:rPr>
              <a:t>4) Education to Applications</a:t>
            </a:r>
            <a:endParaRPr lang="en-US" sz="2000" b="1" dirty="0" smtClean="0"/>
          </a:p>
        </p:txBody>
      </p:sp>
      <p:pic>
        <p:nvPicPr>
          <p:cNvPr id="35845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4527946"/>
            <a:ext cx="3528785" cy="168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45625" y="4549667"/>
            <a:ext cx="3421017" cy="165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7" name="TextBox 8"/>
          <p:cNvSpPr txBox="1">
            <a:spLocks noChangeArrowheads="1"/>
          </p:cNvSpPr>
          <p:nvPr/>
        </p:nvSpPr>
        <p:spPr bwMode="auto">
          <a:xfrm>
            <a:off x="310514" y="4145643"/>
            <a:ext cx="2725957" cy="371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HMS Challenger Voyage</a:t>
            </a:r>
          </a:p>
        </p:txBody>
      </p:sp>
      <p:sp>
        <p:nvSpPr>
          <p:cNvPr id="35848" name="TextBox 9"/>
          <p:cNvSpPr txBox="1">
            <a:spLocks noChangeArrowheads="1"/>
          </p:cNvSpPr>
          <p:nvPr/>
        </p:nvSpPr>
        <p:spPr bwMode="auto">
          <a:xfrm>
            <a:off x="3592287" y="4161971"/>
            <a:ext cx="351971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World Ocean Circulation Experiment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avhrrsst-hfr13mhz_20120110T190000-20120111T190000_maracoos_std_lore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16450" y="533400"/>
            <a:ext cx="4213225" cy="524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4" descr="avhrrsst-hfr5mhz_20111125T080000-20111126T080000_maracoos_std_lores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5100" y="533400"/>
            <a:ext cx="4537075" cy="436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Box 3"/>
          <p:cNvSpPr txBox="1">
            <a:spLocks noChangeArrowheads="1"/>
          </p:cNvSpPr>
          <p:nvPr/>
        </p:nvSpPr>
        <p:spPr bwMode="auto">
          <a:xfrm>
            <a:off x="685800" y="0"/>
            <a:ext cx="7747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/>
              <a:t>Mid-Atlantic Bight Testbeds – Long Range and Medium Range</a:t>
            </a:r>
          </a:p>
        </p:txBody>
      </p:sp>
      <p:sp>
        <p:nvSpPr>
          <p:cNvPr id="23557" name="TextBox 4"/>
          <p:cNvSpPr txBox="1">
            <a:spLocks noChangeArrowheads="1"/>
          </p:cNvSpPr>
          <p:nvPr/>
        </p:nvSpPr>
        <p:spPr bwMode="auto">
          <a:xfrm>
            <a:off x="457200" y="5105400"/>
            <a:ext cx="38369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5 MHz Testbed for Current Mapping</a:t>
            </a:r>
          </a:p>
        </p:txBody>
      </p:sp>
      <p:sp>
        <p:nvSpPr>
          <p:cNvPr id="23558" name="TextBox 5"/>
          <p:cNvSpPr txBox="1">
            <a:spLocks noChangeArrowheads="1"/>
          </p:cNvSpPr>
          <p:nvPr/>
        </p:nvSpPr>
        <p:spPr bwMode="auto">
          <a:xfrm>
            <a:off x="4800600" y="5791200"/>
            <a:ext cx="38623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13 MHz Testbed for Vessel Tracking</a:t>
            </a:r>
          </a:p>
        </p:txBody>
      </p:sp>
      <p:sp>
        <p:nvSpPr>
          <p:cNvPr id="23559" name="TextBox 6"/>
          <p:cNvSpPr txBox="1">
            <a:spLocks noChangeArrowheads="1"/>
          </p:cNvSpPr>
          <p:nvPr/>
        </p:nvSpPr>
        <p:spPr bwMode="auto">
          <a:xfrm>
            <a:off x="1219200" y="5562600"/>
            <a:ext cx="25638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/>
              <a:t>Both are Dual Use</a:t>
            </a:r>
          </a:p>
          <a:p>
            <a:r>
              <a:rPr lang="en-US" sz="2000" b="1"/>
              <a:t>Both are Multistatic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Figure04_col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38200"/>
            <a:ext cx="3200400" cy="269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57200" y="6584950"/>
            <a:ext cx="2133600" cy="365125"/>
          </a:xfrm>
          <a:noFill/>
        </p:spPr>
        <p:txBody>
          <a:bodyPr/>
          <a:lstStyle/>
          <a:p>
            <a:pPr algn="l"/>
            <a:fld id="{6A00C64A-9FCA-1E4D-815C-FA28E9FD70B4}" type="slidenum">
              <a:rPr lang="en-US"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ＭＳ Ｐゴシック" charset="-128"/>
              </a:rPr>
              <a:pPr algn="l"/>
              <a:t>6</a:t>
            </a:fld>
            <a:endParaRPr lang="en-US" sz="1200">
              <a:solidFill>
                <a:srgbClr val="898989"/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4580" name="TextBox 7"/>
          <p:cNvSpPr txBox="1">
            <a:spLocks noChangeArrowheads="1"/>
          </p:cNvSpPr>
          <p:nvPr/>
        </p:nvSpPr>
        <p:spPr bwMode="auto">
          <a:xfrm>
            <a:off x="0" y="0"/>
            <a:ext cx="914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u="sng" dirty="0">
                <a:ea typeface="Arial" charset="0"/>
                <a:cs typeface="Arial" charset="0"/>
              </a:rPr>
              <a:t>Transition</a:t>
            </a:r>
            <a:r>
              <a:rPr lang="en-US" sz="2000" b="1" dirty="0">
                <a:ea typeface="Arial" charset="0"/>
                <a:cs typeface="Arial" charset="0"/>
              </a:rPr>
              <a:t> Objective – </a:t>
            </a:r>
            <a:r>
              <a:rPr lang="en-US" sz="2000" b="1" i="1" dirty="0">
                <a:ea typeface="Arial" charset="0"/>
                <a:cs typeface="Arial" charset="0"/>
              </a:rPr>
              <a:t>Operational Dual Use through </a:t>
            </a:r>
          </a:p>
          <a:p>
            <a:pPr algn="ctr"/>
            <a:r>
              <a:rPr lang="en-US" sz="2000" b="1" i="1" dirty="0">
                <a:ea typeface="Arial" charset="0"/>
                <a:cs typeface="Arial" charset="0"/>
              </a:rPr>
              <a:t>(a) DHS SAROPS</a:t>
            </a:r>
            <a:r>
              <a:rPr lang="en-US" sz="2000" b="1" i="1" dirty="0" smtClean="0">
                <a:ea typeface="Arial" charset="0"/>
                <a:cs typeface="Arial" charset="0"/>
              </a:rPr>
              <a:t>, (</a:t>
            </a:r>
            <a:r>
              <a:rPr lang="en-US" sz="2000" b="1" i="1" dirty="0" err="1" smtClean="0">
                <a:ea typeface="Arial" charset="0"/>
                <a:cs typeface="Arial" charset="0"/>
              </a:rPr>
              <a:t>b</a:t>
            </a:r>
            <a:r>
              <a:rPr lang="en-US" sz="2000" b="1" i="1" dirty="0" smtClean="0">
                <a:ea typeface="Arial" charset="0"/>
                <a:cs typeface="Arial" charset="0"/>
              </a:rPr>
              <a:t>) </a:t>
            </a:r>
            <a:r>
              <a:rPr lang="en-US" sz="2000" b="1" i="1" dirty="0" err="1">
                <a:ea typeface="Arial" charset="0"/>
                <a:cs typeface="Arial" charset="0"/>
              </a:rPr>
              <a:t>DoC</a:t>
            </a:r>
            <a:r>
              <a:rPr lang="en-US" sz="2000" b="1" i="1" dirty="0">
                <a:ea typeface="Arial" charset="0"/>
                <a:cs typeface="Arial" charset="0"/>
              </a:rPr>
              <a:t> PORTS</a:t>
            </a:r>
          </a:p>
        </p:txBody>
      </p:sp>
      <p:pic>
        <p:nvPicPr>
          <p:cNvPr id="24581" name="Picture 6" descr="Screen shot 2010-11-12 at 4.38.20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0" y="762000"/>
            <a:ext cx="4433888" cy="24384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</p:pic>
      <p:pic>
        <p:nvPicPr>
          <p:cNvPr id="2458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48400" y="3162300"/>
            <a:ext cx="289560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Up Arrow 13"/>
          <p:cNvSpPr/>
          <p:nvPr/>
        </p:nvSpPr>
        <p:spPr>
          <a:xfrm rot="5400000">
            <a:off x="3352800" y="1600200"/>
            <a:ext cx="363538" cy="363538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5" name="Up Arrow 14"/>
          <p:cNvSpPr/>
          <p:nvPr/>
        </p:nvSpPr>
        <p:spPr>
          <a:xfrm rot="10800000">
            <a:off x="7696200" y="2438400"/>
            <a:ext cx="363538" cy="355600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pic>
        <p:nvPicPr>
          <p:cNvPr id="24585" name="Picture 1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39000" y="5410200"/>
            <a:ext cx="1905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Bent-Up Arrow 16"/>
          <p:cNvSpPr/>
          <p:nvPr/>
        </p:nvSpPr>
        <p:spPr bwMode="auto">
          <a:xfrm rot="5400000">
            <a:off x="473869" y="3717131"/>
            <a:ext cx="850900" cy="731838"/>
          </a:xfrm>
          <a:prstGeom prst="bentUpArrow">
            <a:avLst>
              <a:gd name="adj1" fmla="val 26173"/>
              <a:gd name="adj2" fmla="val 25000"/>
              <a:gd name="adj3" fmla="val 25000"/>
            </a:avLst>
          </a:prstGeom>
          <a:solidFill>
            <a:srgbClr val="FFFF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" name="Bent-Up Arrow 17"/>
          <p:cNvSpPr/>
          <p:nvPr/>
        </p:nvSpPr>
        <p:spPr bwMode="auto">
          <a:xfrm>
            <a:off x="5638800" y="5638800"/>
            <a:ext cx="850900" cy="731838"/>
          </a:xfrm>
          <a:prstGeom prst="bentUpArrow">
            <a:avLst>
              <a:gd name="adj1" fmla="val 26173"/>
              <a:gd name="adj2" fmla="val 25000"/>
              <a:gd name="adj3" fmla="val 25000"/>
            </a:avLst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" name="Up Arrow 18"/>
          <p:cNvSpPr/>
          <p:nvPr/>
        </p:nvSpPr>
        <p:spPr>
          <a:xfrm rot="10800000">
            <a:off x="8610600" y="5181600"/>
            <a:ext cx="363538" cy="355600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4590" name="TextBox 19"/>
          <p:cNvSpPr txBox="1">
            <a:spLocks noChangeArrowheads="1"/>
          </p:cNvSpPr>
          <p:nvPr/>
        </p:nvSpPr>
        <p:spPr bwMode="auto">
          <a:xfrm>
            <a:off x="3276600" y="762000"/>
            <a:ext cx="15033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>
                <a:ea typeface="Arial" charset="0"/>
                <a:cs typeface="Arial" charset="0"/>
              </a:rPr>
              <a:t>Surface Currents</a:t>
            </a:r>
          </a:p>
        </p:txBody>
      </p:sp>
      <p:sp>
        <p:nvSpPr>
          <p:cNvPr id="24591" name="TextBox 20"/>
          <p:cNvSpPr txBox="1">
            <a:spLocks noChangeArrowheads="1"/>
          </p:cNvSpPr>
          <p:nvPr/>
        </p:nvSpPr>
        <p:spPr bwMode="auto">
          <a:xfrm>
            <a:off x="0" y="4419600"/>
            <a:ext cx="273607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ea typeface="Arial" charset="0"/>
                <a:cs typeface="Arial" charset="0"/>
              </a:rPr>
              <a:t>High Resolution</a:t>
            </a:r>
          </a:p>
          <a:p>
            <a:r>
              <a:rPr lang="en-US" sz="2000" dirty="0" smtClean="0">
                <a:ea typeface="Arial" charset="0"/>
                <a:cs typeface="Arial" charset="0"/>
              </a:rPr>
              <a:t>Outer Harbor Currents</a:t>
            </a:r>
          </a:p>
        </p:txBody>
      </p:sp>
      <p:pic>
        <p:nvPicPr>
          <p:cNvPr id="24" name="Picture 23" descr="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86200" y="2362200"/>
            <a:ext cx="83185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24594" name="Picture 2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486400" y="5181600"/>
            <a:ext cx="17526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3184071" y="4073071"/>
            <a:ext cx="22940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PORTS</a:t>
            </a:r>
            <a:endParaRPr lang="en-US" sz="48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2"/>
          <p:cNvSpPr txBox="1">
            <a:spLocks noChangeArrowheads="1"/>
          </p:cNvSpPr>
          <p:nvPr/>
        </p:nvSpPr>
        <p:spPr bwMode="auto">
          <a:xfrm>
            <a:off x="5334000" y="2857500"/>
            <a:ext cx="9906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Vessels - </a:t>
            </a:r>
          </a:p>
          <a:p>
            <a:endParaRPr lang="en-US" sz="1400">
              <a:solidFill>
                <a:schemeClr val="bg1"/>
              </a:solidFill>
            </a:endParaRPr>
          </a:p>
          <a:p>
            <a:r>
              <a:rPr lang="en-US" sz="1400">
                <a:solidFill>
                  <a:schemeClr val="bg1"/>
                </a:solidFill>
              </a:rPr>
              <a:t>Satellite</a:t>
            </a:r>
          </a:p>
        </p:txBody>
      </p:sp>
      <p:sp>
        <p:nvSpPr>
          <p:cNvPr id="25603" name="TextBox 7"/>
          <p:cNvSpPr txBox="1">
            <a:spLocks noChangeArrowheads="1"/>
          </p:cNvSpPr>
          <p:nvPr/>
        </p:nvSpPr>
        <p:spPr bwMode="auto">
          <a:xfrm>
            <a:off x="6027738" y="3513138"/>
            <a:ext cx="14922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Satellite</a:t>
            </a:r>
          </a:p>
        </p:txBody>
      </p:sp>
      <p:sp>
        <p:nvSpPr>
          <p:cNvPr id="25604" name="TextBox 8"/>
          <p:cNvSpPr txBox="1">
            <a:spLocks noChangeArrowheads="1"/>
          </p:cNvSpPr>
          <p:nvPr/>
        </p:nvSpPr>
        <p:spPr bwMode="auto">
          <a:xfrm>
            <a:off x="6027738" y="3832225"/>
            <a:ext cx="11779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Ships/ Vessels</a:t>
            </a:r>
          </a:p>
        </p:txBody>
      </p:sp>
      <p:sp>
        <p:nvSpPr>
          <p:cNvPr id="25605" name="TextBox 9"/>
          <p:cNvSpPr txBox="1">
            <a:spLocks noChangeArrowheads="1"/>
          </p:cNvSpPr>
          <p:nvPr/>
        </p:nvSpPr>
        <p:spPr bwMode="auto">
          <a:xfrm>
            <a:off x="6027738" y="4151313"/>
            <a:ext cx="110013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REMUS</a:t>
            </a:r>
          </a:p>
        </p:txBody>
      </p:sp>
      <p:sp>
        <p:nvSpPr>
          <p:cNvPr id="25606" name="TextBox 10"/>
          <p:cNvSpPr txBox="1">
            <a:spLocks noChangeArrowheads="1"/>
          </p:cNvSpPr>
          <p:nvPr/>
        </p:nvSpPr>
        <p:spPr bwMode="auto">
          <a:xfrm>
            <a:off x="6027738" y="4470400"/>
            <a:ext cx="8636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Modeling</a:t>
            </a:r>
          </a:p>
        </p:txBody>
      </p:sp>
      <p:sp>
        <p:nvSpPr>
          <p:cNvPr id="25607" name="TextBox 11"/>
          <p:cNvSpPr txBox="1">
            <a:spLocks noChangeArrowheads="1"/>
          </p:cNvSpPr>
          <p:nvPr/>
        </p:nvSpPr>
        <p:spPr bwMode="auto">
          <a:xfrm>
            <a:off x="6027738" y="4789488"/>
            <a:ext cx="1020762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Leadership</a:t>
            </a:r>
          </a:p>
        </p:txBody>
      </p:sp>
      <p:sp>
        <p:nvSpPr>
          <p:cNvPr id="25608" name="TextBox 12"/>
          <p:cNvSpPr txBox="1">
            <a:spLocks noChangeArrowheads="1"/>
          </p:cNvSpPr>
          <p:nvPr/>
        </p:nvSpPr>
        <p:spPr bwMode="auto">
          <a:xfrm>
            <a:off x="7440613" y="3513138"/>
            <a:ext cx="708025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CODAR</a:t>
            </a:r>
          </a:p>
        </p:txBody>
      </p:sp>
      <p:sp>
        <p:nvSpPr>
          <p:cNvPr id="25609" name="TextBox 13"/>
          <p:cNvSpPr txBox="1">
            <a:spLocks noChangeArrowheads="1"/>
          </p:cNvSpPr>
          <p:nvPr/>
        </p:nvSpPr>
        <p:spPr bwMode="auto">
          <a:xfrm>
            <a:off x="7440613" y="3832225"/>
            <a:ext cx="7080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Glider</a:t>
            </a:r>
          </a:p>
        </p:txBody>
      </p:sp>
      <p:sp>
        <p:nvSpPr>
          <p:cNvPr id="25610" name="TextBox 14"/>
          <p:cNvSpPr txBox="1">
            <a:spLocks noChangeArrowheads="1"/>
          </p:cNvSpPr>
          <p:nvPr/>
        </p:nvSpPr>
        <p:spPr bwMode="auto">
          <a:xfrm>
            <a:off x="7440613" y="4151313"/>
            <a:ext cx="7874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Data Vis.</a:t>
            </a:r>
          </a:p>
        </p:txBody>
      </p:sp>
      <p:sp>
        <p:nvSpPr>
          <p:cNvPr id="25611" name="TextBox 15"/>
          <p:cNvSpPr txBox="1">
            <a:spLocks noChangeArrowheads="1"/>
          </p:cNvSpPr>
          <p:nvPr/>
        </p:nvSpPr>
        <p:spPr bwMode="auto">
          <a:xfrm>
            <a:off x="7440613" y="4470400"/>
            <a:ext cx="70802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Security</a:t>
            </a:r>
          </a:p>
        </p:txBody>
      </p:sp>
      <p:sp>
        <p:nvSpPr>
          <p:cNvPr id="25612" name="TextBox 16"/>
          <p:cNvSpPr txBox="1">
            <a:spLocks noChangeArrowheads="1"/>
          </p:cNvSpPr>
          <p:nvPr/>
        </p:nvSpPr>
        <p:spPr bwMode="auto">
          <a:xfrm>
            <a:off x="7440613" y="4789488"/>
            <a:ext cx="86518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Education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791200" y="3354388"/>
            <a:ext cx="2436813" cy="183356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614" name="TextBox 5"/>
          <p:cNvSpPr txBox="1">
            <a:spLocks noChangeArrowheads="1"/>
          </p:cNvSpPr>
          <p:nvPr/>
        </p:nvSpPr>
        <p:spPr bwMode="auto">
          <a:xfrm>
            <a:off x="5257800" y="465138"/>
            <a:ext cx="37623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FFFFFF"/>
                </a:solidFill>
                <a:latin typeface="News Gothic MT" charset="0"/>
              </a:rPr>
              <a:t>IOOS Relationships</a:t>
            </a:r>
          </a:p>
        </p:txBody>
      </p:sp>
      <p:pic>
        <p:nvPicPr>
          <p:cNvPr id="25615" name="Picture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4963" y="2943225"/>
            <a:ext cx="3500437" cy="305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6" name="Picture 2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00588" y="536575"/>
            <a:ext cx="4291012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1288" y="779463"/>
            <a:ext cx="2703512" cy="1092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50800" algn="ctr" rotWithShape="0">
              <a:srgbClr val="000000">
                <a:alpha val="20999"/>
              </a:srgbClr>
            </a:outerShdw>
          </a:effectLst>
        </p:spPr>
      </p:pic>
      <p:pic>
        <p:nvPicPr>
          <p:cNvPr id="25618" name="Picture 24" descr="Screen shot 2011-09-26 at 6.39.10 AM.png"/>
          <p:cNvPicPr>
            <a:picLocks noChangeAspect="1"/>
          </p:cNvPicPr>
          <p:nvPr/>
        </p:nvPicPr>
        <p:blipFill>
          <a:blip r:embed="rId5"/>
          <a:srcRect r="74925"/>
          <a:stretch>
            <a:fillRect/>
          </a:stretch>
        </p:blipFill>
        <p:spPr bwMode="auto">
          <a:xfrm>
            <a:off x="5235575" y="3155950"/>
            <a:ext cx="32575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9" name="Picture 25" descr="Screen shot 2011-09-26 at 6.39.10 AM.png"/>
          <p:cNvPicPr>
            <a:picLocks noChangeAspect="1"/>
          </p:cNvPicPr>
          <p:nvPr/>
        </p:nvPicPr>
        <p:blipFill>
          <a:blip r:embed="rId5"/>
          <a:srcRect l="24930" r="53403"/>
          <a:stretch>
            <a:fillRect/>
          </a:stretch>
        </p:blipFill>
        <p:spPr bwMode="auto">
          <a:xfrm>
            <a:off x="5453063" y="3875088"/>
            <a:ext cx="277495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20" name="Picture 26" descr="Screen shot 2011-09-26 at 6.39.10 AM.png"/>
          <p:cNvPicPr>
            <a:picLocks noChangeAspect="1"/>
          </p:cNvPicPr>
          <p:nvPr/>
        </p:nvPicPr>
        <p:blipFill>
          <a:blip r:embed="rId5"/>
          <a:srcRect l="46544" r="25549"/>
          <a:stretch>
            <a:fillRect/>
          </a:stretch>
        </p:blipFill>
        <p:spPr bwMode="auto">
          <a:xfrm>
            <a:off x="5257800" y="4605338"/>
            <a:ext cx="3267075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21" name="Picture 27" descr="Screen shot 2011-09-26 at 6.39.10 AM.png"/>
          <p:cNvPicPr>
            <a:picLocks noChangeAspect="1"/>
          </p:cNvPicPr>
          <p:nvPr/>
        </p:nvPicPr>
        <p:blipFill>
          <a:blip r:embed="rId5"/>
          <a:srcRect l="74097"/>
          <a:stretch>
            <a:fillRect/>
          </a:stretch>
        </p:blipFill>
        <p:spPr bwMode="auto">
          <a:xfrm>
            <a:off x="5626100" y="5218113"/>
            <a:ext cx="271145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22" name="TextBox 30"/>
          <p:cNvSpPr txBox="1">
            <a:spLocks noChangeArrowheads="1"/>
          </p:cNvSpPr>
          <p:nvPr/>
        </p:nvSpPr>
        <p:spPr bwMode="auto">
          <a:xfrm>
            <a:off x="2924175" y="906463"/>
            <a:ext cx="16605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Global Component</a:t>
            </a:r>
          </a:p>
        </p:txBody>
      </p:sp>
      <p:sp>
        <p:nvSpPr>
          <p:cNvPr id="25623" name="TextBox 31"/>
          <p:cNvSpPr txBox="1">
            <a:spLocks noChangeArrowheads="1"/>
          </p:cNvSpPr>
          <p:nvPr/>
        </p:nvSpPr>
        <p:spPr bwMode="auto">
          <a:xfrm>
            <a:off x="2562225" y="1949450"/>
            <a:ext cx="16605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Federal</a:t>
            </a:r>
          </a:p>
          <a:p>
            <a:r>
              <a:rPr lang="en-US"/>
              <a:t>Backbone</a:t>
            </a:r>
          </a:p>
        </p:txBody>
      </p:sp>
      <p:sp>
        <p:nvSpPr>
          <p:cNvPr id="25624" name="TextBox 32"/>
          <p:cNvSpPr txBox="1">
            <a:spLocks noChangeArrowheads="1"/>
          </p:cNvSpPr>
          <p:nvPr/>
        </p:nvSpPr>
        <p:spPr bwMode="auto">
          <a:xfrm>
            <a:off x="825500" y="2241550"/>
            <a:ext cx="16621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Regional Component</a:t>
            </a:r>
          </a:p>
        </p:txBody>
      </p:sp>
      <p:sp>
        <p:nvSpPr>
          <p:cNvPr id="25625" name="TextBox 33"/>
          <p:cNvSpPr txBox="1"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/>
              <a:t>U.S. Integrated Ocean Observing System</a:t>
            </a:r>
          </a:p>
        </p:txBody>
      </p:sp>
      <p:sp>
        <p:nvSpPr>
          <p:cNvPr id="35" name="Right Arrow 34"/>
          <p:cNvSpPr/>
          <p:nvPr/>
        </p:nvSpPr>
        <p:spPr>
          <a:xfrm>
            <a:off x="3040063" y="1552575"/>
            <a:ext cx="979487" cy="2825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Right Arrow 35"/>
          <p:cNvSpPr/>
          <p:nvPr/>
        </p:nvSpPr>
        <p:spPr>
          <a:xfrm rot="1837255">
            <a:off x="3530600" y="2882900"/>
            <a:ext cx="977900" cy="23971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" name="Right Arrow 36"/>
          <p:cNvSpPr/>
          <p:nvPr/>
        </p:nvSpPr>
        <p:spPr>
          <a:xfrm rot="5400000">
            <a:off x="196057" y="2518569"/>
            <a:ext cx="977900" cy="2809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629" name="TextBox 37"/>
          <p:cNvSpPr txBox="1">
            <a:spLocks noChangeArrowheads="1"/>
          </p:cNvSpPr>
          <p:nvPr/>
        </p:nvSpPr>
        <p:spPr bwMode="auto">
          <a:xfrm>
            <a:off x="5365750" y="2508250"/>
            <a:ext cx="31591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Global Ocean Observing System</a:t>
            </a:r>
          </a:p>
        </p:txBody>
      </p:sp>
      <p:sp>
        <p:nvSpPr>
          <p:cNvPr id="25630" name="TextBox 38"/>
          <p:cNvSpPr txBox="1">
            <a:spLocks noChangeArrowheads="1"/>
          </p:cNvSpPr>
          <p:nvPr/>
        </p:nvSpPr>
        <p:spPr bwMode="auto">
          <a:xfrm>
            <a:off x="5529263" y="5789613"/>
            <a:ext cx="28019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18 U.S. Federal Agencies</a:t>
            </a:r>
          </a:p>
        </p:txBody>
      </p:sp>
      <p:sp>
        <p:nvSpPr>
          <p:cNvPr id="25631" name="TextBox 39"/>
          <p:cNvSpPr txBox="1">
            <a:spLocks noChangeArrowheads="1"/>
          </p:cNvSpPr>
          <p:nvPr/>
        </p:nvSpPr>
        <p:spPr bwMode="auto">
          <a:xfrm>
            <a:off x="0" y="5707063"/>
            <a:ext cx="24860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11 Regional Associations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2"/>
          <p:cNvSpPr txBox="1">
            <a:spLocks noChangeArrowheads="1"/>
          </p:cNvSpPr>
          <p:nvPr/>
        </p:nvSpPr>
        <p:spPr bwMode="auto">
          <a:xfrm>
            <a:off x="5334000" y="2857500"/>
            <a:ext cx="9906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Vessels - </a:t>
            </a:r>
          </a:p>
          <a:p>
            <a:endParaRPr lang="en-US" sz="1400">
              <a:solidFill>
                <a:schemeClr val="bg1"/>
              </a:solidFill>
            </a:endParaRPr>
          </a:p>
          <a:p>
            <a:r>
              <a:rPr lang="en-US" sz="1400">
                <a:solidFill>
                  <a:schemeClr val="bg1"/>
                </a:solidFill>
              </a:rPr>
              <a:t>Satellite</a:t>
            </a:r>
          </a:p>
        </p:txBody>
      </p:sp>
      <p:sp>
        <p:nvSpPr>
          <p:cNvPr id="26627" name="TextBox 7"/>
          <p:cNvSpPr txBox="1">
            <a:spLocks noChangeArrowheads="1"/>
          </p:cNvSpPr>
          <p:nvPr/>
        </p:nvSpPr>
        <p:spPr bwMode="auto">
          <a:xfrm>
            <a:off x="6027738" y="3513138"/>
            <a:ext cx="14922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Satellite</a:t>
            </a:r>
          </a:p>
        </p:txBody>
      </p:sp>
      <p:sp>
        <p:nvSpPr>
          <p:cNvPr id="26628" name="TextBox 8"/>
          <p:cNvSpPr txBox="1">
            <a:spLocks noChangeArrowheads="1"/>
          </p:cNvSpPr>
          <p:nvPr/>
        </p:nvSpPr>
        <p:spPr bwMode="auto">
          <a:xfrm>
            <a:off x="6027738" y="3832225"/>
            <a:ext cx="11779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Ships/ Vessels</a:t>
            </a:r>
          </a:p>
        </p:txBody>
      </p:sp>
      <p:sp>
        <p:nvSpPr>
          <p:cNvPr id="26629" name="TextBox 9"/>
          <p:cNvSpPr txBox="1">
            <a:spLocks noChangeArrowheads="1"/>
          </p:cNvSpPr>
          <p:nvPr/>
        </p:nvSpPr>
        <p:spPr bwMode="auto">
          <a:xfrm>
            <a:off x="6027738" y="4151313"/>
            <a:ext cx="110013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REMUS</a:t>
            </a:r>
          </a:p>
        </p:txBody>
      </p:sp>
      <p:sp>
        <p:nvSpPr>
          <p:cNvPr id="26630" name="TextBox 10"/>
          <p:cNvSpPr txBox="1">
            <a:spLocks noChangeArrowheads="1"/>
          </p:cNvSpPr>
          <p:nvPr/>
        </p:nvSpPr>
        <p:spPr bwMode="auto">
          <a:xfrm>
            <a:off x="6027738" y="4470400"/>
            <a:ext cx="8636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Modeling</a:t>
            </a:r>
          </a:p>
        </p:txBody>
      </p:sp>
      <p:sp>
        <p:nvSpPr>
          <p:cNvPr id="26631" name="TextBox 11"/>
          <p:cNvSpPr txBox="1">
            <a:spLocks noChangeArrowheads="1"/>
          </p:cNvSpPr>
          <p:nvPr/>
        </p:nvSpPr>
        <p:spPr bwMode="auto">
          <a:xfrm>
            <a:off x="6027738" y="4789488"/>
            <a:ext cx="1020762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Leadership</a:t>
            </a:r>
          </a:p>
        </p:txBody>
      </p:sp>
      <p:sp>
        <p:nvSpPr>
          <p:cNvPr id="26632" name="TextBox 12"/>
          <p:cNvSpPr txBox="1">
            <a:spLocks noChangeArrowheads="1"/>
          </p:cNvSpPr>
          <p:nvPr/>
        </p:nvSpPr>
        <p:spPr bwMode="auto">
          <a:xfrm>
            <a:off x="7440613" y="3513138"/>
            <a:ext cx="708025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CODAR</a:t>
            </a:r>
          </a:p>
        </p:txBody>
      </p:sp>
      <p:sp>
        <p:nvSpPr>
          <p:cNvPr id="26633" name="TextBox 13"/>
          <p:cNvSpPr txBox="1">
            <a:spLocks noChangeArrowheads="1"/>
          </p:cNvSpPr>
          <p:nvPr/>
        </p:nvSpPr>
        <p:spPr bwMode="auto">
          <a:xfrm>
            <a:off x="7440613" y="3832225"/>
            <a:ext cx="7080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Glider</a:t>
            </a:r>
          </a:p>
        </p:txBody>
      </p:sp>
      <p:sp>
        <p:nvSpPr>
          <p:cNvPr id="26634" name="TextBox 14"/>
          <p:cNvSpPr txBox="1">
            <a:spLocks noChangeArrowheads="1"/>
          </p:cNvSpPr>
          <p:nvPr/>
        </p:nvSpPr>
        <p:spPr bwMode="auto">
          <a:xfrm>
            <a:off x="7440613" y="4151313"/>
            <a:ext cx="7874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Data Vis.</a:t>
            </a:r>
          </a:p>
        </p:txBody>
      </p:sp>
      <p:sp>
        <p:nvSpPr>
          <p:cNvPr id="26635" name="TextBox 16"/>
          <p:cNvSpPr txBox="1">
            <a:spLocks noChangeArrowheads="1"/>
          </p:cNvSpPr>
          <p:nvPr/>
        </p:nvSpPr>
        <p:spPr bwMode="auto">
          <a:xfrm>
            <a:off x="7440613" y="4789488"/>
            <a:ext cx="86518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Education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791200" y="3354388"/>
            <a:ext cx="2436813" cy="183356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637" name="TextBox 5"/>
          <p:cNvSpPr txBox="1">
            <a:spLocks noChangeArrowheads="1"/>
          </p:cNvSpPr>
          <p:nvPr/>
        </p:nvSpPr>
        <p:spPr bwMode="auto">
          <a:xfrm>
            <a:off x="5257800" y="465138"/>
            <a:ext cx="37623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FFFFFF"/>
                </a:solidFill>
                <a:latin typeface="News Gothic MT" charset="0"/>
              </a:rPr>
              <a:t>IOOS Relationships</a:t>
            </a:r>
          </a:p>
        </p:txBody>
      </p:sp>
      <p:pic>
        <p:nvPicPr>
          <p:cNvPr id="26638" name="Picture 1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4963" y="2943225"/>
            <a:ext cx="3500437" cy="305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9" name="Picture 2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00588" y="536575"/>
            <a:ext cx="4291012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1288" y="779463"/>
            <a:ext cx="2703512" cy="1092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50800" algn="ctr" rotWithShape="0">
              <a:srgbClr val="000000">
                <a:alpha val="20998"/>
              </a:srgbClr>
            </a:outerShdw>
          </a:effectLst>
          <a:extLst>
            <a:ext uri="{91240B29-F687-4f45-9708-019B960494DF}"/>
          </a:extLst>
        </p:spPr>
      </p:pic>
      <p:sp>
        <p:nvSpPr>
          <p:cNvPr id="26641" name="TextBox 30"/>
          <p:cNvSpPr txBox="1">
            <a:spLocks noChangeArrowheads="1"/>
          </p:cNvSpPr>
          <p:nvPr/>
        </p:nvSpPr>
        <p:spPr bwMode="auto">
          <a:xfrm>
            <a:off x="2924175" y="906463"/>
            <a:ext cx="16605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Global Component</a:t>
            </a:r>
          </a:p>
        </p:txBody>
      </p:sp>
      <p:sp>
        <p:nvSpPr>
          <p:cNvPr id="26642" name="TextBox 32"/>
          <p:cNvSpPr txBox="1">
            <a:spLocks noChangeArrowheads="1"/>
          </p:cNvSpPr>
          <p:nvPr/>
        </p:nvSpPr>
        <p:spPr bwMode="auto">
          <a:xfrm>
            <a:off x="825500" y="2241550"/>
            <a:ext cx="16621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Regional Component</a:t>
            </a:r>
          </a:p>
        </p:txBody>
      </p:sp>
      <p:sp>
        <p:nvSpPr>
          <p:cNvPr id="26643" name="TextBox 33"/>
          <p:cNvSpPr txBox="1"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/>
              <a:t>U.S. Integrated Ocean Observing System</a:t>
            </a:r>
          </a:p>
        </p:txBody>
      </p:sp>
      <p:sp>
        <p:nvSpPr>
          <p:cNvPr id="35" name="Right Arrow 34"/>
          <p:cNvSpPr>
            <a:spLocks noChangeArrowheads="1"/>
          </p:cNvSpPr>
          <p:nvPr/>
        </p:nvSpPr>
        <p:spPr bwMode="auto">
          <a:xfrm>
            <a:off x="3040063" y="1552575"/>
            <a:ext cx="979487" cy="282575"/>
          </a:xfrm>
          <a:prstGeom prst="rightArrow">
            <a:avLst>
              <a:gd name="adj1" fmla="val 50000"/>
              <a:gd name="adj2" fmla="val 50004"/>
            </a:avLst>
          </a:prstGeom>
          <a:gradFill rotWithShape="1">
            <a:gsLst>
              <a:gs pos="0">
                <a:srgbClr val="85AAAD"/>
              </a:gs>
              <a:gs pos="80000">
                <a:srgbClr val="AFDEE2"/>
              </a:gs>
              <a:gs pos="100000">
                <a:srgbClr val="AFE0E4"/>
              </a:gs>
            </a:gsLst>
            <a:lin ang="16200000"/>
          </a:gra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6" name="Right Arrow 35"/>
          <p:cNvSpPr>
            <a:spLocks noChangeArrowheads="1"/>
          </p:cNvSpPr>
          <p:nvPr/>
        </p:nvSpPr>
        <p:spPr bwMode="auto">
          <a:xfrm>
            <a:off x="3563938" y="4410075"/>
            <a:ext cx="1214437" cy="334963"/>
          </a:xfrm>
          <a:prstGeom prst="rightArrow">
            <a:avLst>
              <a:gd name="adj1" fmla="val 50000"/>
              <a:gd name="adj2" fmla="val 44430"/>
            </a:avLst>
          </a:prstGeom>
          <a:gradFill rotWithShape="1">
            <a:gsLst>
              <a:gs pos="0">
                <a:srgbClr val="85AAAD"/>
              </a:gs>
              <a:gs pos="80000">
                <a:srgbClr val="AFDEE2"/>
              </a:gs>
              <a:gs pos="100000">
                <a:srgbClr val="AFE0E4"/>
              </a:gs>
            </a:gsLst>
            <a:lin ang="16200000"/>
          </a:gra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7" name="Right Arrow 36"/>
          <p:cNvSpPr>
            <a:spLocks noChangeArrowheads="1"/>
          </p:cNvSpPr>
          <p:nvPr/>
        </p:nvSpPr>
        <p:spPr bwMode="auto">
          <a:xfrm rot="5400000">
            <a:off x="196057" y="2518569"/>
            <a:ext cx="977900" cy="280987"/>
          </a:xfrm>
          <a:prstGeom prst="rightArrow">
            <a:avLst>
              <a:gd name="adj1" fmla="val 50000"/>
              <a:gd name="adj2" fmla="val 49996"/>
            </a:avLst>
          </a:prstGeom>
          <a:gradFill rotWithShape="1">
            <a:gsLst>
              <a:gs pos="0">
                <a:srgbClr val="85AAAD"/>
              </a:gs>
              <a:gs pos="80000">
                <a:srgbClr val="AFDEE2"/>
              </a:gs>
              <a:gs pos="100000">
                <a:srgbClr val="AFE0E4"/>
              </a:gs>
            </a:gsLst>
            <a:lin ang="16200000"/>
          </a:gra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647" name="TextBox 37"/>
          <p:cNvSpPr txBox="1">
            <a:spLocks noChangeArrowheads="1"/>
          </p:cNvSpPr>
          <p:nvPr/>
        </p:nvSpPr>
        <p:spPr bwMode="auto">
          <a:xfrm>
            <a:off x="5365750" y="2508250"/>
            <a:ext cx="31591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Global Ocean Observing System</a:t>
            </a:r>
          </a:p>
        </p:txBody>
      </p:sp>
      <p:sp>
        <p:nvSpPr>
          <p:cNvPr id="26648" name="TextBox 38"/>
          <p:cNvSpPr txBox="1">
            <a:spLocks noChangeArrowheads="1"/>
          </p:cNvSpPr>
          <p:nvPr/>
        </p:nvSpPr>
        <p:spPr bwMode="auto">
          <a:xfrm>
            <a:off x="4918075" y="5595938"/>
            <a:ext cx="38004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8 Universities in MARACOOS contribute to HF Radar Network</a:t>
            </a:r>
          </a:p>
        </p:txBody>
      </p:sp>
      <p:sp>
        <p:nvSpPr>
          <p:cNvPr id="26649" name="TextBox 39"/>
          <p:cNvSpPr txBox="1">
            <a:spLocks noChangeArrowheads="1"/>
          </p:cNvSpPr>
          <p:nvPr/>
        </p:nvSpPr>
        <p:spPr bwMode="auto">
          <a:xfrm>
            <a:off x="0" y="5707063"/>
            <a:ext cx="24860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11 Regional Associations</a:t>
            </a:r>
          </a:p>
        </p:txBody>
      </p:sp>
      <p:pic>
        <p:nvPicPr>
          <p:cNvPr id="26650" name="Picture 32" descr="COOL_redgray_on_light_l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43550" y="4173538"/>
            <a:ext cx="1287463" cy="565150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6651" name="Picture 33" descr="ODU_cropped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86513" y="4978400"/>
            <a:ext cx="10763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52" name="Picture 34" descr="umass_dartmouth_logo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468938" y="3248025"/>
            <a:ext cx="785812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53" name="Picture 35" descr="unc-logo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594600" y="4962525"/>
            <a:ext cx="798513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54" name="Picture 36" descr="uDelLogo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478463" y="4918075"/>
            <a:ext cx="715962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55" name="Picture 37" descr="uri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573963" y="3246438"/>
            <a:ext cx="779462" cy="70961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6656" name="Picture 38" descr="uconn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545263" y="3200400"/>
            <a:ext cx="722312" cy="7239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6657" name="Picture 39" descr="stevens-logo300dpi202cvLARGE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011988" y="4165600"/>
            <a:ext cx="12985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58" name="TextBox 33"/>
          <p:cNvSpPr txBox="1">
            <a:spLocks noChangeArrowheads="1"/>
          </p:cNvSpPr>
          <p:nvPr/>
        </p:nvSpPr>
        <p:spPr bwMode="auto">
          <a:xfrm>
            <a:off x="3733800" y="4038600"/>
            <a:ext cx="15319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MARACOOS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0000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/>
          <p:cNvSpPr>
            <a:spLocks noChangeArrowheads="1"/>
          </p:cNvSpPr>
          <p:nvPr/>
        </p:nvSpPr>
        <p:spPr bwMode="auto">
          <a:xfrm>
            <a:off x="1236663" y="933450"/>
            <a:ext cx="485775" cy="4833938"/>
          </a:xfrm>
          <a:prstGeom prst="rect">
            <a:avLst/>
          </a:prstGeom>
          <a:gradFill rotWithShape="1">
            <a:gsLst>
              <a:gs pos="0">
                <a:srgbClr val="404040">
                  <a:alpha val="20000"/>
                </a:srgbClr>
              </a:gs>
              <a:gs pos="100000">
                <a:srgbClr val="0D0D0D">
                  <a:alpha val="20000"/>
                </a:srgbClr>
              </a:gs>
            </a:gsLst>
            <a:lin ang="5400000"/>
          </a:gradFill>
          <a:ln w="9525">
            <a:noFill/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1" name="Rectangle 100"/>
          <p:cNvSpPr>
            <a:spLocks noChangeArrowheads="1"/>
          </p:cNvSpPr>
          <p:nvPr/>
        </p:nvSpPr>
        <p:spPr bwMode="auto">
          <a:xfrm>
            <a:off x="219075" y="933450"/>
            <a:ext cx="530225" cy="4833938"/>
          </a:xfrm>
          <a:prstGeom prst="rect">
            <a:avLst/>
          </a:prstGeom>
          <a:gradFill rotWithShape="1">
            <a:gsLst>
              <a:gs pos="0">
                <a:srgbClr val="404040">
                  <a:alpha val="20000"/>
                </a:srgbClr>
              </a:gs>
              <a:gs pos="100000">
                <a:srgbClr val="0D0D0D">
                  <a:alpha val="20000"/>
                </a:srgbClr>
              </a:gs>
            </a:gsLst>
            <a:lin ang="5400000"/>
          </a:gradFill>
          <a:ln w="9525">
            <a:noFill/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Rectangle 134"/>
          <p:cNvSpPr>
            <a:spLocks noChangeArrowheads="1"/>
          </p:cNvSpPr>
          <p:nvPr/>
        </p:nvSpPr>
        <p:spPr bwMode="auto">
          <a:xfrm>
            <a:off x="3227388" y="914400"/>
            <a:ext cx="485775" cy="4833938"/>
          </a:xfrm>
          <a:prstGeom prst="rect">
            <a:avLst/>
          </a:prstGeom>
          <a:gradFill rotWithShape="1">
            <a:gsLst>
              <a:gs pos="0">
                <a:srgbClr val="404040">
                  <a:alpha val="20000"/>
                </a:srgbClr>
              </a:gs>
              <a:gs pos="100000">
                <a:srgbClr val="0D0D0D">
                  <a:alpha val="20000"/>
                </a:srgbClr>
              </a:gs>
            </a:gsLst>
            <a:lin ang="5400000"/>
          </a:gradFill>
          <a:ln w="9525">
            <a:noFill/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6" name="Rectangle 135"/>
          <p:cNvSpPr>
            <a:spLocks noChangeArrowheads="1"/>
          </p:cNvSpPr>
          <p:nvPr/>
        </p:nvSpPr>
        <p:spPr bwMode="auto">
          <a:xfrm>
            <a:off x="4200525" y="914400"/>
            <a:ext cx="485775" cy="4833938"/>
          </a:xfrm>
          <a:prstGeom prst="rect">
            <a:avLst/>
          </a:prstGeom>
          <a:gradFill rotWithShape="1">
            <a:gsLst>
              <a:gs pos="0">
                <a:srgbClr val="404040">
                  <a:alpha val="20000"/>
                </a:srgbClr>
              </a:gs>
              <a:gs pos="100000">
                <a:srgbClr val="0D0D0D">
                  <a:alpha val="20000"/>
                </a:srgbClr>
              </a:gs>
            </a:gsLst>
            <a:lin ang="5400000"/>
          </a:gradFill>
          <a:ln w="9525">
            <a:noFill/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7" name="Rectangle 136"/>
          <p:cNvSpPr>
            <a:spLocks noChangeArrowheads="1"/>
          </p:cNvSpPr>
          <p:nvPr/>
        </p:nvSpPr>
        <p:spPr bwMode="auto">
          <a:xfrm>
            <a:off x="5173663" y="914400"/>
            <a:ext cx="485775" cy="4833938"/>
          </a:xfrm>
          <a:prstGeom prst="rect">
            <a:avLst/>
          </a:prstGeom>
          <a:gradFill rotWithShape="1">
            <a:gsLst>
              <a:gs pos="0">
                <a:srgbClr val="404040">
                  <a:alpha val="20000"/>
                </a:srgbClr>
              </a:gs>
              <a:gs pos="100000">
                <a:srgbClr val="0D0D0D">
                  <a:alpha val="20000"/>
                </a:srgbClr>
              </a:gs>
            </a:gsLst>
            <a:lin ang="5400000"/>
          </a:gradFill>
          <a:ln w="9525">
            <a:noFill/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8" name="Rectangle 137"/>
          <p:cNvSpPr>
            <a:spLocks noChangeArrowheads="1"/>
          </p:cNvSpPr>
          <p:nvPr/>
        </p:nvSpPr>
        <p:spPr bwMode="auto">
          <a:xfrm>
            <a:off x="6146800" y="914400"/>
            <a:ext cx="485775" cy="4833938"/>
          </a:xfrm>
          <a:prstGeom prst="rect">
            <a:avLst/>
          </a:prstGeom>
          <a:gradFill rotWithShape="1">
            <a:gsLst>
              <a:gs pos="0">
                <a:srgbClr val="404040">
                  <a:alpha val="20000"/>
                </a:srgbClr>
              </a:gs>
              <a:gs pos="100000">
                <a:srgbClr val="0D0D0D">
                  <a:alpha val="20000"/>
                </a:srgbClr>
              </a:gs>
            </a:gsLst>
            <a:lin ang="5400000"/>
          </a:gradFill>
          <a:ln w="9525">
            <a:noFill/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9" name="Rectangle 138"/>
          <p:cNvSpPr>
            <a:spLocks noChangeArrowheads="1"/>
          </p:cNvSpPr>
          <p:nvPr/>
        </p:nvSpPr>
        <p:spPr bwMode="auto">
          <a:xfrm>
            <a:off x="7118350" y="914400"/>
            <a:ext cx="487363" cy="4833938"/>
          </a:xfrm>
          <a:prstGeom prst="rect">
            <a:avLst/>
          </a:prstGeom>
          <a:gradFill rotWithShape="1">
            <a:gsLst>
              <a:gs pos="0">
                <a:srgbClr val="404040">
                  <a:alpha val="20000"/>
                </a:srgbClr>
              </a:gs>
              <a:gs pos="100000">
                <a:srgbClr val="0D0D0D">
                  <a:alpha val="20000"/>
                </a:srgbClr>
              </a:gs>
            </a:gsLst>
            <a:lin ang="5400000"/>
          </a:gradFill>
          <a:ln w="9525">
            <a:noFill/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0" name="Rectangle 139"/>
          <p:cNvSpPr>
            <a:spLocks noChangeArrowheads="1"/>
          </p:cNvSpPr>
          <p:nvPr/>
        </p:nvSpPr>
        <p:spPr bwMode="auto">
          <a:xfrm>
            <a:off x="8091488" y="914400"/>
            <a:ext cx="487362" cy="4833938"/>
          </a:xfrm>
          <a:prstGeom prst="rect">
            <a:avLst/>
          </a:prstGeom>
          <a:gradFill rotWithShape="1">
            <a:gsLst>
              <a:gs pos="0">
                <a:srgbClr val="404040">
                  <a:alpha val="20000"/>
                </a:srgbClr>
              </a:gs>
              <a:gs pos="100000">
                <a:srgbClr val="0D0D0D">
                  <a:alpha val="20000"/>
                </a:srgbClr>
              </a:gs>
            </a:gsLst>
            <a:lin ang="5400000"/>
          </a:gradFill>
          <a:ln w="9525">
            <a:noFill/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Rectangle 100"/>
          <p:cNvSpPr>
            <a:spLocks noChangeArrowheads="1"/>
          </p:cNvSpPr>
          <p:nvPr/>
        </p:nvSpPr>
        <p:spPr bwMode="auto">
          <a:xfrm>
            <a:off x="2209800" y="914400"/>
            <a:ext cx="530225" cy="4833938"/>
          </a:xfrm>
          <a:prstGeom prst="rect">
            <a:avLst/>
          </a:prstGeom>
          <a:gradFill rotWithShape="1">
            <a:gsLst>
              <a:gs pos="0">
                <a:srgbClr val="404040">
                  <a:alpha val="20000"/>
                </a:srgbClr>
              </a:gs>
              <a:gs pos="100000">
                <a:srgbClr val="0D0D0D">
                  <a:alpha val="20000"/>
                </a:srgbClr>
              </a:gs>
            </a:gsLst>
            <a:lin ang="5400000"/>
          </a:gradFill>
          <a:ln w="9525">
            <a:noFill/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63" name="Straight Connector 62"/>
          <p:cNvCxnSpPr/>
          <p:nvPr/>
        </p:nvCxnSpPr>
        <p:spPr>
          <a:xfrm rot="5400000" flipH="1" flipV="1">
            <a:off x="-184150" y="3308350"/>
            <a:ext cx="47879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rot="5400000" flipH="1" flipV="1">
            <a:off x="1319213" y="3308350"/>
            <a:ext cx="47879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rot="5400000" flipH="1" flipV="1">
            <a:off x="346075" y="3308350"/>
            <a:ext cx="47879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rot="5400000" flipH="1" flipV="1">
            <a:off x="833438" y="3308350"/>
            <a:ext cx="47879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rot="5400000" flipH="1" flipV="1">
            <a:off x="1806575" y="3308350"/>
            <a:ext cx="47879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rot="5400000" flipH="1" flipV="1">
            <a:off x="2292350" y="3308350"/>
            <a:ext cx="47879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rot="5400000" flipH="1" flipV="1">
            <a:off x="2779713" y="3308350"/>
            <a:ext cx="47879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rot="5400000" flipH="1" flipV="1">
            <a:off x="3265488" y="3308350"/>
            <a:ext cx="47879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rot="5400000" flipH="1" flipV="1">
            <a:off x="3752850" y="3308350"/>
            <a:ext cx="47879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rot="5400000" flipH="1" flipV="1">
            <a:off x="4238625" y="3308350"/>
            <a:ext cx="47879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rot="5400000" flipH="1" flipV="1">
            <a:off x="4724400" y="3308350"/>
            <a:ext cx="47879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rot="5400000" flipH="1" flipV="1">
            <a:off x="5211763" y="3308350"/>
            <a:ext cx="47879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rot="5400000" flipH="1" flipV="1">
            <a:off x="5697538" y="3308350"/>
            <a:ext cx="47879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rot="5400000" flipH="1" flipV="1">
            <a:off x="6184900" y="3308350"/>
            <a:ext cx="47879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Extract 50"/>
          <p:cNvSpPr>
            <a:spLocks noChangeArrowheads="1"/>
          </p:cNvSpPr>
          <p:nvPr/>
        </p:nvSpPr>
        <p:spPr bwMode="auto">
          <a:xfrm>
            <a:off x="7561263" y="5702300"/>
            <a:ext cx="88900" cy="46038"/>
          </a:xfrm>
          <a:prstGeom prst="flowChartExtract">
            <a:avLst/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698" name="Title 1"/>
          <p:cNvSpPr>
            <a:spLocks noGrp="1"/>
          </p:cNvSpPr>
          <p:nvPr>
            <p:ph type="ctrTitle" idx="4294967295"/>
          </p:nvPr>
        </p:nvSpPr>
        <p:spPr>
          <a:xfrm>
            <a:off x="0" y="0"/>
            <a:ext cx="9144000" cy="914400"/>
          </a:xfrm>
          <a:solidFill>
            <a:schemeClr val="bg1"/>
          </a:solidFill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600">
                <a:solidFill>
                  <a:schemeClr val="bg2"/>
                </a:solidFill>
                <a:ea typeface="Times New Roman" charset="0"/>
                <a:cs typeface="Times New Roman" charset="0"/>
              </a:rPr>
              <a:t>HFR Current Mapping Product Development </a:t>
            </a:r>
            <a:br>
              <a:rPr lang="en-US" sz="2600">
                <a:solidFill>
                  <a:schemeClr val="bg2"/>
                </a:solidFill>
                <a:ea typeface="Times New Roman" charset="0"/>
                <a:cs typeface="Times New Roman" charset="0"/>
              </a:rPr>
            </a:br>
            <a:r>
              <a:rPr lang="en-US" sz="2600">
                <a:solidFill>
                  <a:schemeClr val="bg2"/>
                </a:solidFill>
                <a:ea typeface="Times New Roman" charset="0"/>
                <a:cs typeface="Times New Roman" charset="0"/>
              </a:rPr>
              <a:t>Road Map for Search and Rescue</a:t>
            </a:r>
          </a:p>
        </p:txBody>
      </p:sp>
      <p:sp>
        <p:nvSpPr>
          <p:cNvPr id="28699" name="TextBox 3"/>
          <p:cNvSpPr txBox="1">
            <a:spLocks noChangeArrowheads="1"/>
          </p:cNvSpPr>
          <p:nvPr/>
        </p:nvSpPr>
        <p:spPr bwMode="auto">
          <a:xfrm>
            <a:off x="1957388" y="5773738"/>
            <a:ext cx="5334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1000">
                <a:solidFill>
                  <a:schemeClr val="bg1"/>
                </a:solidFill>
                <a:latin typeface="Calibri" charset="0"/>
              </a:rPr>
              <a:t>2002</a:t>
            </a:r>
          </a:p>
        </p:txBody>
      </p:sp>
      <p:sp>
        <p:nvSpPr>
          <p:cNvPr id="28700" name="TextBox 4"/>
          <p:cNvSpPr txBox="1">
            <a:spLocks noChangeArrowheads="1"/>
          </p:cNvSpPr>
          <p:nvPr/>
        </p:nvSpPr>
        <p:spPr bwMode="auto">
          <a:xfrm>
            <a:off x="2466975" y="5773738"/>
            <a:ext cx="5334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1000">
                <a:solidFill>
                  <a:schemeClr val="bg1"/>
                </a:solidFill>
                <a:latin typeface="Calibri" charset="0"/>
              </a:rPr>
              <a:t>2003</a:t>
            </a:r>
          </a:p>
        </p:txBody>
      </p:sp>
      <p:sp>
        <p:nvSpPr>
          <p:cNvPr id="28701" name="TextBox 5"/>
          <p:cNvSpPr txBox="1">
            <a:spLocks noChangeArrowheads="1"/>
          </p:cNvSpPr>
          <p:nvPr/>
        </p:nvSpPr>
        <p:spPr bwMode="auto">
          <a:xfrm>
            <a:off x="2954338" y="5773738"/>
            <a:ext cx="5334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1000">
                <a:solidFill>
                  <a:schemeClr val="bg1"/>
                </a:solidFill>
                <a:latin typeface="Calibri" charset="0"/>
              </a:rPr>
              <a:t>2004</a:t>
            </a:r>
          </a:p>
        </p:txBody>
      </p:sp>
      <p:sp>
        <p:nvSpPr>
          <p:cNvPr id="28702" name="TextBox 6"/>
          <p:cNvSpPr txBox="1">
            <a:spLocks noChangeArrowheads="1"/>
          </p:cNvSpPr>
          <p:nvPr/>
        </p:nvSpPr>
        <p:spPr bwMode="auto">
          <a:xfrm>
            <a:off x="3440113" y="5773738"/>
            <a:ext cx="5334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1000">
                <a:solidFill>
                  <a:schemeClr val="bg1"/>
                </a:solidFill>
                <a:latin typeface="Calibri" charset="0"/>
              </a:rPr>
              <a:t>2005</a:t>
            </a:r>
          </a:p>
        </p:txBody>
      </p:sp>
      <p:sp>
        <p:nvSpPr>
          <p:cNvPr id="28703" name="TextBox 7"/>
          <p:cNvSpPr txBox="1">
            <a:spLocks noChangeArrowheads="1"/>
          </p:cNvSpPr>
          <p:nvPr/>
        </p:nvSpPr>
        <p:spPr bwMode="auto">
          <a:xfrm>
            <a:off x="3927475" y="5773738"/>
            <a:ext cx="5334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1000">
                <a:solidFill>
                  <a:schemeClr val="bg1"/>
                </a:solidFill>
                <a:latin typeface="Calibri" charset="0"/>
              </a:rPr>
              <a:t>2006</a:t>
            </a:r>
          </a:p>
        </p:txBody>
      </p:sp>
      <p:sp>
        <p:nvSpPr>
          <p:cNvPr id="28704" name="TextBox 8"/>
          <p:cNvSpPr txBox="1">
            <a:spLocks noChangeArrowheads="1"/>
          </p:cNvSpPr>
          <p:nvPr/>
        </p:nvSpPr>
        <p:spPr bwMode="auto">
          <a:xfrm>
            <a:off x="4413250" y="5773738"/>
            <a:ext cx="5334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1000">
                <a:solidFill>
                  <a:schemeClr val="bg1"/>
                </a:solidFill>
                <a:latin typeface="Calibri" charset="0"/>
              </a:rPr>
              <a:t>2007</a:t>
            </a:r>
          </a:p>
        </p:txBody>
      </p:sp>
      <p:sp>
        <p:nvSpPr>
          <p:cNvPr id="28705" name="TextBox 9"/>
          <p:cNvSpPr txBox="1">
            <a:spLocks noChangeArrowheads="1"/>
          </p:cNvSpPr>
          <p:nvPr/>
        </p:nvSpPr>
        <p:spPr bwMode="auto">
          <a:xfrm>
            <a:off x="4900613" y="5773738"/>
            <a:ext cx="5334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1000">
                <a:solidFill>
                  <a:schemeClr val="bg1"/>
                </a:solidFill>
                <a:latin typeface="Calibri" charset="0"/>
              </a:rPr>
              <a:t>2008</a:t>
            </a:r>
          </a:p>
        </p:txBody>
      </p:sp>
      <p:sp>
        <p:nvSpPr>
          <p:cNvPr id="28706" name="TextBox 10"/>
          <p:cNvSpPr txBox="1">
            <a:spLocks noChangeArrowheads="1"/>
          </p:cNvSpPr>
          <p:nvPr/>
        </p:nvSpPr>
        <p:spPr bwMode="auto">
          <a:xfrm>
            <a:off x="5386388" y="5773738"/>
            <a:ext cx="5334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1000">
                <a:solidFill>
                  <a:schemeClr val="bg1"/>
                </a:solidFill>
                <a:latin typeface="Calibri" charset="0"/>
              </a:rPr>
              <a:t>2009</a:t>
            </a:r>
          </a:p>
        </p:txBody>
      </p:sp>
      <p:sp>
        <p:nvSpPr>
          <p:cNvPr id="28707" name="TextBox 11"/>
          <p:cNvSpPr txBox="1">
            <a:spLocks noChangeArrowheads="1"/>
          </p:cNvSpPr>
          <p:nvPr/>
        </p:nvSpPr>
        <p:spPr bwMode="auto">
          <a:xfrm>
            <a:off x="5873750" y="5773738"/>
            <a:ext cx="5334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1000">
                <a:solidFill>
                  <a:schemeClr val="bg1"/>
                </a:solidFill>
                <a:latin typeface="Calibri" charset="0"/>
              </a:rPr>
              <a:t>2010</a:t>
            </a:r>
          </a:p>
        </p:txBody>
      </p:sp>
      <p:sp>
        <p:nvSpPr>
          <p:cNvPr id="28708" name="TextBox 12"/>
          <p:cNvSpPr txBox="1">
            <a:spLocks noChangeArrowheads="1"/>
          </p:cNvSpPr>
          <p:nvPr/>
        </p:nvSpPr>
        <p:spPr bwMode="auto">
          <a:xfrm>
            <a:off x="6359525" y="5773738"/>
            <a:ext cx="5334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1000">
                <a:solidFill>
                  <a:schemeClr val="bg1"/>
                </a:solidFill>
                <a:latin typeface="Calibri" charset="0"/>
              </a:rPr>
              <a:t>2011</a:t>
            </a:r>
          </a:p>
        </p:txBody>
      </p:sp>
      <p:sp>
        <p:nvSpPr>
          <p:cNvPr id="28709" name="TextBox 13"/>
          <p:cNvSpPr txBox="1">
            <a:spLocks noChangeArrowheads="1"/>
          </p:cNvSpPr>
          <p:nvPr/>
        </p:nvSpPr>
        <p:spPr bwMode="auto">
          <a:xfrm>
            <a:off x="6846888" y="5773738"/>
            <a:ext cx="5334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1000">
                <a:solidFill>
                  <a:schemeClr val="bg1"/>
                </a:solidFill>
                <a:latin typeface="Calibri" charset="0"/>
              </a:rPr>
              <a:t>2012</a:t>
            </a:r>
          </a:p>
        </p:txBody>
      </p:sp>
      <p:sp>
        <p:nvSpPr>
          <p:cNvPr id="28710" name="TextBox 14"/>
          <p:cNvSpPr txBox="1">
            <a:spLocks noChangeArrowheads="1"/>
          </p:cNvSpPr>
          <p:nvPr/>
        </p:nvSpPr>
        <p:spPr bwMode="auto">
          <a:xfrm>
            <a:off x="7332663" y="5773738"/>
            <a:ext cx="5334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1000">
                <a:solidFill>
                  <a:schemeClr val="bg1"/>
                </a:solidFill>
                <a:latin typeface="Calibri" charset="0"/>
              </a:rPr>
              <a:t>2013</a:t>
            </a:r>
          </a:p>
        </p:txBody>
      </p:sp>
      <p:sp>
        <p:nvSpPr>
          <p:cNvPr id="28711" name="TextBox 15"/>
          <p:cNvSpPr txBox="1">
            <a:spLocks noChangeArrowheads="1"/>
          </p:cNvSpPr>
          <p:nvPr/>
        </p:nvSpPr>
        <p:spPr bwMode="auto">
          <a:xfrm>
            <a:off x="7820025" y="5773738"/>
            <a:ext cx="5334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1000">
                <a:solidFill>
                  <a:schemeClr val="bg1"/>
                </a:solidFill>
                <a:latin typeface="Calibri" charset="0"/>
              </a:rPr>
              <a:t>2014</a:t>
            </a:r>
          </a:p>
        </p:txBody>
      </p:sp>
      <p:sp>
        <p:nvSpPr>
          <p:cNvPr id="28712" name="TextBox 16"/>
          <p:cNvSpPr txBox="1">
            <a:spLocks noChangeArrowheads="1"/>
          </p:cNvSpPr>
          <p:nvPr/>
        </p:nvSpPr>
        <p:spPr bwMode="auto">
          <a:xfrm>
            <a:off x="8305800" y="5773738"/>
            <a:ext cx="5334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1000" dirty="0">
                <a:solidFill>
                  <a:schemeClr val="bg1"/>
                </a:solidFill>
                <a:latin typeface="Calibri" charset="0"/>
              </a:rPr>
              <a:t>2015</a:t>
            </a:r>
          </a:p>
        </p:txBody>
      </p:sp>
      <p:sp>
        <p:nvSpPr>
          <p:cNvPr id="38" name="Extract 37"/>
          <p:cNvSpPr>
            <a:spLocks noChangeArrowheads="1"/>
          </p:cNvSpPr>
          <p:nvPr/>
        </p:nvSpPr>
        <p:spPr bwMode="auto">
          <a:xfrm>
            <a:off x="2165350" y="5702300"/>
            <a:ext cx="88900" cy="46038"/>
          </a:xfrm>
          <a:prstGeom prst="flowChartExtract">
            <a:avLst/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9" name="Extract 38"/>
          <p:cNvSpPr>
            <a:spLocks noChangeArrowheads="1"/>
          </p:cNvSpPr>
          <p:nvPr/>
        </p:nvSpPr>
        <p:spPr bwMode="auto">
          <a:xfrm>
            <a:off x="2695575" y="5702300"/>
            <a:ext cx="88900" cy="46038"/>
          </a:xfrm>
          <a:prstGeom prst="flowChartExtract">
            <a:avLst/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0" name="Extract 39"/>
          <p:cNvSpPr>
            <a:spLocks noChangeArrowheads="1"/>
          </p:cNvSpPr>
          <p:nvPr/>
        </p:nvSpPr>
        <p:spPr bwMode="auto">
          <a:xfrm>
            <a:off x="3182938" y="5702300"/>
            <a:ext cx="88900" cy="46038"/>
          </a:xfrm>
          <a:prstGeom prst="flowChartExtract">
            <a:avLst/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1" name="Extract 40"/>
          <p:cNvSpPr>
            <a:spLocks noChangeArrowheads="1"/>
          </p:cNvSpPr>
          <p:nvPr/>
        </p:nvSpPr>
        <p:spPr bwMode="auto">
          <a:xfrm>
            <a:off x="3668713" y="5702300"/>
            <a:ext cx="88900" cy="46038"/>
          </a:xfrm>
          <a:prstGeom prst="flowChartExtract">
            <a:avLst/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2" name="Extract 41"/>
          <p:cNvSpPr>
            <a:spLocks noChangeArrowheads="1"/>
          </p:cNvSpPr>
          <p:nvPr/>
        </p:nvSpPr>
        <p:spPr bwMode="auto">
          <a:xfrm>
            <a:off x="4156075" y="5702300"/>
            <a:ext cx="88900" cy="46038"/>
          </a:xfrm>
          <a:prstGeom prst="flowChartExtract">
            <a:avLst/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3" name="Extract 42"/>
          <p:cNvSpPr>
            <a:spLocks noChangeArrowheads="1"/>
          </p:cNvSpPr>
          <p:nvPr/>
        </p:nvSpPr>
        <p:spPr bwMode="auto">
          <a:xfrm>
            <a:off x="4641850" y="5702300"/>
            <a:ext cx="88900" cy="46038"/>
          </a:xfrm>
          <a:prstGeom prst="flowChartExtract">
            <a:avLst/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4" name="Extract 43"/>
          <p:cNvSpPr>
            <a:spLocks noChangeArrowheads="1"/>
          </p:cNvSpPr>
          <p:nvPr/>
        </p:nvSpPr>
        <p:spPr bwMode="auto">
          <a:xfrm>
            <a:off x="5129213" y="5702300"/>
            <a:ext cx="87312" cy="46038"/>
          </a:xfrm>
          <a:prstGeom prst="flowChartExtract">
            <a:avLst/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6" name="Extract 45"/>
          <p:cNvSpPr>
            <a:spLocks noChangeArrowheads="1"/>
          </p:cNvSpPr>
          <p:nvPr/>
        </p:nvSpPr>
        <p:spPr bwMode="auto">
          <a:xfrm>
            <a:off x="5614988" y="5702300"/>
            <a:ext cx="88900" cy="46038"/>
          </a:xfrm>
          <a:prstGeom prst="flowChartExtract">
            <a:avLst/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7" name="Extract 46"/>
          <p:cNvSpPr>
            <a:spLocks noChangeArrowheads="1"/>
          </p:cNvSpPr>
          <p:nvPr/>
        </p:nvSpPr>
        <p:spPr bwMode="auto">
          <a:xfrm>
            <a:off x="6102350" y="5702300"/>
            <a:ext cx="87313" cy="46038"/>
          </a:xfrm>
          <a:prstGeom prst="flowChartExtract">
            <a:avLst/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8" name="Extract 47"/>
          <p:cNvSpPr>
            <a:spLocks noChangeArrowheads="1"/>
          </p:cNvSpPr>
          <p:nvPr/>
        </p:nvSpPr>
        <p:spPr bwMode="auto">
          <a:xfrm>
            <a:off x="6588125" y="5702300"/>
            <a:ext cx="88900" cy="46038"/>
          </a:xfrm>
          <a:prstGeom prst="flowChartExtract">
            <a:avLst/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9" name="Extract 48"/>
          <p:cNvSpPr>
            <a:spLocks noChangeArrowheads="1"/>
          </p:cNvSpPr>
          <p:nvPr/>
        </p:nvSpPr>
        <p:spPr bwMode="auto">
          <a:xfrm>
            <a:off x="7075488" y="5702300"/>
            <a:ext cx="87312" cy="46038"/>
          </a:xfrm>
          <a:prstGeom prst="flowChartExtract">
            <a:avLst/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0" name="Extract 49"/>
          <p:cNvSpPr>
            <a:spLocks noChangeArrowheads="1"/>
          </p:cNvSpPr>
          <p:nvPr/>
        </p:nvSpPr>
        <p:spPr bwMode="auto">
          <a:xfrm>
            <a:off x="8048625" y="5702300"/>
            <a:ext cx="87313" cy="46038"/>
          </a:xfrm>
          <a:prstGeom prst="flowChartExtract">
            <a:avLst/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2" name="Extract 51"/>
          <p:cNvSpPr>
            <a:spLocks noChangeArrowheads="1"/>
          </p:cNvSpPr>
          <p:nvPr/>
        </p:nvSpPr>
        <p:spPr bwMode="auto">
          <a:xfrm>
            <a:off x="8534400" y="5702300"/>
            <a:ext cx="88900" cy="46038"/>
          </a:xfrm>
          <a:prstGeom prst="flowChartExtract">
            <a:avLst/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5" name="Minus 34"/>
          <p:cNvSpPr/>
          <p:nvPr/>
        </p:nvSpPr>
        <p:spPr>
          <a:xfrm>
            <a:off x="-1600200" y="5324475"/>
            <a:ext cx="11774488" cy="935038"/>
          </a:xfrm>
          <a:prstGeom prst="mathMinus">
            <a:avLst>
              <a:gd name="adj1" fmla="val 3192"/>
            </a:avLst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  <a:tileRect/>
          </a:gradFill>
          <a:ln>
            <a:solidFill>
              <a:schemeClr val="accent1">
                <a:shade val="95000"/>
                <a:satMod val="10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8727" name="Picture 110" descr="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06563" y="6140450"/>
            <a:ext cx="1058862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28" name="Picture 111" descr="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16213" y="6038850"/>
            <a:ext cx="771525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29" name="Picture 112" descr="CNTPO_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0600" y="6088063"/>
            <a:ext cx="6556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30" name="Picture 113" descr="NOA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8600" y="6083300"/>
            <a:ext cx="6223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31" name="Picture 114" descr="NOPP"/>
          <p:cNvPicPr>
            <a:picLocks noChangeAspect="1" noChangeArrowheads="1"/>
          </p:cNvPicPr>
          <p:nvPr/>
        </p:nvPicPr>
        <p:blipFill>
          <a:blip r:embed="rId7"/>
          <a:srcRect l="17500" r="6805"/>
          <a:stretch>
            <a:fillRect/>
          </a:stretch>
        </p:blipFill>
        <p:spPr bwMode="auto">
          <a:xfrm>
            <a:off x="3505200" y="6118225"/>
            <a:ext cx="86518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32" name="Picture 115" descr="coast guard RD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19600" y="6054725"/>
            <a:ext cx="685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33" name="Picture 116" descr="NWRA_logo"/>
          <p:cNvPicPr>
            <a:picLocks noChangeAspect="1" noChangeArrowheads="1"/>
          </p:cNvPicPr>
          <p:nvPr/>
        </p:nvPicPr>
        <p:blipFill>
          <a:blip r:embed="rId9"/>
          <a:srcRect l="17857" r="17857" b="-1646"/>
          <a:stretch>
            <a:fillRect/>
          </a:stretch>
        </p:blipFill>
        <p:spPr bwMode="auto">
          <a:xfrm>
            <a:off x="6597650" y="6432550"/>
            <a:ext cx="592138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" name="Group 117"/>
          <p:cNvGrpSpPr>
            <a:grpSpLocks noChangeAspect="1"/>
          </p:cNvGrpSpPr>
          <p:nvPr/>
        </p:nvGrpSpPr>
        <p:grpSpPr bwMode="auto">
          <a:xfrm>
            <a:off x="5943600" y="6208713"/>
            <a:ext cx="592138" cy="242887"/>
            <a:chOff x="-2160" y="2160"/>
            <a:chExt cx="1872" cy="768"/>
          </a:xfrm>
        </p:grpSpPr>
        <p:sp>
          <p:nvSpPr>
            <p:cNvPr id="28782" name="Rectangle 118"/>
            <p:cNvSpPr>
              <a:spLocks noChangeAspect="1" noChangeArrowheads="1"/>
            </p:cNvSpPr>
            <p:nvPr/>
          </p:nvSpPr>
          <p:spPr bwMode="auto">
            <a:xfrm>
              <a:off x="-2160" y="2160"/>
              <a:ext cx="1872" cy="76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200"/>
              <a:endParaRPr lang="en-US"/>
            </a:p>
          </p:txBody>
        </p:sp>
        <p:grpSp>
          <p:nvGrpSpPr>
            <p:cNvPr id="22" name="Group 119"/>
            <p:cNvGrpSpPr>
              <a:grpSpLocks noChangeAspect="1"/>
            </p:cNvGrpSpPr>
            <p:nvPr/>
          </p:nvGrpSpPr>
          <p:grpSpPr bwMode="auto">
            <a:xfrm>
              <a:off x="-2112" y="2160"/>
              <a:ext cx="1776" cy="723"/>
              <a:chOff x="-2016" y="912"/>
              <a:chExt cx="1776" cy="723"/>
            </a:xfrm>
          </p:grpSpPr>
          <p:pic>
            <p:nvPicPr>
              <p:cNvPr id="28784" name="Picture 120" descr="Appl_Math_logo"/>
              <p:cNvPicPr>
                <a:picLocks noChangeAspect="1" noChangeArrowheads="1"/>
              </p:cNvPicPr>
              <p:nvPr/>
            </p:nvPicPr>
            <p:blipFill>
              <a:blip r:embed="rId10"/>
              <a:srcRect l="32555" r="21339" b="769"/>
              <a:stretch>
                <a:fillRect/>
              </a:stretch>
            </p:blipFill>
            <p:spPr bwMode="auto">
              <a:xfrm>
                <a:off x="-2016" y="1248"/>
                <a:ext cx="1776" cy="3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8785" name="Picture 121" descr="Appl_Math_logo"/>
              <p:cNvPicPr>
                <a:picLocks noChangeAspect="1" noChangeArrowheads="1"/>
              </p:cNvPicPr>
              <p:nvPr/>
            </p:nvPicPr>
            <p:blipFill>
              <a:blip r:embed="rId10"/>
              <a:srcRect r="67445" b="1538"/>
              <a:stretch>
                <a:fillRect/>
              </a:stretch>
            </p:blipFill>
            <p:spPr bwMode="auto">
              <a:xfrm>
                <a:off x="-1755" y="912"/>
                <a:ext cx="1254" cy="3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28735" name="Picture 122" descr="OPT_logo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248525" y="6208713"/>
            <a:ext cx="896938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36" name="Picture 123" descr="Knapper_Smaa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229600" y="6096000"/>
            <a:ext cx="646113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37" name="Picture 124" descr="NSF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129213" y="6018213"/>
            <a:ext cx="814387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38" name="Picture 124" descr="2008_COOL_LOGO_transparent_for_dark_bg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03188" y="119063"/>
            <a:ext cx="1116012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39" name="Picture 140" descr="CODAR for_dark_bg.pn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866063" y="76200"/>
            <a:ext cx="1201737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740" name="TextBox 3"/>
          <p:cNvSpPr txBox="1">
            <a:spLocks noChangeArrowheads="1"/>
          </p:cNvSpPr>
          <p:nvPr/>
        </p:nvSpPr>
        <p:spPr bwMode="auto">
          <a:xfrm>
            <a:off x="-9525" y="5775325"/>
            <a:ext cx="5334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1000">
                <a:solidFill>
                  <a:schemeClr val="bg1"/>
                </a:solidFill>
                <a:latin typeface="Calibri" charset="0"/>
              </a:rPr>
              <a:t>1998</a:t>
            </a:r>
          </a:p>
        </p:txBody>
      </p:sp>
      <p:sp>
        <p:nvSpPr>
          <p:cNvPr id="28741" name="TextBox 4"/>
          <p:cNvSpPr txBox="1">
            <a:spLocks noChangeArrowheads="1"/>
          </p:cNvSpPr>
          <p:nvPr/>
        </p:nvSpPr>
        <p:spPr bwMode="auto">
          <a:xfrm>
            <a:off x="500063" y="5775325"/>
            <a:ext cx="5334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1000">
                <a:solidFill>
                  <a:schemeClr val="bg1"/>
                </a:solidFill>
                <a:latin typeface="Calibri" charset="0"/>
              </a:rPr>
              <a:t>1999</a:t>
            </a:r>
          </a:p>
        </p:txBody>
      </p:sp>
      <p:sp>
        <p:nvSpPr>
          <p:cNvPr id="28742" name="TextBox 5"/>
          <p:cNvSpPr txBox="1">
            <a:spLocks noChangeArrowheads="1"/>
          </p:cNvSpPr>
          <p:nvPr/>
        </p:nvSpPr>
        <p:spPr bwMode="auto">
          <a:xfrm>
            <a:off x="987425" y="5775325"/>
            <a:ext cx="5334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1000">
                <a:solidFill>
                  <a:schemeClr val="bg1"/>
                </a:solidFill>
                <a:latin typeface="Calibri" charset="0"/>
              </a:rPr>
              <a:t>2000</a:t>
            </a:r>
          </a:p>
        </p:txBody>
      </p:sp>
      <p:sp>
        <p:nvSpPr>
          <p:cNvPr id="28743" name="TextBox 6"/>
          <p:cNvSpPr txBox="1">
            <a:spLocks noChangeArrowheads="1"/>
          </p:cNvSpPr>
          <p:nvPr/>
        </p:nvSpPr>
        <p:spPr bwMode="auto">
          <a:xfrm>
            <a:off x="1473200" y="5775325"/>
            <a:ext cx="5334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1000">
                <a:solidFill>
                  <a:schemeClr val="bg1"/>
                </a:solidFill>
                <a:latin typeface="Calibri" charset="0"/>
              </a:rPr>
              <a:t>2001</a:t>
            </a:r>
          </a:p>
        </p:txBody>
      </p:sp>
      <p:sp>
        <p:nvSpPr>
          <p:cNvPr id="4" name="Extract 37"/>
          <p:cNvSpPr>
            <a:spLocks noChangeArrowheads="1"/>
          </p:cNvSpPr>
          <p:nvPr/>
        </p:nvSpPr>
        <p:spPr bwMode="auto">
          <a:xfrm>
            <a:off x="169863" y="5697538"/>
            <a:ext cx="88900" cy="46037"/>
          </a:xfrm>
          <a:prstGeom prst="flowChartExtract">
            <a:avLst/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Extract 38"/>
          <p:cNvSpPr>
            <a:spLocks noChangeArrowheads="1"/>
          </p:cNvSpPr>
          <p:nvPr/>
        </p:nvSpPr>
        <p:spPr bwMode="auto">
          <a:xfrm>
            <a:off x="700088" y="5697538"/>
            <a:ext cx="88900" cy="46037"/>
          </a:xfrm>
          <a:prstGeom prst="flowChartExtract">
            <a:avLst/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Extract 39"/>
          <p:cNvSpPr>
            <a:spLocks noChangeArrowheads="1"/>
          </p:cNvSpPr>
          <p:nvPr/>
        </p:nvSpPr>
        <p:spPr bwMode="auto">
          <a:xfrm>
            <a:off x="1187450" y="5697538"/>
            <a:ext cx="88900" cy="46037"/>
          </a:xfrm>
          <a:prstGeom prst="flowChartExtract">
            <a:avLst/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Extract 40"/>
          <p:cNvSpPr>
            <a:spLocks noChangeArrowheads="1"/>
          </p:cNvSpPr>
          <p:nvPr/>
        </p:nvSpPr>
        <p:spPr bwMode="auto">
          <a:xfrm>
            <a:off x="1673225" y="5697538"/>
            <a:ext cx="88900" cy="46037"/>
          </a:xfrm>
          <a:prstGeom prst="flowChartExtract">
            <a:avLst/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8" name="Straight Connector 62"/>
          <p:cNvCxnSpPr/>
          <p:nvPr/>
        </p:nvCxnSpPr>
        <p:spPr>
          <a:xfrm rot="5400000" flipH="1" flipV="1">
            <a:off x="-2174875" y="3327400"/>
            <a:ext cx="47879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68"/>
          <p:cNvCxnSpPr/>
          <p:nvPr/>
        </p:nvCxnSpPr>
        <p:spPr>
          <a:xfrm rot="5400000" flipH="1" flipV="1">
            <a:off x="-671512" y="3327400"/>
            <a:ext cx="47879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69"/>
          <p:cNvCxnSpPr/>
          <p:nvPr/>
        </p:nvCxnSpPr>
        <p:spPr>
          <a:xfrm rot="5400000" flipH="1" flipV="1">
            <a:off x="-1644650" y="3327400"/>
            <a:ext cx="47879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70"/>
          <p:cNvCxnSpPr/>
          <p:nvPr/>
        </p:nvCxnSpPr>
        <p:spPr>
          <a:xfrm rot="5400000" flipH="1" flipV="1">
            <a:off x="-1157287" y="3327400"/>
            <a:ext cx="47879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3" name="Group 178"/>
          <p:cNvGrpSpPr>
            <a:grpSpLocks/>
          </p:cNvGrpSpPr>
          <p:nvPr/>
        </p:nvGrpSpPr>
        <p:grpSpPr bwMode="auto">
          <a:xfrm>
            <a:off x="15875" y="1163638"/>
            <a:ext cx="1300163" cy="1077912"/>
            <a:chOff x="10" y="733"/>
            <a:chExt cx="819" cy="679"/>
          </a:xfrm>
        </p:grpSpPr>
        <p:sp>
          <p:nvSpPr>
            <p:cNvPr id="12" name="Off-page Connector 84"/>
            <p:cNvSpPr>
              <a:spLocks noChangeArrowheads="1"/>
            </p:cNvSpPr>
            <p:nvPr/>
          </p:nvSpPr>
          <p:spPr bwMode="auto">
            <a:xfrm>
              <a:off x="54" y="763"/>
              <a:ext cx="775" cy="649"/>
            </a:xfrm>
            <a:prstGeom prst="flowChartOffpageConnector">
              <a:avLst/>
            </a:prstGeom>
            <a:gradFill rotWithShape="1">
              <a:gsLst>
                <a:gs pos="0">
                  <a:srgbClr val="008000"/>
                </a:gs>
                <a:gs pos="100000">
                  <a:srgbClr val="FDEADA"/>
                </a:gs>
              </a:gsLst>
              <a:lin ang="162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780" name="TextBox 83"/>
            <p:cNvSpPr txBox="1">
              <a:spLocks noChangeArrowheads="1"/>
            </p:cNvSpPr>
            <p:nvPr/>
          </p:nvSpPr>
          <p:spPr bwMode="auto">
            <a:xfrm>
              <a:off x="10" y="733"/>
              <a:ext cx="800" cy="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defTabSz="457200"/>
              <a:r>
                <a:rPr lang="en-US" sz="1000" b="1">
                  <a:solidFill>
                    <a:srgbClr val="000000"/>
                  </a:solidFill>
                  <a:ea typeface="Times New Roman" charset="0"/>
                  <a:cs typeface="Times New Roman" charset="0"/>
                </a:rPr>
                <a:t>First Standard Range Codar deployed on East Coast  near  Atlantic City, NJ</a:t>
              </a:r>
              <a:endParaRPr lang="en-US" sz="1000" b="1">
                <a:ea typeface="Times New Roman" charset="0"/>
                <a:cs typeface="Times New Roman" charset="0"/>
              </a:endParaRPr>
            </a:p>
          </p:txBody>
        </p:sp>
        <p:pic>
          <p:nvPicPr>
            <p:cNvPr id="28781" name="Picture 114" descr="NOPP"/>
            <p:cNvPicPr>
              <a:picLocks noChangeAspect="1" noChangeArrowheads="1"/>
            </p:cNvPicPr>
            <p:nvPr/>
          </p:nvPicPr>
          <p:blipFill>
            <a:blip r:embed="rId7"/>
            <a:srcRect l="17500" r="6805"/>
            <a:stretch>
              <a:fillRect/>
            </a:stretch>
          </p:blipFill>
          <p:spPr bwMode="auto">
            <a:xfrm>
              <a:off x="329" y="1224"/>
              <a:ext cx="239" cy="1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5" name="Off-page Connector 84"/>
          <p:cNvSpPr>
            <a:spLocks noChangeArrowheads="1"/>
          </p:cNvSpPr>
          <p:nvPr/>
        </p:nvSpPr>
        <p:spPr bwMode="auto">
          <a:xfrm>
            <a:off x="358775" y="2636838"/>
            <a:ext cx="1668463" cy="1311275"/>
          </a:xfrm>
          <a:prstGeom prst="flowChartOffpageConnector">
            <a:avLst/>
          </a:prstGeom>
          <a:gradFill rotWithShape="1">
            <a:gsLst>
              <a:gs pos="0">
                <a:srgbClr val="008000"/>
              </a:gs>
              <a:gs pos="100000">
                <a:srgbClr val="FDEADA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754" name="TextBox 83"/>
          <p:cNvSpPr txBox="1">
            <a:spLocks noChangeArrowheads="1"/>
          </p:cNvSpPr>
          <p:nvPr/>
        </p:nvSpPr>
        <p:spPr bwMode="auto">
          <a:xfrm>
            <a:off x="400050" y="2589213"/>
            <a:ext cx="14922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1000" b="1">
                <a:solidFill>
                  <a:srgbClr val="000000"/>
                </a:solidFill>
                <a:ea typeface="Times New Roman" charset="0"/>
                <a:cs typeface="Times New Roman" charset="0"/>
              </a:rPr>
              <a:t>Hurricane Floyd Simulation Predicts Factor of 4 Reduction in Search Area Using Field of Currents vs. Point Measurement</a:t>
            </a:r>
            <a:endParaRPr lang="en-US" sz="1000" b="1">
              <a:ea typeface="Times New Roman" charset="0"/>
              <a:cs typeface="Times New Roman" charset="0"/>
            </a:endParaRPr>
          </a:p>
        </p:txBody>
      </p:sp>
      <p:sp>
        <p:nvSpPr>
          <p:cNvPr id="13" name="Off-page Connector 84"/>
          <p:cNvSpPr>
            <a:spLocks noChangeArrowheads="1"/>
          </p:cNvSpPr>
          <p:nvPr/>
        </p:nvSpPr>
        <p:spPr bwMode="auto">
          <a:xfrm>
            <a:off x="2038350" y="3713163"/>
            <a:ext cx="1668463" cy="1311275"/>
          </a:xfrm>
          <a:prstGeom prst="flowChartOffpageConnector">
            <a:avLst/>
          </a:prstGeom>
          <a:gradFill rotWithShape="1">
            <a:gsLst>
              <a:gs pos="0">
                <a:srgbClr val="008000"/>
              </a:gs>
              <a:gs pos="100000">
                <a:srgbClr val="FDEADA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756" name="TextBox 83"/>
          <p:cNvSpPr txBox="1">
            <a:spLocks noChangeArrowheads="1"/>
          </p:cNvSpPr>
          <p:nvPr/>
        </p:nvSpPr>
        <p:spPr bwMode="auto">
          <a:xfrm>
            <a:off x="1943100" y="3665538"/>
            <a:ext cx="174625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1000" b="1">
                <a:solidFill>
                  <a:srgbClr val="000000"/>
                </a:solidFill>
                <a:ea typeface="Times New Roman" charset="0"/>
                <a:cs typeface="Times New Roman" charset="0"/>
              </a:rPr>
              <a:t>Standard Range Network Proves to be Useful in Coast Guard Research and Development Pilot Study</a:t>
            </a:r>
            <a:endParaRPr lang="en-US" sz="1000" b="1">
              <a:ea typeface="Times New Roman" charset="0"/>
              <a:cs typeface="Times New Roman" charset="0"/>
            </a:endParaRPr>
          </a:p>
        </p:txBody>
      </p:sp>
      <p:pic>
        <p:nvPicPr>
          <p:cNvPr id="28757" name="Picture 115" descr="coast guard RD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660650" y="4495800"/>
            <a:ext cx="474663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Off-page Connector 84"/>
          <p:cNvSpPr>
            <a:spLocks noChangeArrowheads="1"/>
          </p:cNvSpPr>
          <p:nvPr/>
        </p:nvSpPr>
        <p:spPr bwMode="auto">
          <a:xfrm>
            <a:off x="3146425" y="1249363"/>
            <a:ext cx="1425575" cy="1311275"/>
          </a:xfrm>
          <a:prstGeom prst="flowChartOffpageConnector">
            <a:avLst/>
          </a:prstGeom>
          <a:gradFill rotWithShape="1">
            <a:gsLst>
              <a:gs pos="0">
                <a:srgbClr val="008000"/>
              </a:gs>
              <a:gs pos="100000">
                <a:srgbClr val="FDEADA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759" name="TextBox 83"/>
          <p:cNvSpPr txBox="1">
            <a:spLocks noChangeArrowheads="1"/>
          </p:cNvSpPr>
          <p:nvPr/>
        </p:nvSpPr>
        <p:spPr bwMode="auto">
          <a:xfrm>
            <a:off x="3076575" y="1201738"/>
            <a:ext cx="149225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1000" b="1">
                <a:solidFill>
                  <a:srgbClr val="000000"/>
                </a:solidFill>
                <a:ea typeface="Times New Roman" charset="0"/>
                <a:cs typeface="Times New Roman" charset="0"/>
              </a:rPr>
              <a:t>Long Range Network Shown to be Effective in Second Coast Guard SAROPS tool</a:t>
            </a:r>
            <a:endParaRPr lang="en-US" sz="1000" b="1">
              <a:ea typeface="Times New Roman" charset="0"/>
              <a:cs typeface="Times New Roman" charset="0"/>
            </a:endParaRPr>
          </a:p>
        </p:txBody>
      </p:sp>
      <p:sp>
        <p:nvSpPr>
          <p:cNvPr id="15" name="Off-page Connector 84"/>
          <p:cNvSpPr>
            <a:spLocks noChangeArrowheads="1"/>
          </p:cNvSpPr>
          <p:nvPr/>
        </p:nvSpPr>
        <p:spPr bwMode="auto">
          <a:xfrm>
            <a:off x="4237038" y="2616200"/>
            <a:ext cx="1425575" cy="1311275"/>
          </a:xfrm>
          <a:prstGeom prst="flowChartOffpageConnector">
            <a:avLst/>
          </a:prstGeom>
          <a:gradFill rotWithShape="1">
            <a:gsLst>
              <a:gs pos="0">
                <a:srgbClr val="008000"/>
              </a:gs>
              <a:gs pos="100000">
                <a:srgbClr val="FDEADA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761" name="TextBox 83"/>
          <p:cNvSpPr txBox="1">
            <a:spLocks noChangeArrowheads="1"/>
          </p:cNvSpPr>
          <p:nvPr/>
        </p:nvSpPr>
        <p:spPr bwMode="auto">
          <a:xfrm>
            <a:off x="4167188" y="2568575"/>
            <a:ext cx="149225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1000" b="1">
                <a:solidFill>
                  <a:srgbClr val="000000"/>
                </a:solidFill>
                <a:ea typeface="Times New Roman" charset="0"/>
                <a:cs typeface="Times New Roman" charset="0"/>
              </a:rPr>
              <a:t>MARCOOS Establishes First Regional High Frequency Radar Network</a:t>
            </a:r>
            <a:endParaRPr lang="en-US" sz="1000" b="1">
              <a:ea typeface="Times New Roman" charset="0"/>
              <a:cs typeface="Times New Roman" charset="0"/>
            </a:endParaRPr>
          </a:p>
        </p:txBody>
      </p:sp>
      <p:sp>
        <p:nvSpPr>
          <p:cNvPr id="16" name="Off-page Connector 84"/>
          <p:cNvSpPr>
            <a:spLocks noChangeArrowheads="1"/>
          </p:cNvSpPr>
          <p:nvPr/>
        </p:nvSpPr>
        <p:spPr bwMode="auto">
          <a:xfrm>
            <a:off x="4641850" y="4135438"/>
            <a:ext cx="1425575" cy="1311275"/>
          </a:xfrm>
          <a:prstGeom prst="flowChartOffpageConnector">
            <a:avLst/>
          </a:prstGeom>
          <a:gradFill rotWithShape="1">
            <a:gsLst>
              <a:gs pos="0">
                <a:srgbClr val="008000"/>
              </a:gs>
              <a:gs pos="100000">
                <a:srgbClr val="FDEADA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763" name="TextBox 83"/>
          <p:cNvSpPr txBox="1">
            <a:spLocks noChangeArrowheads="1"/>
          </p:cNvSpPr>
          <p:nvPr/>
        </p:nvSpPr>
        <p:spPr bwMode="auto">
          <a:xfrm>
            <a:off x="4572000" y="4087813"/>
            <a:ext cx="149225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1000" b="1">
                <a:solidFill>
                  <a:srgbClr val="000000"/>
                </a:solidFill>
                <a:ea typeface="Times New Roman" charset="0"/>
                <a:cs typeface="Times New Roman" charset="0"/>
              </a:rPr>
              <a:t>Optimal Interpolation Combination Method Effective in Filling Spatial Gaps in Mid Atlantic Tests </a:t>
            </a:r>
            <a:endParaRPr lang="en-US" sz="1000" b="1">
              <a:ea typeface="Times New Roman" charset="0"/>
              <a:cs typeface="Times New Roman" charset="0"/>
            </a:endParaRPr>
          </a:p>
        </p:txBody>
      </p:sp>
      <p:sp>
        <p:nvSpPr>
          <p:cNvPr id="17" name="Off-page Connector 84"/>
          <p:cNvSpPr>
            <a:spLocks noChangeArrowheads="1"/>
          </p:cNvSpPr>
          <p:nvPr/>
        </p:nvSpPr>
        <p:spPr bwMode="auto">
          <a:xfrm>
            <a:off x="5214938" y="1084263"/>
            <a:ext cx="1425575" cy="1311275"/>
          </a:xfrm>
          <a:prstGeom prst="flowChartOffpageConnector">
            <a:avLst/>
          </a:prstGeom>
          <a:gradFill rotWithShape="1">
            <a:gsLst>
              <a:gs pos="0">
                <a:srgbClr val="008000"/>
              </a:gs>
              <a:gs pos="100000">
                <a:srgbClr val="FDEADA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765" name="TextBox 83"/>
          <p:cNvSpPr txBox="1">
            <a:spLocks noChangeArrowheads="1"/>
          </p:cNvSpPr>
          <p:nvPr/>
        </p:nvSpPr>
        <p:spPr bwMode="auto">
          <a:xfrm>
            <a:off x="5145088" y="1036638"/>
            <a:ext cx="14922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1000" b="1">
                <a:solidFill>
                  <a:srgbClr val="000000"/>
                </a:solidFill>
                <a:ea typeface="Times New Roman" charset="0"/>
                <a:cs typeface="Times New Roman" charset="0"/>
              </a:rPr>
              <a:t>Mid Atlantic HF Radar Network Operational with US Coast Guard </a:t>
            </a:r>
            <a:endParaRPr lang="en-US" sz="1000" b="1">
              <a:ea typeface="Times New Roman" charset="0"/>
              <a:cs typeface="Times New Roman" charset="0"/>
            </a:endParaRPr>
          </a:p>
        </p:txBody>
      </p:sp>
      <p:sp>
        <p:nvSpPr>
          <p:cNvPr id="18" name="Off-page Connector 84"/>
          <p:cNvSpPr>
            <a:spLocks noChangeArrowheads="1"/>
          </p:cNvSpPr>
          <p:nvPr/>
        </p:nvSpPr>
        <p:spPr bwMode="auto">
          <a:xfrm>
            <a:off x="6340475" y="4210050"/>
            <a:ext cx="1425575" cy="1311275"/>
          </a:xfrm>
          <a:prstGeom prst="flowChartOffpageConnector">
            <a:avLst/>
          </a:prstGeom>
          <a:gradFill rotWithShape="1">
            <a:gsLst>
              <a:gs pos="0">
                <a:srgbClr val="008000"/>
              </a:gs>
              <a:gs pos="100000">
                <a:srgbClr val="FDEADA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767" name="TextBox 83"/>
          <p:cNvSpPr txBox="1">
            <a:spLocks noChangeArrowheads="1"/>
          </p:cNvSpPr>
          <p:nvPr/>
        </p:nvSpPr>
        <p:spPr bwMode="auto">
          <a:xfrm>
            <a:off x="6270625" y="4162425"/>
            <a:ext cx="14922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1000" b="1">
                <a:solidFill>
                  <a:srgbClr val="000000"/>
                </a:solidFill>
                <a:ea typeface="Times New Roman" charset="0"/>
                <a:cs typeface="Times New Roman" charset="0"/>
              </a:rPr>
              <a:t>National HF Radar Network Operational with US Coast Guard </a:t>
            </a:r>
            <a:endParaRPr lang="en-US" sz="1000" b="1">
              <a:ea typeface="Times New Roman" charset="0"/>
              <a:cs typeface="Times New Roman" charset="0"/>
            </a:endParaRPr>
          </a:p>
        </p:txBody>
      </p:sp>
      <p:sp>
        <p:nvSpPr>
          <p:cNvPr id="19" name="Off-page Connector 84"/>
          <p:cNvSpPr>
            <a:spLocks noChangeArrowheads="1"/>
          </p:cNvSpPr>
          <p:nvPr/>
        </p:nvSpPr>
        <p:spPr bwMode="auto">
          <a:xfrm>
            <a:off x="5799138" y="2579688"/>
            <a:ext cx="1624012" cy="1300162"/>
          </a:xfrm>
          <a:prstGeom prst="flowChartOffpageConnector">
            <a:avLst/>
          </a:prstGeom>
          <a:gradFill rotWithShape="1">
            <a:gsLst>
              <a:gs pos="0">
                <a:srgbClr val="008000"/>
              </a:gs>
              <a:gs pos="100000">
                <a:srgbClr val="FDEADA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769" name="TextBox 83"/>
          <p:cNvSpPr txBox="1">
            <a:spLocks noChangeArrowheads="1"/>
          </p:cNvSpPr>
          <p:nvPr/>
        </p:nvSpPr>
        <p:spPr bwMode="auto">
          <a:xfrm>
            <a:off x="5702300" y="2532063"/>
            <a:ext cx="1817688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1000" b="1">
                <a:solidFill>
                  <a:srgbClr val="000000"/>
                </a:solidFill>
                <a:ea typeface="Times New Roman" charset="0"/>
                <a:cs typeface="Times New Roman" charset="0"/>
              </a:rPr>
              <a:t>Radial and Total Sensitivity Study Undertaken to Provide Best Data to Environmental Data Server </a:t>
            </a:r>
            <a:endParaRPr lang="en-US" sz="1000" b="1">
              <a:ea typeface="Times New Roman" charset="0"/>
              <a:cs typeface="Times New Roman" charset="0"/>
            </a:endParaRPr>
          </a:p>
        </p:txBody>
      </p:sp>
      <p:sp>
        <p:nvSpPr>
          <p:cNvPr id="20" name="Off-page Connector 84"/>
          <p:cNvSpPr>
            <a:spLocks noChangeArrowheads="1"/>
          </p:cNvSpPr>
          <p:nvPr/>
        </p:nvSpPr>
        <p:spPr bwMode="auto">
          <a:xfrm>
            <a:off x="7442200" y="1792288"/>
            <a:ext cx="1425575" cy="1311275"/>
          </a:xfrm>
          <a:prstGeom prst="flowChartOffpageConnector">
            <a:avLst/>
          </a:prstGeom>
          <a:gradFill rotWithShape="1">
            <a:gsLst>
              <a:gs pos="0">
                <a:srgbClr val="008000"/>
              </a:gs>
              <a:gs pos="100000">
                <a:srgbClr val="FDEADA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771" name="TextBox 83"/>
          <p:cNvSpPr txBox="1">
            <a:spLocks noChangeArrowheads="1"/>
          </p:cNvSpPr>
          <p:nvPr/>
        </p:nvSpPr>
        <p:spPr bwMode="auto">
          <a:xfrm>
            <a:off x="7372350" y="1744663"/>
            <a:ext cx="14922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1000" b="1">
                <a:solidFill>
                  <a:srgbClr val="000000"/>
                </a:solidFill>
                <a:ea typeface="Times New Roman" charset="0"/>
                <a:cs typeface="Times New Roman" charset="0"/>
              </a:rPr>
              <a:t>“A Plan to Meet the Nations Surface Current Mapping Needs” Implemented </a:t>
            </a:r>
            <a:endParaRPr lang="en-US" sz="1000" b="1">
              <a:ea typeface="Times New Roman" charset="0"/>
              <a:cs typeface="Times New Roman" charset="0"/>
            </a:endParaRPr>
          </a:p>
        </p:txBody>
      </p:sp>
      <p:pic>
        <p:nvPicPr>
          <p:cNvPr id="28772" name="Picture 217" descr="MACOORA-Logo-3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4260850" y="3417888"/>
            <a:ext cx="1370013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73" name="Picture 218" descr="MACOORA-Logo-3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4683125" y="4924425"/>
            <a:ext cx="1370013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74" name="Picture 113" descr="NOA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68963" y="1755775"/>
            <a:ext cx="4953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75" name="Picture 113" descr="NOA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05750" y="2451100"/>
            <a:ext cx="4953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76" name="Picture 113" descr="NOA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96088" y="4779963"/>
            <a:ext cx="4953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77" name="Picture 222" descr="MACOORA-Logo-3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870575" y="3429000"/>
            <a:ext cx="1370013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78" name="Picture 115" descr="coast guard RD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630613" y="1990725"/>
            <a:ext cx="474662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6613</TotalTime>
  <Words>2512</Words>
  <Application>Microsoft Macintosh PowerPoint</Application>
  <PresentationFormat>On-screen Show (4:3)</PresentationFormat>
  <Paragraphs>524</Paragraphs>
  <Slides>47</Slides>
  <Notes>12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Office Theme</vt:lpstr>
      <vt:lpstr>Slide 1</vt:lpstr>
      <vt:lpstr>Slide 2</vt:lpstr>
      <vt:lpstr>Slide 3</vt:lpstr>
      <vt:lpstr>Technology Development Road Map  of HF Radar for SAR and Vessel Detection</vt:lpstr>
      <vt:lpstr>Slide 5</vt:lpstr>
      <vt:lpstr>Slide 6</vt:lpstr>
      <vt:lpstr>Slide 7</vt:lpstr>
      <vt:lpstr>Slide 8</vt:lpstr>
      <vt:lpstr>HFR Current Mapping Product Development  Road Map for Search and Rescue</vt:lpstr>
      <vt:lpstr>Slide 10</vt:lpstr>
      <vt:lpstr>CODAR  and  HYbrid Coordinate Ocean Model or (HYCOM)  Currents in SAROPS </vt:lpstr>
      <vt:lpstr>24 Hours Into Search</vt:lpstr>
      <vt:lpstr>48 Hours Into Search</vt:lpstr>
      <vt:lpstr>72 Hours Into Search</vt:lpstr>
      <vt:lpstr>96 Hours Into Search</vt:lpstr>
      <vt:lpstr>Search Area After 96 Hours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MARACOOS - Composite Data &amp; Forecast Products</vt:lpstr>
      <vt:lpstr>Slide 25</vt:lpstr>
      <vt:lpstr>Slide 26</vt:lpstr>
      <vt:lpstr>Slide 27</vt:lpstr>
      <vt:lpstr>Trans-Atlantic Education</vt:lpstr>
      <vt:lpstr>Deepwater Horizon Information Flow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Feedback from the Deepwater Horizon  Incident Command Center</vt:lpstr>
      <vt:lpstr>Feedback from the Deepwater Horizon  Incident Command Center</vt:lpstr>
      <vt:lpstr>Slide 46</vt:lpstr>
      <vt:lpstr>Slide 47</vt:lpstr>
    </vt:vector>
  </TitlesOfParts>
  <Company>Rutgers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hroarty</dc:creator>
  <cp:lastModifiedBy>Scott Glenn</cp:lastModifiedBy>
  <cp:revision>153</cp:revision>
  <dcterms:created xsi:type="dcterms:W3CDTF">2012-03-12T14:27:51Z</dcterms:created>
  <dcterms:modified xsi:type="dcterms:W3CDTF">2012-03-12T14:28:46Z</dcterms:modified>
</cp:coreProperties>
</file>