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Default Extension="mov" ContentType="video/unknown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Default Extension="tiff" ContentType="image/tiff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0"/>
  </p:notesMasterIdLst>
  <p:sldIdLst>
    <p:sldId id="461" r:id="rId2"/>
    <p:sldId id="453" r:id="rId3"/>
    <p:sldId id="454" r:id="rId4"/>
    <p:sldId id="455" r:id="rId5"/>
    <p:sldId id="456" r:id="rId6"/>
    <p:sldId id="436" r:id="rId7"/>
    <p:sldId id="457" r:id="rId8"/>
    <p:sldId id="458" r:id="rId9"/>
    <p:sldId id="441" r:id="rId10"/>
    <p:sldId id="438" r:id="rId11"/>
    <p:sldId id="439" r:id="rId12"/>
    <p:sldId id="464" r:id="rId13"/>
    <p:sldId id="442" r:id="rId14"/>
    <p:sldId id="460" r:id="rId15"/>
    <p:sldId id="449" r:id="rId16"/>
    <p:sldId id="450" r:id="rId17"/>
    <p:sldId id="463" r:id="rId18"/>
    <p:sldId id="448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Scott Glenn" initials="SG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15200"/>
    <a:srgbClr val="0C214F"/>
    <a:srgbClr val="95B9C6"/>
    <a:srgbClr val="C68939"/>
    <a:srgbClr val="FBF063"/>
    <a:srgbClr val="00FF99"/>
    <a:srgbClr val="66FF33"/>
    <a:srgbClr val="66FF66"/>
    <a:srgbClr val="FFFF00"/>
    <a:srgbClr val="FF00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8503" autoAdjust="0"/>
    <p:restoredTop sz="94660"/>
  </p:normalViewPr>
  <p:slideViewPr>
    <p:cSldViewPr snapToGrid="0">
      <p:cViewPr>
        <p:scale>
          <a:sx n="150" d="100"/>
          <a:sy n="150" d="100"/>
        </p:scale>
        <p:origin x="-96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eroka:Research:Irene:general_stats_060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/>
              <a:t>Maximum Sustained Wind</a:t>
            </a:r>
            <a:r>
              <a:rPr lang="en-US" baseline="0"/>
              <a:t> Speed (10m)</a:t>
            </a:r>
            <a:endParaRPr lang="en-US"/>
          </a:p>
        </c:rich>
      </c:tx>
    </c:title>
    <c:plotArea>
      <c:layout/>
      <c:lineChart>
        <c:grouping val="standard"/>
        <c:ser>
          <c:idx val="0"/>
          <c:order val="0"/>
          <c:tx>
            <c:v>NHC Best Track</c:v>
          </c:tx>
          <c:spPr>
            <a:ln>
              <a:solidFill>
                <a:schemeClr val="tx1"/>
              </a:solidFill>
            </a:ln>
          </c:spPr>
          <c:marker>
            <c:symbol val="squar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Data!$A$5:$A$12</c:f>
              <c:strCache>
                <c:ptCount val="8"/>
                <c:pt idx="0">
                  <c:v>27/1200</c:v>
                </c:pt>
                <c:pt idx="1">
                  <c:v>27/1800</c:v>
                </c:pt>
                <c:pt idx="2">
                  <c:v>28/0000</c:v>
                </c:pt>
                <c:pt idx="3">
                  <c:v>28/0600</c:v>
                </c:pt>
                <c:pt idx="4">
                  <c:v>28/1200</c:v>
                </c:pt>
                <c:pt idx="5">
                  <c:v>28/1800</c:v>
                </c:pt>
                <c:pt idx="6">
                  <c:v>29/0000</c:v>
                </c:pt>
                <c:pt idx="7">
                  <c:v>29/0600</c:v>
                </c:pt>
              </c:strCache>
            </c:strRef>
          </c:cat>
          <c:val>
            <c:numRef>
              <c:f>Data!$E$5:$E$12</c:f>
              <c:numCache>
                <c:formatCode>General</c:formatCode>
                <c:ptCount val="8"/>
                <c:pt idx="0">
                  <c:v>75.0</c:v>
                </c:pt>
                <c:pt idx="1">
                  <c:v>65.0</c:v>
                </c:pt>
                <c:pt idx="2">
                  <c:v>65.0</c:v>
                </c:pt>
                <c:pt idx="3">
                  <c:v>65.0</c:v>
                </c:pt>
                <c:pt idx="4">
                  <c:v>55.0</c:v>
                </c:pt>
                <c:pt idx="5">
                  <c:v>50.0</c:v>
                </c:pt>
                <c:pt idx="6">
                  <c:v>45.0</c:v>
                </c:pt>
                <c:pt idx="7">
                  <c:v>40.0</c:v>
                </c:pt>
              </c:numCache>
            </c:numRef>
          </c:val>
        </c:ser>
        <c:ser>
          <c:idx val="1"/>
          <c:order val="1"/>
          <c:tx>
            <c:v>NHC Forecast</c:v>
          </c:tx>
          <c:spPr>
            <a:ln>
              <a:solidFill>
                <a:srgbClr val="008000"/>
              </a:solidFill>
            </a:ln>
          </c:spPr>
          <c:marker>
            <c:symbol val="square"/>
            <c:size val="9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cat>
            <c:strRef>
              <c:f>Data!$A$5:$A$12</c:f>
              <c:strCache>
                <c:ptCount val="8"/>
                <c:pt idx="0">
                  <c:v>27/1200</c:v>
                </c:pt>
                <c:pt idx="1">
                  <c:v>27/1800</c:v>
                </c:pt>
                <c:pt idx="2">
                  <c:v>28/0000</c:v>
                </c:pt>
                <c:pt idx="3">
                  <c:v>28/0600</c:v>
                </c:pt>
                <c:pt idx="4">
                  <c:v>28/1200</c:v>
                </c:pt>
                <c:pt idx="5">
                  <c:v>28/1800</c:v>
                </c:pt>
                <c:pt idx="6">
                  <c:v>29/0000</c:v>
                </c:pt>
                <c:pt idx="7">
                  <c:v>29/0600</c:v>
                </c:pt>
              </c:strCache>
            </c:strRef>
          </c:cat>
          <c:val>
            <c:numRef>
              <c:f>Data!$I$5:$I$12</c:f>
              <c:numCache>
                <c:formatCode>General</c:formatCode>
                <c:ptCount val="8"/>
                <c:pt idx="0">
                  <c:v>80.0</c:v>
                </c:pt>
                <c:pt idx="1">
                  <c:v>75.0</c:v>
                </c:pt>
                <c:pt idx="2">
                  <c:v>75.0</c:v>
                </c:pt>
                <c:pt idx="3">
                  <c:v>70.0</c:v>
                </c:pt>
                <c:pt idx="4">
                  <c:v>70.0</c:v>
                </c:pt>
                <c:pt idx="5">
                  <c:v>65.0</c:v>
                </c:pt>
                <c:pt idx="6">
                  <c:v>60.0</c:v>
                </c:pt>
                <c:pt idx="7">
                  <c:v>50.0</c:v>
                </c:pt>
              </c:numCache>
            </c:numRef>
          </c:val>
        </c:ser>
        <c:ser>
          <c:idx val="3"/>
          <c:order val="2"/>
          <c:tx>
            <c:v>Warm SST (RTG only)</c:v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val>
            <c:numRef>
              <c:f>Data!$Q$35:$Q$42</c:f>
              <c:numCache>
                <c:formatCode>General</c:formatCode>
                <c:ptCount val="8"/>
                <c:pt idx="0">
                  <c:v>57.78</c:v>
                </c:pt>
                <c:pt idx="1">
                  <c:v>69.1</c:v>
                </c:pt>
                <c:pt idx="2">
                  <c:v>66.39</c:v>
                </c:pt>
                <c:pt idx="3">
                  <c:v>63.8</c:v>
                </c:pt>
                <c:pt idx="4">
                  <c:v>57.39</c:v>
                </c:pt>
                <c:pt idx="5">
                  <c:v>54.97</c:v>
                </c:pt>
                <c:pt idx="6">
                  <c:v>48.62</c:v>
                </c:pt>
                <c:pt idx="7">
                  <c:v>50.48</c:v>
                </c:pt>
              </c:numCache>
            </c:numRef>
          </c:val>
        </c:ser>
        <c:marker val="1"/>
        <c:axId val="627074264"/>
        <c:axId val="450573128"/>
      </c:lineChart>
      <c:catAx>
        <c:axId val="6270742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</c:title>
        <c:tickLblPos val="nextTo"/>
        <c:crossAx val="450573128"/>
        <c:crosses val="autoZero"/>
        <c:auto val="1"/>
        <c:lblAlgn val="ctr"/>
        <c:lblOffset val="100"/>
      </c:catAx>
      <c:valAx>
        <c:axId val="450573128"/>
        <c:scaling>
          <c:orientation val="minMax"/>
          <c:min val="35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Wind Speed (kts)</a:t>
                </a:r>
              </a:p>
            </c:rich>
          </c:tx>
        </c:title>
        <c:numFmt formatCode="General" sourceLinked="1"/>
        <c:tickLblPos val="nextTo"/>
        <c:crossAx val="627074264"/>
        <c:crosses val="autoZero"/>
        <c:crossBetween val="between"/>
      </c:valAx>
    </c:plotArea>
    <c:legend>
      <c:legendPos val="r"/>
    </c:legend>
    <c:plotVisOnly val="1"/>
    <c:dispBlanksAs val="gap"/>
  </c:chart>
  <c:spPr>
    <a:solidFill>
      <a:schemeClr val="bg1"/>
    </a:solidFill>
    <a:ln>
      <a:solidFill>
        <a:schemeClr val="tx1"/>
      </a:solidFill>
    </a:ln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7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 anchor="b">
            <a:prstTxWarp prst="textNoShape">
              <a:avLst/>
            </a:prstTxWarp>
          </a:bodyPr>
          <a:lstStyle/>
          <a:p>
            <a:pPr algn="r" defTabSz="904875"/>
            <a:fld id="{36BD2F2D-D09F-4741-B16C-CE959BFC7ADA}" type="slidenum">
              <a:rPr lang="en-US" sz="1200">
                <a:latin typeface="Calibri" charset="0"/>
              </a:rPr>
              <a:pPr algn="r" defTabSz="904875"/>
              <a:t>2</a:t>
            </a:fld>
            <a:endParaRPr lang="en-US" sz="1200">
              <a:latin typeface="Calibri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8" tIns="45719" rIns="91438" bIns="45719"/>
          <a:lstStyle/>
          <a:p>
            <a:pPr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1579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-little</a:t>
            </a:r>
            <a:r>
              <a:rPr lang="en-US" baseline="0" dirty="0" smtClean="0"/>
              <a:t> change in track (still good!)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8467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-RMSE</a:t>
            </a:r>
            <a:r>
              <a:rPr lang="en-US" baseline="0" dirty="0" smtClean="0"/>
              <a:t> much better than NHC forecast, better than Warm RTG only, Warm RTG w/ OML, and comparable to GFS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48445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-RMSE</a:t>
            </a:r>
            <a:r>
              <a:rPr lang="en-US" baseline="0" dirty="0" smtClean="0"/>
              <a:t> much better than NHC forecast, better than Warm RTG only, Warm RTG w/ OML, and comparable to GFS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48445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2E8C4-0C84-0C46-AB0F-B6EBFE092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8F18-5A63-224E-AD7E-467AEAFD65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489F5-04F0-AC44-9759-F1C3F9FE2E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E226E-BC82-AC40-8940-A3C7164B25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F04EC-5A88-054B-B33C-03AD3E1063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40B0F-B557-F046-96CA-45728E15BB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4ECB9-17C3-294B-B225-B29E73C27F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C1809-BEFF-894C-80A0-B6A59719E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AC39-1037-E846-9DB2-FFFA980FAF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D1183-992B-DD4D-8E33-0769BBEC21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B9E21-149D-0744-88A3-31B8BADB1A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a typeface="Geneva" charset="0"/>
                <a:cs typeface="Geneva" charset="0"/>
              </a:defRPr>
            </a:lvl1pPr>
          </a:lstStyle>
          <a:p>
            <a:fld id="{3E5036DC-8C7F-E74A-943A-98D39A208BF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3" descr="banner_ioos_1024.jpg"/>
          <p:cNvPicPr>
            <a:picLocks noChangeAspect="1"/>
          </p:cNvPicPr>
          <p:nvPr userDrawn="1"/>
        </p:nvPicPr>
        <p:blipFill>
          <a:blip r:embed="rId1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" descr="IOOS_white.g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44.png"/><Relationship Id="rId1" Type="http://schemas.openxmlformats.org/officeDocument/2006/relationships/video" Target="file://localhost/Users/glenn/Desktop/agu2012/john_agu2012_figures/figure06/ru16_2011_221_6_327_wAnomalyMeanTemperature.mov" TargetMode="Externa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9.png"/><Relationship Id="rId5" Type="http://schemas.openxmlformats.org/officeDocument/2006/relationships/chart" Target="../charts/chart1.xml"/><Relationship Id="rId6" Type="http://schemas.microsoft.com/office/2007/relationships/media" Target="../media/media2.mov"/><Relationship Id="rId7" Type="http://schemas.openxmlformats.org/officeDocument/2006/relationships/image" Target="../media/image60.png"/><Relationship Id="rId1" Type="http://schemas.openxmlformats.org/officeDocument/2006/relationships/video" Target="../media/media2.mov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Relationship Id="rId3" Type="http://schemas.openxmlformats.org/officeDocument/2006/relationships/image" Target="../media/image6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video" Target="file://localhost/Users/glenn/Desktop/OceanSciences2012%20Irene/Curly_vector_IRENETRK.mov" TargetMode="Externa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glenn/Desktop/OceanSciences2012%20Irene/wavelet_2band.avi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mab110826d_irenw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67834"/>
            <a:ext cx="9144000" cy="70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18537"/>
            <a:ext cx="3978645" cy="1569660"/>
          </a:xfrm>
          <a:prstGeom prst="rect">
            <a:avLst/>
          </a:prstGeom>
          <a:solidFill>
            <a:srgbClr val="615200">
              <a:alpha val="34000"/>
            </a:srgbClr>
          </a:solidFill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IMPACT OF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OCEAN OBSERVATIONS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ON HURRICANE IRENE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INTENSITY FORECASTS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860381"/>
            <a:ext cx="3549650" cy="1477328"/>
          </a:xfrm>
          <a:prstGeom prst="rect">
            <a:avLst/>
          </a:prstGeom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S. Glenn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O. Schofield,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J. </a:t>
            </a:r>
            <a:r>
              <a:rPr lang="en-US" dirty="0" err="1" smtClean="0">
                <a:solidFill>
                  <a:srgbClr val="FFFF00"/>
                </a:solidFill>
              </a:rPr>
              <a:t>Kohut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H. </a:t>
            </a:r>
            <a:r>
              <a:rPr lang="en-US" dirty="0" err="1" smtClean="0">
                <a:solidFill>
                  <a:srgbClr val="FFFF00"/>
                </a:solidFill>
              </a:rPr>
              <a:t>Roarty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J. </a:t>
            </a:r>
            <a:r>
              <a:rPr lang="en-US" dirty="0" err="1" smtClean="0">
                <a:solidFill>
                  <a:srgbClr val="FFFF00"/>
                </a:solidFill>
              </a:rPr>
              <a:t>Kerfoot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M. Oliver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H. </a:t>
            </a:r>
            <a:r>
              <a:rPr lang="en-US" dirty="0" err="1" smtClean="0">
                <a:solidFill>
                  <a:srgbClr val="FFFF00"/>
                </a:solidFill>
              </a:rPr>
              <a:t>Seim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G. </a:t>
            </a:r>
            <a:r>
              <a:rPr lang="en-US" dirty="0" err="1" smtClean="0">
                <a:solidFill>
                  <a:srgbClr val="FFFF00"/>
                </a:solidFill>
              </a:rPr>
              <a:t>Seroka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L. </a:t>
            </a:r>
            <a:r>
              <a:rPr lang="en-US" dirty="0" err="1" smtClean="0">
                <a:solidFill>
                  <a:srgbClr val="FFFF00"/>
                </a:solidFill>
              </a:rPr>
              <a:t>Palamara</a:t>
            </a:r>
            <a:r>
              <a:rPr lang="en-US" dirty="0" smtClean="0">
                <a:solidFill>
                  <a:srgbClr val="FFFF00"/>
                </a:solidFill>
              </a:rPr>
              <a:t>, W. </a:t>
            </a:r>
            <a:r>
              <a:rPr lang="en-US" dirty="0" err="1" smtClean="0">
                <a:solidFill>
                  <a:srgbClr val="FFFF00"/>
                </a:solidFill>
              </a:rPr>
              <a:t>Boicourt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W.  </a:t>
            </a:r>
            <a:r>
              <a:rPr lang="en-US" dirty="0">
                <a:solidFill>
                  <a:srgbClr val="FFFF00"/>
                </a:solidFill>
              </a:rPr>
              <a:t>Brown,</a:t>
            </a:r>
            <a:r>
              <a:rPr lang="en-US" dirty="0" smtClean="0">
                <a:solidFill>
                  <a:srgbClr val="FFFF00"/>
                </a:solidFill>
              </a:rPr>
              <a:t> L. Atkinson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836" y="5101650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1094" y="4349284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320536" y="5700866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691" y="3777823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01907" y="4371509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0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9" y="5101650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448" y="3677940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2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7544" y="4349284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3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150" y="3713175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420" y="5098474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5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6806" y="4349284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6" name="Picture 30" descr="2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66806" y="5101650"/>
            <a:ext cx="53975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1" descr="IOOS_logo_white.gi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120610" y="3141147"/>
            <a:ext cx="10128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creen shot 2012-02-19 at 1.29.16 PM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33968" y="3141148"/>
            <a:ext cx="741632" cy="379861"/>
          </a:xfrm>
          <a:prstGeom prst="rect">
            <a:avLst/>
          </a:prstGeom>
        </p:spPr>
      </p:pic>
      <p:pic>
        <p:nvPicPr>
          <p:cNvPr id="19" name="Picture 18" descr="Screen shot 2012-02-19 at 1.33.13 PM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47136" y="5751058"/>
            <a:ext cx="1284501" cy="3974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07609" y="3807275"/>
            <a:ext cx="455385" cy="455385"/>
          </a:xfrm>
          <a:prstGeom prst="ellipse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09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16_2011_221_6_358_wAnomalyMeanTempera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016" y="2398517"/>
            <a:ext cx="2921984" cy="3781597"/>
          </a:xfrm>
          <a:prstGeom prst="rect">
            <a:avLst/>
          </a:prstGeom>
        </p:spPr>
      </p:pic>
      <p:pic>
        <p:nvPicPr>
          <p:cNvPr id="3" name="Picture 2" descr="ru16_2011_221_6_335_wAnomalyMeanTempera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18" y="2419613"/>
            <a:ext cx="2921984" cy="3781597"/>
          </a:xfrm>
          <a:prstGeom prst="rect">
            <a:avLst/>
          </a:prstGeom>
        </p:spPr>
      </p:pic>
      <p:pic>
        <p:nvPicPr>
          <p:cNvPr id="4" name="Picture 3" descr="ru16_2011_221_6_346_wAnomalyMeanTemperatu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159" y="2413608"/>
            <a:ext cx="2921983" cy="3781596"/>
          </a:xfrm>
          <a:prstGeom prst="rect">
            <a:avLst/>
          </a:prstGeom>
        </p:spPr>
      </p:pic>
      <p:pic>
        <p:nvPicPr>
          <p:cNvPr id="5" name="Picture 4" descr="ru16-221_20110827T0000-20110829T0000_sea-water-temperature.png"/>
          <p:cNvPicPr>
            <a:picLocks noChangeAspect="1"/>
          </p:cNvPicPr>
          <p:nvPr/>
        </p:nvPicPr>
        <p:blipFill>
          <a:blip r:embed="rId5"/>
          <a:srcRect l="5566" t="21002" r="6165" b="21856"/>
          <a:stretch>
            <a:fillRect/>
          </a:stretch>
        </p:blipFill>
        <p:spPr>
          <a:xfrm>
            <a:off x="591458" y="110067"/>
            <a:ext cx="4446210" cy="2158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7733" y="397934"/>
            <a:ext cx="39962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For Each 2-hour Segment: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1) Calculate the Average Temperature Profile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2) Calculate the Vertical Velocity Standard Deviation Profile and Smooth Vertically.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67932" y="4969933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Pre-Irene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22799" y="5020734"/>
            <a:ext cx="174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During Irene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0" y="5003800"/>
            <a:ext cx="124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Post-Irene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54201" y="4097867"/>
            <a:ext cx="90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Temp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S.D. </a:t>
            </a:r>
            <a:r>
              <a:rPr lang="en-US" dirty="0" err="1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’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09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16_2011_221_6_327_wAnomalyMeanTemperature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4158" y="1381755"/>
            <a:ext cx="3720106" cy="4814254"/>
          </a:xfrm>
          <a:prstGeom prst="rect">
            <a:avLst/>
          </a:prstGeom>
        </p:spPr>
      </p:pic>
      <p:pic>
        <p:nvPicPr>
          <p:cNvPr id="3" name="Picture 2" descr="verticalVelocityAnomaliesSmooth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791" y="1345528"/>
            <a:ext cx="3719903" cy="4814254"/>
          </a:xfrm>
          <a:prstGeom prst="rect">
            <a:avLst/>
          </a:prstGeom>
        </p:spPr>
      </p:pic>
      <p:pic>
        <p:nvPicPr>
          <p:cNvPr id="4" name="Picture 3" descr="ru16-221_20110827T0000-20110829T0000_sea-water-temperature.png"/>
          <p:cNvPicPr>
            <a:picLocks noChangeAspect="1"/>
          </p:cNvPicPr>
          <p:nvPr/>
        </p:nvPicPr>
        <p:blipFill>
          <a:blip r:embed="rId5"/>
          <a:srcRect l="5566" t="21002" r="6165" b="21856"/>
          <a:stretch>
            <a:fillRect/>
          </a:stretch>
        </p:blipFill>
        <p:spPr>
          <a:xfrm>
            <a:off x="743858" y="0"/>
            <a:ext cx="3489475" cy="1694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1267" y="347134"/>
            <a:ext cx="3870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History of Mixing During Irene:</a:t>
            </a:r>
          </a:p>
          <a:p>
            <a:r>
              <a:rPr lang="en-US" dirty="0" smtClean="0"/>
              <a:t>Profiles of the Standard Deviation </a:t>
            </a:r>
          </a:p>
          <a:p>
            <a:r>
              <a:rPr lang="en-US" dirty="0" smtClean="0"/>
              <a:t>Vertical Velocity Profile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0800" y="5884334"/>
            <a:ext cx="371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Progresses from Red to Blue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80267" y="4453467"/>
            <a:ext cx="90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Temp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S.D. </a:t>
            </a:r>
            <a:r>
              <a:rPr lang="en-US" dirty="0" err="1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’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092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rticalVelocityAnomaliesSmooth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791" y="1345528"/>
            <a:ext cx="3719903" cy="4814254"/>
          </a:xfrm>
          <a:prstGeom prst="rect">
            <a:avLst/>
          </a:prstGeom>
        </p:spPr>
      </p:pic>
      <p:pic>
        <p:nvPicPr>
          <p:cNvPr id="4" name="Picture 3" descr="ru16-221_20110827T0000-20110829T0000_sea-water-temperature.png"/>
          <p:cNvPicPr>
            <a:picLocks noChangeAspect="1"/>
          </p:cNvPicPr>
          <p:nvPr/>
        </p:nvPicPr>
        <p:blipFill>
          <a:blip r:embed="rId3"/>
          <a:srcRect l="5566" t="21002" r="6165" b="21856"/>
          <a:stretch>
            <a:fillRect/>
          </a:stretch>
        </p:blipFill>
        <p:spPr>
          <a:xfrm>
            <a:off x="743858" y="0"/>
            <a:ext cx="3489475" cy="1694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1267" y="347134"/>
            <a:ext cx="3870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History of Mixing During Irene:</a:t>
            </a:r>
          </a:p>
          <a:p>
            <a:r>
              <a:rPr lang="en-US" dirty="0" smtClean="0"/>
              <a:t>Profiles of the Standard Deviation </a:t>
            </a:r>
          </a:p>
          <a:p>
            <a:r>
              <a:rPr lang="en-US" dirty="0" smtClean="0"/>
              <a:t>Vertical Velocity Profile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0800" y="5884334"/>
            <a:ext cx="371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Progresses from Red to Blue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72533" y="1701798"/>
            <a:ext cx="4072468" cy="4277900"/>
            <a:chOff x="372533" y="1701798"/>
            <a:chExt cx="4072468" cy="4277900"/>
          </a:xfrm>
        </p:grpSpPr>
        <p:pic>
          <p:nvPicPr>
            <p:cNvPr id="8" name="Picture 7" descr="glenn_eddy_viscosity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38681" t="16432" r="24145" b="39772"/>
            <a:stretch/>
          </p:blipFill>
          <p:spPr>
            <a:xfrm rot="16200000">
              <a:off x="180918" y="1893413"/>
              <a:ext cx="4277900" cy="38946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954324" y="1941068"/>
              <a:ext cx="16863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Eddy viscosity</a:t>
              </a:r>
              <a:endParaRPr lang="en-US" dirty="0"/>
            </a:p>
          </p:txBody>
        </p:sp>
        <p:pic>
          <p:nvPicPr>
            <p:cNvPr id="10" name="Picture 9" descr="glenn_eddy_viscosity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29721"/>
            <a:stretch>
              <a:fillRect/>
            </a:stretch>
          </p:blipFill>
          <p:spPr>
            <a:xfrm>
              <a:off x="1244602" y="2611829"/>
              <a:ext cx="2568530" cy="639371"/>
            </a:xfrm>
            <a:prstGeom prst="rect">
              <a:avLst/>
            </a:prstGeom>
          </p:spPr>
        </p:pic>
        <p:pic>
          <p:nvPicPr>
            <p:cNvPr id="11" name="Picture 10" descr="glenn_linea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2712377" y="4451358"/>
              <a:ext cx="1732624" cy="39172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72021" y="4885354"/>
              <a:ext cx="9951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Linear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75486" y="3158154"/>
              <a:ext cx="25361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Linear * Exponential Decay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09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gmentsTimeSeri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3" y="1011567"/>
            <a:ext cx="3993247" cy="516801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67095" y="855133"/>
            <a:ext cx="4076905" cy="5276282"/>
            <a:chOff x="5067095" y="203201"/>
            <a:chExt cx="4076905" cy="5276282"/>
          </a:xfrm>
        </p:grpSpPr>
        <p:pic>
          <p:nvPicPr>
            <p:cNvPr id="2" name="Picture 1" descr="ndbc44009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095" y="203201"/>
              <a:ext cx="4076905" cy="5276282"/>
            </a:xfrm>
            <a:prstGeom prst="rect">
              <a:avLst/>
            </a:prstGeom>
          </p:spPr>
        </p:pic>
        <p:pic>
          <p:nvPicPr>
            <p:cNvPr id="4" name="Picture 3" descr="ru16-221_20110827T0916-20110829T0000_bottomOrbitalVelocity.png"/>
            <p:cNvPicPr>
              <a:picLocks noChangeAspect="1"/>
            </p:cNvPicPr>
            <p:nvPr/>
          </p:nvPicPr>
          <p:blipFill>
            <a:blip r:embed="rId4"/>
            <a:srcRect t="34317" b="37350"/>
            <a:stretch>
              <a:fillRect/>
            </a:stretch>
          </p:blipFill>
          <p:spPr>
            <a:xfrm>
              <a:off x="5136209" y="3842949"/>
              <a:ext cx="3973924" cy="145718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04800" y="152400"/>
            <a:ext cx="525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Time Series of Derived Parameters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35667" y="762000"/>
            <a:ext cx="145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 RU16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30333" y="448734"/>
            <a:ext cx="291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NOAA Delaware Bay Buoy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24467" y="1430867"/>
            <a:ext cx="1701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Thermocline</a:t>
            </a:r>
            <a:r>
              <a:rPr lang="en-US" sz="1400" dirty="0" smtClean="0"/>
              <a:t> Depth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58333" y="2988734"/>
            <a:ext cx="128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Surface Temp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09133" y="4851400"/>
            <a:ext cx="1136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Max S.D. </a:t>
            </a:r>
            <a:r>
              <a:rPr lang="en-US" sz="1400" dirty="0" err="1" smtClean="0"/>
              <a:t>w</a:t>
            </a:r>
            <a:r>
              <a:rPr lang="en-US" sz="1400" dirty="0" smtClean="0"/>
              <a:t>’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625600" y="4165600"/>
            <a:ext cx="16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Max S.D. </a:t>
            </a:r>
            <a:r>
              <a:rPr lang="en-US" sz="1400" dirty="0" err="1" smtClean="0"/>
              <a:t>w</a:t>
            </a:r>
            <a:r>
              <a:rPr lang="en-US" sz="1400" dirty="0" smtClean="0"/>
              <a:t>’ Depth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417734" y="1811867"/>
            <a:ext cx="1162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Wind Speed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468533" y="2937934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Wave Height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595533" y="4131734"/>
            <a:ext cx="1205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Wave Period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808133" y="5435600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Wave Bottom Orbital Velocity</a:t>
            </a:r>
            <a:endParaRPr 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09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C21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ck_map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8136467" cy="6195779"/>
          </a:xfrm>
          <a:prstGeom prst="rect">
            <a:avLst/>
          </a:prstGeom>
        </p:spPr>
      </p:pic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3911600" y="3175000"/>
          <a:ext cx="5037667" cy="2988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winds_RTG_only.mo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3090333" cy="246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267" y="2565400"/>
            <a:ext cx="218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RU-WRF Atmospheric Forecast Model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888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26112" y="585102"/>
            <a:ext cx="4064210" cy="5637137"/>
          </a:xfrm>
          <a:prstGeom prst="rect">
            <a:avLst/>
          </a:prstGeom>
        </p:spPr>
      </p:pic>
      <p:pic>
        <p:nvPicPr>
          <p:cNvPr id="6" name="Picture 5" descr="cold_avhr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346" t="3462" r="14929" b="22318"/>
          <a:stretch/>
        </p:blipFill>
        <p:spPr>
          <a:xfrm>
            <a:off x="4429385" y="543805"/>
            <a:ext cx="4244185" cy="5763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7148" y="889661"/>
            <a:ext cx="210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27/1200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28/0600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1917" y="871630"/>
            <a:ext cx="210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28/0600</a:t>
            </a:r>
            <a:r>
              <a:rPr lang="en-US" dirty="0" smtClean="0">
                <a:sym typeface="Wingdings"/>
              </a:rPr>
              <a:t>29/0600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93137"/>
            <a:ext cx="9144000" cy="70206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WRF Model Run: SST Update</a:t>
            </a:r>
            <a:endParaRPr lang="en-US" sz="3600" dirty="0"/>
          </a:p>
        </p:txBody>
      </p:sp>
      <p:sp>
        <p:nvSpPr>
          <p:cNvPr id="10" name="Oval 9"/>
          <p:cNvSpPr/>
          <p:nvPr/>
        </p:nvSpPr>
        <p:spPr>
          <a:xfrm rot="1455822">
            <a:off x="6588932" y="2484719"/>
            <a:ext cx="609169" cy="1249898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70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94210" y="555166"/>
            <a:ext cx="210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(RTG only)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2781" y="555166"/>
            <a:ext cx="276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COLD “Update” (AVHRR)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93137"/>
            <a:ext cx="8229600" cy="7020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Run Comparison</a:t>
            </a:r>
            <a:endParaRPr lang="en-US" dirty="0"/>
          </a:p>
        </p:txBody>
      </p:sp>
      <p:pic>
        <p:nvPicPr>
          <p:cNvPr id="2" name="Picture 1" descr="winds_kts_31_6km_war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880" t="2559" r="15863"/>
          <a:stretch/>
        </p:blipFill>
        <p:spPr>
          <a:xfrm>
            <a:off x="-598850" y="993340"/>
            <a:ext cx="4749459" cy="5195767"/>
          </a:xfrm>
          <a:prstGeom prst="rect">
            <a:avLst/>
          </a:prstGeom>
        </p:spPr>
      </p:pic>
      <p:pic>
        <p:nvPicPr>
          <p:cNvPr id="3" name="Picture 2" descr="winds_kts_31_6km_col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760" t="3462" r="4376"/>
          <a:stretch/>
        </p:blipFill>
        <p:spPr>
          <a:xfrm>
            <a:off x="3569177" y="993341"/>
            <a:ext cx="5574824" cy="519576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rot="1455822">
            <a:off x="6412438" y="2051259"/>
            <a:ext cx="820122" cy="1323978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321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134" y="300038"/>
            <a:ext cx="8229600" cy="1143000"/>
          </a:xfrm>
        </p:spPr>
        <p:txBody>
          <a:bodyPr/>
          <a:lstStyle/>
          <a:p>
            <a:r>
              <a:rPr lang="en-US" sz="3600" dirty="0" smtClean="0"/>
              <a:t>Maximum Wind Speed Error (knots)</a:t>
            </a:r>
            <a:endParaRPr lang="en-US" sz="3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65055029"/>
              </p:ext>
            </p:extLst>
          </p:nvPr>
        </p:nvGraphicFramePr>
        <p:xfrm>
          <a:off x="667247" y="1727778"/>
          <a:ext cx="6907755" cy="4126264"/>
        </p:xfrm>
        <a:graphic>
          <a:graphicData uri="http://schemas.openxmlformats.org/drawingml/2006/table">
            <a:tbl>
              <a:tblPr/>
              <a:tblGrid>
                <a:gridCol w="1490039"/>
                <a:gridCol w="1192031"/>
                <a:gridCol w="1318111"/>
                <a:gridCol w="1467115"/>
                <a:gridCol w="1440459"/>
              </a:tblGrid>
              <a:tr h="8596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Date/Time (UTC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NHC 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Forecast</a:t>
                      </a:r>
                    </a:p>
                    <a:p>
                      <a:pPr algn="l" fontAlgn="b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Warm (RTG  only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l" fontAlgn="b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Warm (RTG only, OML Model)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Cold “Update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”</a:t>
                      </a:r>
                    </a:p>
                    <a:p>
                      <a:pPr algn="l" fontAlgn="b"/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AVHRR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l" fontAlgn="b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27/1200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-17.22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-17.23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-6.17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27/1800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5.88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28/0000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1.39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-2.14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3.96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28/0600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-1.04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-1.21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28/1200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2.39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4.79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28/1800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4.97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3.51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-2.67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29/0000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3.62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1.93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-0.89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29/0600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10.48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9.84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4.52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84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Squares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457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452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RMSE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9.43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7.13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7.09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3.61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781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Speed Error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65055029"/>
              </p:ext>
            </p:extLst>
          </p:nvPr>
        </p:nvGraphicFramePr>
        <p:xfrm>
          <a:off x="667247" y="1727778"/>
          <a:ext cx="6907755" cy="4126264"/>
        </p:xfrm>
        <a:graphic>
          <a:graphicData uri="http://schemas.openxmlformats.org/drawingml/2006/table">
            <a:tbl>
              <a:tblPr/>
              <a:tblGrid>
                <a:gridCol w="1490039"/>
                <a:gridCol w="1192031"/>
                <a:gridCol w="1318111"/>
                <a:gridCol w="1467115"/>
                <a:gridCol w="1440459"/>
              </a:tblGrid>
              <a:tr h="8596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Date/Time (UTC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NHC 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Forecast</a:t>
                      </a:r>
                    </a:p>
                    <a:p>
                      <a:pPr algn="l" fontAlgn="b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Warm (RTG  only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l" fontAlgn="b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Warm (RTG only, OML Model)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Cold “Update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”</a:t>
                      </a:r>
                    </a:p>
                    <a:p>
                      <a:pPr algn="l" fontAlgn="b"/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AVHRR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l" fontAlgn="b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27/1200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-17.22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-17.23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-6.17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27/1800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5.88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28/0000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1.39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-2.14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3.96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28/0600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-1.04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-1.21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28/1200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2.39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4.79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28/1800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4.97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3.51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-2.67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29/0000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3.62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1.93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-0.89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29/0600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10.48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9.84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4.52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84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Squares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457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452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RMSE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9.43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7.13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7.09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3.61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66" y="-33867"/>
            <a:ext cx="9313333" cy="62282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904067"/>
            <a:ext cx="9254068" cy="3477875"/>
          </a:xfrm>
          <a:prstGeom prst="rect">
            <a:avLst/>
          </a:prstGeom>
          <a:effectLst>
            <a:outerShdw blurRad="50800" dist="38100" dir="2700000" algn="br">
              <a:srgbClr val="000000"/>
            </a:outerShdw>
          </a:effectLst>
        </p:spPr>
        <p:txBody>
          <a:bodyPr wrap="square">
            <a:spAutoFit/>
          </a:bodyPr>
          <a:lstStyle/>
          <a:p>
            <a:endParaRPr lang="en-US" sz="2000" b="1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FFFFFF"/>
                </a:solidFill>
              </a:rPr>
              <a:t> U.S. IOOS interactive observatory network closes a gap in storm science.</a:t>
            </a:r>
          </a:p>
          <a:p>
            <a:pPr>
              <a:buFont typeface="Arial"/>
              <a:buChar char="•"/>
            </a:pPr>
            <a:endParaRPr lang="en-US" sz="2000" b="1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FFFFFF"/>
                </a:solidFill>
              </a:rPr>
              <a:t> Bottom boundary layer mixing is responsible for surface layer cooling.</a:t>
            </a:r>
          </a:p>
          <a:p>
            <a:pPr>
              <a:buFont typeface="Arial"/>
              <a:buChar char="•"/>
            </a:pPr>
            <a:endParaRPr lang="en-US" sz="2000" b="1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FFFFFF"/>
                </a:solidFill>
              </a:rPr>
              <a:t> The cooling occurs rapidly during the peak in the storm waves.</a:t>
            </a:r>
          </a:p>
          <a:p>
            <a:pPr>
              <a:buFont typeface="Arial"/>
              <a:buChar char="•"/>
            </a:pPr>
            <a:endParaRPr lang="en-US" sz="2000" b="1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FFFFFF"/>
                </a:solidFill>
              </a:rPr>
              <a:t> Cooler sea surface temperatures reduce hurricane forecast intensities.</a:t>
            </a:r>
          </a:p>
          <a:p>
            <a:pPr>
              <a:buFont typeface="Arial"/>
              <a:buChar char="•"/>
            </a:pPr>
            <a:endParaRPr lang="en-US" sz="2000" b="1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FFFFFF"/>
                </a:solidFill>
              </a:rPr>
              <a:t> U.S. IOOS could produce better hurricane forecasts now.</a:t>
            </a:r>
          </a:p>
          <a:p>
            <a:endParaRPr lang="en-US" sz="2000" b="1" dirty="0" smtClean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066" y="965200"/>
            <a:ext cx="8648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Hurricane Irene - U.S. IOOS as it is designed – A multi-agency activity.</a:t>
            </a:r>
          </a:p>
          <a:p>
            <a:r>
              <a:rPr lang="en-US" sz="2000" b="1" dirty="0" smtClean="0"/>
              <a:t>Make Observations &gt; Advance the Science &gt; Improve the Forecasts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781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U..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434" name="Picture 2" descr="mab_vue7c"/>
          <p:cNvPicPr>
            <a:picLocks noChangeAspect="1" noChangeArrowheads="1"/>
          </p:cNvPicPr>
          <p:nvPr/>
        </p:nvPicPr>
        <p:blipFill>
          <a:blip r:embed="rId3"/>
          <a:srcRect l="9773" t="6015" b="3760"/>
          <a:stretch>
            <a:fillRect/>
          </a:stretch>
        </p:blipFill>
        <p:spPr bwMode="auto">
          <a:xfrm>
            <a:off x="812800" y="0"/>
            <a:ext cx="8331200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7316788" y="0"/>
            <a:ext cx="654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Cod</a:t>
            </a: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1522413" y="5410200"/>
            <a:ext cx="908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Hatteras</a:t>
            </a: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NJ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rot="5400000">
            <a:off x="152400" y="22860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flipV="1">
            <a:off x="3505200" y="152400"/>
            <a:ext cx="35814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6707188" y="1524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MA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053013" y="55563"/>
            <a:ext cx="417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CT</a:t>
            </a:r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1366838" y="3962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VA</a:t>
            </a:r>
          </a:p>
        </p:txBody>
      </p:sp>
      <p:sp>
        <p:nvSpPr>
          <p:cNvPr id="18443" name="Text Box 9"/>
          <p:cNvSpPr txBox="1">
            <a:spLocks noChangeArrowheads="1"/>
          </p:cNvSpPr>
          <p:nvPr/>
        </p:nvSpPr>
        <p:spPr bwMode="auto">
          <a:xfrm>
            <a:off x="2897188" y="2133600"/>
            <a:ext cx="4397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DE</a:t>
            </a:r>
          </a:p>
        </p:txBody>
      </p:sp>
      <p:sp>
        <p:nvSpPr>
          <p:cNvPr id="18444" name="Text Box 9"/>
          <p:cNvSpPr txBox="1">
            <a:spLocks noChangeArrowheads="1"/>
          </p:cNvSpPr>
          <p:nvPr/>
        </p:nvSpPr>
        <p:spPr bwMode="auto">
          <a:xfrm>
            <a:off x="4497388" y="685800"/>
            <a:ext cx="454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NY</a:t>
            </a:r>
          </a:p>
        </p:txBody>
      </p:sp>
      <p:sp>
        <p:nvSpPr>
          <p:cNvPr id="18445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NC</a:t>
            </a:r>
          </a:p>
        </p:txBody>
      </p:sp>
      <p:sp>
        <p:nvSpPr>
          <p:cNvPr id="18446" name="Text Box 9"/>
          <p:cNvSpPr txBox="1">
            <a:spLocks noChangeArrowheads="1"/>
          </p:cNvSpPr>
          <p:nvPr/>
        </p:nvSpPr>
        <p:spPr bwMode="auto">
          <a:xfrm>
            <a:off x="6096000" y="0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RI</a:t>
            </a:r>
          </a:p>
        </p:txBody>
      </p:sp>
      <p:sp>
        <p:nvSpPr>
          <p:cNvPr id="18447" name="Text Box 9"/>
          <p:cNvSpPr txBox="1">
            <a:spLocks noChangeArrowheads="1"/>
          </p:cNvSpPr>
          <p:nvPr/>
        </p:nvSpPr>
        <p:spPr bwMode="auto">
          <a:xfrm>
            <a:off x="2211388" y="2209800"/>
            <a:ext cx="528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MD</a:t>
            </a:r>
          </a:p>
        </p:txBody>
      </p:sp>
      <p:sp>
        <p:nvSpPr>
          <p:cNvPr id="18448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PA</a:t>
            </a:r>
          </a:p>
        </p:txBody>
      </p:sp>
      <p:sp>
        <p:nvSpPr>
          <p:cNvPr id="18449" name="Text Box 9"/>
          <p:cNvSpPr txBox="1">
            <a:spLocks noChangeArrowheads="1"/>
          </p:cNvSpPr>
          <p:nvPr/>
        </p:nvSpPr>
        <p:spPr bwMode="auto">
          <a:xfrm>
            <a:off x="4343400" y="762000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charset="0"/>
              </a:rPr>
              <a:t>10 States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45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ystem</a:t>
            </a:r>
          </a:p>
        </p:txBody>
      </p:sp>
      <p:sp>
        <p:nvSpPr>
          <p:cNvPr id="18451" name="Text Box 9"/>
          <p:cNvSpPr txBox="1">
            <a:spLocks noChangeArrowheads="1"/>
          </p:cNvSpPr>
          <p:nvPr/>
        </p:nvSpPr>
        <p:spPr bwMode="auto">
          <a:xfrm>
            <a:off x="2209800" y="0"/>
            <a:ext cx="243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charset="0"/>
              </a:rPr>
              <a:t>1000 km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Calibri" charset="0"/>
              </a:rPr>
              <a:t>Cape to Cape</a:t>
            </a:r>
          </a:p>
        </p:txBody>
      </p:sp>
      <p:sp>
        <p:nvSpPr>
          <p:cNvPr id="18452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>
              <a:latin typeface="Calibri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25533" y="65447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274078" y="3118373"/>
            <a:ext cx="4818591" cy="2837205"/>
            <a:chOff x="4307944" y="3338502"/>
            <a:chExt cx="4818591" cy="2837205"/>
          </a:xfrm>
        </p:grpSpPr>
        <p:pic>
          <p:nvPicPr>
            <p:cNvPr id="31" name="Picture 8" descr="SideBySideGliders1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6843102" y="4872556"/>
              <a:ext cx="1386999" cy="10465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32" name="Picture 34" descr="XBand_SatelliteDish"/>
            <p:cNvPicPr>
              <a:picLocks noChangeAspect="1" noChangeArrowheads="1"/>
            </p:cNvPicPr>
            <p:nvPr/>
          </p:nvPicPr>
          <p:blipFill rotWithShape="1">
            <a:blip r:embed="rId5"/>
            <a:srcRect l="19457" r="20378"/>
            <a:stretch/>
          </p:blipFill>
          <p:spPr bwMode="auto">
            <a:xfrm>
              <a:off x="6214519" y="4862503"/>
              <a:ext cx="846667" cy="104910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33" name="Picture 35" descr="1468414560_d638cdb7d2_o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4312876" y="4848747"/>
              <a:ext cx="1392061" cy="10440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35" name="Picture 36" descr="20070928 093"/>
            <p:cNvPicPr>
              <a:picLocks noChangeAspect="1" noChangeArrowheads="1"/>
            </p:cNvPicPr>
            <p:nvPr/>
          </p:nvPicPr>
          <p:blipFill rotWithShape="1">
            <a:blip r:embed="rId7"/>
            <a:srcRect l="10247" r="13685"/>
            <a:stretch/>
          </p:blipFill>
          <p:spPr bwMode="auto">
            <a:xfrm>
              <a:off x="7806263" y="4862503"/>
              <a:ext cx="1064688" cy="1049107"/>
            </a:xfrm>
            <a:prstGeom prst="rect">
              <a:avLst/>
            </a:prstGeom>
            <a:noFill/>
            <a:ln w="25400">
              <a:solidFill>
                <a:schemeClr val="tx1">
                  <a:lumMod val="8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36" name="Picture 6" descr="jen"/>
            <p:cNvPicPr>
              <a:picLocks noChangeAspect="1" noChangeArrowheads="1"/>
            </p:cNvPicPr>
            <p:nvPr/>
          </p:nvPicPr>
          <p:blipFill rotWithShape="1">
            <a:blip r:embed="rId8"/>
            <a:srcRect l="15757" r="15372"/>
            <a:stretch/>
          </p:blipFill>
          <p:spPr bwMode="auto">
            <a:xfrm>
              <a:off x="5621852" y="4845570"/>
              <a:ext cx="592667" cy="104910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28" name="Picture 1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307944" y="3338502"/>
              <a:ext cx="4565122" cy="1613788"/>
            </a:xfrm>
            <a:prstGeom prst="rect">
              <a:avLst/>
            </a:prstGeom>
            <a:noFill/>
            <a:ln w="34925">
              <a:noFill/>
              <a:round/>
              <a:headEnd/>
              <a:tailEnd/>
            </a:ln>
          </p:spPr>
        </p:pic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7094535" y="5861580"/>
              <a:ext cx="14414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alibri" charset="0"/>
                  <a:ea typeface="MS PGothic" pitchFamily="34" charset="-128"/>
                  <a:cs typeface="MS PGothic" pitchFamily="34" charset="-128"/>
                </a:rPr>
                <a:t>Gliders</a:t>
              </a:r>
              <a:endParaRPr lang="en-US" sz="1400" dirty="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7685085" y="5861580"/>
              <a:ext cx="14414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Calibri" charset="0"/>
                  <a:ea typeface="MS PGothic" pitchFamily="34" charset="-128"/>
                  <a:cs typeface="MS PGothic" pitchFamily="34" charset="-128"/>
                </a:rPr>
                <a:t>Forecasts</a:t>
              </a:r>
              <a:endParaRPr lang="en-US" sz="1400" dirty="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39" name="Text Box 4"/>
            <p:cNvSpPr txBox="1">
              <a:spLocks noChangeArrowheads="1"/>
            </p:cNvSpPr>
            <p:nvPr/>
          </p:nvSpPr>
          <p:spPr bwMode="auto">
            <a:xfrm>
              <a:off x="5602285" y="5867930"/>
              <a:ext cx="14414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alibri" charset="0"/>
                  <a:ea typeface="MS PGothic" pitchFamily="34" charset="-128"/>
                  <a:cs typeface="MS PGothic" pitchFamily="34" charset="-128"/>
                </a:rPr>
                <a:t>L-Band</a:t>
              </a:r>
              <a:endParaRPr lang="en-US" sz="1400" dirty="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6307135" y="5867930"/>
              <a:ext cx="14414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alibri" charset="0"/>
                  <a:ea typeface="MS PGothic" pitchFamily="34" charset="-128"/>
                  <a:cs typeface="MS PGothic" pitchFamily="34" charset="-128"/>
                </a:rPr>
                <a:t>X-Band</a:t>
              </a:r>
              <a:endParaRPr lang="en-US" sz="1400" dirty="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4668835" y="5867930"/>
              <a:ext cx="14414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alibri" charset="0"/>
                  <a:ea typeface="MS PGothic" pitchFamily="34" charset="-128"/>
                  <a:cs typeface="MS PGothic" pitchFamily="34" charset="-128"/>
                </a:rPr>
                <a:t>CODAR</a:t>
              </a:r>
              <a:endParaRPr lang="en-US" sz="1400" dirty="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571067" y="2074332"/>
            <a:ext cx="306493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Regional Association – 2004</a:t>
            </a:r>
          </a:p>
          <a:p>
            <a:endParaRPr lang="en-US" sz="8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Regional Coastal Ocean Observing System – 2007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736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ami_heral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628"/>
          <a:stretch/>
        </p:blipFill>
        <p:spPr>
          <a:xfrm>
            <a:off x="0" y="0"/>
            <a:ext cx="8636000" cy="5105400"/>
          </a:xfrm>
          <a:prstGeom prst="rect">
            <a:avLst/>
          </a:prstGeom>
        </p:spPr>
      </p:pic>
      <p:pic>
        <p:nvPicPr>
          <p:cNvPr id="3" name="Picture 2" descr="ny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990405" y="0"/>
            <a:ext cx="6170515" cy="6210377"/>
          </a:xfrm>
          <a:prstGeom prst="rect">
            <a:avLst/>
          </a:prstGeom>
        </p:spPr>
      </p:pic>
      <p:pic>
        <p:nvPicPr>
          <p:cNvPr id="5" name="Picture 4" descr="Screen shot 2012-02-21 at 12.57.1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333" y="2789427"/>
            <a:ext cx="5063067" cy="266596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378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5200" y="0"/>
            <a:ext cx="10995378" cy="618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1697" r="-25088"/>
          <a:stretch/>
        </p:blipFill>
        <p:spPr>
          <a:xfrm>
            <a:off x="88900" y="469900"/>
            <a:ext cx="3505200" cy="2364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050" y="3769712"/>
            <a:ext cx="228600" cy="2036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1400" y="2260600"/>
            <a:ext cx="1479510" cy="25391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Total inches of rainfall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1168400" y="2520950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139950" y="2520950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32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320800" y="1974850"/>
            <a:ext cx="1013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Aug 20-29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800350"/>
            <a:ext cx="2458085" cy="266700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5198535" y="4673570"/>
            <a:ext cx="3843868" cy="1439363"/>
          </a:xfrm>
          <a:prstGeom prst="rect">
            <a:avLst/>
          </a:prstGeom>
          <a:solidFill>
            <a:srgbClr val="CCFFCC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Geneva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Geneva" charset="-128"/>
                <a:cs typeface="Genev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Geneva" charset="-128"/>
                <a:cs typeface="Genev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charset="-128"/>
                <a:cs typeface="Genev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-128"/>
                <a:cs typeface="Genev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1600" dirty="0" smtClean="0"/>
              <a:t>First tropical storm to threaten NYC since Hurricane Gloria in 1985</a:t>
            </a:r>
          </a:p>
          <a:p>
            <a:pPr algn="ctr"/>
            <a:r>
              <a:rPr lang="en-US" sz="1600" dirty="0" smtClean="0"/>
              <a:t>Flooding records broken in 26 rivers</a:t>
            </a:r>
          </a:p>
          <a:p>
            <a:pPr algn="ctr"/>
            <a:r>
              <a:rPr lang="en-US" sz="1600" dirty="0" smtClean="0"/>
              <a:t>Caused at least 56 deaths</a:t>
            </a:r>
          </a:p>
          <a:p>
            <a:pPr algn="ctr"/>
            <a:r>
              <a:rPr lang="en-US" sz="1600" dirty="0" smtClean="0"/>
              <a:t>Damage nearly $8 billion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479799" y="905933"/>
            <a:ext cx="2442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Hurricane Irene</a:t>
            </a:r>
            <a:endParaRPr lang="en-US" sz="24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238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urly_vector_IRENETRK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077961" y="799519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64025" y="558070"/>
            <a:ext cx="3193907" cy="56191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Movie 6"/>
          <p:cNvSpPr/>
          <p:nvPr/>
        </p:nvSpPr>
        <p:spPr>
          <a:xfrm>
            <a:off x="-3314700" y="825500"/>
            <a:ext cx="1042416" cy="1042416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rene_Currents.png"/>
          <p:cNvPicPr>
            <a:picLocks noChangeAspect="1"/>
          </p:cNvPicPr>
          <p:nvPr/>
        </p:nvPicPr>
        <p:blipFill rotWithShape="1">
          <a:blip r:embed="rId4"/>
          <a:srcRect l="5559" t="2594" b="5420"/>
          <a:stretch/>
        </p:blipFill>
        <p:spPr>
          <a:xfrm>
            <a:off x="5143500" y="787400"/>
            <a:ext cx="4064000" cy="2968782"/>
          </a:xfrm>
          <a:prstGeom prst="rect">
            <a:avLst/>
          </a:prstGeom>
        </p:spPr>
      </p:pic>
      <p:pic>
        <p:nvPicPr>
          <p:cNvPr id="4" name="Picture 3" descr="Irene_waves.png"/>
          <p:cNvPicPr>
            <a:picLocks noChangeAspect="1"/>
          </p:cNvPicPr>
          <p:nvPr/>
        </p:nvPicPr>
        <p:blipFill>
          <a:blip r:embed="rId5"/>
          <a:srcRect l="4279" t="3083" r="5668" b="35956"/>
          <a:stretch>
            <a:fillRect/>
          </a:stretch>
        </p:blipFill>
        <p:spPr>
          <a:xfrm>
            <a:off x="5060691" y="4161564"/>
            <a:ext cx="3930909" cy="1995770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029201" y="317501"/>
            <a:ext cx="38735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/>
              <a:t>39.5N 73W Surface </a:t>
            </a:r>
            <a:r>
              <a:rPr lang="en-US" sz="1600" dirty="0"/>
              <a:t>Current Time </a:t>
            </a:r>
            <a:r>
              <a:rPr lang="en-US" sz="1600" dirty="0" smtClean="0"/>
              <a:t>Series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Total Current</a:t>
            </a: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FF0000"/>
                </a:solidFill>
              </a:rPr>
              <a:t>Near-Inertial Current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79766" y="3843867"/>
            <a:ext cx="34267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Wave</a:t>
            </a:r>
            <a:r>
              <a:rPr lang="en-US" sz="1600" dirty="0" smtClean="0"/>
              <a:t> &amp; Wind Direction Time Series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456266" y="143933"/>
            <a:ext cx="2442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Hurricane Irene</a:t>
            </a:r>
            <a:endParaRPr lang="en-US" sz="24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4582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velet_2band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74134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0599" y="118533"/>
            <a:ext cx="2442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Hurricane Irene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36133" y="897466"/>
            <a:ext cx="237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Direct Wind Forcing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92800" y="888999"/>
            <a:ext cx="2108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Inertial Response</a:t>
            </a:r>
            <a:endParaRPr lang="en-US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092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-292101"/>
            <a:ext cx="9144000" cy="65149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40470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Two Gliders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Deployed by MARACOOS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in Hurricane Irene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199" y="4487334"/>
            <a:ext cx="2587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RU16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Deployed for EPA.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Map bottom dissolved oxygen.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Provided data on mixing during storm.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8934" y="3750733"/>
            <a:ext cx="3124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RU23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Deployed for MARACOOS.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Map subsurface T/S structure for fisheries.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Damaged early -  drifter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Recovered by fisherman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Provided data on inertial currents during storm.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1892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1" y="0"/>
            <a:ext cx="9412473" cy="6197600"/>
          </a:xfrm>
          <a:prstGeom prst="rect">
            <a:avLst/>
          </a:prstGeom>
        </p:spPr>
      </p:pic>
      <p:grpSp>
        <p:nvGrpSpPr>
          <p:cNvPr id="32" name="Group 37"/>
          <p:cNvGrpSpPr/>
          <p:nvPr/>
        </p:nvGrpSpPr>
        <p:grpSpPr>
          <a:xfrm>
            <a:off x="5239876" y="581679"/>
            <a:ext cx="3778207" cy="5374106"/>
            <a:chOff x="4918130" y="505476"/>
            <a:chExt cx="3778207" cy="53741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3880" y="880128"/>
              <a:ext cx="3238500" cy="16192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3880" y="4093229"/>
              <a:ext cx="3238500" cy="160238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3880" y="2493029"/>
              <a:ext cx="3238500" cy="160238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283630" y="886478"/>
              <a:ext cx="330200" cy="4800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88380" y="21374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14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01080" y="24295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33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07430" y="36931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29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69330" y="4048778"/>
              <a:ext cx="52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105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01080" y="53314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60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00730" y="3553478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salinity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75330" y="5160028"/>
              <a:ext cx="1198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% oxygen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06372" y="1955967"/>
              <a:ext cx="12909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temperature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18130" y="886478"/>
              <a:ext cx="425450" cy="4800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62580" y="21437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81630" y="37312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95930" y="241047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89580" y="401067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56230" y="53251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4759381" y="143892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4765731" y="304547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4772081" y="465202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8130" y="5585478"/>
              <a:ext cx="3702050" cy="279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4680" y="5541028"/>
              <a:ext cx="584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8/12</a:t>
              </a:r>
              <a:endParaRPr lang="en-US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99430" y="5541028"/>
              <a:ext cx="584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9/07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6731" y="5509277"/>
              <a:ext cx="633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date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56280" y="3966228"/>
              <a:ext cx="2774950" cy="190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68980" y="2366028"/>
              <a:ext cx="2774950" cy="190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919134" y="592668"/>
              <a:ext cx="3699933" cy="3386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6968066" y="880539"/>
              <a:ext cx="273038" cy="1480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213780" y="8166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26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95930" y="81662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365932" y="505476"/>
              <a:ext cx="1775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Hurricane Irene</a:t>
              </a:r>
              <a:endParaRPr lang="en-US" dirty="0"/>
            </a:p>
          </p:txBody>
        </p:sp>
      </p:grpSp>
      <p:pic>
        <p:nvPicPr>
          <p:cNvPr id="39" name="Picture 38" descr="ru16-221_deploymentTrackZoomContours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994" t="5458" r="5848" b="5068"/>
          <a:stretch/>
        </p:blipFill>
        <p:spPr>
          <a:xfrm>
            <a:off x="127000" y="463550"/>
            <a:ext cx="2552700" cy="1943100"/>
          </a:xfrm>
          <a:prstGeom prst="rect">
            <a:avLst/>
          </a:prstGeom>
        </p:spPr>
      </p:pic>
      <p:sp>
        <p:nvSpPr>
          <p:cNvPr id="40" name="Freeform 39"/>
          <p:cNvSpPr/>
          <p:nvPr/>
        </p:nvSpPr>
        <p:spPr>
          <a:xfrm>
            <a:off x="2798233" y="5139267"/>
            <a:ext cx="300567" cy="203200"/>
          </a:xfrm>
          <a:custGeom>
            <a:avLst/>
            <a:gdLst>
              <a:gd name="connsiteX0" fmla="*/ 0 w 300567"/>
              <a:gd name="connsiteY0" fmla="*/ 0 h 203200"/>
              <a:gd name="connsiteX1" fmla="*/ 80434 w 300567"/>
              <a:gd name="connsiteY1" fmla="*/ 59266 h 203200"/>
              <a:gd name="connsiteX2" fmla="*/ 131234 w 300567"/>
              <a:gd name="connsiteY2" fmla="*/ 97366 h 203200"/>
              <a:gd name="connsiteX3" fmla="*/ 182034 w 300567"/>
              <a:gd name="connsiteY3" fmla="*/ 160866 h 203200"/>
              <a:gd name="connsiteX4" fmla="*/ 211667 w 300567"/>
              <a:gd name="connsiteY4" fmla="*/ 203200 h 203200"/>
              <a:gd name="connsiteX5" fmla="*/ 211667 w 300567"/>
              <a:gd name="connsiteY5" fmla="*/ 203200 h 203200"/>
              <a:gd name="connsiteX6" fmla="*/ 254000 w 300567"/>
              <a:gd name="connsiteY6" fmla="*/ 148166 h 203200"/>
              <a:gd name="connsiteX7" fmla="*/ 300567 w 300567"/>
              <a:gd name="connsiteY7" fmla="*/ 143933 h 203200"/>
              <a:gd name="connsiteX8" fmla="*/ 300567 w 300567"/>
              <a:gd name="connsiteY8" fmla="*/ 143933 h 203200"/>
              <a:gd name="connsiteX9" fmla="*/ 232834 w 300567"/>
              <a:gd name="connsiteY9" fmla="*/ 88900 h 203200"/>
              <a:gd name="connsiteX10" fmla="*/ 203200 w 300567"/>
              <a:gd name="connsiteY10" fmla="*/ 381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567" h="203200">
                <a:moveTo>
                  <a:pt x="0" y="0"/>
                </a:moveTo>
                <a:lnTo>
                  <a:pt x="80434" y="59266"/>
                </a:lnTo>
                <a:lnTo>
                  <a:pt x="131234" y="97366"/>
                </a:lnTo>
                <a:lnTo>
                  <a:pt x="182034" y="160866"/>
                </a:lnTo>
                <a:lnTo>
                  <a:pt x="211667" y="203200"/>
                </a:lnTo>
                <a:lnTo>
                  <a:pt x="211667" y="203200"/>
                </a:lnTo>
                <a:lnTo>
                  <a:pt x="254000" y="148166"/>
                </a:lnTo>
                <a:lnTo>
                  <a:pt x="300567" y="143933"/>
                </a:lnTo>
                <a:lnTo>
                  <a:pt x="300567" y="143933"/>
                </a:lnTo>
                <a:lnTo>
                  <a:pt x="232834" y="88900"/>
                </a:lnTo>
                <a:lnTo>
                  <a:pt x="203200" y="3810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77633" y="5270499"/>
            <a:ext cx="59267" cy="42334"/>
          </a:xfrm>
          <a:custGeom>
            <a:avLst/>
            <a:gdLst>
              <a:gd name="connsiteX0" fmla="*/ 0 w 59267"/>
              <a:gd name="connsiteY0" fmla="*/ 0 h 42334"/>
              <a:gd name="connsiteX1" fmla="*/ 59267 w 59267"/>
              <a:gd name="connsiteY1" fmla="*/ 42334 h 42334"/>
              <a:gd name="connsiteX2" fmla="*/ 59267 w 59267"/>
              <a:gd name="connsiteY2" fmla="*/ 42334 h 42334"/>
              <a:gd name="connsiteX3" fmla="*/ 59267 w 59267"/>
              <a:gd name="connsiteY3" fmla="*/ 42334 h 4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67" h="42334">
                <a:moveTo>
                  <a:pt x="0" y="0"/>
                </a:moveTo>
                <a:lnTo>
                  <a:pt x="59267" y="42334"/>
                </a:lnTo>
                <a:lnTo>
                  <a:pt x="59267" y="42334"/>
                </a:lnTo>
                <a:lnTo>
                  <a:pt x="59267" y="42334"/>
                </a:lnTo>
              </a:path>
            </a:pathLst>
          </a:cu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 rot="19380000">
            <a:off x="1449474" y="1514965"/>
            <a:ext cx="484366" cy="24192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724150" y="666750"/>
            <a:ext cx="17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Hurricane Irene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7" name="Straight Connector 46"/>
          <p:cNvCxnSpPr>
            <a:stCxn id="43" idx="3"/>
            <a:endCxn id="45" idx="1"/>
          </p:cNvCxnSpPr>
          <p:nvPr/>
        </p:nvCxnSpPr>
        <p:spPr>
          <a:xfrm flipV="1">
            <a:off x="1885073" y="851416"/>
            <a:ext cx="839077" cy="638763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940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u16-221_20110827T0000-20110829T0000_sea-water-temperature.png"/>
          <p:cNvPicPr>
            <a:picLocks noChangeAspect="1"/>
          </p:cNvPicPr>
          <p:nvPr/>
        </p:nvPicPr>
        <p:blipFill>
          <a:blip r:embed="rId2"/>
          <a:srcRect l="5566" t="21002" r="6165" b="21856"/>
          <a:stretch>
            <a:fillRect/>
          </a:stretch>
        </p:blipFill>
        <p:spPr>
          <a:xfrm>
            <a:off x="786190" y="0"/>
            <a:ext cx="7466374" cy="3625070"/>
          </a:xfrm>
          <a:prstGeom prst="rect">
            <a:avLst/>
          </a:prstGeom>
        </p:spPr>
      </p:pic>
      <p:pic>
        <p:nvPicPr>
          <p:cNvPr id="6" name="Picture 5" descr="ru16_2011_221_6_358_rawTrawV_profil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167" y="3813263"/>
            <a:ext cx="3081833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Picture 6" descr="ru16_2011_221_6_346_rawTrawV_profil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197" y="3827138"/>
            <a:ext cx="3081832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8" name="Picture 7" descr="ru16_2011_221_6_335_rawTrawV_profil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9450"/>
            <a:ext cx="3081832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2014566" y="1990150"/>
            <a:ext cx="1372583" cy="23029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4347132" y="2781784"/>
            <a:ext cx="1313318" cy="7281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6640478" y="2867589"/>
            <a:ext cx="1298664" cy="6604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1066" y="5901266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79800" y="5909734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8532" y="5884334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0066" y="152399"/>
            <a:ext cx="954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RU16</a:t>
            </a:r>
          </a:p>
          <a:p>
            <a:r>
              <a:rPr lang="en-US" dirty="0" smtClean="0"/>
              <a:t>Temp.</a:t>
            </a:r>
          </a:p>
          <a:p>
            <a:r>
              <a:rPr lang="en-US" dirty="0" smtClean="0"/>
              <a:t>Section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208866"/>
            <a:ext cx="1198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Upcast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Downcast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09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4865</TotalTime>
  <Words>848</Words>
  <Application>Microsoft Macintosh PowerPoint</Application>
  <PresentationFormat>On-screen Show (4:3)</PresentationFormat>
  <Paragraphs>274</Paragraphs>
  <Slides>18</Slides>
  <Notes>6</Notes>
  <HiddenSlides>0</HiddenSlides>
  <MMClips>4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WRF Model Run: SST Update</vt:lpstr>
      <vt:lpstr>Run Comparison</vt:lpstr>
      <vt:lpstr>Maximum Wind Speed Error (knots)</vt:lpstr>
      <vt:lpstr>Wind Speed Error</vt:lpstr>
    </vt:vector>
  </TitlesOfParts>
  <Company>Rutgers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139</cp:revision>
  <dcterms:created xsi:type="dcterms:W3CDTF">2012-02-28T14:29:59Z</dcterms:created>
  <dcterms:modified xsi:type="dcterms:W3CDTF">2012-02-28T14:30:52Z</dcterms:modified>
</cp:coreProperties>
</file>