
<file path=[Content_Types].xml><?xml version="1.0" encoding="utf-8"?>
<Types xmlns="http://schemas.openxmlformats.org/package/2006/content-types">
  <Default Extension="JPG" ContentType="image/jpeg"/>
  <Default Extension="emf" ContentType="image/x-emf"/>
  <Default Extension="wmv" ContentType="video/unknown"/>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mpg" ContentType="video/unknown"/>
  <Default Extension="tif" ContentType="image/tiff"/>
  <Default Extension="rels" ContentType="application/vnd.openxmlformats-package.relationships+xml"/>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53"/>
  </p:notesMasterIdLst>
  <p:sldIdLst>
    <p:sldId id="431" r:id="rId3"/>
    <p:sldId id="461" r:id="rId4"/>
    <p:sldId id="424" r:id="rId5"/>
    <p:sldId id="458" r:id="rId6"/>
    <p:sldId id="403" r:id="rId7"/>
    <p:sldId id="405" r:id="rId8"/>
    <p:sldId id="406" r:id="rId9"/>
    <p:sldId id="404" r:id="rId10"/>
    <p:sldId id="360" r:id="rId11"/>
    <p:sldId id="407" r:id="rId12"/>
    <p:sldId id="395" r:id="rId13"/>
    <p:sldId id="464" r:id="rId14"/>
    <p:sldId id="444" r:id="rId15"/>
    <p:sldId id="417" r:id="rId16"/>
    <p:sldId id="415" r:id="rId17"/>
    <p:sldId id="420" r:id="rId18"/>
    <p:sldId id="423" r:id="rId19"/>
    <p:sldId id="436" r:id="rId20"/>
    <p:sldId id="433" r:id="rId21"/>
    <p:sldId id="438" r:id="rId22"/>
    <p:sldId id="257" r:id="rId23"/>
    <p:sldId id="259" r:id="rId24"/>
    <p:sldId id="439" r:id="rId25"/>
    <p:sldId id="434" r:id="rId26"/>
    <p:sldId id="463" r:id="rId27"/>
    <p:sldId id="460" r:id="rId28"/>
    <p:sldId id="410" r:id="rId29"/>
    <p:sldId id="357" r:id="rId30"/>
    <p:sldId id="261" r:id="rId31"/>
    <p:sldId id="365" r:id="rId32"/>
    <p:sldId id="346" r:id="rId33"/>
    <p:sldId id="364" r:id="rId34"/>
    <p:sldId id="462" r:id="rId35"/>
    <p:sldId id="435" r:id="rId36"/>
    <p:sldId id="352" r:id="rId37"/>
    <p:sldId id="340" r:id="rId38"/>
    <p:sldId id="384" r:id="rId39"/>
    <p:sldId id="450" r:id="rId40"/>
    <p:sldId id="451" r:id="rId41"/>
    <p:sldId id="440" r:id="rId42"/>
    <p:sldId id="455" r:id="rId43"/>
    <p:sldId id="370" r:id="rId44"/>
    <p:sldId id="289" r:id="rId45"/>
    <p:sldId id="291" r:id="rId46"/>
    <p:sldId id="298" r:id="rId47"/>
    <p:sldId id="429" r:id="rId48"/>
    <p:sldId id="456" r:id="rId49"/>
    <p:sldId id="336" r:id="rId50"/>
    <p:sldId id="366" r:id="rId51"/>
    <p:sldId id="34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99" autoAdjust="0"/>
  </p:normalViewPr>
  <p:slideViewPr>
    <p:cSldViewPr snapToGrid="0" snapToObjects="1">
      <p:cViewPr>
        <p:scale>
          <a:sx n="100" d="100"/>
          <a:sy n="100" d="100"/>
        </p:scale>
        <p:origin x="-3656" y="-16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9" Type="http://schemas.openxmlformats.org/officeDocument/2006/relationships/image" Target="../media/image36.png"/><Relationship Id="rId20" Type="http://schemas.openxmlformats.org/officeDocument/2006/relationships/image" Target="../media/image47.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20C13C-F89B-1B44-9639-1EC3B0CF1E1B}" type="datetimeFigureOut">
              <a:rPr lang="en-US" smtClean="0"/>
              <a:t>3/26/12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9289D6-5990-5441-B9C3-1982553482CC}" type="slidenum">
              <a:rPr lang="en-US" smtClean="0"/>
              <a:t>‹#›</a:t>
            </a:fld>
            <a:endParaRPr lang="en-US"/>
          </a:p>
        </p:txBody>
      </p:sp>
    </p:spTree>
    <p:extLst>
      <p:ext uri="{BB962C8B-B14F-4D97-AF65-F5344CB8AC3E}">
        <p14:creationId xmlns:p14="http://schemas.microsoft.com/office/powerpoint/2010/main" val="21194524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4F1CB8-54D1-E24E-A077-C9259A931B33}" type="slidenum">
              <a:rPr lang="en-US" sz="1200">
                <a:latin typeface="Calibri" charset="0"/>
              </a:rPr>
              <a:pPr eaLnBrk="1" hangingPunct="1"/>
              <a:t>3</a:t>
            </a:fld>
            <a:endParaRPr lang="en-US" sz="1200">
              <a:latin typeface="Calibri"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795008-AC56-534E-A6AB-7049BE0DE681}" type="slidenum">
              <a:rPr lang="en-US" smtClean="0"/>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t>Doug Martinson; Lamont-Doherty Earth Observatory, Columbia University</a:t>
            </a:r>
          </a:p>
        </p:txBody>
      </p:sp>
      <p:sp>
        <p:nvSpPr>
          <p:cNvPr id="102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4FCB6AF1-8536-DF4D-A975-7D5FC2C3B898}" type="slidenum">
              <a:rPr lang="en-US" sz="700"/>
              <a:pPr algn="r"/>
              <a:t>23</a:t>
            </a:fld>
            <a:endParaRPr lang="en-US" sz="700"/>
          </a:p>
        </p:txBody>
      </p:sp>
      <p:sp>
        <p:nvSpPr>
          <p:cNvPr id="10244"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t>Doug Martinson; Lamont-Doherty Earth Observatory, Columbia University</a:t>
            </a:r>
            <a:endParaRPr lang="en-US" sz="1000"/>
          </a:p>
        </p:txBody>
      </p:sp>
      <p:sp>
        <p:nvSpPr>
          <p:cNvPr id="102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90D1B063-7C4B-B646-B62A-B5A478D656C5}" type="slidenum">
              <a:rPr lang="en-US" sz="700"/>
              <a:pPr algn="r"/>
              <a:t>23</a:t>
            </a:fld>
            <a:endParaRPr lang="en-US"/>
          </a:p>
        </p:txBody>
      </p:sp>
      <p:sp>
        <p:nvSpPr>
          <p:cNvPr id="102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a:latin typeface="Times New Roman" charset="0"/>
                <a:ea typeface="MS PGothic" charset="0"/>
                <a:cs typeface="MS PGothic" charset="0"/>
              </a:rPr>
              <a:t>First, let me remind you that the ocean (at any temperature) is a strong source of heat. But in the WAP it is particularly so because of UCDW (characterized by T</a:t>
            </a:r>
            <a:r>
              <a:rPr lang="en-US" sz="1200" baseline="-25000">
                <a:latin typeface="Times New Roman" charset="0"/>
                <a:ea typeface="MS PGothic" charset="0"/>
                <a:cs typeface="MS PGothic" charset="0"/>
              </a:rPr>
              <a:t>max</a:t>
            </a:r>
            <a:r>
              <a:rPr lang="en-US" sz="1200">
                <a:latin typeface="Times New Roman" charset="0"/>
                <a:ea typeface="MS PGothic" charset="0"/>
                <a:cs typeface="MS PGothic" charset="0"/>
              </a:rPr>
              <a:t>), supplied to the region by the ACC. </a:t>
            </a:r>
          </a:p>
          <a:p>
            <a:endParaRPr lang="en-US" sz="1200">
              <a:latin typeface="Times New Roman" charset="0"/>
              <a:ea typeface="MS PGothic" charset="0"/>
              <a:cs typeface="MS PGothic" charset="0"/>
            </a:endParaRPr>
          </a:p>
          <a:p>
            <a:r>
              <a:rPr lang="en-US" sz="1200">
                <a:latin typeface="Times New Roman" charset="0"/>
                <a:ea typeface="MS PGothic" charset="0"/>
                <a:cs typeface="MS PGothic" charset="0"/>
              </a:rPr>
              <a:t>From figure it is clear that the ABS shelves are so unique in the Antarctic because they are only location where the ACC lies close to the broad continental shelf. Elsewhere the shelves are buffered by the expansive polar gyres (and as a consequence of this isolation, the waters on those shelves have the opportunity to cool and grow saltier from brine release during sea ice formation, to form the global Antarctic Bottom Waters).</a:t>
            </a:r>
          </a:p>
          <a:p>
            <a:endParaRPr lang="en-US" sz="1200">
              <a:latin typeface="Times New Roman" charset="0"/>
              <a:ea typeface="MS PGothic" charset="0"/>
              <a:cs typeface="MS PGothic" charset="0"/>
            </a:endParaRPr>
          </a:p>
          <a:p>
            <a:r>
              <a:rPr lang="en-US" sz="1200" b="1">
                <a:latin typeface="Times New Roman" charset="0"/>
                <a:ea typeface="MS PGothic" charset="0"/>
                <a:cs typeface="MS PGothic" charset="0"/>
              </a:rPr>
              <a:t>Note that most of our understanding of the ocean heat comes from sampling in the LTER grid. BUT, because the primary drainage of WAIS has a similar continental shelf, and is downstream of where the ACC meets the shelf break, we assume that the LTER processes are representative of the WAIS processes (we are working with WAIS people to confirm or refute this).</a:t>
            </a:r>
          </a:p>
          <a:p>
            <a:endParaRPr lang="en-US" sz="1200">
              <a:latin typeface="Times New Roman" charset="0"/>
              <a:ea typeface="MS PGothic" charset="0"/>
              <a:cs typeface="MS PGothic" charset="0"/>
            </a:endParaRPr>
          </a:p>
        </p:txBody>
      </p:sp>
      <p:sp>
        <p:nvSpPr>
          <p:cNvPr id="10247" name="Slide Image Placeholder 26"/>
          <p:cNvSpPr>
            <a:spLocks noGrp="1" noRot="1" noChangeAspec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657225" y="2336800"/>
            <a:ext cx="4572000" cy="3429000"/>
          </a:xfrm>
          <a:solidFill>
            <a:srgbClr val="FFFFFF"/>
          </a:solidFill>
          <a:ln/>
        </p:spPr>
      </p:sp>
      <p:sp>
        <p:nvSpPr>
          <p:cNvPr id="24579"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atin typeface="Times New Roman" charset="0"/>
                <a:ea typeface="MS PGothic" charset="0"/>
                <a:cs typeface="MS PGothic" charset="0"/>
              </a:rPr>
              <a:t>Specifically, we see that the change in Q is consistent in a number of transients in mooring Q, likely due to direct passage of the eddies of similar size and drift velocity over the mooring, situated at the trough edge. Clearly this would likely result from topographic steering of the eddies along the trough edge (also consistent with the low modal  form of the eddies expected from the 2-layer water column stratification).</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So consistent change and transient nature suggests eddies, but even more convincing is the fact that the core of each event is warm water that only exists at the slope where pure UCDW, as delivered by the ACC exists. Nowhere else in the grid is there water this warm. </a:t>
            </a:r>
          </a:p>
          <a:p>
            <a:r>
              <a:rPr lang="en-US">
                <a:latin typeface="Times New Roman" charset="0"/>
                <a:ea typeface="MS PGothic" charset="0"/>
                <a:cs typeface="MS PGothic" charset="0"/>
              </a:rPr>
              <a:t>In fact, from our T-S plots, pure UCDW delivered to the slope break by the ACC is water warmer than 1.7˚ C, and from this several more events enter the category of eddies. In fact the core waters are down right HOT, only possible by moving slugs of pure UCDW onto the shelf. </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I am currently working out the estimated eddy heat flux by estimating drift rates (eddies at the slope correlate with those at mid shelf at a 33-day lag), and then assuming that all of the </a:t>
            </a:r>
            <a:r>
              <a:rPr lang="en-US">
                <a:latin typeface="Symbol" charset="0"/>
                <a:ea typeface="MS PGothic" charset="0"/>
                <a:cs typeface="MS PGothic" charset="0"/>
                <a:sym typeface="Symbol" charset="0"/>
              </a:rPr>
              <a:t></a:t>
            </a:r>
            <a:r>
              <a:rPr lang="en-US">
                <a:latin typeface="Times New Roman" charset="0"/>
                <a:ea typeface="MS PGothic" charset="0"/>
                <a:cs typeface="MS PGothic" charset="0"/>
              </a:rPr>
              <a:t>T is dissipated in the region showing the largest fraction of UCDW.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99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FCA36A-3C95-A243-9186-14DBD83B910A}" type="slidenum">
              <a:rPr lang="en-US"/>
              <a:pPr/>
              <a:t>‹#›</a:t>
            </a:fld>
            <a:endParaRPr lang="en-US"/>
          </a:p>
        </p:txBody>
      </p:sp>
    </p:spTree>
    <p:extLst>
      <p:ext uri="{BB962C8B-B14F-4D97-AF65-F5344CB8AC3E}">
        <p14:creationId xmlns:p14="http://schemas.microsoft.com/office/powerpoint/2010/main" val="348672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B3E2BF-24EB-EF47-B487-DCAC9161331C}" type="slidenum">
              <a:rPr lang="en-US"/>
              <a:pPr/>
              <a:t>‹#›</a:t>
            </a:fld>
            <a:endParaRPr lang="en-US"/>
          </a:p>
        </p:txBody>
      </p:sp>
    </p:spTree>
    <p:extLst>
      <p:ext uri="{BB962C8B-B14F-4D97-AF65-F5344CB8AC3E}">
        <p14:creationId xmlns:p14="http://schemas.microsoft.com/office/powerpoint/2010/main" val="3469693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9E318E-1124-AF4C-A3F2-5DF0DAF96EC2}" type="slidenum">
              <a:rPr lang="en-US"/>
              <a:pPr/>
              <a:t>‹#›</a:t>
            </a:fld>
            <a:endParaRPr lang="en-US"/>
          </a:p>
        </p:txBody>
      </p:sp>
    </p:spTree>
    <p:extLst>
      <p:ext uri="{BB962C8B-B14F-4D97-AF65-F5344CB8AC3E}">
        <p14:creationId xmlns:p14="http://schemas.microsoft.com/office/powerpoint/2010/main" val="3751106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AC3B72-50DD-F94D-8708-A804E6A20D55}" type="datetimeFigureOut">
              <a:rPr lang="en-US" smtClean="0"/>
              <a:t>3/26/12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t>‹#›</a:t>
            </a:fld>
            <a:endParaRPr lang="en-US"/>
          </a:p>
        </p:txBody>
      </p:sp>
    </p:spTree>
    <p:extLst>
      <p:ext uri="{BB962C8B-B14F-4D97-AF65-F5344CB8AC3E}">
        <p14:creationId xmlns:p14="http://schemas.microsoft.com/office/powerpoint/2010/main" val="4585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C3B72-50DD-F94D-8708-A804E6A20D55}" type="datetimeFigureOut">
              <a:rPr lang="en-US" smtClean="0"/>
              <a:t>3/26/12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t>‹#›</a:t>
            </a:fld>
            <a:endParaRPr lang="en-US"/>
          </a:p>
        </p:txBody>
      </p:sp>
    </p:spTree>
    <p:extLst>
      <p:ext uri="{BB962C8B-B14F-4D97-AF65-F5344CB8AC3E}">
        <p14:creationId xmlns:p14="http://schemas.microsoft.com/office/powerpoint/2010/main" val="241591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AC3B72-50DD-F94D-8708-A804E6A20D55}" type="datetimeFigureOut">
              <a:rPr lang="en-US" smtClean="0"/>
              <a:t>3/26/12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t>‹#›</a:t>
            </a:fld>
            <a:endParaRPr lang="en-US"/>
          </a:p>
        </p:txBody>
      </p:sp>
    </p:spTree>
    <p:extLst>
      <p:ext uri="{BB962C8B-B14F-4D97-AF65-F5344CB8AC3E}">
        <p14:creationId xmlns:p14="http://schemas.microsoft.com/office/powerpoint/2010/main" val="206447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AC3B72-50DD-F94D-8708-A804E6A20D55}" type="datetimeFigureOut">
              <a:rPr lang="en-US" smtClean="0"/>
              <a:t>3/26/12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320E-558A-2C4D-84C5-DDBD579DCDE8}" type="slidenum">
              <a:rPr lang="en-US" smtClean="0"/>
              <a:t>‹#›</a:t>
            </a:fld>
            <a:endParaRPr lang="en-US"/>
          </a:p>
        </p:txBody>
      </p:sp>
    </p:spTree>
    <p:extLst>
      <p:ext uri="{BB962C8B-B14F-4D97-AF65-F5344CB8AC3E}">
        <p14:creationId xmlns:p14="http://schemas.microsoft.com/office/powerpoint/2010/main" val="2830312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AC3B72-50DD-F94D-8708-A804E6A20D55}" type="datetimeFigureOut">
              <a:rPr lang="en-US" smtClean="0"/>
              <a:t>3/26/12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B320E-558A-2C4D-84C5-DDBD579DCDE8}" type="slidenum">
              <a:rPr lang="en-US" smtClean="0"/>
              <a:t>‹#›</a:t>
            </a:fld>
            <a:endParaRPr lang="en-US"/>
          </a:p>
        </p:txBody>
      </p:sp>
    </p:spTree>
    <p:extLst>
      <p:ext uri="{BB962C8B-B14F-4D97-AF65-F5344CB8AC3E}">
        <p14:creationId xmlns:p14="http://schemas.microsoft.com/office/powerpoint/2010/main" val="3246859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B74806-90AF-A444-A21A-672F1DFD433E}" type="slidenum">
              <a:rPr lang="en-US"/>
              <a:pPr/>
              <a:t>‹#›</a:t>
            </a:fld>
            <a:endParaRPr lang="en-US"/>
          </a:p>
        </p:txBody>
      </p:sp>
    </p:spTree>
    <p:extLst>
      <p:ext uri="{BB962C8B-B14F-4D97-AF65-F5344CB8AC3E}">
        <p14:creationId xmlns:p14="http://schemas.microsoft.com/office/powerpoint/2010/main" val="359240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B9C05D1-4233-FD4F-A74F-ABDB2D3AE2BB}" type="slidenum">
              <a:rPr lang="en-US"/>
              <a:pPr/>
              <a:t>‹#›</a:t>
            </a:fld>
            <a:endParaRPr lang="en-US"/>
          </a:p>
        </p:txBody>
      </p:sp>
    </p:spTree>
    <p:extLst>
      <p:ext uri="{BB962C8B-B14F-4D97-AF65-F5344CB8AC3E}">
        <p14:creationId xmlns:p14="http://schemas.microsoft.com/office/powerpoint/2010/main" val="340368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C36F-F71E-5F49-854E-D011402708A0}" type="slidenum">
              <a:rPr lang="en-US"/>
              <a:pPr/>
              <a:t>‹#›</a:t>
            </a:fld>
            <a:endParaRPr lang="en-US"/>
          </a:p>
        </p:txBody>
      </p:sp>
    </p:spTree>
    <p:extLst>
      <p:ext uri="{BB962C8B-B14F-4D97-AF65-F5344CB8AC3E}">
        <p14:creationId xmlns:p14="http://schemas.microsoft.com/office/powerpoint/2010/main" val="274224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6143C0-1B7B-0A46-9C9C-A3F890ECA393}" type="slidenum">
              <a:rPr lang="en-US"/>
              <a:pPr/>
              <a:t>‹#›</a:t>
            </a:fld>
            <a:endParaRPr lang="en-US"/>
          </a:p>
        </p:txBody>
      </p:sp>
    </p:spTree>
    <p:extLst>
      <p:ext uri="{BB962C8B-B14F-4D97-AF65-F5344CB8AC3E}">
        <p14:creationId xmlns:p14="http://schemas.microsoft.com/office/powerpoint/2010/main" val="192397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ED2BF7E-B71A-7948-A9C5-526797D3FC36}" type="slidenum">
              <a:rPr lang="en-US"/>
              <a:pPr/>
              <a:t>‹#›</a:t>
            </a:fld>
            <a:endParaRPr lang="en-US"/>
          </a:p>
        </p:txBody>
      </p:sp>
    </p:spTree>
    <p:extLst>
      <p:ext uri="{BB962C8B-B14F-4D97-AF65-F5344CB8AC3E}">
        <p14:creationId xmlns:p14="http://schemas.microsoft.com/office/powerpoint/2010/main" val="251039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B9C318C-C379-D349-A5DC-262463F0DF46}" type="slidenum">
              <a:rPr lang="en-US"/>
              <a:pPr/>
              <a:t>‹#›</a:t>
            </a:fld>
            <a:endParaRPr lang="en-US"/>
          </a:p>
        </p:txBody>
      </p:sp>
    </p:spTree>
    <p:extLst>
      <p:ext uri="{BB962C8B-B14F-4D97-AF65-F5344CB8AC3E}">
        <p14:creationId xmlns:p14="http://schemas.microsoft.com/office/powerpoint/2010/main" val="87695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4A208AF-3321-674A-A685-BE72B22E7A7D}" type="slidenum">
              <a:rPr lang="en-US"/>
              <a:pPr/>
              <a:t>‹#›</a:t>
            </a:fld>
            <a:endParaRPr lang="en-US"/>
          </a:p>
        </p:txBody>
      </p:sp>
    </p:spTree>
    <p:extLst>
      <p:ext uri="{BB962C8B-B14F-4D97-AF65-F5344CB8AC3E}">
        <p14:creationId xmlns:p14="http://schemas.microsoft.com/office/powerpoint/2010/main" val="151215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9DD3863-58BF-3D43-8C31-0541CCEE82E5}" type="slidenum">
              <a:rPr lang="en-US"/>
              <a:pPr/>
              <a:t>‹#›</a:t>
            </a:fld>
            <a:endParaRPr lang="en-US"/>
          </a:p>
        </p:txBody>
      </p:sp>
    </p:spTree>
    <p:extLst>
      <p:ext uri="{BB962C8B-B14F-4D97-AF65-F5344CB8AC3E}">
        <p14:creationId xmlns:p14="http://schemas.microsoft.com/office/powerpoint/2010/main" val="49171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D7A138-3B0F-E64D-A264-84592C24745E}" type="slidenum">
              <a:rPr lang="en-US"/>
              <a:pPr/>
              <a:t>‹#›</a:t>
            </a:fld>
            <a:endParaRPr lang="en-US"/>
          </a:p>
        </p:txBody>
      </p:sp>
    </p:spTree>
    <p:extLst>
      <p:ext uri="{BB962C8B-B14F-4D97-AF65-F5344CB8AC3E}">
        <p14:creationId xmlns:p14="http://schemas.microsoft.com/office/powerpoint/2010/main" val="36859768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smtClean="0">
                <a:solidFill>
                  <a:schemeClr val="bg1"/>
                </a:solidFill>
                <a:ea typeface="Geneva" pitchFamily="-65"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bg1"/>
                </a:solidFill>
                <a:ea typeface="Geneva" pitchFamily="-65"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B15AFA6C-E3D4-1145-9391-3E122593D111}" type="slidenum">
              <a:rPr lang="en-US"/>
              <a:pPr/>
              <a:t>‹#›</a:t>
            </a:fld>
            <a:endParaRPr lang="en-US"/>
          </a:p>
        </p:txBody>
      </p:sp>
    </p:spTree>
    <p:extLst>
      <p:ext uri="{BB962C8B-B14F-4D97-AF65-F5344CB8AC3E}">
        <p14:creationId xmlns:p14="http://schemas.microsoft.com/office/powerpoint/2010/main" val="1956153224"/>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C3B72-50DD-F94D-8708-A804E6A20D55}" type="datetimeFigureOut">
              <a:rPr lang="en-US" smtClean="0"/>
              <a:t>3/26/12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320E-558A-2C4D-84C5-DDBD579DCDE8}" type="slidenum">
              <a:rPr lang="en-US" smtClean="0"/>
              <a:t>‹#›</a:t>
            </a:fld>
            <a:endParaRPr lang="en-US"/>
          </a:p>
        </p:txBody>
      </p:sp>
    </p:spTree>
    <p:extLst>
      <p:ext uri="{BB962C8B-B14F-4D97-AF65-F5344CB8AC3E}">
        <p14:creationId xmlns:p14="http://schemas.microsoft.com/office/powerpoint/2010/main" val="2493423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46" Type="http://schemas.openxmlformats.org/officeDocument/2006/relationships/oleObject" Target="../embeddings/oleObject22.bin"/><Relationship Id="rId47" Type="http://schemas.openxmlformats.org/officeDocument/2006/relationships/image" Target="../media/image49.png"/><Relationship Id="rId48" Type="http://schemas.openxmlformats.org/officeDocument/2006/relationships/oleObject" Target="../embeddings/oleObject23.bin"/><Relationship Id="rId49" Type="http://schemas.openxmlformats.org/officeDocument/2006/relationships/image" Target="../media/image50.png"/><Relationship Id="rId20" Type="http://schemas.openxmlformats.org/officeDocument/2006/relationships/oleObject" Target="../embeddings/oleObject9.bin"/><Relationship Id="rId21" Type="http://schemas.openxmlformats.org/officeDocument/2006/relationships/image" Target="../media/image36.png"/><Relationship Id="rId22" Type="http://schemas.openxmlformats.org/officeDocument/2006/relationships/oleObject" Target="../embeddings/oleObject10.bin"/><Relationship Id="rId23" Type="http://schemas.openxmlformats.org/officeDocument/2006/relationships/image" Target="../media/image37.png"/><Relationship Id="rId24" Type="http://schemas.openxmlformats.org/officeDocument/2006/relationships/oleObject" Target="../embeddings/oleObject11.bin"/><Relationship Id="rId25" Type="http://schemas.openxmlformats.org/officeDocument/2006/relationships/image" Target="../media/image38.png"/><Relationship Id="rId26" Type="http://schemas.openxmlformats.org/officeDocument/2006/relationships/oleObject" Target="../embeddings/oleObject12.bin"/><Relationship Id="rId27" Type="http://schemas.openxmlformats.org/officeDocument/2006/relationships/image" Target="../media/image39.png"/><Relationship Id="rId28" Type="http://schemas.openxmlformats.org/officeDocument/2006/relationships/oleObject" Target="../embeddings/oleObject13.bin"/><Relationship Id="rId29" Type="http://schemas.openxmlformats.org/officeDocument/2006/relationships/image" Target="../media/image40.png"/><Relationship Id="rId50" Type="http://schemas.openxmlformats.org/officeDocument/2006/relationships/oleObject" Target="../embeddings/oleObject24.bin"/><Relationship Id="rId51" Type="http://schemas.openxmlformats.org/officeDocument/2006/relationships/image" Target="../media/image51.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52.png"/><Relationship Id="rId4" Type="http://schemas.openxmlformats.org/officeDocument/2006/relationships/oleObject" Target="../embeddings/oleObject1.bin"/><Relationship Id="rId5" Type="http://schemas.openxmlformats.org/officeDocument/2006/relationships/image" Target="../media/image28.png"/><Relationship Id="rId30" Type="http://schemas.openxmlformats.org/officeDocument/2006/relationships/oleObject" Target="../embeddings/oleObject14.bin"/><Relationship Id="rId31" Type="http://schemas.openxmlformats.org/officeDocument/2006/relationships/image" Target="../media/image41.png"/><Relationship Id="rId32" Type="http://schemas.openxmlformats.org/officeDocument/2006/relationships/oleObject" Target="../embeddings/oleObject15.bin"/><Relationship Id="rId9" Type="http://schemas.openxmlformats.org/officeDocument/2006/relationships/image" Target="../media/image30.png"/><Relationship Id="rId6" Type="http://schemas.openxmlformats.org/officeDocument/2006/relationships/oleObject" Target="../embeddings/oleObject2.bin"/><Relationship Id="rId7" Type="http://schemas.openxmlformats.org/officeDocument/2006/relationships/image" Target="../media/image29.png"/><Relationship Id="rId8" Type="http://schemas.openxmlformats.org/officeDocument/2006/relationships/oleObject" Target="../embeddings/oleObject3.bin"/><Relationship Id="rId33" Type="http://schemas.openxmlformats.org/officeDocument/2006/relationships/image" Target="../media/image42.png"/><Relationship Id="rId34" Type="http://schemas.openxmlformats.org/officeDocument/2006/relationships/oleObject" Target="../embeddings/oleObject16.bin"/><Relationship Id="rId35" Type="http://schemas.openxmlformats.org/officeDocument/2006/relationships/image" Target="../media/image43.png"/><Relationship Id="rId36" Type="http://schemas.openxmlformats.org/officeDocument/2006/relationships/oleObject" Target="../embeddings/oleObject17.bin"/><Relationship Id="rId10" Type="http://schemas.openxmlformats.org/officeDocument/2006/relationships/oleObject" Target="../embeddings/oleObject4.bin"/><Relationship Id="rId11" Type="http://schemas.openxmlformats.org/officeDocument/2006/relationships/image" Target="../media/image31.png"/><Relationship Id="rId12" Type="http://schemas.openxmlformats.org/officeDocument/2006/relationships/oleObject" Target="../embeddings/oleObject5.bin"/><Relationship Id="rId13" Type="http://schemas.openxmlformats.org/officeDocument/2006/relationships/image" Target="../media/image32.png"/><Relationship Id="rId14" Type="http://schemas.openxmlformats.org/officeDocument/2006/relationships/oleObject" Target="../embeddings/oleObject6.bin"/><Relationship Id="rId15" Type="http://schemas.openxmlformats.org/officeDocument/2006/relationships/image" Target="../media/image33.png"/><Relationship Id="rId16" Type="http://schemas.openxmlformats.org/officeDocument/2006/relationships/oleObject" Target="../embeddings/oleObject7.bin"/><Relationship Id="rId17" Type="http://schemas.openxmlformats.org/officeDocument/2006/relationships/image" Target="../media/image34.png"/><Relationship Id="rId18" Type="http://schemas.openxmlformats.org/officeDocument/2006/relationships/oleObject" Target="../embeddings/oleObject8.bin"/><Relationship Id="rId19" Type="http://schemas.openxmlformats.org/officeDocument/2006/relationships/image" Target="../media/image35.png"/><Relationship Id="rId37" Type="http://schemas.openxmlformats.org/officeDocument/2006/relationships/image" Target="../media/image44.png"/><Relationship Id="rId38" Type="http://schemas.openxmlformats.org/officeDocument/2006/relationships/oleObject" Target="../embeddings/oleObject18.bin"/><Relationship Id="rId39" Type="http://schemas.openxmlformats.org/officeDocument/2006/relationships/image" Target="../media/image45.png"/><Relationship Id="rId40" Type="http://schemas.openxmlformats.org/officeDocument/2006/relationships/oleObject" Target="../embeddings/oleObject19.bin"/><Relationship Id="rId41" Type="http://schemas.openxmlformats.org/officeDocument/2006/relationships/image" Target="../media/image46.png"/><Relationship Id="rId42" Type="http://schemas.openxmlformats.org/officeDocument/2006/relationships/oleObject" Target="../embeddings/oleObject20.bin"/><Relationship Id="rId43" Type="http://schemas.openxmlformats.org/officeDocument/2006/relationships/image" Target="../media/image47.png"/><Relationship Id="rId44" Type="http://schemas.openxmlformats.org/officeDocument/2006/relationships/oleObject" Target="../embeddings/oleObject21.bin"/><Relationship Id="rId45"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g"/><Relationship Id="rId5" Type="http://schemas.openxmlformats.org/officeDocument/2006/relationships/image" Target="../media/image61.jpeg"/><Relationship Id="rId6"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jpeg"/><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 Id="rId3"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8.xml"/><Relationship Id="rId2"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 Id="rId3"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3.png"/><Relationship Id="rId5"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82.png"/><Relationship Id="rId5" Type="http://schemas.openxmlformats.org/officeDocument/2006/relationships/image" Target="../media/image107.png"/><Relationship Id="rId6" Type="http://schemas.openxmlformats.org/officeDocument/2006/relationships/image" Target="../media/image85.jpeg"/><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5" Type="http://schemas.openxmlformats.org/officeDocument/2006/relationships/image" Target="../media/image111.wmf"/><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image" Target="../media/image11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image" Target="../media/image120.jpe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emf"/><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jpeg"/><Relationship Id="rId3" Type="http://schemas.openxmlformats.org/officeDocument/2006/relationships/image" Target="../media/image125.jpe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9.png"/><Relationship Id="rId5" Type="http://schemas.openxmlformats.org/officeDocument/2006/relationships/image" Target="../media/image130.jpeg"/><Relationship Id="rId6" Type="http://schemas.openxmlformats.org/officeDocument/2006/relationships/image" Target="../media/image131.png"/><Relationship Id="rId1" Type="http://schemas.microsoft.com/office/2007/relationships/media" Target="../media/media3.mov"/><Relationship Id="rId2" Type="http://schemas.openxmlformats.org/officeDocument/2006/relationships/video" Target="../media/media3.mo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openxmlformats.org/officeDocument/2006/relationships/image" Target="../media/image132.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image" Target="../media/image136.jpeg"/><Relationship Id="rId5"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4.jp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emf"/><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0.emf"/><Relationship Id="rId1" Type="http://schemas.openxmlformats.org/officeDocument/2006/relationships/slideLayout" Target="../slideLayouts/slideLayout3.xml"/><Relationship Id="rId2" Type="http://schemas.openxmlformats.org/officeDocument/2006/relationships/image" Target="../media/image1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jpg"/><Relationship Id="rId3"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image" Target="../media/image1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eg"/><Relationship Id="rId1" Type="http://schemas.openxmlformats.org/officeDocument/2006/relationships/slideLayout" Target="../slideLayouts/slideLayout1.xml"/><Relationship Id="rId2" Type="http://schemas.openxmlformats.org/officeDocument/2006/relationships/image" Target="../media/image1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 Id="rId3" Type="http://schemas.openxmlformats.org/officeDocument/2006/relationships/image" Target="../media/image1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 Id="rId3"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8.png"/><Relationship Id="rId5" Type="http://schemas.openxmlformats.org/officeDocument/2006/relationships/image" Target="../media/image19.png"/><Relationship Id="rId1" Type="http://schemas.microsoft.com/office/2007/relationships/media" Target="../media/media1.mpg"/><Relationship Id="rId2" Type="http://schemas.openxmlformats.org/officeDocument/2006/relationships/video" Target="../media/media1.m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1" Type="http://schemas.microsoft.com/office/2007/relationships/media" Target="../media/media2.wmv"/><Relationship Id="rId2" Type="http://schemas.openxmlformats.org/officeDocument/2006/relationships/video" Target="../media/media2.wm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_2011012715132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284118"/>
          </a:xfrm>
          <a:prstGeom prst="rect">
            <a:avLst/>
          </a:prstGeom>
        </p:spPr>
      </p:pic>
      <p:sp>
        <p:nvSpPr>
          <p:cNvPr id="4" name="Rectangle 3"/>
          <p:cNvSpPr/>
          <p:nvPr/>
        </p:nvSpPr>
        <p:spPr>
          <a:xfrm>
            <a:off x="0" y="2590800"/>
            <a:ext cx="8509000" cy="1384995"/>
          </a:xfrm>
          <a:prstGeom prst="rect">
            <a:avLst/>
          </a:prstGeom>
        </p:spPr>
        <p:txBody>
          <a:bodyPr wrap="square">
            <a:spAutoFit/>
          </a:bodyPr>
          <a:lstStyle/>
          <a:p>
            <a:r>
              <a:rPr lang="en-US" sz="2800" b="1" dirty="0">
                <a:solidFill>
                  <a:srgbClr val="FFFF00"/>
                </a:solidFill>
                <a:latin typeface="Times New Roman"/>
                <a:cs typeface="Times New Roman"/>
              </a:rPr>
              <a:t>Small-scale variability of the cross shelf flow over the coastal shelves of Antarctica as measured by a fleet of underwater gliding robots. </a:t>
            </a:r>
          </a:p>
        </p:txBody>
      </p:sp>
      <p:sp>
        <p:nvSpPr>
          <p:cNvPr id="5" name="Rectangle 4"/>
          <p:cNvSpPr/>
          <p:nvPr/>
        </p:nvSpPr>
        <p:spPr>
          <a:xfrm>
            <a:off x="190500" y="4160460"/>
            <a:ext cx="4572000" cy="2123658"/>
          </a:xfrm>
          <a:prstGeom prst="rect">
            <a:avLst/>
          </a:prstGeom>
        </p:spPr>
        <p:txBody>
          <a:bodyPr>
            <a:spAutoFit/>
          </a:bodyPr>
          <a:lstStyle/>
          <a:p>
            <a:r>
              <a:rPr lang="en-US" sz="1600" dirty="0">
                <a:solidFill>
                  <a:schemeClr val="bg1"/>
                </a:solidFill>
                <a:latin typeface="Times New Roman"/>
                <a:cs typeface="Times New Roman"/>
              </a:rPr>
              <a:t>Josh Kohut, Oscar Schofield, Scott Glenn</a:t>
            </a:r>
          </a:p>
          <a:p>
            <a:r>
              <a:rPr lang="en-US" sz="1600" dirty="0">
                <a:solidFill>
                  <a:schemeClr val="bg1"/>
                </a:solidFill>
                <a:latin typeface="Times New Roman"/>
                <a:cs typeface="Times New Roman"/>
              </a:rPr>
              <a:t>Rutgers University</a:t>
            </a:r>
          </a:p>
          <a:p>
            <a:r>
              <a:rPr lang="en-US" sz="1600" dirty="0">
                <a:solidFill>
                  <a:schemeClr val="bg1"/>
                </a:solidFill>
                <a:latin typeface="Times New Roman"/>
                <a:cs typeface="Times New Roman"/>
              </a:rPr>
              <a:t> </a:t>
            </a:r>
          </a:p>
          <a:p>
            <a:r>
              <a:rPr lang="en-US" sz="1600" dirty="0">
                <a:solidFill>
                  <a:schemeClr val="bg1"/>
                </a:solidFill>
                <a:latin typeface="Times New Roman"/>
                <a:cs typeface="Times New Roman"/>
              </a:rPr>
              <a:t>Clayton Jones</a:t>
            </a:r>
          </a:p>
          <a:p>
            <a:r>
              <a:rPr lang="en-US" sz="1600" dirty="0">
                <a:solidFill>
                  <a:schemeClr val="bg1"/>
                </a:solidFill>
                <a:latin typeface="Times New Roman"/>
                <a:cs typeface="Times New Roman"/>
              </a:rPr>
              <a:t>Teledyne Webb Research</a:t>
            </a:r>
          </a:p>
          <a:p>
            <a:r>
              <a:rPr lang="en-US" sz="1600" dirty="0">
                <a:solidFill>
                  <a:schemeClr val="bg1"/>
                </a:solidFill>
                <a:latin typeface="Times New Roman"/>
                <a:cs typeface="Times New Roman"/>
              </a:rPr>
              <a:t> </a:t>
            </a:r>
          </a:p>
          <a:p>
            <a:r>
              <a:rPr lang="en-US" sz="1600" dirty="0">
                <a:solidFill>
                  <a:schemeClr val="bg1"/>
                </a:solidFill>
                <a:latin typeface="Times New Roman"/>
                <a:cs typeface="Times New Roman"/>
              </a:rPr>
              <a:t>Matt </a:t>
            </a:r>
            <a:r>
              <a:rPr lang="en-US" sz="1600" dirty="0" smtClean="0">
                <a:solidFill>
                  <a:schemeClr val="bg1"/>
                </a:solidFill>
                <a:latin typeface="Times New Roman"/>
                <a:cs typeface="Times New Roman"/>
              </a:rPr>
              <a:t>Oliver</a:t>
            </a:r>
          </a:p>
          <a:p>
            <a:r>
              <a:rPr lang="en-US" sz="1600" dirty="0" smtClean="0">
                <a:solidFill>
                  <a:schemeClr val="bg1"/>
                </a:solidFill>
                <a:latin typeface="Times New Roman"/>
                <a:cs typeface="Times New Roman"/>
              </a:rPr>
              <a:t>U. Delaware         AND MANY MORE……..</a:t>
            </a:r>
            <a:endParaRPr lang="en-US" sz="1600" dirty="0">
              <a:solidFill>
                <a:schemeClr val="bg1"/>
              </a:solidFill>
              <a:latin typeface="Times New Roman"/>
              <a:cs typeface="Times New Roman"/>
            </a:endParaRPr>
          </a:p>
        </p:txBody>
      </p:sp>
    </p:spTree>
    <p:extLst>
      <p:ext uri="{BB962C8B-B14F-4D97-AF65-F5344CB8AC3E}">
        <p14:creationId xmlns:p14="http://schemas.microsoft.com/office/powerpoint/2010/main" val="9453845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8"/>
          <p:cNvGrpSpPr>
            <a:grpSpLocks/>
          </p:cNvGrpSpPr>
          <p:nvPr/>
        </p:nvGrpSpPr>
        <p:grpSpPr bwMode="auto">
          <a:xfrm>
            <a:off x="482600" y="461963"/>
            <a:ext cx="8231188" cy="4809923"/>
            <a:chOff x="1855960" y="1901228"/>
            <a:chExt cx="5685577" cy="2842788"/>
          </a:xfrm>
        </p:grpSpPr>
        <p:pic>
          <p:nvPicPr>
            <p:cNvPr id="19469" name="Picture 3" descr="slocum_world_map_20091119.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55960" y="1901228"/>
              <a:ext cx="5685577" cy="28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7397264" y="4472789"/>
              <a:ext cx="45687" cy="448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7440546" y="4435062"/>
              <a:ext cx="45687" cy="448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3020969" y="4451376"/>
              <a:ext cx="45687" cy="45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459" name="TextBox 7"/>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hangingPunct="1"/>
            <a:r>
              <a:rPr lang="en-US" b="1" dirty="0">
                <a:solidFill>
                  <a:srgbClr val="333399"/>
                </a:solidFill>
              </a:rPr>
              <a:t>RU-COOL Global Slocum Glider Fleet Deployments</a:t>
            </a:r>
          </a:p>
        </p:txBody>
      </p:sp>
      <p:sp>
        <p:nvSpPr>
          <p:cNvPr id="19460" name="TextBox 9"/>
          <p:cNvSpPr txBox="1">
            <a:spLocks noChangeArrowheads="1"/>
          </p:cNvSpPr>
          <p:nvPr/>
        </p:nvSpPr>
        <p:spPr bwMode="auto">
          <a:xfrm>
            <a:off x="2743200" y="5238750"/>
            <a:ext cx="39164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dirty="0"/>
              <a:t>Fleet </a:t>
            </a:r>
            <a:r>
              <a:rPr lang="en-US" sz="1800" dirty="0" smtClean="0"/>
              <a:t>Deployments:</a:t>
            </a:r>
            <a:endParaRPr lang="en-US" sz="1800" dirty="0"/>
          </a:p>
          <a:p>
            <a:pPr eaLnBrk="1" hangingPunct="1">
              <a:buFont typeface="Arial" charset="0"/>
              <a:buChar char="•"/>
            </a:pPr>
            <a:r>
              <a:rPr lang="en-US" sz="1800" dirty="0"/>
              <a:t> </a:t>
            </a:r>
            <a:r>
              <a:rPr lang="en-US" sz="1800" dirty="0" smtClean="0"/>
              <a:t>Mid-Atlantic Bight </a:t>
            </a:r>
            <a:r>
              <a:rPr lang="en-US" sz="1800" dirty="0" err="1" smtClean="0"/>
              <a:t>Testbed</a:t>
            </a:r>
            <a:endParaRPr lang="en-US" sz="1800" dirty="0" smtClean="0"/>
          </a:p>
          <a:p>
            <a:pPr eaLnBrk="1" hangingPunct="1">
              <a:buFont typeface="Arial" charset="0"/>
              <a:buChar char="•"/>
            </a:pPr>
            <a:r>
              <a:rPr lang="en-US" sz="1800" dirty="0"/>
              <a:t> </a:t>
            </a:r>
            <a:r>
              <a:rPr lang="en-US" sz="1800" dirty="0" smtClean="0"/>
              <a:t>Extreme Environments – Antarctica</a:t>
            </a:r>
            <a:endParaRPr lang="en-US" sz="1800" dirty="0"/>
          </a:p>
        </p:txBody>
      </p:sp>
      <p:pic>
        <p:nvPicPr>
          <p:cNvPr id="19461" name="Picture 3"/>
          <p:cNvPicPr>
            <a:picLocks noChangeAspect="1" noChangeArrowheads="1"/>
          </p:cNvPicPr>
          <p:nvPr/>
        </p:nvPicPr>
        <p:blipFill>
          <a:blip r:embed="rId3" cstate="screen">
            <a:lum bright="10000" contrast="8000"/>
            <a:extLst>
              <a:ext uri="{28A0092B-C50C-407E-A947-70E740481C1C}">
                <a14:useLocalDpi xmlns:a14="http://schemas.microsoft.com/office/drawing/2010/main"/>
              </a:ext>
            </a:extLst>
          </a:blip>
          <a:srcRect/>
          <a:stretch>
            <a:fillRect/>
          </a:stretch>
        </p:blipFill>
        <p:spPr bwMode="auto">
          <a:xfrm>
            <a:off x="591940" y="3149600"/>
            <a:ext cx="2095500" cy="1397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0838" y="825500"/>
            <a:ext cx="2740019" cy="147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0605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Rectangle 6"/>
          <p:cNvSpPr>
            <a:spLocks noChangeArrowheads="1"/>
          </p:cNvSpPr>
          <p:nvPr/>
        </p:nvSpPr>
        <p:spPr bwMode="auto">
          <a:xfrm>
            <a:off x="1066800" y="6216650"/>
            <a:ext cx="457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900"/>
              <a:t>Mountain JGR 1998</a:t>
            </a:r>
          </a:p>
          <a:p>
            <a:r>
              <a:rPr lang="en-US" sz="900"/>
              <a:t>Nor. E. Fish. Sci. Ctr.</a:t>
            </a:r>
          </a:p>
        </p:txBody>
      </p:sp>
      <p:pic>
        <p:nvPicPr>
          <p:cNvPr id="98311" name="Picture 7" descr="eline_051101_glider_deployment_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8525" y="4543719"/>
            <a:ext cx="1752600" cy="1581150"/>
          </a:xfrm>
          <a:prstGeom prst="rect">
            <a:avLst/>
          </a:prstGeom>
          <a:noFill/>
          <a:extLst>
            <a:ext uri="{909E8E84-426E-40dd-AFC4-6F175D3DCCD1}">
              <a14:hiddenFill xmlns:a14="http://schemas.microsoft.com/office/drawing/2010/main">
                <a:solidFill>
                  <a:srgbClr val="FFFFFF"/>
                </a:solidFill>
              </a14:hiddenFill>
            </a:ext>
          </a:extLst>
        </p:spPr>
      </p:pic>
      <p:sp>
        <p:nvSpPr>
          <p:cNvPr id="99092" name="Text Box 788"/>
          <p:cNvSpPr txBox="1">
            <a:spLocks noChangeArrowheads="1"/>
          </p:cNvSpPr>
          <p:nvPr/>
        </p:nvSpPr>
        <p:spPr bwMode="auto">
          <a:xfrm>
            <a:off x="829488" y="76200"/>
            <a:ext cx="7696200" cy="58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spAutoFit/>
          </a:bodyPr>
          <a:lstStyle/>
          <a:p>
            <a:pPr algn="ctr"/>
            <a:r>
              <a:rPr lang="en-US" sz="2000" b="1" dirty="0">
                <a:solidFill>
                  <a:schemeClr val="accent2"/>
                </a:solidFill>
                <a:latin typeface="Times New Roman"/>
                <a:cs typeface="Times New Roman"/>
              </a:rPr>
              <a:t>A Year in the Life of the Mid-Atlantic Bight </a:t>
            </a:r>
          </a:p>
          <a:p>
            <a:pPr algn="ctr"/>
            <a:r>
              <a:rPr lang="en-US" sz="1200" b="1" dirty="0">
                <a:latin typeface="Times New Roman"/>
                <a:cs typeface="Times New Roman"/>
              </a:rPr>
              <a:t>October 2003 – October 2004</a:t>
            </a:r>
          </a:p>
        </p:txBody>
      </p:sp>
      <p:grpSp>
        <p:nvGrpSpPr>
          <p:cNvPr id="3" name="Group 2"/>
          <p:cNvGrpSpPr>
            <a:grpSpLocks noChangeAspect="1"/>
          </p:cNvGrpSpPr>
          <p:nvPr/>
        </p:nvGrpSpPr>
        <p:grpSpPr>
          <a:xfrm>
            <a:off x="49202" y="793479"/>
            <a:ext cx="8150957" cy="5241364"/>
            <a:chOff x="2336800" y="1263650"/>
            <a:chExt cx="7213702" cy="4638675"/>
          </a:xfrm>
        </p:grpSpPr>
        <p:sp>
          <p:nvSpPr>
            <p:cNvPr id="98314" name="Text Box 10"/>
            <p:cNvSpPr txBox="1">
              <a:spLocks noChangeArrowheads="1"/>
            </p:cNvSpPr>
            <p:nvPr/>
          </p:nvSpPr>
          <p:spPr bwMode="auto">
            <a:xfrm>
              <a:off x="9134577" y="2668886"/>
              <a:ext cx="415925" cy="33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5" tIns="45713" rIns="91425" bIns="45713">
              <a:spAutoFit/>
            </a:bodyPr>
            <a:lstStyle/>
            <a:p>
              <a:pPr algn="ctr"/>
              <a:r>
                <a:rPr lang="en-US" sz="1600" b="1" baseline="30000" dirty="0" err="1">
                  <a:solidFill>
                    <a:srgbClr val="000000"/>
                  </a:solidFill>
                  <a:cs typeface="ＭＳ Ｐゴシック" charset="0"/>
                </a:rPr>
                <a:t>o</a:t>
              </a:r>
              <a:r>
                <a:rPr lang="en-US" sz="1600" b="1" dirty="0" err="1">
                  <a:solidFill>
                    <a:srgbClr val="000000"/>
                  </a:solidFill>
                  <a:cs typeface="ＭＳ Ｐゴシック" charset="0"/>
                </a:rPr>
                <a:t>C</a:t>
              </a:r>
              <a:endParaRPr lang="en-US" sz="2400" dirty="0">
                <a:solidFill>
                  <a:srgbClr val="000000"/>
                </a:solidFill>
                <a:latin typeface="Times New Roman" charset="0"/>
                <a:cs typeface="ＭＳ Ｐゴシック" charset="0"/>
              </a:endParaRPr>
            </a:p>
          </p:txBody>
        </p:sp>
        <p:graphicFrame>
          <p:nvGraphicFramePr>
            <p:cNvPr id="98315" name="Object 11"/>
            <p:cNvGraphicFramePr>
              <a:graphicFrameLocks noChangeAspect="1"/>
            </p:cNvGraphicFramePr>
            <p:nvPr>
              <p:extLst>
                <p:ext uri="{D42A27DB-BD31-4B8C-83A1-F6EECF244321}">
                  <p14:modId xmlns:p14="http://schemas.microsoft.com/office/powerpoint/2010/main" val="1774133084"/>
                </p:ext>
              </p:extLst>
            </p:nvPr>
          </p:nvGraphicFramePr>
          <p:xfrm>
            <a:off x="6727825" y="3406775"/>
            <a:ext cx="1752600" cy="536575"/>
          </p:xfrm>
          <a:graphic>
            <a:graphicData uri="http://schemas.openxmlformats.org/presentationml/2006/ole">
              <mc:AlternateContent xmlns:mc="http://schemas.openxmlformats.org/markup-compatibility/2006">
                <mc:Choice xmlns:v="urn:schemas-microsoft-com:vml" Requires="v">
                  <p:oleObj spid="_x0000_s2759" name="Photo Editor Photo" r:id="rId4" imgW="8869013" imgH="6980952" progId="MSPhotoEd.3">
                    <p:embed/>
                  </p:oleObj>
                </mc:Choice>
                <mc:Fallback>
                  <p:oleObj name="Photo Editor Photo" r:id="rId4" imgW="8869013" imgH="69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3406775"/>
                          <a:ext cx="17526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16" name="Object 12"/>
            <p:cNvGraphicFramePr>
              <a:graphicFrameLocks noChangeAspect="1"/>
            </p:cNvGraphicFramePr>
            <p:nvPr>
              <p:extLst>
                <p:ext uri="{D42A27DB-BD31-4B8C-83A1-F6EECF244321}">
                  <p14:modId xmlns:p14="http://schemas.microsoft.com/office/powerpoint/2010/main" val="3419574383"/>
                </p:ext>
              </p:extLst>
            </p:nvPr>
          </p:nvGraphicFramePr>
          <p:xfrm>
            <a:off x="6727825" y="2882900"/>
            <a:ext cx="1747838" cy="528638"/>
          </p:xfrm>
          <a:graphic>
            <a:graphicData uri="http://schemas.openxmlformats.org/presentationml/2006/ole">
              <mc:AlternateContent xmlns:mc="http://schemas.openxmlformats.org/markup-compatibility/2006">
                <mc:Choice xmlns:v="urn:schemas-microsoft-com:vml" Requires="v">
                  <p:oleObj spid="_x0000_s2760" name="Photo Editor Photo" r:id="rId6" imgW="7628571" imgH="7028571" progId="MSPhotoEd.3">
                    <p:embed/>
                  </p:oleObj>
                </mc:Choice>
                <mc:Fallback>
                  <p:oleObj name="Photo Editor Photo" r:id="rId6" imgW="7628571" imgH="70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7825" y="2882900"/>
                          <a:ext cx="1747838"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17" name="Object 13"/>
            <p:cNvGraphicFramePr>
              <a:graphicFrameLocks noChangeAspect="1"/>
            </p:cNvGraphicFramePr>
            <p:nvPr>
              <p:extLst>
                <p:ext uri="{D42A27DB-BD31-4B8C-83A1-F6EECF244321}">
                  <p14:modId xmlns:p14="http://schemas.microsoft.com/office/powerpoint/2010/main" val="1451471323"/>
                </p:ext>
              </p:extLst>
            </p:nvPr>
          </p:nvGraphicFramePr>
          <p:xfrm>
            <a:off x="6719888" y="2346325"/>
            <a:ext cx="1762125" cy="534988"/>
          </p:xfrm>
          <a:graphic>
            <a:graphicData uri="http://schemas.openxmlformats.org/presentationml/2006/ole">
              <mc:AlternateContent xmlns:mc="http://schemas.openxmlformats.org/markup-compatibility/2006">
                <mc:Choice xmlns:v="urn:schemas-microsoft-com:vml" Requires="v">
                  <p:oleObj spid="_x0000_s2761" name="Photo Editor Photo" r:id="rId8" imgW="7582958" imgH="5257143" progId="MSPhotoEd.3">
                    <p:embed/>
                  </p:oleObj>
                </mc:Choice>
                <mc:Fallback>
                  <p:oleObj name="Photo Editor Photo" r:id="rId8" imgW="7582958" imgH="5257143"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9888" y="2346325"/>
                          <a:ext cx="1762125"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18" name="Object 14"/>
            <p:cNvGraphicFramePr>
              <a:graphicFrameLocks noChangeAspect="1"/>
            </p:cNvGraphicFramePr>
            <p:nvPr>
              <p:extLst>
                <p:ext uri="{D42A27DB-BD31-4B8C-83A1-F6EECF244321}">
                  <p14:modId xmlns:p14="http://schemas.microsoft.com/office/powerpoint/2010/main" val="3692747443"/>
                </p:ext>
              </p:extLst>
            </p:nvPr>
          </p:nvGraphicFramePr>
          <p:xfrm>
            <a:off x="2767013" y="1266825"/>
            <a:ext cx="1763712" cy="533400"/>
          </p:xfrm>
          <a:graphic>
            <a:graphicData uri="http://schemas.openxmlformats.org/presentationml/2006/ole">
              <mc:AlternateContent xmlns:mc="http://schemas.openxmlformats.org/markup-compatibility/2006">
                <mc:Choice xmlns:v="urn:schemas-microsoft-com:vml" Requires="v">
                  <p:oleObj spid="_x0000_s2762" name="Photo Editor Photo" r:id="rId10" imgW="7582958" imgH="7028571" progId="MSPhotoEd.3">
                    <p:embed/>
                  </p:oleObj>
                </mc:Choice>
                <mc:Fallback>
                  <p:oleObj name="Photo Editor Photo" r:id="rId10" imgW="7582958" imgH="7028571"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7013" y="1266825"/>
                          <a:ext cx="17637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8319" name="Group 15"/>
            <p:cNvGrpSpPr>
              <a:grpSpLocks/>
            </p:cNvGrpSpPr>
            <p:nvPr/>
          </p:nvGrpSpPr>
          <p:grpSpPr bwMode="auto">
            <a:xfrm>
              <a:off x="4754563" y="5026025"/>
              <a:ext cx="1758950" cy="531813"/>
              <a:chOff x="4179" y="721"/>
              <a:chExt cx="1520" cy="551"/>
            </a:xfrm>
          </p:grpSpPr>
          <p:graphicFrame>
            <p:nvGraphicFramePr>
              <p:cNvPr id="98320" name="Object 16"/>
              <p:cNvGraphicFramePr>
                <a:graphicFrameLocks noChangeAspect="1"/>
              </p:cNvGraphicFramePr>
              <p:nvPr/>
            </p:nvGraphicFramePr>
            <p:xfrm>
              <a:off x="4179" y="721"/>
              <a:ext cx="1520" cy="549"/>
            </p:xfrm>
            <a:graphic>
              <a:graphicData uri="http://schemas.openxmlformats.org/presentationml/2006/ole">
                <mc:AlternateContent xmlns:mc="http://schemas.openxmlformats.org/markup-compatibility/2006">
                  <mc:Choice xmlns:v="urn:schemas-microsoft-com:vml" Requires="v">
                    <p:oleObj spid="_x0000_s2763" name="Photo Editor Photo" r:id="rId12" imgW="7582958" imgH="7020905" progId="MSPhotoEd.3">
                      <p:embed/>
                    </p:oleObj>
                  </mc:Choice>
                  <mc:Fallback>
                    <p:oleObj name="Photo Editor Photo" r:id="rId12" imgW="7582958" imgH="7020905"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9" y="721"/>
                            <a:ext cx="1520" cy="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21" name="Rectangle 17"/>
              <p:cNvSpPr>
                <a:spLocks noChangeArrowheads="1"/>
              </p:cNvSpPr>
              <p:nvPr/>
            </p:nvSpPr>
            <p:spPr bwMode="auto">
              <a:xfrm>
                <a:off x="4182" y="1161"/>
                <a:ext cx="159" cy="11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aphicFrame>
          <p:nvGraphicFramePr>
            <p:cNvPr id="98322" name="Object 18"/>
            <p:cNvGraphicFramePr>
              <a:graphicFrameLocks noChangeAspect="1"/>
            </p:cNvGraphicFramePr>
            <p:nvPr>
              <p:extLst>
                <p:ext uri="{D42A27DB-BD31-4B8C-83A1-F6EECF244321}">
                  <p14:modId xmlns:p14="http://schemas.microsoft.com/office/powerpoint/2010/main" val="1157350548"/>
                </p:ext>
              </p:extLst>
            </p:nvPr>
          </p:nvGraphicFramePr>
          <p:xfrm>
            <a:off x="4754563" y="3411538"/>
            <a:ext cx="1763712" cy="538162"/>
          </p:xfrm>
          <a:graphic>
            <a:graphicData uri="http://schemas.openxmlformats.org/presentationml/2006/ole">
              <mc:AlternateContent xmlns:mc="http://schemas.openxmlformats.org/markup-compatibility/2006">
                <mc:Choice xmlns:v="urn:schemas-microsoft-com:vml" Requires="v">
                  <p:oleObj spid="_x0000_s2764" name="Photo Editor Photo" r:id="rId14" imgW="7582958" imgH="7009524" progId="MSPhotoEd.3">
                    <p:embed/>
                  </p:oleObj>
                </mc:Choice>
                <mc:Fallback>
                  <p:oleObj name="Photo Editor Photo" r:id="rId14" imgW="7582958" imgH="7009524"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4563" y="3411538"/>
                          <a:ext cx="1763712" cy="53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23" name="Rectangle 19"/>
            <p:cNvSpPr>
              <a:spLocks noChangeArrowheads="1"/>
            </p:cNvSpPr>
            <p:nvPr/>
          </p:nvSpPr>
          <p:spPr bwMode="auto">
            <a:xfrm>
              <a:off x="6457950" y="3878263"/>
              <a:ext cx="44450" cy="6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24" name="Rectangle 20"/>
            <p:cNvSpPr>
              <a:spLocks noChangeArrowheads="1"/>
            </p:cNvSpPr>
            <p:nvPr/>
          </p:nvSpPr>
          <p:spPr bwMode="auto">
            <a:xfrm>
              <a:off x="4757738" y="3732213"/>
              <a:ext cx="30162" cy="2111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25" name="Object 21"/>
            <p:cNvGraphicFramePr>
              <a:graphicFrameLocks noChangeAspect="1"/>
            </p:cNvGraphicFramePr>
            <p:nvPr>
              <p:extLst>
                <p:ext uri="{D42A27DB-BD31-4B8C-83A1-F6EECF244321}">
                  <p14:modId xmlns:p14="http://schemas.microsoft.com/office/powerpoint/2010/main" val="788470860"/>
                </p:ext>
              </p:extLst>
            </p:nvPr>
          </p:nvGraphicFramePr>
          <p:xfrm>
            <a:off x="4752975" y="2881313"/>
            <a:ext cx="1758950" cy="530225"/>
          </p:xfrm>
          <a:graphic>
            <a:graphicData uri="http://schemas.openxmlformats.org/presentationml/2006/ole">
              <mc:AlternateContent xmlns:mc="http://schemas.openxmlformats.org/markup-compatibility/2006">
                <mc:Choice xmlns:v="urn:schemas-microsoft-com:vml" Requires="v">
                  <p:oleObj spid="_x0000_s2765" name="Photo Editor Photo" r:id="rId16" imgW="7571429" imgH="7039958" progId="MSPhotoEd.3">
                    <p:embed/>
                  </p:oleObj>
                </mc:Choice>
                <mc:Fallback>
                  <p:oleObj name="Photo Editor Photo" r:id="rId16" imgW="7571429" imgH="7039958"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2975" y="2881313"/>
                          <a:ext cx="17589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26" name="Rectangle 22"/>
            <p:cNvSpPr>
              <a:spLocks noChangeArrowheads="1"/>
            </p:cNvSpPr>
            <p:nvPr/>
          </p:nvSpPr>
          <p:spPr bwMode="auto">
            <a:xfrm>
              <a:off x="6381750" y="3346450"/>
              <a:ext cx="122238" cy="571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27" name="Rectangle 23"/>
            <p:cNvSpPr>
              <a:spLocks noChangeArrowheads="1"/>
            </p:cNvSpPr>
            <p:nvPr/>
          </p:nvSpPr>
          <p:spPr bwMode="auto">
            <a:xfrm>
              <a:off x="4757738" y="3195638"/>
              <a:ext cx="31750" cy="2095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28" name="Object 24"/>
            <p:cNvGraphicFramePr>
              <a:graphicFrameLocks noChangeAspect="1"/>
            </p:cNvGraphicFramePr>
            <p:nvPr>
              <p:extLst>
                <p:ext uri="{D42A27DB-BD31-4B8C-83A1-F6EECF244321}">
                  <p14:modId xmlns:p14="http://schemas.microsoft.com/office/powerpoint/2010/main" val="2670360223"/>
                </p:ext>
              </p:extLst>
            </p:nvPr>
          </p:nvGraphicFramePr>
          <p:xfrm>
            <a:off x="4752975" y="2341563"/>
            <a:ext cx="1758950" cy="539750"/>
          </p:xfrm>
          <a:graphic>
            <a:graphicData uri="http://schemas.openxmlformats.org/presentationml/2006/ole">
              <mc:AlternateContent xmlns:mc="http://schemas.openxmlformats.org/markup-compatibility/2006">
                <mc:Choice xmlns:v="urn:schemas-microsoft-com:vml" Requires="v">
                  <p:oleObj spid="_x0000_s2766" name="Photo Editor Photo" r:id="rId18" imgW="7571429" imgH="7039958" progId="MSPhotoEd.3">
                    <p:embed/>
                  </p:oleObj>
                </mc:Choice>
                <mc:Fallback>
                  <p:oleObj name="Photo Editor Photo" r:id="rId18" imgW="7571429" imgH="7039958" progId="MSPhotoEd.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52975" y="2341563"/>
                          <a:ext cx="17589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29" name="Rectangle 25"/>
            <p:cNvSpPr>
              <a:spLocks noChangeArrowheads="1"/>
            </p:cNvSpPr>
            <p:nvPr/>
          </p:nvSpPr>
          <p:spPr bwMode="auto">
            <a:xfrm>
              <a:off x="4756150" y="2662238"/>
              <a:ext cx="31750" cy="2095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30" name="Object 26"/>
            <p:cNvGraphicFramePr>
              <a:graphicFrameLocks noChangeAspect="1"/>
            </p:cNvGraphicFramePr>
            <p:nvPr>
              <p:extLst>
                <p:ext uri="{D42A27DB-BD31-4B8C-83A1-F6EECF244321}">
                  <p14:modId xmlns:p14="http://schemas.microsoft.com/office/powerpoint/2010/main" val="1040671173"/>
                </p:ext>
              </p:extLst>
            </p:nvPr>
          </p:nvGraphicFramePr>
          <p:xfrm>
            <a:off x="4754563" y="1808163"/>
            <a:ext cx="1763712" cy="534987"/>
          </p:xfrm>
          <a:graphic>
            <a:graphicData uri="http://schemas.openxmlformats.org/presentationml/2006/ole">
              <mc:AlternateContent xmlns:mc="http://schemas.openxmlformats.org/markup-compatibility/2006">
                <mc:Choice xmlns:v="urn:schemas-microsoft-com:vml" Requires="v">
                  <p:oleObj spid="_x0000_s2767" name="Photo Editor Photo" r:id="rId20" imgW="7582958" imgH="7028571" progId="MSPhotoEd.3">
                    <p:embed/>
                  </p:oleObj>
                </mc:Choice>
                <mc:Fallback>
                  <p:oleObj name="Photo Editor Photo" r:id="rId20" imgW="7582958" imgH="7028571" progId="MSPhotoEd.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54563" y="1808163"/>
                          <a:ext cx="1763712"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31" name="Rectangle 27"/>
            <p:cNvSpPr>
              <a:spLocks noChangeArrowheads="1"/>
            </p:cNvSpPr>
            <p:nvPr/>
          </p:nvSpPr>
          <p:spPr bwMode="auto">
            <a:xfrm>
              <a:off x="4757738" y="2124075"/>
              <a:ext cx="31750" cy="2111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32" name="Object 28"/>
            <p:cNvGraphicFramePr>
              <a:graphicFrameLocks noChangeAspect="1"/>
            </p:cNvGraphicFramePr>
            <p:nvPr>
              <p:extLst>
                <p:ext uri="{D42A27DB-BD31-4B8C-83A1-F6EECF244321}">
                  <p14:modId xmlns:p14="http://schemas.microsoft.com/office/powerpoint/2010/main" val="2051012365"/>
                </p:ext>
              </p:extLst>
            </p:nvPr>
          </p:nvGraphicFramePr>
          <p:xfrm>
            <a:off x="2770188" y="2874963"/>
            <a:ext cx="1760537" cy="531812"/>
          </p:xfrm>
          <a:graphic>
            <a:graphicData uri="http://schemas.openxmlformats.org/presentationml/2006/ole">
              <mc:AlternateContent xmlns:mc="http://schemas.openxmlformats.org/markup-compatibility/2006">
                <mc:Choice xmlns:v="urn:schemas-microsoft-com:vml" Requires="v">
                  <p:oleObj spid="_x0000_s2768" name="Photo Editor Photo" r:id="rId22" imgW="7590476" imgH="7047619" progId="MSPhotoEd.3">
                    <p:embed/>
                  </p:oleObj>
                </mc:Choice>
                <mc:Fallback>
                  <p:oleObj name="Photo Editor Photo" r:id="rId22" imgW="7590476" imgH="7047619" progId="MSPhotoEd.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70188" y="2874963"/>
                          <a:ext cx="1760537"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33" name="Rectangle 29"/>
            <p:cNvSpPr>
              <a:spLocks noChangeArrowheads="1"/>
            </p:cNvSpPr>
            <p:nvPr/>
          </p:nvSpPr>
          <p:spPr bwMode="auto">
            <a:xfrm>
              <a:off x="2770188" y="3195638"/>
              <a:ext cx="1747837" cy="20796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34" name="Object 30"/>
            <p:cNvGraphicFramePr>
              <a:graphicFrameLocks noChangeAspect="1"/>
            </p:cNvGraphicFramePr>
            <p:nvPr>
              <p:extLst>
                <p:ext uri="{D42A27DB-BD31-4B8C-83A1-F6EECF244321}">
                  <p14:modId xmlns:p14="http://schemas.microsoft.com/office/powerpoint/2010/main" val="1651756143"/>
                </p:ext>
              </p:extLst>
            </p:nvPr>
          </p:nvGraphicFramePr>
          <p:xfrm>
            <a:off x="2768600" y="2341563"/>
            <a:ext cx="1757363" cy="531812"/>
          </p:xfrm>
          <a:graphic>
            <a:graphicData uri="http://schemas.openxmlformats.org/presentationml/2006/ole">
              <mc:AlternateContent xmlns:mc="http://schemas.openxmlformats.org/markup-compatibility/2006">
                <mc:Choice xmlns:v="urn:schemas-microsoft-com:vml" Requires="v">
                  <p:oleObj spid="_x0000_s2769" name="Photo Editor Photo" r:id="rId24" imgW="7582958" imgH="7028571" progId="MSPhotoEd.3">
                    <p:embed/>
                  </p:oleObj>
                </mc:Choice>
                <mc:Fallback>
                  <p:oleObj name="Photo Editor Photo" r:id="rId24" imgW="7582958" imgH="7028571" progId="MSPhotoEd.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68600" y="2341563"/>
                          <a:ext cx="1757363"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35" name="Rectangle 31"/>
            <p:cNvSpPr>
              <a:spLocks noChangeArrowheads="1"/>
            </p:cNvSpPr>
            <p:nvPr/>
          </p:nvSpPr>
          <p:spPr bwMode="auto">
            <a:xfrm>
              <a:off x="2770188" y="2646363"/>
              <a:ext cx="1749425" cy="2317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aphicFrame>
          <p:nvGraphicFramePr>
            <p:cNvPr id="98336" name="Object 32"/>
            <p:cNvGraphicFramePr>
              <a:graphicFrameLocks noChangeAspect="1"/>
            </p:cNvGraphicFramePr>
            <p:nvPr>
              <p:extLst>
                <p:ext uri="{D42A27DB-BD31-4B8C-83A1-F6EECF244321}">
                  <p14:modId xmlns:p14="http://schemas.microsoft.com/office/powerpoint/2010/main" val="1547813036"/>
                </p:ext>
              </p:extLst>
            </p:nvPr>
          </p:nvGraphicFramePr>
          <p:xfrm>
            <a:off x="2765425" y="1811338"/>
            <a:ext cx="1747838" cy="528637"/>
          </p:xfrm>
          <a:graphic>
            <a:graphicData uri="http://schemas.openxmlformats.org/presentationml/2006/ole">
              <mc:AlternateContent xmlns:mc="http://schemas.openxmlformats.org/markup-compatibility/2006">
                <mc:Choice xmlns:v="urn:schemas-microsoft-com:vml" Requires="v">
                  <p:oleObj spid="_x0000_s2770" name="Photo Editor Photo" r:id="rId26" imgW="7571429" imgH="7028571" progId="MSPhotoEd.3">
                    <p:embed/>
                  </p:oleObj>
                </mc:Choice>
                <mc:Fallback>
                  <p:oleObj name="Photo Editor Photo" r:id="rId26" imgW="7571429" imgH="7028571" progId="MSPhotoEd.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65425" y="1811338"/>
                          <a:ext cx="1747838"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37" name="Rectangle 33"/>
            <p:cNvSpPr>
              <a:spLocks noChangeArrowheads="1"/>
            </p:cNvSpPr>
            <p:nvPr/>
          </p:nvSpPr>
          <p:spPr bwMode="auto">
            <a:xfrm>
              <a:off x="2768600" y="2143125"/>
              <a:ext cx="1751013" cy="1984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graphicFrame>
          <p:nvGraphicFramePr>
            <p:cNvPr id="98338" name="Object 34"/>
            <p:cNvGraphicFramePr>
              <a:graphicFrameLocks noChangeAspect="1"/>
            </p:cNvGraphicFramePr>
            <p:nvPr>
              <p:extLst>
                <p:ext uri="{D42A27DB-BD31-4B8C-83A1-F6EECF244321}">
                  <p14:modId xmlns:p14="http://schemas.microsoft.com/office/powerpoint/2010/main" val="1222026207"/>
                </p:ext>
              </p:extLst>
            </p:nvPr>
          </p:nvGraphicFramePr>
          <p:xfrm>
            <a:off x="4754563" y="4489450"/>
            <a:ext cx="1757362" cy="541338"/>
          </p:xfrm>
          <a:graphic>
            <a:graphicData uri="http://schemas.openxmlformats.org/presentationml/2006/ole">
              <mc:AlternateContent xmlns:mc="http://schemas.openxmlformats.org/markup-compatibility/2006">
                <mc:Choice xmlns:v="urn:schemas-microsoft-com:vml" Requires="v">
                  <p:oleObj spid="_x0000_s2771" name="Photo Editor Photo" r:id="rId28" imgW="7582958" imgH="7020905" progId="MSPhotoEd.3">
                    <p:embed/>
                  </p:oleObj>
                </mc:Choice>
                <mc:Fallback>
                  <p:oleObj name="Photo Editor Photo" r:id="rId28" imgW="7582958" imgH="7020905" progId="MSPhotoEd.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54563" y="4489450"/>
                          <a:ext cx="1757362"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39" name="Object 35"/>
            <p:cNvGraphicFramePr>
              <a:graphicFrameLocks noChangeAspect="1"/>
            </p:cNvGraphicFramePr>
            <p:nvPr>
              <p:extLst>
                <p:ext uri="{D42A27DB-BD31-4B8C-83A1-F6EECF244321}">
                  <p14:modId xmlns:p14="http://schemas.microsoft.com/office/powerpoint/2010/main" val="1458632332"/>
                </p:ext>
              </p:extLst>
            </p:nvPr>
          </p:nvGraphicFramePr>
          <p:xfrm>
            <a:off x="4752975" y="3948113"/>
            <a:ext cx="1749425" cy="539750"/>
          </p:xfrm>
          <a:graphic>
            <a:graphicData uri="http://schemas.openxmlformats.org/presentationml/2006/ole">
              <mc:AlternateContent xmlns:mc="http://schemas.openxmlformats.org/markup-compatibility/2006">
                <mc:Choice xmlns:v="urn:schemas-microsoft-com:vml" Requires="v">
                  <p:oleObj spid="_x0000_s2772" name="Photo Editor Photo" r:id="rId30" imgW="7582958" imgH="7028571" progId="MSPhotoEd.3">
                    <p:embed/>
                  </p:oleObj>
                </mc:Choice>
                <mc:Fallback>
                  <p:oleObj name="Photo Editor Photo" r:id="rId30" imgW="7582958" imgH="7028571" progId="MSPhotoEd.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52975" y="3948113"/>
                          <a:ext cx="17494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40" name="Object 36"/>
            <p:cNvGraphicFramePr>
              <a:graphicFrameLocks noChangeAspect="1"/>
            </p:cNvGraphicFramePr>
            <p:nvPr>
              <p:extLst>
                <p:ext uri="{D42A27DB-BD31-4B8C-83A1-F6EECF244321}">
                  <p14:modId xmlns:p14="http://schemas.microsoft.com/office/powerpoint/2010/main" val="732710292"/>
                </p:ext>
              </p:extLst>
            </p:nvPr>
          </p:nvGraphicFramePr>
          <p:xfrm>
            <a:off x="4756150" y="1266825"/>
            <a:ext cx="1758950" cy="534988"/>
          </p:xfrm>
          <a:graphic>
            <a:graphicData uri="http://schemas.openxmlformats.org/presentationml/2006/ole">
              <mc:AlternateContent xmlns:mc="http://schemas.openxmlformats.org/markup-compatibility/2006">
                <mc:Choice xmlns:v="urn:schemas-microsoft-com:vml" Requires="v">
                  <p:oleObj spid="_x0000_s2773" name="Photo Editor Photo" r:id="rId32" imgW="7571429" imgH="7020905" progId="MSPhotoEd.3">
                    <p:embed/>
                  </p:oleObj>
                </mc:Choice>
                <mc:Fallback>
                  <p:oleObj name="Photo Editor Photo" r:id="rId32" imgW="7571429" imgH="7020905" progId="MSPhotoEd.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56150" y="1266825"/>
                          <a:ext cx="17589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41" name="Object 37"/>
            <p:cNvGraphicFramePr>
              <a:graphicFrameLocks noChangeAspect="1"/>
            </p:cNvGraphicFramePr>
            <p:nvPr>
              <p:extLst>
                <p:ext uri="{D42A27DB-BD31-4B8C-83A1-F6EECF244321}">
                  <p14:modId xmlns:p14="http://schemas.microsoft.com/office/powerpoint/2010/main" val="1857883627"/>
                </p:ext>
              </p:extLst>
            </p:nvPr>
          </p:nvGraphicFramePr>
          <p:xfrm>
            <a:off x="2767013" y="4495800"/>
            <a:ext cx="1755775" cy="527050"/>
          </p:xfrm>
          <a:graphic>
            <a:graphicData uri="http://schemas.openxmlformats.org/presentationml/2006/ole">
              <mc:AlternateContent xmlns:mc="http://schemas.openxmlformats.org/markup-compatibility/2006">
                <mc:Choice xmlns:v="urn:schemas-microsoft-com:vml" Requires="v">
                  <p:oleObj spid="_x0000_s2774" name="Photo Editor Photo" r:id="rId34" imgW="7647619" imgH="7020905" progId="MSPhotoEd.3">
                    <p:embed/>
                  </p:oleObj>
                </mc:Choice>
                <mc:Fallback>
                  <p:oleObj name="Photo Editor Photo" r:id="rId34" imgW="7647619" imgH="7020905" progId="MSPhotoEd.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767013" y="4495800"/>
                          <a:ext cx="17557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42" name="Object 38"/>
            <p:cNvGraphicFramePr>
              <a:graphicFrameLocks noChangeAspect="1"/>
            </p:cNvGraphicFramePr>
            <p:nvPr>
              <p:extLst>
                <p:ext uri="{D42A27DB-BD31-4B8C-83A1-F6EECF244321}">
                  <p14:modId xmlns:p14="http://schemas.microsoft.com/office/powerpoint/2010/main" val="2138414169"/>
                </p:ext>
              </p:extLst>
            </p:nvPr>
          </p:nvGraphicFramePr>
          <p:xfrm>
            <a:off x="2767013" y="3951288"/>
            <a:ext cx="1746250" cy="531812"/>
          </p:xfrm>
          <a:graphic>
            <a:graphicData uri="http://schemas.openxmlformats.org/presentationml/2006/ole">
              <mc:AlternateContent xmlns:mc="http://schemas.openxmlformats.org/markup-compatibility/2006">
                <mc:Choice xmlns:v="urn:schemas-microsoft-com:vml" Requires="v">
                  <p:oleObj spid="_x0000_s2775" name="Photo Editor Photo" r:id="rId36" imgW="7609524" imgH="7020905" progId="MSPhotoEd.3">
                    <p:embed/>
                  </p:oleObj>
                </mc:Choice>
                <mc:Fallback>
                  <p:oleObj name="Photo Editor Photo" r:id="rId36" imgW="7609524" imgH="7020905" progId="MSPhotoEd.3">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67013" y="3951288"/>
                          <a:ext cx="1746250"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8343" name="Object 39"/>
            <p:cNvGraphicFramePr>
              <a:graphicFrameLocks noChangeAspect="1"/>
            </p:cNvGraphicFramePr>
            <p:nvPr>
              <p:extLst>
                <p:ext uri="{D42A27DB-BD31-4B8C-83A1-F6EECF244321}">
                  <p14:modId xmlns:p14="http://schemas.microsoft.com/office/powerpoint/2010/main" val="1583402459"/>
                </p:ext>
              </p:extLst>
            </p:nvPr>
          </p:nvGraphicFramePr>
          <p:xfrm>
            <a:off x="2765425" y="3430588"/>
            <a:ext cx="1757363" cy="522287"/>
          </p:xfrm>
          <a:graphic>
            <a:graphicData uri="http://schemas.openxmlformats.org/presentationml/2006/ole">
              <mc:AlternateContent xmlns:mc="http://schemas.openxmlformats.org/markup-compatibility/2006">
                <mc:Choice xmlns:v="urn:schemas-microsoft-com:vml" Requires="v">
                  <p:oleObj spid="_x0000_s2776" name="Photo Editor Photo" r:id="rId38" imgW="7582958" imgH="7009524" progId="MSPhotoEd.3">
                    <p:embed/>
                  </p:oleObj>
                </mc:Choice>
                <mc:Fallback>
                  <p:oleObj name="Photo Editor Photo" r:id="rId38" imgW="7582958" imgH="7009524" progId="MSPhotoEd.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765425" y="3430588"/>
                          <a:ext cx="175736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8344" name="Group 40"/>
            <p:cNvGrpSpPr>
              <a:grpSpLocks/>
            </p:cNvGrpSpPr>
            <p:nvPr/>
          </p:nvGrpSpPr>
          <p:grpSpPr bwMode="auto">
            <a:xfrm>
              <a:off x="4719638" y="4484688"/>
              <a:ext cx="1787525" cy="565150"/>
              <a:chOff x="240" y="162"/>
              <a:chExt cx="1680" cy="585"/>
            </a:xfrm>
          </p:grpSpPr>
          <p:sp>
            <p:nvSpPr>
              <p:cNvPr id="98345" name="Rectangle 41"/>
              <p:cNvSpPr>
                <a:spLocks noChangeArrowheads="1"/>
              </p:cNvSpPr>
              <p:nvPr/>
            </p:nvSpPr>
            <p:spPr bwMode="auto">
              <a:xfrm>
                <a:off x="273" y="16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346" name="Group 42"/>
              <p:cNvGrpSpPr>
                <a:grpSpLocks/>
              </p:cNvGrpSpPr>
              <p:nvPr/>
            </p:nvGrpSpPr>
            <p:grpSpPr bwMode="auto">
              <a:xfrm>
                <a:off x="375" y="712"/>
                <a:ext cx="1406" cy="35"/>
                <a:chOff x="1644" y="2976"/>
                <a:chExt cx="1980" cy="64"/>
              </a:xfrm>
            </p:grpSpPr>
            <p:sp>
              <p:nvSpPr>
                <p:cNvPr id="98347" name="Line 43"/>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48" name="Line 44"/>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49" name="Line 45"/>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0" name="Line 46"/>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1" name="Line 47"/>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2" name="Line 48"/>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3" name="Line 49"/>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354" name="Group 50"/>
              <p:cNvGrpSpPr>
                <a:grpSpLocks/>
              </p:cNvGrpSpPr>
              <p:nvPr/>
            </p:nvGrpSpPr>
            <p:grpSpPr bwMode="auto">
              <a:xfrm>
                <a:off x="240" y="210"/>
                <a:ext cx="30" cy="464"/>
                <a:chOff x="1436" y="1096"/>
                <a:chExt cx="60" cy="1784"/>
              </a:xfrm>
            </p:grpSpPr>
            <p:sp>
              <p:nvSpPr>
                <p:cNvPr id="98355" name="Line 51"/>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6" name="Line 52"/>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7" name="Line 53"/>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8" name="Line 54"/>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59" name="Line 55"/>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0" name="Line 56"/>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1" name="Line 57"/>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2" name="Line 58"/>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3" name="Line 59"/>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4" name="Line 60"/>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65" name="Line 61"/>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366" name="Group 62"/>
            <p:cNvGrpSpPr>
              <a:grpSpLocks/>
            </p:cNvGrpSpPr>
            <p:nvPr/>
          </p:nvGrpSpPr>
          <p:grpSpPr bwMode="auto">
            <a:xfrm>
              <a:off x="4719638" y="5021263"/>
              <a:ext cx="1787525" cy="565150"/>
              <a:chOff x="240" y="717"/>
              <a:chExt cx="1680" cy="585"/>
            </a:xfrm>
          </p:grpSpPr>
          <p:sp>
            <p:nvSpPr>
              <p:cNvPr id="98367" name="Rectangle 63"/>
              <p:cNvSpPr>
                <a:spLocks noChangeArrowheads="1"/>
              </p:cNvSpPr>
              <p:nvPr/>
            </p:nvSpPr>
            <p:spPr bwMode="auto">
              <a:xfrm>
                <a:off x="273" y="71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368" name="Group 64"/>
              <p:cNvGrpSpPr>
                <a:grpSpLocks/>
              </p:cNvGrpSpPr>
              <p:nvPr/>
            </p:nvGrpSpPr>
            <p:grpSpPr bwMode="auto">
              <a:xfrm>
                <a:off x="375" y="1267"/>
                <a:ext cx="1406" cy="35"/>
                <a:chOff x="1644" y="2976"/>
                <a:chExt cx="1980" cy="64"/>
              </a:xfrm>
            </p:grpSpPr>
            <p:sp>
              <p:nvSpPr>
                <p:cNvPr id="98369" name="Line 65"/>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0" name="Line 66"/>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1" name="Line 67"/>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2" name="Line 68"/>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3" name="Line 69"/>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4" name="Line 70"/>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5" name="Line 71"/>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376" name="Group 72"/>
              <p:cNvGrpSpPr>
                <a:grpSpLocks/>
              </p:cNvGrpSpPr>
              <p:nvPr/>
            </p:nvGrpSpPr>
            <p:grpSpPr bwMode="auto">
              <a:xfrm>
                <a:off x="240" y="765"/>
                <a:ext cx="30" cy="464"/>
                <a:chOff x="1436" y="1096"/>
                <a:chExt cx="60" cy="1784"/>
              </a:xfrm>
            </p:grpSpPr>
            <p:sp>
              <p:nvSpPr>
                <p:cNvPr id="98377" name="Line 73"/>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8" name="Line 74"/>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79" name="Line 75"/>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0" name="Line 76"/>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1" name="Line 77"/>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2" name="Line 78"/>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3" name="Line 79"/>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4" name="Line 80"/>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5" name="Line 81"/>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6" name="Line 82"/>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87" name="Line 83"/>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aphicFrame>
          <p:nvGraphicFramePr>
            <p:cNvPr id="98388" name="Object 84"/>
            <p:cNvGraphicFramePr>
              <a:graphicFrameLocks noChangeAspect="1"/>
            </p:cNvGraphicFramePr>
            <p:nvPr>
              <p:extLst>
                <p:ext uri="{D42A27DB-BD31-4B8C-83A1-F6EECF244321}">
                  <p14:modId xmlns:p14="http://schemas.microsoft.com/office/powerpoint/2010/main" val="3104525674"/>
                </p:ext>
              </p:extLst>
            </p:nvPr>
          </p:nvGraphicFramePr>
          <p:xfrm>
            <a:off x="6727825" y="1279525"/>
            <a:ext cx="1741488" cy="481013"/>
          </p:xfrm>
          <a:graphic>
            <a:graphicData uri="http://schemas.openxmlformats.org/presentationml/2006/ole">
              <mc:AlternateContent xmlns:mc="http://schemas.openxmlformats.org/markup-compatibility/2006">
                <mc:Choice xmlns:v="urn:schemas-microsoft-com:vml" Requires="v">
                  <p:oleObj spid="_x0000_s2777" name="Photo Editor Photo" r:id="rId40" imgW="7039958" imgH="6942857" progId="MSPhotoEd.3">
                    <p:embed/>
                  </p:oleObj>
                </mc:Choice>
                <mc:Fallback>
                  <p:oleObj name="Photo Editor Photo" r:id="rId40" imgW="7039958" imgH="6942857" progId="MSPhotoEd.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727825" y="1279525"/>
                          <a:ext cx="174148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89" name="Rectangle 85"/>
            <p:cNvSpPr>
              <a:spLocks noChangeArrowheads="1"/>
            </p:cNvSpPr>
            <p:nvPr/>
          </p:nvSpPr>
          <p:spPr bwMode="auto">
            <a:xfrm>
              <a:off x="6727825" y="1720850"/>
              <a:ext cx="1743075" cy="85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0" name="Rectangle 86"/>
            <p:cNvSpPr>
              <a:spLocks noChangeArrowheads="1"/>
            </p:cNvSpPr>
            <p:nvPr/>
          </p:nvSpPr>
          <p:spPr bwMode="auto">
            <a:xfrm>
              <a:off x="6791325" y="1727200"/>
              <a:ext cx="13954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29-Jun-2004 13:26:55 - 04-Jul-2004 02:19:47</a:t>
              </a:r>
            </a:p>
          </p:txBody>
        </p:sp>
        <p:sp>
          <p:nvSpPr>
            <p:cNvPr id="98391" name="Rectangle 87"/>
            <p:cNvSpPr>
              <a:spLocks noChangeArrowheads="1"/>
            </p:cNvSpPr>
            <p:nvPr/>
          </p:nvSpPr>
          <p:spPr bwMode="auto">
            <a:xfrm>
              <a:off x="6729413" y="1270000"/>
              <a:ext cx="1751012" cy="53498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392" name="Group 88"/>
            <p:cNvGrpSpPr>
              <a:grpSpLocks/>
            </p:cNvGrpSpPr>
            <p:nvPr/>
          </p:nvGrpSpPr>
          <p:grpSpPr bwMode="auto">
            <a:xfrm>
              <a:off x="6832600" y="1801813"/>
              <a:ext cx="1495425" cy="33337"/>
              <a:chOff x="1644" y="2976"/>
              <a:chExt cx="1980" cy="64"/>
            </a:xfrm>
          </p:grpSpPr>
          <p:sp>
            <p:nvSpPr>
              <p:cNvPr id="98393" name="Line 89"/>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4" name="Line 90"/>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5" name="Line 91"/>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6" name="Line 92"/>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7" name="Line 93"/>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8" name="Line 94"/>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399" name="Line 95"/>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00" name="Group 96"/>
            <p:cNvGrpSpPr>
              <a:grpSpLocks/>
            </p:cNvGrpSpPr>
            <p:nvPr/>
          </p:nvGrpSpPr>
          <p:grpSpPr bwMode="auto">
            <a:xfrm>
              <a:off x="6689725" y="1317625"/>
              <a:ext cx="31750" cy="447675"/>
              <a:chOff x="1436" y="1096"/>
              <a:chExt cx="60" cy="1784"/>
            </a:xfrm>
          </p:grpSpPr>
          <p:sp>
            <p:nvSpPr>
              <p:cNvPr id="98401" name="Line 97"/>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2" name="Line 98"/>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3" name="Line 99"/>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4" name="Line 100"/>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5" name="Line 101"/>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6" name="Line 102"/>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7" name="Line 103"/>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8" name="Line 104"/>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09" name="Line 105"/>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0" name="Line 106"/>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1" name="Line 107"/>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12" name="Group 108"/>
            <p:cNvGrpSpPr>
              <a:grpSpLocks/>
            </p:cNvGrpSpPr>
            <p:nvPr/>
          </p:nvGrpSpPr>
          <p:grpSpPr bwMode="auto">
            <a:xfrm>
              <a:off x="6692900" y="2339975"/>
              <a:ext cx="1785938" cy="565150"/>
              <a:chOff x="240" y="2382"/>
              <a:chExt cx="1680" cy="585"/>
            </a:xfrm>
          </p:grpSpPr>
          <p:sp>
            <p:nvSpPr>
              <p:cNvPr id="98413" name="Rectangle 109"/>
              <p:cNvSpPr>
                <a:spLocks noChangeArrowheads="1"/>
              </p:cNvSpPr>
              <p:nvPr/>
            </p:nvSpPr>
            <p:spPr bwMode="auto">
              <a:xfrm>
                <a:off x="273" y="238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414" name="Group 110"/>
              <p:cNvGrpSpPr>
                <a:grpSpLocks/>
              </p:cNvGrpSpPr>
              <p:nvPr/>
            </p:nvGrpSpPr>
            <p:grpSpPr bwMode="auto">
              <a:xfrm>
                <a:off x="375" y="2932"/>
                <a:ext cx="1406" cy="35"/>
                <a:chOff x="1644" y="2976"/>
                <a:chExt cx="1980" cy="64"/>
              </a:xfrm>
            </p:grpSpPr>
            <p:sp>
              <p:nvSpPr>
                <p:cNvPr id="98415" name="Line 111"/>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6" name="Line 112"/>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7" name="Line 113"/>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8" name="Line 114"/>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19" name="Line 115"/>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0" name="Line 116"/>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1" name="Line 117"/>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22" name="Group 118"/>
              <p:cNvGrpSpPr>
                <a:grpSpLocks/>
              </p:cNvGrpSpPr>
              <p:nvPr/>
            </p:nvGrpSpPr>
            <p:grpSpPr bwMode="auto">
              <a:xfrm>
                <a:off x="240" y="2430"/>
                <a:ext cx="30" cy="464"/>
                <a:chOff x="1436" y="1096"/>
                <a:chExt cx="60" cy="1784"/>
              </a:xfrm>
            </p:grpSpPr>
            <p:sp>
              <p:nvSpPr>
                <p:cNvPr id="98423" name="Line 119"/>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4" name="Line 120"/>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5" name="Line 121"/>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6" name="Line 122"/>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7" name="Line 123"/>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8" name="Line 124"/>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29" name="Line 125"/>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0" name="Line 126"/>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1" name="Line 127"/>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2" name="Line 128"/>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3" name="Line 129"/>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434" name="Group 130"/>
            <p:cNvGrpSpPr>
              <a:grpSpLocks/>
            </p:cNvGrpSpPr>
            <p:nvPr/>
          </p:nvGrpSpPr>
          <p:grpSpPr bwMode="auto">
            <a:xfrm>
              <a:off x="6692900" y="2876550"/>
              <a:ext cx="1785938" cy="563563"/>
              <a:chOff x="240" y="2937"/>
              <a:chExt cx="1680" cy="585"/>
            </a:xfrm>
          </p:grpSpPr>
          <p:sp>
            <p:nvSpPr>
              <p:cNvPr id="98435" name="Rectangle 131"/>
              <p:cNvSpPr>
                <a:spLocks noChangeArrowheads="1"/>
              </p:cNvSpPr>
              <p:nvPr/>
            </p:nvSpPr>
            <p:spPr bwMode="auto">
              <a:xfrm>
                <a:off x="273" y="293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436" name="Group 132"/>
              <p:cNvGrpSpPr>
                <a:grpSpLocks/>
              </p:cNvGrpSpPr>
              <p:nvPr/>
            </p:nvGrpSpPr>
            <p:grpSpPr bwMode="auto">
              <a:xfrm>
                <a:off x="375" y="3487"/>
                <a:ext cx="1406" cy="35"/>
                <a:chOff x="1644" y="2976"/>
                <a:chExt cx="1980" cy="64"/>
              </a:xfrm>
            </p:grpSpPr>
            <p:sp>
              <p:nvSpPr>
                <p:cNvPr id="98437" name="Line 133"/>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8" name="Line 134"/>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39" name="Line 135"/>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0" name="Line 136"/>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1" name="Line 137"/>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2" name="Line 138"/>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3" name="Line 139"/>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44" name="Group 140"/>
              <p:cNvGrpSpPr>
                <a:grpSpLocks/>
              </p:cNvGrpSpPr>
              <p:nvPr/>
            </p:nvGrpSpPr>
            <p:grpSpPr bwMode="auto">
              <a:xfrm>
                <a:off x="240" y="2985"/>
                <a:ext cx="30" cy="464"/>
                <a:chOff x="1436" y="1096"/>
                <a:chExt cx="60" cy="1784"/>
              </a:xfrm>
            </p:grpSpPr>
            <p:sp>
              <p:nvSpPr>
                <p:cNvPr id="98445" name="Line 141"/>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6" name="Line 142"/>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7" name="Line 143"/>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8" name="Line 144"/>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49" name="Line 145"/>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0" name="Line 146"/>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1" name="Line 147"/>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2" name="Line 148"/>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3" name="Line 149"/>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4" name="Line 150"/>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55" name="Line 151"/>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456" name="Group 152"/>
            <p:cNvGrpSpPr>
              <a:grpSpLocks/>
            </p:cNvGrpSpPr>
            <p:nvPr/>
          </p:nvGrpSpPr>
          <p:grpSpPr bwMode="auto">
            <a:xfrm>
              <a:off x="6692900" y="3411538"/>
              <a:ext cx="1785938" cy="565150"/>
              <a:chOff x="240" y="3492"/>
              <a:chExt cx="1680" cy="585"/>
            </a:xfrm>
          </p:grpSpPr>
          <p:sp>
            <p:nvSpPr>
              <p:cNvPr id="98457" name="Rectangle 153"/>
              <p:cNvSpPr>
                <a:spLocks noChangeArrowheads="1"/>
              </p:cNvSpPr>
              <p:nvPr/>
            </p:nvSpPr>
            <p:spPr bwMode="auto">
              <a:xfrm>
                <a:off x="273" y="3492"/>
                <a:ext cx="1647" cy="55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458" name="Group 154"/>
              <p:cNvGrpSpPr>
                <a:grpSpLocks/>
              </p:cNvGrpSpPr>
              <p:nvPr/>
            </p:nvGrpSpPr>
            <p:grpSpPr bwMode="auto">
              <a:xfrm>
                <a:off x="375" y="4042"/>
                <a:ext cx="1406" cy="35"/>
                <a:chOff x="1644" y="2976"/>
                <a:chExt cx="1980" cy="64"/>
              </a:xfrm>
            </p:grpSpPr>
            <p:sp>
              <p:nvSpPr>
                <p:cNvPr id="98459" name="Line 155"/>
                <p:cNvSpPr>
                  <a:spLocks noChangeShapeType="1"/>
                </p:cNvSpPr>
                <p:nvPr/>
              </p:nvSpPr>
              <p:spPr bwMode="auto">
                <a:xfrm>
                  <a:off x="3624"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0" name="Line 156"/>
                <p:cNvSpPr>
                  <a:spLocks noChangeShapeType="1"/>
                </p:cNvSpPr>
                <p:nvPr/>
              </p:nvSpPr>
              <p:spPr bwMode="auto">
                <a:xfrm>
                  <a:off x="3296"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1" name="Line 157"/>
                <p:cNvSpPr>
                  <a:spLocks noChangeShapeType="1"/>
                </p:cNvSpPr>
                <p:nvPr/>
              </p:nvSpPr>
              <p:spPr bwMode="auto">
                <a:xfrm>
                  <a:off x="2964"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2" name="Line 158"/>
                <p:cNvSpPr>
                  <a:spLocks noChangeShapeType="1"/>
                </p:cNvSpPr>
                <p:nvPr/>
              </p:nvSpPr>
              <p:spPr bwMode="auto">
                <a:xfrm>
                  <a:off x="2636"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3" name="Line 159"/>
                <p:cNvSpPr>
                  <a:spLocks noChangeShapeType="1"/>
                </p:cNvSpPr>
                <p:nvPr/>
              </p:nvSpPr>
              <p:spPr bwMode="auto">
                <a:xfrm>
                  <a:off x="2304"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4" name="Line 160"/>
                <p:cNvSpPr>
                  <a:spLocks noChangeShapeType="1"/>
                </p:cNvSpPr>
                <p:nvPr/>
              </p:nvSpPr>
              <p:spPr bwMode="auto">
                <a:xfrm>
                  <a:off x="1972"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5" name="Line 161"/>
                <p:cNvSpPr>
                  <a:spLocks noChangeShapeType="1"/>
                </p:cNvSpPr>
                <p:nvPr/>
              </p:nvSpPr>
              <p:spPr bwMode="auto">
                <a:xfrm>
                  <a:off x="1644" y="2976"/>
                  <a:ext cx="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66" name="Group 162"/>
              <p:cNvGrpSpPr>
                <a:grpSpLocks/>
              </p:cNvGrpSpPr>
              <p:nvPr/>
            </p:nvGrpSpPr>
            <p:grpSpPr bwMode="auto">
              <a:xfrm>
                <a:off x="240" y="3540"/>
                <a:ext cx="30" cy="464"/>
                <a:chOff x="1436" y="1096"/>
                <a:chExt cx="60" cy="1784"/>
              </a:xfrm>
            </p:grpSpPr>
            <p:sp>
              <p:nvSpPr>
                <p:cNvPr id="98467" name="Line 163"/>
                <p:cNvSpPr>
                  <a:spLocks noChangeShapeType="1"/>
                </p:cNvSpPr>
                <p:nvPr/>
              </p:nvSpPr>
              <p:spPr bwMode="auto">
                <a:xfrm flipH="1">
                  <a:off x="1436" y="1288"/>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8" name="Line 164"/>
                <p:cNvSpPr>
                  <a:spLocks noChangeShapeType="1"/>
                </p:cNvSpPr>
                <p:nvPr/>
              </p:nvSpPr>
              <p:spPr bwMode="auto">
                <a:xfrm flipH="1">
                  <a:off x="1436" y="1640"/>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69" name="Line 165"/>
                <p:cNvSpPr>
                  <a:spLocks noChangeShapeType="1"/>
                </p:cNvSpPr>
                <p:nvPr/>
              </p:nvSpPr>
              <p:spPr bwMode="auto">
                <a:xfrm flipH="1">
                  <a:off x="1436" y="1992"/>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0" name="Line 166"/>
                <p:cNvSpPr>
                  <a:spLocks noChangeShapeType="1"/>
                </p:cNvSpPr>
                <p:nvPr/>
              </p:nvSpPr>
              <p:spPr bwMode="auto">
                <a:xfrm flipH="1">
                  <a:off x="1436" y="2344"/>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1" name="Line 167"/>
                <p:cNvSpPr>
                  <a:spLocks noChangeShapeType="1"/>
                </p:cNvSpPr>
                <p:nvPr/>
              </p:nvSpPr>
              <p:spPr bwMode="auto">
                <a:xfrm flipH="1">
                  <a:off x="1436" y="2700"/>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2" name="Line 168"/>
                <p:cNvSpPr>
                  <a:spLocks noChangeShapeType="1"/>
                </p:cNvSpPr>
                <p:nvPr/>
              </p:nvSpPr>
              <p:spPr bwMode="auto">
                <a:xfrm flipH="1">
                  <a:off x="1436" y="1096"/>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3" name="Line 169"/>
                <p:cNvSpPr>
                  <a:spLocks noChangeShapeType="1"/>
                </p:cNvSpPr>
                <p:nvPr/>
              </p:nvSpPr>
              <p:spPr bwMode="auto">
                <a:xfrm flipH="1">
                  <a:off x="1436" y="1448"/>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4" name="Line 170"/>
                <p:cNvSpPr>
                  <a:spLocks noChangeShapeType="1"/>
                </p:cNvSpPr>
                <p:nvPr/>
              </p:nvSpPr>
              <p:spPr bwMode="auto">
                <a:xfrm flipH="1">
                  <a:off x="1436" y="1800"/>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5" name="Line 171"/>
                <p:cNvSpPr>
                  <a:spLocks noChangeShapeType="1"/>
                </p:cNvSpPr>
                <p:nvPr/>
              </p:nvSpPr>
              <p:spPr bwMode="auto">
                <a:xfrm flipH="1">
                  <a:off x="1436" y="2152"/>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6" name="Line 172"/>
                <p:cNvSpPr>
                  <a:spLocks noChangeShapeType="1"/>
                </p:cNvSpPr>
                <p:nvPr/>
              </p:nvSpPr>
              <p:spPr bwMode="auto">
                <a:xfrm flipH="1">
                  <a:off x="1436" y="2508"/>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77" name="Line 173"/>
                <p:cNvSpPr>
                  <a:spLocks noChangeShapeType="1"/>
                </p:cNvSpPr>
                <p:nvPr/>
              </p:nvSpPr>
              <p:spPr bwMode="auto">
                <a:xfrm flipH="1">
                  <a:off x="1436" y="2880"/>
                  <a:ext cx="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sp>
          <p:nvSpPr>
            <p:cNvPr id="98478" name="Text Box 174"/>
            <p:cNvSpPr txBox="1">
              <a:spLocks noChangeArrowheads="1"/>
            </p:cNvSpPr>
            <p:nvPr/>
          </p:nvSpPr>
          <p:spPr bwMode="auto">
            <a:xfrm>
              <a:off x="6932613"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74:00</a:t>
              </a:r>
            </a:p>
          </p:txBody>
        </p:sp>
        <p:sp>
          <p:nvSpPr>
            <p:cNvPr id="98479" name="Text Box 175"/>
            <p:cNvSpPr txBox="1">
              <a:spLocks noChangeArrowheads="1"/>
            </p:cNvSpPr>
            <p:nvPr/>
          </p:nvSpPr>
          <p:spPr bwMode="auto">
            <a:xfrm>
              <a:off x="7192963"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73:50</a:t>
              </a:r>
            </a:p>
          </p:txBody>
        </p:sp>
        <p:sp>
          <p:nvSpPr>
            <p:cNvPr id="98480" name="Text Box 176"/>
            <p:cNvSpPr txBox="1">
              <a:spLocks noChangeArrowheads="1"/>
            </p:cNvSpPr>
            <p:nvPr/>
          </p:nvSpPr>
          <p:spPr bwMode="auto">
            <a:xfrm>
              <a:off x="7439025"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73:40</a:t>
              </a:r>
            </a:p>
          </p:txBody>
        </p:sp>
        <p:sp>
          <p:nvSpPr>
            <p:cNvPr id="98481" name="Text Box 177"/>
            <p:cNvSpPr txBox="1">
              <a:spLocks noChangeArrowheads="1"/>
            </p:cNvSpPr>
            <p:nvPr/>
          </p:nvSpPr>
          <p:spPr bwMode="auto">
            <a:xfrm>
              <a:off x="7688263"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73:30</a:t>
              </a:r>
            </a:p>
          </p:txBody>
        </p:sp>
        <p:sp>
          <p:nvSpPr>
            <p:cNvPr id="98482" name="Text Box 178"/>
            <p:cNvSpPr txBox="1">
              <a:spLocks noChangeArrowheads="1"/>
            </p:cNvSpPr>
            <p:nvPr/>
          </p:nvSpPr>
          <p:spPr bwMode="auto">
            <a:xfrm>
              <a:off x="7937500"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73:20</a:t>
              </a:r>
            </a:p>
          </p:txBody>
        </p:sp>
        <p:sp>
          <p:nvSpPr>
            <p:cNvPr id="98483" name="Text Box 179"/>
            <p:cNvSpPr txBox="1">
              <a:spLocks noChangeArrowheads="1"/>
            </p:cNvSpPr>
            <p:nvPr/>
          </p:nvSpPr>
          <p:spPr bwMode="auto">
            <a:xfrm>
              <a:off x="8181975" y="39512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73:10</a:t>
              </a:r>
            </a:p>
          </p:txBody>
        </p:sp>
        <p:sp>
          <p:nvSpPr>
            <p:cNvPr id="98484" name="Rectangle 180"/>
            <p:cNvSpPr>
              <a:spLocks noChangeArrowheads="1"/>
            </p:cNvSpPr>
            <p:nvPr/>
          </p:nvSpPr>
          <p:spPr bwMode="auto">
            <a:xfrm>
              <a:off x="4754563" y="1265238"/>
              <a:ext cx="1751012" cy="53498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485" name="Group 181"/>
            <p:cNvGrpSpPr>
              <a:grpSpLocks/>
            </p:cNvGrpSpPr>
            <p:nvPr/>
          </p:nvGrpSpPr>
          <p:grpSpPr bwMode="auto">
            <a:xfrm>
              <a:off x="4864100" y="1265238"/>
              <a:ext cx="1492250" cy="33337"/>
              <a:chOff x="1644" y="2976"/>
              <a:chExt cx="1980" cy="64"/>
            </a:xfrm>
          </p:grpSpPr>
          <p:sp>
            <p:nvSpPr>
              <p:cNvPr id="98486" name="Line 182"/>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87" name="Line 183"/>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88" name="Line 184"/>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89" name="Line 185"/>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0" name="Line 186"/>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1" name="Line 187"/>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2" name="Line 188"/>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493" name="Group 189"/>
            <p:cNvGrpSpPr>
              <a:grpSpLocks/>
            </p:cNvGrpSpPr>
            <p:nvPr/>
          </p:nvGrpSpPr>
          <p:grpSpPr bwMode="auto">
            <a:xfrm>
              <a:off x="2740025" y="5067300"/>
              <a:ext cx="31750" cy="449263"/>
              <a:chOff x="1436" y="1096"/>
              <a:chExt cx="60" cy="1784"/>
            </a:xfrm>
          </p:grpSpPr>
          <p:sp>
            <p:nvSpPr>
              <p:cNvPr id="98494" name="Line 190"/>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5" name="Line 191"/>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6" name="Line 192"/>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7" name="Line 193"/>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8" name="Line 194"/>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499" name="Line 195"/>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0" name="Line 196"/>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1" name="Line 197"/>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2" name="Line 198"/>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3" name="Line 199"/>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4" name="Line 200"/>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505" name="Group 201"/>
            <p:cNvGrpSpPr>
              <a:grpSpLocks/>
            </p:cNvGrpSpPr>
            <p:nvPr/>
          </p:nvGrpSpPr>
          <p:grpSpPr bwMode="auto">
            <a:xfrm>
              <a:off x="4719638" y="1268413"/>
              <a:ext cx="1785937" cy="565150"/>
              <a:chOff x="240" y="717"/>
              <a:chExt cx="1680" cy="585"/>
            </a:xfrm>
          </p:grpSpPr>
          <p:sp>
            <p:nvSpPr>
              <p:cNvPr id="98506" name="Rectangle 202"/>
              <p:cNvSpPr>
                <a:spLocks noChangeArrowheads="1"/>
              </p:cNvSpPr>
              <p:nvPr/>
            </p:nvSpPr>
            <p:spPr bwMode="auto">
              <a:xfrm>
                <a:off x="273" y="71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507" name="Group 203"/>
              <p:cNvGrpSpPr>
                <a:grpSpLocks/>
              </p:cNvGrpSpPr>
              <p:nvPr/>
            </p:nvGrpSpPr>
            <p:grpSpPr bwMode="auto">
              <a:xfrm>
                <a:off x="375" y="1267"/>
                <a:ext cx="1406" cy="35"/>
                <a:chOff x="1644" y="2976"/>
                <a:chExt cx="1980" cy="64"/>
              </a:xfrm>
            </p:grpSpPr>
            <p:sp>
              <p:nvSpPr>
                <p:cNvPr id="98508" name="Line 204"/>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09" name="Line 205"/>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0" name="Line 206"/>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1" name="Line 207"/>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2" name="Line 208"/>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3" name="Line 209"/>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4" name="Line 210"/>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515" name="Group 211"/>
              <p:cNvGrpSpPr>
                <a:grpSpLocks/>
              </p:cNvGrpSpPr>
              <p:nvPr/>
            </p:nvGrpSpPr>
            <p:grpSpPr bwMode="auto">
              <a:xfrm>
                <a:off x="240" y="765"/>
                <a:ext cx="30" cy="464"/>
                <a:chOff x="1436" y="1096"/>
                <a:chExt cx="60" cy="1784"/>
              </a:xfrm>
            </p:grpSpPr>
            <p:sp>
              <p:nvSpPr>
                <p:cNvPr id="98516" name="Line 212"/>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7" name="Line 213"/>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8" name="Line 214"/>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19" name="Line 215"/>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0" name="Line 216"/>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1" name="Line 217"/>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2" name="Line 218"/>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3" name="Line 219"/>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4" name="Line 220"/>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5" name="Line 221"/>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26" name="Line 222"/>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527" name="Group 223"/>
            <p:cNvGrpSpPr>
              <a:grpSpLocks/>
            </p:cNvGrpSpPr>
            <p:nvPr/>
          </p:nvGrpSpPr>
          <p:grpSpPr bwMode="auto">
            <a:xfrm>
              <a:off x="4719638" y="1804988"/>
              <a:ext cx="1785937" cy="563562"/>
              <a:chOff x="240" y="1272"/>
              <a:chExt cx="1680" cy="585"/>
            </a:xfrm>
          </p:grpSpPr>
          <p:sp>
            <p:nvSpPr>
              <p:cNvPr id="98528" name="Rectangle 224"/>
              <p:cNvSpPr>
                <a:spLocks noChangeArrowheads="1"/>
              </p:cNvSpPr>
              <p:nvPr/>
            </p:nvSpPr>
            <p:spPr bwMode="auto">
              <a:xfrm>
                <a:off x="273" y="127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529" name="Group 225"/>
              <p:cNvGrpSpPr>
                <a:grpSpLocks/>
              </p:cNvGrpSpPr>
              <p:nvPr/>
            </p:nvGrpSpPr>
            <p:grpSpPr bwMode="auto">
              <a:xfrm>
                <a:off x="375" y="1822"/>
                <a:ext cx="1406" cy="35"/>
                <a:chOff x="1644" y="2976"/>
                <a:chExt cx="1980" cy="64"/>
              </a:xfrm>
            </p:grpSpPr>
            <p:sp>
              <p:nvSpPr>
                <p:cNvPr id="98530" name="Line 226"/>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1" name="Line 227"/>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2" name="Line 228"/>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3" name="Line 229"/>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4" name="Line 230"/>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5" name="Line 231"/>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6" name="Line 232"/>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537" name="Group 233"/>
              <p:cNvGrpSpPr>
                <a:grpSpLocks/>
              </p:cNvGrpSpPr>
              <p:nvPr/>
            </p:nvGrpSpPr>
            <p:grpSpPr bwMode="auto">
              <a:xfrm>
                <a:off x="240" y="1320"/>
                <a:ext cx="30" cy="464"/>
                <a:chOff x="1436" y="1096"/>
                <a:chExt cx="60" cy="1784"/>
              </a:xfrm>
            </p:grpSpPr>
            <p:sp>
              <p:nvSpPr>
                <p:cNvPr id="98538" name="Line 234"/>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39" name="Line 235"/>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0" name="Line 236"/>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1" name="Line 237"/>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2" name="Line 238"/>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3" name="Line 239"/>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4" name="Line 240"/>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5" name="Line 241"/>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6" name="Line 242"/>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7" name="Line 243"/>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48" name="Line 244"/>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549" name="Group 245"/>
            <p:cNvGrpSpPr>
              <a:grpSpLocks/>
            </p:cNvGrpSpPr>
            <p:nvPr/>
          </p:nvGrpSpPr>
          <p:grpSpPr bwMode="auto">
            <a:xfrm>
              <a:off x="4719638" y="2339975"/>
              <a:ext cx="1785937" cy="565150"/>
              <a:chOff x="240" y="1827"/>
              <a:chExt cx="1680" cy="585"/>
            </a:xfrm>
          </p:grpSpPr>
          <p:sp>
            <p:nvSpPr>
              <p:cNvPr id="98550" name="Rectangle 246"/>
              <p:cNvSpPr>
                <a:spLocks noChangeArrowheads="1"/>
              </p:cNvSpPr>
              <p:nvPr/>
            </p:nvSpPr>
            <p:spPr bwMode="auto">
              <a:xfrm>
                <a:off x="273" y="182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551" name="Group 247"/>
              <p:cNvGrpSpPr>
                <a:grpSpLocks/>
              </p:cNvGrpSpPr>
              <p:nvPr/>
            </p:nvGrpSpPr>
            <p:grpSpPr bwMode="auto">
              <a:xfrm>
                <a:off x="375" y="2377"/>
                <a:ext cx="1406" cy="35"/>
                <a:chOff x="1644" y="2976"/>
                <a:chExt cx="1980" cy="64"/>
              </a:xfrm>
            </p:grpSpPr>
            <p:sp>
              <p:nvSpPr>
                <p:cNvPr id="98552" name="Line 248"/>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3" name="Line 249"/>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4" name="Line 250"/>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5" name="Line 251"/>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6" name="Line 252"/>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7" name="Line 253"/>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58" name="Line 254"/>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559" name="Group 255"/>
              <p:cNvGrpSpPr>
                <a:grpSpLocks/>
              </p:cNvGrpSpPr>
              <p:nvPr/>
            </p:nvGrpSpPr>
            <p:grpSpPr bwMode="auto">
              <a:xfrm>
                <a:off x="240" y="1875"/>
                <a:ext cx="30" cy="464"/>
                <a:chOff x="1436" y="1096"/>
                <a:chExt cx="60" cy="1784"/>
              </a:xfrm>
            </p:grpSpPr>
            <p:sp>
              <p:nvSpPr>
                <p:cNvPr id="98560" name="Line 256"/>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1" name="Line 257"/>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2" name="Line 258"/>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3" name="Line 259"/>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4" name="Line 260"/>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5" name="Line 261"/>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6" name="Line 262"/>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7" name="Line 263"/>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8" name="Line 264"/>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69" name="Line 265"/>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0" name="Line 266"/>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571" name="Group 267"/>
            <p:cNvGrpSpPr>
              <a:grpSpLocks/>
            </p:cNvGrpSpPr>
            <p:nvPr/>
          </p:nvGrpSpPr>
          <p:grpSpPr bwMode="auto">
            <a:xfrm>
              <a:off x="4719638" y="2874963"/>
              <a:ext cx="1785937" cy="565150"/>
              <a:chOff x="240" y="2382"/>
              <a:chExt cx="1680" cy="585"/>
            </a:xfrm>
          </p:grpSpPr>
          <p:sp>
            <p:nvSpPr>
              <p:cNvPr id="98572" name="Rectangle 268"/>
              <p:cNvSpPr>
                <a:spLocks noChangeArrowheads="1"/>
              </p:cNvSpPr>
              <p:nvPr/>
            </p:nvSpPr>
            <p:spPr bwMode="auto">
              <a:xfrm>
                <a:off x="273" y="238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573" name="Group 269"/>
              <p:cNvGrpSpPr>
                <a:grpSpLocks/>
              </p:cNvGrpSpPr>
              <p:nvPr/>
            </p:nvGrpSpPr>
            <p:grpSpPr bwMode="auto">
              <a:xfrm>
                <a:off x="375" y="2932"/>
                <a:ext cx="1406" cy="35"/>
                <a:chOff x="1644" y="2976"/>
                <a:chExt cx="1980" cy="64"/>
              </a:xfrm>
            </p:grpSpPr>
            <p:sp>
              <p:nvSpPr>
                <p:cNvPr id="98574" name="Line 270"/>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5" name="Line 271"/>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6" name="Line 272"/>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7" name="Line 273"/>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8" name="Line 274"/>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79" name="Line 275"/>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0" name="Line 276"/>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581" name="Group 277"/>
              <p:cNvGrpSpPr>
                <a:grpSpLocks/>
              </p:cNvGrpSpPr>
              <p:nvPr/>
            </p:nvGrpSpPr>
            <p:grpSpPr bwMode="auto">
              <a:xfrm>
                <a:off x="240" y="2430"/>
                <a:ext cx="30" cy="464"/>
                <a:chOff x="1436" y="1096"/>
                <a:chExt cx="60" cy="1784"/>
              </a:xfrm>
            </p:grpSpPr>
            <p:sp>
              <p:nvSpPr>
                <p:cNvPr id="98582" name="Line 278"/>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3" name="Line 279"/>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4" name="Line 280"/>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5" name="Line 281"/>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6" name="Line 282"/>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7" name="Line 283"/>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8" name="Line 284"/>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89" name="Line 285"/>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0" name="Line 286"/>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1" name="Line 287"/>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2" name="Line 288"/>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593" name="Group 289"/>
            <p:cNvGrpSpPr>
              <a:grpSpLocks/>
            </p:cNvGrpSpPr>
            <p:nvPr/>
          </p:nvGrpSpPr>
          <p:grpSpPr bwMode="auto">
            <a:xfrm>
              <a:off x="4719638" y="3411538"/>
              <a:ext cx="1785937" cy="565150"/>
              <a:chOff x="240" y="2937"/>
              <a:chExt cx="1680" cy="585"/>
            </a:xfrm>
          </p:grpSpPr>
          <p:sp>
            <p:nvSpPr>
              <p:cNvPr id="98594" name="Rectangle 290"/>
              <p:cNvSpPr>
                <a:spLocks noChangeArrowheads="1"/>
              </p:cNvSpPr>
              <p:nvPr/>
            </p:nvSpPr>
            <p:spPr bwMode="auto">
              <a:xfrm>
                <a:off x="273" y="293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595" name="Group 291"/>
              <p:cNvGrpSpPr>
                <a:grpSpLocks/>
              </p:cNvGrpSpPr>
              <p:nvPr/>
            </p:nvGrpSpPr>
            <p:grpSpPr bwMode="auto">
              <a:xfrm>
                <a:off x="375" y="3487"/>
                <a:ext cx="1406" cy="35"/>
                <a:chOff x="1644" y="2976"/>
                <a:chExt cx="1980" cy="64"/>
              </a:xfrm>
            </p:grpSpPr>
            <p:sp>
              <p:nvSpPr>
                <p:cNvPr id="98596" name="Line 292"/>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7" name="Line 293"/>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8" name="Line 294"/>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599" name="Line 295"/>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0" name="Line 296"/>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1" name="Line 297"/>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2" name="Line 298"/>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603" name="Group 299"/>
              <p:cNvGrpSpPr>
                <a:grpSpLocks/>
              </p:cNvGrpSpPr>
              <p:nvPr/>
            </p:nvGrpSpPr>
            <p:grpSpPr bwMode="auto">
              <a:xfrm>
                <a:off x="240" y="2985"/>
                <a:ext cx="30" cy="464"/>
                <a:chOff x="1436" y="1096"/>
                <a:chExt cx="60" cy="1784"/>
              </a:xfrm>
            </p:grpSpPr>
            <p:sp>
              <p:nvSpPr>
                <p:cNvPr id="98604" name="Line 300"/>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5" name="Line 301"/>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6" name="Line 302"/>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7" name="Line 303"/>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8" name="Line 304"/>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09" name="Line 305"/>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0" name="Line 306"/>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1" name="Line 307"/>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2" name="Line 308"/>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3" name="Line 309"/>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4" name="Line 310"/>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615" name="Group 311"/>
            <p:cNvGrpSpPr>
              <a:grpSpLocks/>
            </p:cNvGrpSpPr>
            <p:nvPr/>
          </p:nvGrpSpPr>
          <p:grpSpPr bwMode="auto">
            <a:xfrm>
              <a:off x="4719638" y="3949700"/>
              <a:ext cx="1785937" cy="565150"/>
              <a:chOff x="240" y="3492"/>
              <a:chExt cx="1680" cy="585"/>
            </a:xfrm>
          </p:grpSpPr>
          <p:sp>
            <p:nvSpPr>
              <p:cNvPr id="98616" name="Rectangle 312"/>
              <p:cNvSpPr>
                <a:spLocks noChangeArrowheads="1"/>
              </p:cNvSpPr>
              <p:nvPr/>
            </p:nvSpPr>
            <p:spPr bwMode="auto">
              <a:xfrm>
                <a:off x="273" y="349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617" name="Group 313"/>
              <p:cNvGrpSpPr>
                <a:grpSpLocks/>
              </p:cNvGrpSpPr>
              <p:nvPr/>
            </p:nvGrpSpPr>
            <p:grpSpPr bwMode="auto">
              <a:xfrm>
                <a:off x="375" y="4042"/>
                <a:ext cx="1406" cy="35"/>
                <a:chOff x="1644" y="2976"/>
                <a:chExt cx="1980" cy="64"/>
              </a:xfrm>
            </p:grpSpPr>
            <p:sp>
              <p:nvSpPr>
                <p:cNvPr id="98618" name="Line 314"/>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19" name="Line 315"/>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0" name="Line 316"/>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1" name="Line 317"/>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2" name="Line 318"/>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3" name="Line 319"/>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4" name="Line 320"/>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625" name="Group 321"/>
              <p:cNvGrpSpPr>
                <a:grpSpLocks/>
              </p:cNvGrpSpPr>
              <p:nvPr/>
            </p:nvGrpSpPr>
            <p:grpSpPr bwMode="auto">
              <a:xfrm>
                <a:off x="240" y="3540"/>
                <a:ext cx="30" cy="464"/>
                <a:chOff x="1436" y="1096"/>
                <a:chExt cx="60" cy="1784"/>
              </a:xfrm>
            </p:grpSpPr>
            <p:sp>
              <p:nvSpPr>
                <p:cNvPr id="98626" name="Line 322"/>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7" name="Line 323"/>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8" name="Line 324"/>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29" name="Line 325"/>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0" name="Line 326"/>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1" name="Line 327"/>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2" name="Line 328"/>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3" name="Line 329"/>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4" name="Line 330"/>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5" name="Line 331"/>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36" name="Line 332"/>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sp>
          <p:nvSpPr>
            <p:cNvPr id="98637" name="Text Box 333"/>
            <p:cNvSpPr txBox="1">
              <a:spLocks noChangeArrowheads="1"/>
            </p:cNvSpPr>
            <p:nvPr/>
          </p:nvSpPr>
          <p:spPr bwMode="auto">
            <a:xfrm>
              <a:off x="4767263"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74:10</a:t>
              </a:r>
            </a:p>
          </p:txBody>
        </p:sp>
        <p:sp>
          <p:nvSpPr>
            <p:cNvPr id="98638" name="Text Box 334"/>
            <p:cNvSpPr txBox="1">
              <a:spLocks noChangeArrowheads="1"/>
            </p:cNvSpPr>
            <p:nvPr/>
          </p:nvSpPr>
          <p:spPr bwMode="auto">
            <a:xfrm>
              <a:off x="5010150"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74:00</a:t>
              </a:r>
            </a:p>
          </p:txBody>
        </p:sp>
        <p:sp>
          <p:nvSpPr>
            <p:cNvPr id="98639" name="Text Box 335"/>
            <p:cNvSpPr txBox="1">
              <a:spLocks noChangeArrowheads="1"/>
            </p:cNvSpPr>
            <p:nvPr/>
          </p:nvSpPr>
          <p:spPr bwMode="auto">
            <a:xfrm>
              <a:off x="5264150"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73:50</a:t>
              </a:r>
            </a:p>
          </p:txBody>
        </p:sp>
        <p:sp>
          <p:nvSpPr>
            <p:cNvPr id="98640" name="Text Box 336"/>
            <p:cNvSpPr txBox="1">
              <a:spLocks noChangeArrowheads="1"/>
            </p:cNvSpPr>
            <p:nvPr/>
          </p:nvSpPr>
          <p:spPr bwMode="auto">
            <a:xfrm>
              <a:off x="5516563"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73:40</a:t>
              </a:r>
            </a:p>
          </p:txBody>
        </p:sp>
        <p:sp>
          <p:nvSpPr>
            <p:cNvPr id="98641" name="Text Box 337"/>
            <p:cNvSpPr txBox="1">
              <a:spLocks noChangeArrowheads="1"/>
            </p:cNvSpPr>
            <p:nvPr/>
          </p:nvSpPr>
          <p:spPr bwMode="auto">
            <a:xfrm>
              <a:off x="5762625"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73:30</a:t>
              </a:r>
            </a:p>
          </p:txBody>
        </p:sp>
        <p:sp>
          <p:nvSpPr>
            <p:cNvPr id="98642" name="Text Box 338"/>
            <p:cNvSpPr txBox="1">
              <a:spLocks noChangeArrowheads="1"/>
            </p:cNvSpPr>
            <p:nvPr/>
          </p:nvSpPr>
          <p:spPr bwMode="auto">
            <a:xfrm>
              <a:off x="6013450"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73:20</a:t>
              </a:r>
            </a:p>
          </p:txBody>
        </p:sp>
        <p:sp>
          <p:nvSpPr>
            <p:cNvPr id="98643" name="Text Box 339"/>
            <p:cNvSpPr txBox="1">
              <a:spLocks noChangeArrowheads="1"/>
            </p:cNvSpPr>
            <p:nvPr/>
          </p:nvSpPr>
          <p:spPr bwMode="auto">
            <a:xfrm>
              <a:off x="6259513" y="559117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73:10</a:t>
              </a:r>
            </a:p>
          </p:txBody>
        </p:sp>
        <p:grpSp>
          <p:nvGrpSpPr>
            <p:cNvPr id="98644" name="Group 340"/>
            <p:cNvGrpSpPr>
              <a:grpSpLocks/>
            </p:cNvGrpSpPr>
            <p:nvPr/>
          </p:nvGrpSpPr>
          <p:grpSpPr bwMode="auto">
            <a:xfrm>
              <a:off x="2724150" y="1263650"/>
              <a:ext cx="1795463" cy="3873500"/>
              <a:chOff x="4144" y="160"/>
              <a:chExt cx="1551" cy="4013"/>
            </a:xfrm>
          </p:grpSpPr>
          <p:grpSp>
            <p:nvGrpSpPr>
              <p:cNvPr id="98645" name="Group 341"/>
              <p:cNvGrpSpPr>
                <a:grpSpLocks/>
              </p:cNvGrpSpPr>
              <p:nvPr/>
            </p:nvGrpSpPr>
            <p:grpSpPr bwMode="auto">
              <a:xfrm>
                <a:off x="4152" y="160"/>
                <a:ext cx="1543" cy="585"/>
                <a:chOff x="240" y="162"/>
                <a:chExt cx="1680" cy="585"/>
              </a:xfrm>
            </p:grpSpPr>
            <p:sp>
              <p:nvSpPr>
                <p:cNvPr id="98646" name="Rectangle 342"/>
                <p:cNvSpPr>
                  <a:spLocks noChangeArrowheads="1"/>
                </p:cNvSpPr>
                <p:nvPr/>
              </p:nvSpPr>
              <p:spPr bwMode="auto">
                <a:xfrm>
                  <a:off x="273" y="16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647" name="Group 343"/>
                <p:cNvGrpSpPr>
                  <a:grpSpLocks/>
                </p:cNvGrpSpPr>
                <p:nvPr/>
              </p:nvGrpSpPr>
              <p:grpSpPr bwMode="auto">
                <a:xfrm>
                  <a:off x="375" y="712"/>
                  <a:ext cx="1406" cy="35"/>
                  <a:chOff x="1644" y="2976"/>
                  <a:chExt cx="1980" cy="64"/>
                </a:xfrm>
              </p:grpSpPr>
              <p:sp>
                <p:nvSpPr>
                  <p:cNvPr id="98648" name="Line 344"/>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49" name="Line 345"/>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0" name="Line 346"/>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1" name="Line 347"/>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2" name="Line 348"/>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3" name="Line 349"/>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4" name="Line 350"/>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655" name="Group 351"/>
                <p:cNvGrpSpPr>
                  <a:grpSpLocks/>
                </p:cNvGrpSpPr>
                <p:nvPr/>
              </p:nvGrpSpPr>
              <p:grpSpPr bwMode="auto">
                <a:xfrm>
                  <a:off x="240" y="210"/>
                  <a:ext cx="30" cy="464"/>
                  <a:chOff x="1436" y="1096"/>
                  <a:chExt cx="60" cy="1784"/>
                </a:xfrm>
              </p:grpSpPr>
              <p:sp>
                <p:nvSpPr>
                  <p:cNvPr id="98656" name="Line 352"/>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7" name="Line 353"/>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8" name="Line 354"/>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59" name="Line 355"/>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0" name="Line 356"/>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1" name="Line 357"/>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2" name="Line 358"/>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3" name="Line 359"/>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4" name="Line 360"/>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5" name="Line 361"/>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66" name="Line 362"/>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667" name="Group 363"/>
              <p:cNvGrpSpPr>
                <a:grpSpLocks/>
              </p:cNvGrpSpPr>
              <p:nvPr/>
            </p:nvGrpSpPr>
            <p:grpSpPr bwMode="auto">
              <a:xfrm>
                <a:off x="4152" y="715"/>
                <a:ext cx="1543" cy="585"/>
                <a:chOff x="240" y="717"/>
                <a:chExt cx="1680" cy="585"/>
              </a:xfrm>
            </p:grpSpPr>
            <p:sp>
              <p:nvSpPr>
                <p:cNvPr id="98668" name="Rectangle 364"/>
                <p:cNvSpPr>
                  <a:spLocks noChangeArrowheads="1"/>
                </p:cNvSpPr>
                <p:nvPr/>
              </p:nvSpPr>
              <p:spPr bwMode="auto">
                <a:xfrm>
                  <a:off x="273" y="71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669" name="Group 365"/>
                <p:cNvGrpSpPr>
                  <a:grpSpLocks/>
                </p:cNvGrpSpPr>
                <p:nvPr/>
              </p:nvGrpSpPr>
              <p:grpSpPr bwMode="auto">
                <a:xfrm>
                  <a:off x="375" y="1267"/>
                  <a:ext cx="1406" cy="35"/>
                  <a:chOff x="1644" y="2976"/>
                  <a:chExt cx="1980" cy="64"/>
                </a:xfrm>
              </p:grpSpPr>
              <p:sp>
                <p:nvSpPr>
                  <p:cNvPr id="98670" name="Line 366"/>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1" name="Line 367"/>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2" name="Line 368"/>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3" name="Line 369"/>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4" name="Line 370"/>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5" name="Line 371"/>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6" name="Line 372"/>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677" name="Group 373"/>
                <p:cNvGrpSpPr>
                  <a:grpSpLocks/>
                </p:cNvGrpSpPr>
                <p:nvPr/>
              </p:nvGrpSpPr>
              <p:grpSpPr bwMode="auto">
                <a:xfrm>
                  <a:off x="240" y="765"/>
                  <a:ext cx="30" cy="464"/>
                  <a:chOff x="1436" y="1096"/>
                  <a:chExt cx="60" cy="1784"/>
                </a:xfrm>
              </p:grpSpPr>
              <p:sp>
                <p:nvSpPr>
                  <p:cNvPr id="98678" name="Line 374"/>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79" name="Line 375"/>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0" name="Line 376"/>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1" name="Line 377"/>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2" name="Line 378"/>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3" name="Line 379"/>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4" name="Line 380"/>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5" name="Line 381"/>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6" name="Line 382"/>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7" name="Line 383"/>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88" name="Line 384"/>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689" name="Group 385"/>
              <p:cNvGrpSpPr>
                <a:grpSpLocks/>
              </p:cNvGrpSpPr>
              <p:nvPr/>
            </p:nvGrpSpPr>
            <p:grpSpPr bwMode="auto">
              <a:xfrm>
                <a:off x="4152" y="1270"/>
                <a:ext cx="1543" cy="585"/>
                <a:chOff x="240" y="1272"/>
                <a:chExt cx="1680" cy="585"/>
              </a:xfrm>
            </p:grpSpPr>
            <p:sp>
              <p:nvSpPr>
                <p:cNvPr id="98690" name="Rectangle 386"/>
                <p:cNvSpPr>
                  <a:spLocks noChangeArrowheads="1"/>
                </p:cNvSpPr>
                <p:nvPr/>
              </p:nvSpPr>
              <p:spPr bwMode="auto">
                <a:xfrm>
                  <a:off x="273" y="127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691" name="Group 387"/>
                <p:cNvGrpSpPr>
                  <a:grpSpLocks/>
                </p:cNvGrpSpPr>
                <p:nvPr/>
              </p:nvGrpSpPr>
              <p:grpSpPr bwMode="auto">
                <a:xfrm>
                  <a:off x="375" y="1822"/>
                  <a:ext cx="1406" cy="35"/>
                  <a:chOff x="1644" y="2976"/>
                  <a:chExt cx="1980" cy="64"/>
                </a:xfrm>
              </p:grpSpPr>
              <p:sp>
                <p:nvSpPr>
                  <p:cNvPr id="98692" name="Line 388"/>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3" name="Line 389"/>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4" name="Line 390"/>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5" name="Line 391"/>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6" name="Line 392"/>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7" name="Line 393"/>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698" name="Line 394"/>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699" name="Group 395"/>
                <p:cNvGrpSpPr>
                  <a:grpSpLocks/>
                </p:cNvGrpSpPr>
                <p:nvPr/>
              </p:nvGrpSpPr>
              <p:grpSpPr bwMode="auto">
                <a:xfrm>
                  <a:off x="240" y="1320"/>
                  <a:ext cx="30" cy="464"/>
                  <a:chOff x="1436" y="1096"/>
                  <a:chExt cx="60" cy="1784"/>
                </a:xfrm>
              </p:grpSpPr>
              <p:sp>
                <p:nvSpPr>
                  <p:cNvPr id="98700" name="Line 396"/>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1" name="Line 397"/>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2" name="Line 398"/>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3" name="Line 399"/>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4" name="Line 400"/>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5" name="Line 401"/>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6" name="Line 402"/>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7" name="Line 403"/>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8" name="Line 404"/>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09" name="Line 405"/>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0" name="Line 406"/>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711" name="Group 407"/>
              <p:cNvGrpSpPr>
                <a:grpSpLocks/>
              </p:cNvGrpSpPr>
              <p:nvPr/>
            </p:nvGrpSpPr>
            <p:grpSpPr bwMode="auto">
              <a:xfrm>
                <a:off x="4152" y="1825"/>
                <a:ext cx="1543" cy="585"/>
                <a:chOff x="240" y="1827"/>
                <a:chExt cx="1680" cy="585"/>
              </a:xfrm>
            </p:grpSpPr>
            <p:sp>
              <p:nvSpPr>
                <p:cNvPr id="98712" name="Rectangle 408"/>
                <p:cNvSpPr>
                  <a:spLocks noChangeArrowheads="1"/>
                </p:cNvSpPr>
                <p:nvPr/>
              </p:nvSpPr>
              <p:spPr bwMode="auto">
                <a:xfrm>
                  <a:off x="273" y="182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713" name="Group 409"/>
                <p:cNvGrpSpPr>
                  <a:grpSpLocks/>
                </p:cNvGrpSpPr>
                <p:nvPr/>
              </p:nvGrpSpPr>
              <p:grpSpPr bwMode="auto">
                <a:xfrm>
                  <a:off x="375" y="2377"/>
                  <a:ext cx="1406" cy="35"/>
                  <a:chOff x="1644" y="2976"/>
                  <a:chExt cx="1980" cy="64"/>
                </a:xfrm>
              </p:grpSpPr>
              <p:sp>
                <p:nvSpPr>
                  <p:cNvPr id="98714" name="Line 410"/>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5" name="Line 411"/>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6" name="Line 412"/>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7" name="Line 413"/>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8" name="Line 414"/>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19" name="Line 415"/>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0" name="Line 416"/>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721" name="Group 417"/>
                <p:cNvGrpSpPr>
                  <a:grpSpLocks/>
                </p:cNvGrpSpPr>
                <p:nvPr/>
              </p:nvGrpSpPr>
              <p:grpSpPr bwMode="auto">
                <a:xfrm>
                  <a:off x="240" y="1875"/>
                  <a:ext cx="30" cy="464"/>
                  <a:chOff x="1436" y="1096"/>
                  <a:chExt cx="60" cy="1784"/>
                </a:xfrm>
              </p:grpSpPr>
              <p:sp>
                <p:nvSpPr>
                  <p:cNvPr id="98722" name="Line 418"/>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3" name="Line 419"/>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4" name="Line 420"/>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5" name="Line 421"/>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6" name="Line 422"/>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7" name="Line 423"/>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8" name="Line 424"/>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29" name="Line 425"/>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0" name="Line 426"/>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1" name="Line 427"/>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2" name="Line 428"/>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733" name="Group 429"/>
              <p:cNvGrpSpPr>
                <a:grpSpLocks/>
              </p:cNvGrpSpPr>
              <p:nvPr/>
            </p:nvGrpSpPr>
            <p:grpSpPr bwMode="auto">
              <a:xfrm>
                <a:off x="4152" y="2380"/>
                <a:ext cx="1543" cy="585"/>
                <a:chOff x="240" y="2382"/>
                <a:chExt cx="1680" cy="585"/>
              </a:xfrm>
            </p:grpSpPr>
            <p:sp>
              <p:nvSpPr>
                <p:cNvPr id="98734" name="Rectangle 430"/>
                <p:cNvSpPr>
                  <a:spLocks noChangeArrowheads="1"/>
                </p:cNvSpPr>
                <p:nvPr/>
              </p:nvSpPr>
              <p:spPr bwMode="auto">
                <a:xfrm>
                  <a:off x="273" y="238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735" name="Group 431"/>
                <p:cNvGrpSpPr>
                  <a:grpSpLocks/>
                </p:cNvGrpSpPr>
                <p:nvPr/>
              </p:nvGrpSpPr>
              <p:grpSpPr bwMode="auto">
                <a:xfrm>
                  <a:off x="375" y="2932"/>
                  <a:ext cx="1406" cy="35"/>
                  <a:chOff x="1644" y="2976"/>
                  <a:chExt cx="1980" cy="64"/>
                </a:xfrm>
              </p:grpSpPr>
              <p:sp>
                <p:nvSpPr>
                  <p:cNvPr id="98736" name="Line 432"/>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7" name="Line 433"/>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8" name="Line 434"/>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39" name="Line 435"/>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0" name="Line 436"/>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1" name="Line 437"/>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2" name="Line 438"/>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743" name="Group 439"/>
                <p:cNvGrpSpPr>
                  <a:grpSpLocks/>
                </p:cNvGrpSpPr>
                <p:nvPr/>
              </p:nvGrpSpPr>
              <p:grpSpPr bwMode="auto">
                <a:xfrm>
                  <a:off x="240" y="2430"/>
                  <a:ext cx="30" cy="464"/>
                  <a:chOff x="1436" y="1096"/>
                  <a:chExt cx="60" cy="1784"/>
                </a:xfrm>
              </p:grpSpPr>
              <p:sp>
                <p:nvSpPr>
                  <p:cNvPr id="98744" name="Line 440"/>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5" name="Line 441"/>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6" name="Line 442"/>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7" name="Line 443"/>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8" name="Line 444"/>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49" name="Line 445"/>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0" name="Line 446"/>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1" name="Line 447"/>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2" name="Line 448"/>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3" name="Line 449"/>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4" name="Line 450"/>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755" name="Group 451"/>
              <p:cNvGrpSpPr>
                <a:grpSpLocks/>
              </p:cNvGrpSpPr>
              <p:nvPr/>
            </p:nvGrpSpPr>
            <p:grpSpPr bwMode="auto">
              <a:xfrm>
                <a:off x="4152" y="2935"/>
                <a:ext cx="1543" cy="585"/>
                <a:chOff x="240" y="2937"/>
                <a:chExt cx="1680" cy="585"/>
              </a:xfrm>
            </p:grpSpPr>
            <p:sp>
              <p:nvSpPr>
                <p:cNvPr id="98756" name="Rectangle 452"/>
                <p:cNvSpPr>
                  <a:spLocks noChangeArrowheads="1"/>
                </p:cNvSpPr>
                <p:nvPr/>
              </p:nvSpPr>
              <p:spPr bwMode="auto">
                <a:xfrm>
                  <a:off x="273" y="2937"/>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757" name="Group 453"/>
                <p:cNvGrpSpPr>
                  <a:grpSpLocks/>
                </p:cNvGrpSpPr>
                <p:nvPr/>
              </p:nvGrpSpPr>
              <p:grpSpPr bwMode="auto">
                <a:xfrm>
                  <a:off x="375" y="3487"/>
                  <a:ext cx="1406" cy="35"/>
                  <a:chOff x="1644" y="2976"/>
                  <a:chExt cx="1980" cy="64"/>
                </a:xfrm>
              </p:grpSpPr>
              <p:sp>
                <p:nvSpPr>
                  <p:cNvPr id="98758" name="Line 454"/>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59" name="Line 455"/>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0" name="Line 456"/>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1" name="Line 457"/>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2" name="Line 458"/>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3" name="Line 459"/>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4" name="Line 460"/>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765" name="Group 461"/>
                <p:cNvGrpSpPr>
                  <a:grpSpLocks/>
                </p:cNvGrpSpPr>
                <p:nvPr/>
              </p:nvGrpSpPr>
              <p:grpSpPr bwMode="auto">
                <a:xfrm>
                  <a:off x="240" y="2985"/>
                  <a:ext cx="30" cy="464"/>
                  <a:chOff x="1436" y="1096"/>
                  <a:chExt cx="60" cy="1784"/>
                </a:xfrm>
              </p:grpSpPr>
              <p:sp>
                <p:nvSpPr>
                  <p:cNvPr id="98766" name="Line 462"/>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7" name="Line 463"/>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8" name="Line 464"/>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69" name="Line 465"/>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0" name="Line 466"/>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1" name="Line 467"/>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2" name="Line 468"/>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3" name="Line 469"/>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4" name="Line 470"/>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5" name="Line 471"/>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76" name="Line 472"/>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pSp>
            <p:nvGrpSpPr>
              <p:cNvPr id="98777" name="Group 473"/>
              <p:cNvGrpSpPr>
                <a:grpSpLocks/>
              </p:cNvGrpSpPr>
              <p:nvPr/>
            </p:nvGrpSpPr>
            <p:grpSpPr bwMode="auto">
              <a:xfrm>
                <a:off x="4152" y="3490"/>
                <a:ext cx="1543" cy="585"/>
                <a:chOff x="240" y="3492"/>
                <a:chExt cx="1680" cy="585"/>
              </a:xfrm>
            </p:grpSpPr>
            <p:sp>
              <p:nvSpPr>
                <p:cNvPr id="98778" name="Rectangle 474"/>
                <p:cNvSpPr>
                  <a:spLocks noChangeArrowheads="1"/>
                </p:cNvSpPr>
                <p:nvPr/>
              </p:nvSpPr>
              <p:spPr bwMode="auto">
                <a:xfrm>
                  <a:off x="273" y="3492"/>
                  <a:ext cx="1647"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779" name="Group 475"/>
                <p:cNvGrpSpPr>
                  <a:grpSpLocks/>
                </p:cNvGrpSpPr>
                <p:nvPr/>
              </p:nvGrpSpPr>
              <p:grpSpPr bwMode="auto">
                <a:xfrm>
                  <a:off x="375" y="4042"/>
                  <a:ext cx="1406" cy="35"/>
                  <a:chOff x="1644" y="2976"/>
                  <a:chExt cx="1980" cy="64"/>
                </a:xfrm>
              </p:grpSpPr>
              <p:sp>
                <p:nvSpPr>
                  <p:cNvPr id="98780" name="Line 476"/>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1" name="Line 477"/>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2" name="Line 478"/>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3" name="Line 479"/>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4" name="Line 480"/>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5" name="Line 481"/>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6" name="Line 482"/>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787" name="Group 483"/>
                <p:cNvGrpSpPr>
                  <a:grpSpLocks/>
                </p:cNvGrpSpPr>
                <p:nvPr/>
              </p:nvGrpSpPr>
              <p:grpSpPr bwMode="auto">
                <a:xfrm>
                  <a:off x="240" y="3540"/>
                  <a:ext cx="30" cy="464"/>
                  <a:chOff x="1436" y="1096"/>
                  <a:chExt cx="60" cy="1784"/>
                </a:xfrm>
              </p:grpSpPr>
              <p:sp>
                <p:nvSpPr>
                  <p:cNvPr id="98788" name="Line 484"/>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89" name="Line 485"/>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0" name="Line 486"/>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1" name="Line 487"/>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2" name="Line 488"/>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3" name="Line 489"/>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4" name="Line 490"/>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5" name="Line 491"/>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6" name="Line 492"/>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7" name="Line 493"/>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798" name="Line 494"/>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sp>
            <p:nvSpPr>
              <p:cNvPr id="98799" name="Text Box 495"/>
              <p:cNvSpPr txBox="1">
                <a:spLocks noChangeArrowheads="1"/>
              </p:cNvSpPr>
              <p:nvPr/>
            </p:nvSpPr>
            <p:spPr bwMode="auto">
              <a:xfrm>
                <a:off x="4144" y="4046"/>
                <a:ext cx="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endParaRPr lang="en-US" sz="800">
                  <a:solidFill>
                    <a:srgbClr val="FFFF00"/>
                  </a:solidFill>
                  <a:latin typeface="Times New Roman" charset="0"/>
                  <a:cs typeface="ＭＳ Ｐゴシック" charset="0"/>
                </a:endParaRPr>
              </a:p>
            </p:txBody>
          </p:sp>
          <p:sp>
            <p:nvSpPr>
              <p:cNvPr id="98800" name="Text Box 496"/>
              <p:cNvSpPr txBox="1">
                <a:spLocks noChangeArrowheads="1"/>
              </p:cNvSpPr>
              <p:nvPr/>
            </p:nvSpPr>
            <p:spPr bwMode="auto">
              <a:xfrm>
                <a:off x="4361" y="4046"/>
                <a:ext cx="20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74:00</a:t>
                </a:r>
              </a:p>
            </p:txBody>
          </p:sp>
          <p:sp>
            <p:nvSpPr>
              <p:cNvPr id="98801" name="Text Box 497"/>
              <p:cNvSpPr txBox="1">
                <a:spLocks noChangeArrowheads="1"/>
              </p:cNvSpPr>
              <p:nvPr/>
            </p:nvSpPr>
            <p:spPr bwMode="auto">
              <a:xfrm>
                <a:off x="4581" y="404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73:50</a:t>
                </a:r>
              </a:p>
            </p:txBody>
          </p:sp>
          <p:sp>
            <p:nvSpPr>
              <p:cNvPr id="98802" name="Text Box 498"/>
              <p:cNvSpPr txBox="1">
                <a:spLocks noChangeArrowheads="1"/>
              </p:cNvSpPr>
              <p:nvPr/>
            </p:nvSpPr>
            <p:spPr bwMode="auto">
              <a:xfrm>
                <a:off x="4795" y="404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73:40</a:t>
                </a:r>
              </a:p>
            </p:txBody>
          </p:sp>
          <p:sp>
            <p:nvSpPr>
              <p:cNvPr id="98803" name="Text Box 499"/>
              <p:cNvSpPr txBox="1">
                <a:spLocks noChangeArrowheads="1"/>
              </p:cNvSpPr>
              <p:nvPr/>
            </p:nvSpPr>
            <p:spPr bwMode="auto">
              <a:xfrm>
                <a:off x="5011" y="4046"/>
                <a:ext cx="20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73:30</a:t>
                </a:r>
              </a:p>
            </p:txBody>
          </p:sp>
          <p:sp>
            <p:nvSpPr>
              <p:cNvPr id="98804" name="Text Box 500"/>
              <p:cNvSpPr txBox="1">
                <a:spLocks noChangeArrowheads="1"/>
              </p:cNvSpPr>
              <p:nvPr/>
            </p:nvSpPr>
            <p:spPr bwMode="auto">
              <a:xfrm>
                <a:off x="5226" y="4046"/>
                <a:ext cx="20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73:20</a:t>
                </a:r>
              </a:p>
            </p:txBody>
          </p:sp>
          <p:sp>
            <p:nvSpPr>
              <p:cNvPr id="98805" name="Text Box 501"/>
              <p:cNvSpPr txBox="1">
                <a:spLocks noChangeArrowheads="1"/>
              </p:cNvSpPr>
              <p:nvPr/>
            </p:nvSpPr>
            <p:spPr bwMode="auto">
              <a:xfrm>
                <a:off x="5440" y="4047"/>
                <a:ext cx="200"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73:10</a:t>
                </a:r>
              </a:p>
            </p:txBody>
          </p:sp>
        </p:grpSp>
        <p:sp>
          <p:nvSpPr>
            <p:cNvPr id="98806" name="Rectangle 502"/>
            <p:cNvSpPr>
              <a:spLocks noChangeArrowheads="1"/>
            </p:cNvSpPr>
            <p:nvPr/>
          </p:nvSpPr>
          <p:spPr bwMode="auto">
            <a:xfrm>
              <a:off x="2833688" y="3871913"/>
              <a:ext cx="14033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14-Jan-2004 18:32:09 - 20-Jan-2004 05:19:02</a:t>
              </a:r>
            </a:p>
          </p:txBody>
        </p:sp>
        <p:sp>
          <p:nvSpPr>
            <p:cNvPr id="98807" name="Rectangle 503"/>
            <p:cNvSpPr>
              <a:spLocks noChangeArrowheads="1"/>
            </p:cNvSpPr>
            <p:nvPr/>
          </p:nvSpPr>
          <p:spPr bwMode="auto">
            <a:xfrm>
              <a:off x="2833688" y="4402138"/>
              <a:ext cx="14033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20-Jan-2004 05:24:33 - 30-Jan-2004 13:38:55</a:t>
              </a:r>
            </a:p>
          </p:txBody>
        </p:sp>
        <p:sp>
          <p:nvSpPr>
            <p:cNvPr id="98808" name="Rectangle 504"/>
            <p:cNvSpPr>
              <a:spLocks noChangeArrowheads="1"/>
            </p:cNvSpPr>
            <p:nvPr/>
          </p:nvSpPr>
          <p:spPr bwMode="auto">
            <a:xfrm>
              <a:off x="2773363" y="4930775"/>
              <a:ext cx="1747837" cy="809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809" name="Rectangle 505"/>
            <p:cNvSpPr>
              <a:spLocks noChangeArrowheads="1"/>
            </p:cNvSpPr>
            <p:nvPr/>
          </p:nvSpPr>
          <p:spPr bwMode="auto">
            <a:xfrm>
              <a:off x="2836863" y="4933950"/>
              <a:ext cx="14287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11-Feb-2004 03:10:59 - 18-Feb-2004 20:06:59</a:t>
              </a:r>
            </a:p>
          </p:txBody>
        </p:sp>
        <p:sp>
          <p:nvSpPr>
            <p:cNvPr id="98810" name="Rectangle 506"/>
            <p:cNvSpPr>
              <a:spLocks noChangeArrowheads="1"/>
            </p:cNvSpPr>
            <p:nvPr/>
          </p:nvSpPr>
          <p:spPr bwMode="auto">
            <a:xfrm>
              <a:off x="4756150" y="1749425"/>
              <a:ext cx="1744663" cy="539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811" name="Rectangle 507"/>
            <p:cNvSpPr>
              <a:spLocks noChangeArrowheads="1"/>
            </p:cNvSpPr>
            <p:nvPr/>
          </p:nvSpPr>
          <p:spPr bwMode="auto">
            <a:xfrm>
              <a:off x="4821238" y="1728788"/>
              <a:ext cx="145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03-Mar-2004 05:48:27 - 15-Mar-2004 16:55:18</a:t>
              </a:r>
            </a:p>
          </p:txBody>
        </p:sp>
        <p:sp>
          <p:nvSpPr>
            <p:cNvPr id="98812" name="Rectangle 508"/>
            <p:cNvSpPr>
              <a:spLocks noChangeArrowheads="1"/>
            </p:cNvSpPr>
            <p:nvPr/>
          </p:nvSpPr>
          <p:spPr bwMode="auto">
            <a:xfrm>
              <a:off x="4821238" y="2260600"/>
              <a:ext cx="1446212"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26-Mar-2004 17:03:27 - 02-Apr-2004 14:22:39</a:t>
              </a:r>
            </a:p>
          </p:txBody>
        </p:sp>
        <p:sp>
          <p:nvSpPr>
            <p:cNvPr id="98813" name="Rectangle 509"/>
            <p:cNvSpPr>
              <a:spLocks noChangeArrowheads="1"/>
            </p:cNvSpPr>
            <p:nvPr/>
          </p:nvSpPr>
          <p:spPr bwMode="auto">
            <a:xfrm>
              <a:off x="4821238" y="2801938"/>
              <a:ext cx="1438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02-Apr-2004 15:18:51 - 08-Apr-2004 21:44:16</a:t>
              </a:r>
            </a:p>
          </p:txBody>
        </p:sp>
        <p:sp>
          <p:nvSpPr>
            <p:cNvPr id="98814" name="Rectangle 510"/>
            <p:cNvSpPr>
              <a:spLocks noChangeArrowheads="1"/>
            </p:cNvSpPr>
            <p:nvPr/>
          </p:nvSpPr>
          <p:spPr bwMode="auto">
            <a:xfrm>
              <a:off x="4821238" y="3335338"/>
              <a:ext cx="1438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08-Apr-2004 21:48:17 - 15-Apr-2004 23:11:24</a:t>
              </a:r>
            </a:p>
          </p:txBody>
        </p:sp>
        <p:sp>
          <p:nvSpPr>
            <p:cNvPr id="98815" name="Rectangle 511"/>
            <p:cNvSpPr>
              <a:spLocks noChangeArrowheads="1"/>
            </p:cNvSpPr>
            <p:nvPr/>
          </p:nvSpPr>
          <p:spPr bwMode="auto">
            <a:xfrm>
              <a:off x="4819650" y="3871913"/>
              <a:ext cx="14795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19-May-2004 14:30:59 - 25-May-2004 08:12:51</a:t>
              </a:r>
            </a:p>
          </p:txBody>
        </p:sp>
        <p:sp>
          <p:nvSpPr>
            <p:cNvPr id="98816" name="Rectangle 512"/>
            <p:cNvSpPr>
              <a:spLocks noChangeArrowheads="1"/>
            </p:cNvSpPr>
            <p:nvPr/>
          </p:nvSpPr>
          <p:spPr bwMode="auto">
            <a:xfrm>
              <a:off x="4819650" y="4408488"/>
              <a:ext cx="14462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25-May-2004 20:43:12 - 03-Jun-2004 02:55:56</a:t>
              </a:r>
            </a:p>
          </p:txBody>
        </p:sp>
        <p:sp>
          <p:nvSpPr>
            <p:cNvPr id="98817" name="Rectangle 513"/>
            <p:cNvSpPr>
              <a:spLocks noChangeArrowheads="1"/>
            </p:cNvSpPr>
            <p:nvPr/>
          </p:nvSpPr>
          <p:spPr bwMode="auto">
            <a:xfrm>
              <a:off x="4754563" y="4921250"/>
              <a:ext cx="1747837" cy="106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818" name="Rectangle 514"/>
            <p:cNvSpPr>
              <a:spLocks noChangeArrowheads="1"/>
            </p:cNvSpPr>
            <p:nvPr/>
          </p:nvSpPr>
          <p:spPr bwMode="auto">
            <a:xfrm>
              <a:off x="4827588" y="4949825"/>
              <a:ext cx="14128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08-Jun-2004 14:49:09 - 12-Jun-2004 22:31:42</a:t>
              </a:r>
            </a:p>
          </p:txBody>
        </p:sp>
        <p:sp>
          <p:nvSpPr>
            <p:cNvPr id="98819" name="Rectangle 515"/>
            <p:cNvSpPr>
              <a:spLocks noChangeArrowheads="1"/>
            </p:cNvSpPr>
            <p:nvPr/>
          </p:nvSpPr>
          <p:spPr bwMode="auto">
            <a:xfrm>
              <a:off x="2838450" y="2263775"/>
              <a:ext cx="14636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02-Nov-2003 20:39:08 - 09-Nov-2003 04:18:36</a:t>
              </a:r>
            </a:p>
          </p:txBody>
        </p:sp>
        <p:sp>
          <p:nvSpPr>
            <p:cNvPr id="98820" name="Rectangle 516"/>
            <p:cNvSpPr>
              <a:spLocks noChangeArrowheads="1"/>
            </p:cNvSpPr>
            <p:nvPr/>
          </p:nvSpPr>
          <p:spPr bwMode="auto">
            <a:xfrm>
              <a:off x="2833688" y="2800350"/>
              <a:ext cx="14636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10-Nov-2003 07:54:12 - 18-Nov-2003 01:12:44</a:t>
              </a:r>
            </a:p>
          </p:txBody>
        </p:sp>
        <p:sp>
          <p:nvSpPr>
            <p:cNvPr id="98821" name="Rectangle 517"/>
            <p:cNvSpPr>
              <a:spLocks noChangeArrowheads="1"/>
            </p:cNvSpPr>
            <p:nvPr/>
          </p:nvSpPr>
          <p:spPr bwMode="auto">
            <a:xfrm>
              <a:off x="2833688" y="3330575"/>
              <a:ext cx="144462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03-Dec-2003 18:05:17 - 12-Dec-2003 15:35:37</a:t>
              </a:r>
            </a:p>
          </p:txBody>
        </p:sp>
        <p:sp>
          <p:nvSpPr>
            <p:cNvPr id="98822" name="Rectangle 518"/>
            <p:cNvSpPr>
              <a:spLocks noChangeArrowheads="1"/>
            </p:cNvSpPr>
            <p:nvPr/>
          </p:nvSpPr>
          <p:spPr bwMode="auto">
            <a:xfrm>
              <a:off x="4830763" y="5476875"/>
              <a:ext cx="14128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13-Jun-2004 05:16:59 - 18-Jun-2004 11:14:00</a:t>
              </a:r>
            </a:p>
          </p:txBody>
        </p:sp>
        <p:sp>
          <p:nvSpPr>
            <p:cNvPr id="98823" name="Text Box 519"/>
            <p:cNvSpPr txBox="1">
              <a:spLocks noChangeArrowheads="1"/>
            </p:cNvSpPr>
            <p:nvPr/>
          </p:nvSpPr>
          <p:spPr bwMode="auto">
            <a:xfrm>
              <a:off x="2665413" y="1277938"/>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24" name="Text Box 520"/>
            <p:cNvSpPr txBox="1">
              <a:spLocks noChangeArrowheads="1"/>
            </p:cNvSpPr>
            <p:nvPr/>
          </p:nvSpPr>
          <p:spPr bwMode="auto">
            <a:xfrm>
              <a:off x="2665413" y="1366838"/>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25" name="Text Box 521"/>
            <p:cNvSpPr txBox="1">
              <a:spLocks noChangeArrowheads="1"/>
            </p:cNvSpPr>
            <p:nvPr/>
          </p:nvSpPr>
          <p:spPr bwMode="auto">
            <a:xfrm>
              <a:off x="2665413" y="1450975"/>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26" name="Text Box 522"/>
            <p:cNvSpPr txBox="1">
              <a:spLocks noChangeArrowheads="1"/>
            </p:cNvSpPr>
            <p:nvPr/>
          </p:nvSpPr>
          <p:spPr bwMode="auto">
            <a:xfrm>
              <a:off x="2665413" y="1541463"/>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27" name="Text Box 523"/>
            <p:cNvSpPr txBox="1">
              <a:spLocks noChangeArrowheads="1"/>
            </p:cNvSpPr>
            <p:nvPr/>
          </p:nvSpPr>
          <p:spPr bwMode="auto">
            <a:xfrm>
              <a:off x="2665413" y="1631950"/>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28" name="Text Box 524"/>
            <p:cNvSpPr txBox="1">
              <a:spLocks noChangeArrowheads="1"/>
            </p:cNvSpPr>
            <p:nvPr/>
          </p:nvSpPr>
          <p:spPr bwMode="auto">
            <a:xfrm>
              <a:off x="2638425" y="1725613"/>
              <a:ext cx="1143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nvGrpSpPr>
            <p:cNvPr id="98829" name="Group 525"/>
            <p:cNvGrpSpPr>
              <a:grpSpLocks/>
            </p:cNvGrpSpPr>
            <p:nvPr/>
          </p:nvGrpSpPr>
          <p:grpSpPr bwMode="auto">
            <a:xfrm>
              <a:off x="2636838" y="1812925"/>
              <a:ext cx="114300" cy="539750"/>
              <a:chOff x="94" y="153"/>
              <a:chExt cx="98" cy="559"/>
            </a:xfrm>
          </p:grpSpPr>
          <p:sp>
            <p:nvSpPr>
              <p:cNvPr id="98830" name="Text Box 526"/>
              <p:cNvSpPr txBox="1">
                <a:spLocks noChangeArrowheads="1"/>
              </p:cNvSpPr>
              <p:nvPr/>
            </p:nvSpPr>
            <p:spPr bwMode="auto">
              <a:xfrm>
                <a:off x="119" y="15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31" name="Text Box 527"/>
              <p:cNvSpPr txBox="1">
                <a:spLocks noChangeArrowheads="1"/>
              </p:cNvSpPr>
              <p:nvPr/>
            </p:nvSpPr>
            <p:spPr bwMode="auto">
              <a:xfrm>
                <a:off x="119" y="243"/>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32" name="Text Box 528"/>
              <p:cNvSpPr txBox="1">
                <a:spLocks noChangeArrowheads="1"/>
              </p:cNvSpPr>
              <p:nvPr/>
            </p:nvSpPr>
            <p:spPr bwMode="auto">
              <a:xfrm>
                <a:off x="119" y="332"/>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33" name="Text Box 529"/>
              <p:cNvSpPr txBox="1">
                <a:spLocks noChangeArrowheads="1"/>
              </p:cNvSpPr>
              <p:nvPr/>
            </p:nvSpPr>
            <p:spPr bwMode="auto">
              <a:xfrm>
                <a:off x="119" y="42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34" name="Text Box 530"/>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35" name="Text Box 531"/>
              <p:cNvSpPr txBox="1">
                <a:spLocks noChangeArrowheads="1"/>
              </p:cNvSpPr>
              <p:nvPr/>
            </p:nvSpPr>
            <p:spPr bwMode="auto">
              <a:xfrm>
                <a:off x="94"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sp>
          <p:nvSpPr>
            <p:cNvPr id="98836" name="Text Box 532"/>
            <p:cNvSpPr txBox="1">
              <a:spLocks noChangeArrowheads="1"/>
            </p:cNvSpPr>
            <p:nvPr/>
          </p:nvSpPr>
          <p:spPr bwMode="auto">
            <a:xfrm>
              <a:off x="2667000" y="2346325"/>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37" name="Text Box 533"/>
            <p:cNvSpPr txBox="1">
              <a:spLocks noChangeArrowheads="1"/>
            </p:cNvSpPr>
            <p:nvPr/>
          </p:nvSpPr>
          <p:spPr bwMode="auto">
            <a:xfrm>
              <a:off x="2667000" y="2433638"/>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38" name="Text Box 534"/>
            <p:cNvSpPr txBox="1">
              <a:spLocks noChangeArrowheads="1"/>
            </p:cNvSpPr>
            <p:nvPr/>
          </p:nvSpPr>
          <p:spPr bwMode="auto">
            <a:xfrm>
              <a:off x="2667000" y="2519363"/>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39" name="Text Box 535"/>
            <p:cNvSpPr txBox="1">
              <a:spLocks noChangeArrowheads="1"/>
            </p:cNvSpPr>
            <p:nvPr/>
          </p:nvSpPr>
          <p:spPr bwMode="auto">
            <a:xfrm>
              <a:off x="2667000" y="2609850"/>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40" name="Text Box 536"/>
            <p:cNvSpPr txBox="1">
              <a:spLocks noChangeArrowheads="1"/>
            </p:cNvSpPr>
            <p:nvPr/>
          </p:nvSpPr>
          <p:spPr bwMode="auto">
            <a:xfrm>
              <a:off x="2667000" y="2698750"/>
              <a:ext cx="762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41" name="Text Box 537"/>
            <p:cNvSpPr txBox="1">
              <a:spLocks noChangeArrowheads="1"/>
            </p:cNvSpPr>
            <p:nvPr/>
          </p:nvSpPr>
          <p:spPr bwMode="auto">
            <a:xfrm>
              <a:off x="2640013" y="2792413"/>
              <a:ext cx="11430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nvGrpSpPr>
            <p:cNvPr id="98842" name="Group 538"/>
            <p:cNvGrpSpPr>
              <a:grpSpLocks/>
            </p:cNvGrpSpPr>
            <p:nvPr/>
          </p:nvGrpSpPr>
          <p:grpSpPr bwMode="auto">
            <a:xfrm>
              <a:off x="2638425" y="2882900"/>
              <a:ext cx="115888" cy="541338"/>
              <a:chOff x="94" y="153"/>
              <a:chExt cx="100" cy="560"/>
            </a:xfrm>
          </p:grpSpPr>
          <p:sp>
            <p:nvSpPr>
              <p:cNvPr id="98843" name="Text Box 539"/>
              <p:cNvSpPr txBox="1">
                <a:spLocks noChangeArrowheads="1"/>
              </p:cNvSpPr>
              <p:nvPr/>
            </p:nvSpPr>
            <p:spPr bwMode="auto">
              <a:xfrm>
                <a:off x="119" y="15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44" name="Text Box 540"/>
              <p:cNvSpPr txBox="1">
                <a:spLocks noChangeArrowheads="1"/>
              </p:cNvSpPr>
              <p:nvPr/>
            </p:nvSpPr>
            <p:spPr bwMode="auto">
              <a:xfrm>
                <a:off x="119" y="24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45" name="Text Box 541"/>
              <p:cNvSpPr txBox="1">
                <a:spLocks noChangeArrowheads="1"/>
              </p:cNvSpPr>
              <p:nvPr/>
            </p:nvSpPr>
            <p:spPr bwMode="auto">
              <a:xfrm>
                <a:off x="119"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46" name="Text Box 542"/>
              <p:cNvSpPr txBox="1">
                <a:spLocks noChangeArrowheads="1"/>
              </p:cNvSpPr>
              <p:nvPr/>
            </p:nvSpPr>
            <p:spPr bwMode="auto">
              <a:xfrm>
                <a:off x="119" y="42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47" name="Text Box 543"/>
              <p:cNvSpPr txBox="1">
                <a:spLocks noChangeArrowheads="1"/>
              </p:cNvSpPr>
              <p:nvPr/>
            </p:nvSpPr>
            <p:spPr bwMode="auto">
              <a:xfrm>
                <a:off x="119" y="51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48" name="Text Box 544"/>
              <p:cNvSpPr txBox="1">
                <a:spLocks noChangeArrowheads="1"/>
              </p:cNvSpPr>
              <p:nvPr/>
            </p:nvSpPr>
            <p:spPr bwMode="auto">
              <a:xfrm>
                <a:off x="94" y="618"/>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49" name="Group 545"/>
            <p:cNvGrpSpPr>
              <a:grpSpLocks/>
            </p:cNvGrpSpPr>
            <p:nvPr/>
          </p:nvGrpSpPr>
          <p:grpSpPr bwMode="auto">
            <a:xfrm>
              <a:off x="2640013" y="3419475"/>
              <a:ext cx="115887" cy="538163"/>
              <a:chOff x="94" y="154"/>
              <a:chExt cx="100" cy="558"/>
            </a:xfrm>
          </p:grpSpPr>
          <p:sp>
            <p:nvSpPr>
              <p:cNvPr id="98850" name="Text Box 546"/>
              <p:cNvSpPr txBox="1">
                <a:spLocks noChangeArrowheads="1"/>
              </p:cNvSpPr>
              <p:nvPr/>
            </p:nvSpPr>
            <p:spPr bwMode="auto">
              <a:xfrm>
                <a:off x="119" y="15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51" name="Text Box 547"/>
              <p:cNvSpPr txBox="1">
                <a:spLocks noChangeArrowheads="1"/>
              </p:cNvSpPr>
              <p:nvPr/>
            </p:nvSpPr>
            <p:spPr bwMode="auto">
              <a:xfrm>
                <a:off x="119" y="24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52" name="Text Box 548"/>
              <p:cNvSpPr txBox="1">
                <a:spLocks noChangeArrowheads="1"/>
              </p:cNvSpPr>
              <p:nvPr/>
            </p:nvSpPr>
            <p:spPr bwMode="auto">
              <a:xfrm>
                <a:off x="119"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53" name="Text Box 549"/>
              <p:cNvSpPr txBox="1">
                <a:spLocks noChangeArrowheads="1"/>
              </p:cNvSpPr>
              <p:nvPr/>
            </p:nvSpPr>
            <p:spPr bwMode="auto">
              <a:xfrm>
                <a:off x="119" y="427"/>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54" name="Text Box 550"/>
              <p:cNvSpPr txBox="1">
                <a:spLocks noChangeArrowheads="1"/>
              </p:cNvSpPr>
              <p:nvPr/>
            </p:nvSpPr>
            <p:spPr bwMode="auto">
              <a:xfrm>
                <a:off x="119" y="51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55" name="Text Box 551"/>
              <p:cNvSpPr txBox="1">
                <a:spLocks noChangeArrowheads="1"/>
              </p:cNvSpPr>
              <p:nvPr/>
            </p:nvSpPr>
            <p:spPr bwMode="auto">
              <a:xfrm>
                <a:off x="94" y="617"/>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56" name="Group 552"/>
            <p:cNvGrpSpPr>
              <a:grpSpLocks/>
            </p:cNvGrpSpPr>
            <p:nvPr/>
          </p:nvGrpSpPr>
          <p:grpSpPr bwMode="auto">
            <a:xfrm>
              <a:off x="2638425" y="3954463"/>
              <a:ext cx="115888" cy="539750"/>
              <a:chOff x="94" y="153"/>
              <a:chExt cx="100" cy="559"/>
            </a:xfrm>
          </p:grpSpPr>
          <p:sp>
            <p:nvSpPr>
              <p:cNvPr id="98857" name="Text Box 553"/>
              <p:cNvSpPr txBox="1">
                <a:spLocks noChangeArrowheads="1"/>
              </p:cNvSpPr>
              <p:nvPr/>
            </p:nvSpPr>
            <p:spPr bwMode="auto">
              <a:xfrm>
                <a:off x="119" y="15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58" name="Text Box 554"/>
              <p:cNvSpPr txBox="1">
                <a:spLocks noChangeArrowheads="1"/>
              </p:cNvSpPr>
              <p:nvPr/>
            </p:nvSpPr>
            <p:spPr bwMode="auto">
              <a:xfrm>
                <a:off x="119" y="24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59" name="Text Box 555"/>
              <p:cNvSpPr txBox="1">
                <a:spLocks noChangeArrowheads="1"/>
              </p:cNvSpPr>
              <p:nvPr/>
            </p:nvSpPr>
            <p:spPr bwMode="auto">
              <a:xfrm>
                <a:off x="119" y="33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60" name="Text Box 556"/>
              <p:cNvSpPr txBox="1">
                <a:spLocks noChangeArrowheads="1"/>
              </p:cNvSpPr>
              <p:nvPr/>
            </p:nvSpPr>
            <p:spPr bwMode="auto">
              <a:xfrm>
                <a:off x="119" y="42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61" name="Text Box 557"/>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62" name="Text Box 558"/>
              <p:cNvSpPr txBox="1">
                <a:spLocks noChangeArrowheads="1"/>
              </p:cNvSpPr>
              <p:nvPr/>
            </p:nvSpPr>
            <p:spPr bwMode="auto">
              <a:xfrm>
                <a:off x="94" y="617"/>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63" name="Group 559"/>
            <p:cNvGrpSpPr>
              <a:grpSpLocks/>
            </p:cNvGrpSpPr>
            <p:nvPr/>
          </p:nvGrpSpPr>
          <p:grpSpPr bwMode="auto">
            <a:xfrm>
              <a:off x="2636838" y="4491038"/>
              <a:ext cx="114300" cy="538162"/>
              <a:chOff x="94" y="154"/>
              <a:chExt cx="98" cy="558"/>
            </a:xfrm>
          </p:grpSpPr>
          <p:sp>
            <p:nvSpPr>
              <p:cNvPr id="98864" name="Text Box 560"/>
              <p:cNvSpPr txBox="1">
                <a:spLocks noChangeArrowheads="1"/>
              </p:cNvSpPr>
              <p:nvPr/>
            </p:nvSpPr>
            <p:spPr bwMode="auto">
              <a:xfrm>
                <a:off x="119" y="15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65" name="Text Box 561"/>
              <p:cNvSpPr txBox="1">
                <a:spLocks noChangeArrowheads="1"/>
              </p:cNvSpPr>
              <p:nvPr/>
            </p:nvSpPr>
            <p:spPr bwMode="auto">
              <a:xfrm>
                <a:off x="119" y="245"/>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66" name="Text Box 562"/>
              <p:cNvSpPr txBox="1">
                <a:spLocks noChangeArrowheads="1"/>
              </p:cNvSpPr>
              <p:nvPr/>
            </p:nvSpPr>
            <p:spPr bwMode="auto">
              <a:xfrm>
                <a:off x="119"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67" name="Text Box 563"/>
              <p:cNvSpPr txBox="1">
                <a:spLocks noChangeArrowheads="1"/>
              </p:cNvSpPr>
              <p:nvPr/>
            </p:nvSpPr>
            <p:spPr bwMode="auto">
              <a:xfrm>
                <a:off x="119" y="427"/>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68" name="Text Box 564"/>
              <p:cNvSpPr txBox="1">
                <a:spLocks noChangeArrowheads="1"/>
              </p:cNvSpPr>
              <p:nvPr/>
            </p:nvSpPr>
            <p:spPr bwMode="auto">
              <a:xfrm>
                <a:off x="119" y="519"/>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69" name="Text Box 565"/>
              <p:cNvSpPr txBox="1">
                <a:spLocks noChangeArrowheads="1"/>
              </p:cNvSpPr>
              <p:nvPr/>
            </p:nvSpPr>
            <p:spPr bwMode="auto">
              <a:xfrm>
                <a:off x="94"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aphicFrame>
          <p:nvGraphicFramePr>
            <p:cNvPr id="98870" name="Object 566"/>
            <p:cNvGraphicFramePr>
              <a:graphicFrameLocks noChangeAspect="1"/>
            </p:cNvGraphicFramePr>
            <p:nvPr>
              <p:extLst>
                <p:ext uri="{D42A27DB-BD31-4B8C-83A1-F6EECF244321}">
                  <p14:modId xmlns:p14="http://schemas.microsoft.com/office/powerpoint/2010/main" val="217784017"/>
                </p:ext>
              </p:extLst>
            </p:nvPr>
          </p:nvGraphicFramePr>
          <p:xfrm>
            <a:off x="2770188" y="5018088"/>
            <a:ext cx="1743075" cy="531812"/>
          </p:xfrm>
          <a:graphic>
            <a:graphicData uri="http://schemas.openxmlformats.org/presentationml/2006/ole">
              <mc:AlternateContent xmlns:mc="http://schemas.openxmlformats.org/markup-compatibility/2006">
                <mc:Choice xmlns:v="urn:schemas-microsoft-com:vml" Requires="v">
                  <p:oleObj spid="_x0000_s2778" name="Photo Editor Photo" r:id="rId42" imgW="7516274" imgH="7028571" progId="MSPhotoEd.3">
                    <p:embed/>
                  </p:oleObj>
                </mc:Choice>
                <mc:Fallback>
                  <p:oleObj name="Photo Editor Photo" r:id="rId42" imgW="7516274" imgH="7028571" progId="MSPhotoEd.3">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770188" y="5018088"/>
                          <a:ext cx="1743075"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871" name="Rectangle 567"/>
            <p:cNvSpPr>
              <a:spLocks noChangeArrowheads="1"/>
            </p:cNvSpPr>
            <p:nvPr/>
          </p:nvSpPr>
          <p:spPr bwMode="auto">
            <a:xfrm>
              <a:off x="2771775" y="5322888"/>
              <a:ext cx="109538" cy="22066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sp>
          <p:nvSpPr>
            <p:cNvPr id="98872" name="Rectangle 568"/>
            <p:cNvSpPr>
              <a:spLocks noChangeArrowheads="1"/>
            </p:cNvSpPr>
            <p:nvPr/>
          </p:nvSpPr>
          <p:spPr bwMode="auto">
            <a:xfrm>
              <a:off x="2838450" y="5470525"/>
              <a:ext cx="14414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26-Feb-2004 20:10:30 - 03-Mar-2004 05:11:02</a:t>
              </a:r>
            </a:p>
          </p:txBody>
        </p:sp>
        <p:grpSp>
          <p:nvGrpSpPr>
            <p:cNvPr id="98873" name="Group 569"/>
            <p:cNvGrpSpPr>
              <a:grpSpLocks/>
            </p:cNvGrpSpPr>
            <p:nvPr/>
          </p:nvGrpSpPr>
          <p:grpSpPr bwMode="auto">
            <a:xfrm>
              <a:off x="2644775" y="5033963"/>
              <a:ext cx="114300" cy="539750"/>
              <a:chOff x="94" y="152"/>
              <a:chExt cx="98" cy="560"/>
            </a:xfrm>
          </p:grpSpPr>
          <p:sp>
            <p:nvSpPr>
              <p:cNvPr id="98874" name="Text Box 570"/>
              <p:cNvSpPr txBox="1">
                <a:spLocks noChangeArrowheads="1"/>
              </p:cNvSpPr>
              <p:nvPr/>
            </p:nvSpPr>
            <p:spPr bwMode="auto">
              <a:xfrm>
                <a:off x="123" y="152"/>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75" name="Text Box 571"/>
              <p:cNvSpPr txBox="1">
                <a:spLocks noChangeArrowheads="1"/>
              </p:cNvSpPr>
              <p:nvPr/>
            </p:nvSpPr>
            <p:spPr bwMode="auto">
              <a:xfrm>
                <a:off x="123" y="24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76" name="Text Box 572"/>
              <p:cNvSpPr txBox="1">
                <a:spLocks noChangeArrowheads="1"/>
              </p:cNvSpPr>
              <p:nvPr/>
            </p:nvSpPr>
            <p:spPr bwMode="auto">
              <a:xfrm>
                <a:off x="123"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77" name="Text Box 573"/>
              <p:cNvSpPr txBox="1">
                <a:spLocks noChangeArrowheads="1"/>
              </p:cNvSpPr>
              <p:nvPr/>
            </p:nvSpPr>
            <p:spPr bwMode="auto">
              <a:xfrm>
                <a:off x="123" y="425"/>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78" name="Text Box 574"/>
              <p:cNvSpPr txBox="1">
                <a:spLocks noChangeArrowheads="1"/>
              </p:cNvSpPr>
              <p:nvPr/>
            </p:nvSpPr>
            <p:spPr bwMode="auto">
              <a:xfrm>
                <a:off x="123" y="519"/>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79" name="Text Box 575"/>
              <p:cNvSpPr txBox="1">
                <a:spLocks noChangeArrowheads="1"/>
              </p:cNvSpPr>
              <p:nvPr/>
            </p:nvSpPr>
            <p:spPr bwMode="auto">
              <a:xfrm>
                <a:off x="94" y="616"/>
                <a:ext cx="9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80" name="Group 576"/>
            <p:cNvGrpSpPr>
              <a:grpSpLocks/>
            </p:cNvGrpSpPr>
            <p:nvPr/>
          </p:nvGrpSpPr>
          <p:grpSpPr bwMode="auto">
            <a:xfrm>
              <a:off x="4622800" y="1814513"/>
              <a:ext cx="114300" cy="539750"/>
              <a:chOff x="94" y="153"/>
              <a:chExt cx="98" cy="559"/>
            </a:xfrm>
          </p:grpSpPr>
          <p:sp>
            <p:nvSpPr>
              <p:cNvPr id="98881" name="Text Box 577"/>
              <p:cNvSpPr txBox="1">
                <a:spLocks noChangeArrowheads="1"/>
              </p:cNvSpPr>
              <p:nvPr/>
            </p:nvSpPr>
            <p:spPr bwMode="auto">
              <a:xfrm>
                <a:off x="119" y="15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82" name="Text Box 578"/>
              <p:cNvSpPr txBox="1">
                <a:spLocks noChangeArrowheads="1"/>
              </p:cNvSpPr>
              <p:nvPr/>
            </p:nvSpPr>
            <p:spPr bwMode="auto">
              <a:xfrm>
                <a:off x="119" y="243"/>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83" name="Text Box 579"/>
              <p:cNvSpPr txBox="1">
                <a:spLocks noChangeArrowheads="1"/>
              </p:cNvSpPr>
              <p:nvPr/>
            </p:nvSpPr>
            <p:spPr bwMode="auto">
              <a:xfrm>
                <a:off x="119" y="33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84" name="Text Box 580"/>
              <p:cNvSpPr txBox="1">
                <a:spLocks noChangeArrowheads="1"/>
              </p:cNvSpPr>
              <p:nvPr/>
            </p:nvSpPr>
            <p:spPr bwMode="auto">
              <a:xfrm>
                <a:off x="119" y="42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85" name="Text Box 581"/>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86" name="Text Box 582"/>
              <p:cNvSpPr txBox="1">
                <a:spLocks noChangeArrowheads="1"/>
              </p:cNvSpPr>
              <p:nvPr/>
            </p:nvSpPr>
            <p:spPr bwMode="auto">
              <a:xfrm>
                <a:off x="94"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87" name="Group 583"/>
            <p:cNvGrpSpPr>
              <a:grpSpLocks/>
            </p:cNvGrpSpPr>
            <p:nvPr/>
          </p:nvGrpSpPr>
          <p:grpSpPr bwMode="auto">
            <a:xfrm>
              <a:off x="4622800" y="2887663"/>
              <a:ext cx="115888" cy="539750"/>
              <a:chOff x="94" y="152"/>
              <a:chExt cx="100" cy="559"/>
            </a:xfrm>
          </p:grpSpPr>
          <p:sp>
            <p:nvSpPr>
              <p:cNvPr id="98888" name="Text Box 584"/>
              <p:cNvSpPr txBox="1">
                <a:spLocks noChangeArrowheads="1"/>
              </p:cNvSpPr>
              <p:nvPr/>
            </p:nvSpPr>
            <p:spPr bwMode="auto">
              <a:xfrm>
                <a:off x="121" y="152"/>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89" name="Text Box 585"/>
              <p:cNvSpPr txBox="1">
                <a:spLocks noChangeArrowheads="1"/>
              </p:cNvSpPr>
              <p:nvPr/>
            </p:nvSpPr>
            <p:spPr bwMode="auto">
              <a:xfrm>
                <a:off x="121" y="244"/>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90" name="Text Box 586"/>
              <p:cNvSpPr txBox="1">
                <a:spLocks noChangeArrowheads="1"/>
              </p:cNvSpPr>
              <p:nvPr/>
            </p:nvSpPr>
            <p:spPr bwMode="auto">
              <a:xfrm>
                <a:off x="121" y="331"/>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91" name="Text Box 587"/>
              <p:cNvSpPr txBox="1">
                <a:spLocks noChangeArrowheads="1"/>
              </p:cNvSpPr>
              <p:nvPr/>
            </p:nvSpPr>
            <p:spPr bwMode="auto">
              <a:xfrm>
                <a:off x="121" y="427"/>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92" name="Text Box 588"/>
              <p:cNvSpPr txBox="1">
                <a:spLocks noChangeArrowheads="1"/>
              </p:cNvSpPr>
              <p:nvPr/>
            </p:nvSpPr>
            <p:spPr bwMode="auto">
              <a:xfrm>
                <a:off x="121" y="519"/>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893" name="Text Box 589"/>
              <p:cNvSpPr txBox="1">
                <a:spLocks noChangeArrowheads="1"/>
              </p:cNvSpPr>
              <p:nvPr/>
            </p:nvSpPr>
            <p:spPr bwMode="auto">
              <a:xfrm>
                <a:off x="94" y="615"/>
                <a:ext cx="10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894" name="Group 590"/>
            <p:cNvGrpSpPr>
              <a:grpSpLocks/>
            </p:cNvGrpSpPr>
            <p:nvPr/>
          </p:nvGrpSpPr>
          <p:grpSpPr bwMode="auto">
            <a:xfrm>
              <a:off x="4622800" y="3424238"/>
              <a:ext cx="115888" cy="541337"/>
              <a:chOff x="94" y="153"/>
              <a:chExt cx="100" cy="560"/>
            </a:xfrm>
          </p:grpSpPr>
          <p:sp>
            <p:nvSpPr>
              <p:cNvPr id="98895" name="Text Box 591"/>
              <p:cNvSpPr txBox="1">
                <a:spLocks noChangeArrowheads="1"/>
              </p:cNvSpPr>
              <p:nvPr/>
            </p:nvSpPr>
            <p:spPr bwMode="auto">
              <a:xfrm>
                <a:off x="121" y="153"/>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896" name="Text Box 592"/>
              <p:cNvSpPr txBox="1">
                <a:spLocks noChangeArrowheads="1"/>
              </p:cNvSpPr>
              <p:nvPr/>
            </p:nvSpPr>
            <p:spPr bwMode="auto">
              <a:xfrm>
                <a:off x="119" y="24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897" name="Text Box 593"/>
              <p:cNvSpPr txBox="1">
                <a:spLocks noChangeArrowheads="1"/>
              </p:cNvSpPr>
              <p:nvPr/>
            </p:nvSpPr>
            <p:spPr bwMode="auto">
              <a:xfrm>
                <a:off x="119"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898" name="Text Box 594"/>
              <p:cNvSpPr txBox="1">
                <a:spLocks noChangeArrowheads="1"/>
              </p:cNvSpPr>
              <p:nvPr/>
            </p:nvSpPr>
            <p:spPr bwMode="auto">
              <a:xfrm>
                <a:off x="121" y="426"/>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899" name="Text Box 595"/>
              <p:cNvSpPr txBox="1">
                <a:spLocks noChangeArrowheads="1"/>
              </p:cNvSpPr>
              <p:nvPr/>
            </p:nvSpPr>
            <p:spPr bwMode="auto">
              <a:xfrm>
                <a:off x="119" y="51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00" name="Text Box 596"/>
              <p:cNvSpPr txBox="1">
                <a:spLocks noChangeArrowheads="1"/>
              </p:cNvSpPr>
              <p:nvPr/>
            </p:nvSpPr>
            <p:spPr bwMode="auto">
              <a:xfrm>
                <a:off x="94" y="618"/>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01" name="Group 597"/>
            <p:cNvGrpSpPr>
              <a:grpSpLocks/>
            </p:cNvGrpSpPr>
            <p:nvPr/>
          </p:nvGrpSpPr>
          <p:grpSpPr bwMode="auto">
            <a:xfrm>
              <a:off x="4621213" y="3968750"/>
              <a:ext cx="114300" cy="538163"/>
              <a:chOff x="94" y="154"/>
              <a:chExt cx="99" cy="559"/>
            </a:xfrm>
          </p:grpSpPr>
          <p:sp>
            <p:nvSpPr>
              <p:cNvPr id="98902" name="Text Box 598"/>
              <p:cNvSpPr txBox="1">
                <a:spLocks noChangeArrowheads="1"/>
              </p:cNvSpPr>
              <p:nvPr/>
            </p:nvSpPr>
            <p:spPr bwMode="auto">
              <a:xfrm>
                <a:off x="119" y="154"/>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03" name="Text Box 599"/>
              <p:cNvSpPr txBox="1">
                <a:spLocks noChangeArrowheads="1"/>
              </p:cNvSpPr>
              <p:nvPr/>
            </p:nvSpPr>
            <p:spPr bwMode="auto">
              <a:xfrm>
                <a:off x="119" y="243"/>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04" name="Text Box 600"/>
              <p:cNvSpPr txBox="1">
                <a:spLocks noChangeArrowheads="1"/>
              </p:cNvSpPr>
              <p:nvPr/>
            </p:nvSpPr>
            <p:spPr bwMode="auto">
              <a:xfrm>
                <a:off x="119" y="330"/>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05" name="Text Box 601"/>
              <p:cNvSpPr txBox="1">
                <a:spLocks noChangeArrowheads="1"/>
              </p:cNvSpPr>
              <p:nvPr/>
            </p:nvSpPr>
            <p:spPr bwMode="auto">
              <a:xfrm>
                <a:off x="120" y="424"/>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06" name="Text Box 602"/>
              <p:cNvSpPr txBox="1">
                <a:spLocks noChangeArrowheads="1"/>
              </p:cNvSpPr>
              <p:nvPr/>
            </p:nvSpPr>
            <p:spPr bwMode="auto">
              <a:xfrm>
                <a:off x="119" y="520"/>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07" name="Text Box 603"/>
              <p:cNvSpPr txBox="1">
                <a:spLocks noChangeArrowheads="1"/>
              </p:cNvSpPr>
              <p:nvPr/>
            </p:nvSpPr>
            <p:spPr bwMode="auto">
              <a:xfrm>
                <a:off x="94" y="617"/>
                <a:ext cx="99"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08" name="Group 604"/>
            <p:cNvGrpSpPr>
              <a:grpSpLocks/>
            </p:cNvGrpSpPr>
            <p:nvPr/>
          </p:nvGrpSpPr>
          <p:grpSpPr bwMode="auto">
            <a:xfrm>
              <a:off x="4622800" y="4497388"/>
              <a:ext cx="115888" cy="538162"/>
              <a:chOff x="94" y="153"/>
              <a:chExt cx="100" cy="559"/>
            </a:xfrm>
          </p:grpSpPr>
          <p:sp>
            <p:nvSpPr>
              <p:cNvPr id="98909" name="Text Box 605"/>
              <p:cNvSpPr txBox="1">
                <a:spLocks noChangeArrowheads="1"/>
              </p:cNvSpPr>
              <p:nvPr/>
            </p:nvSpPr>
            <p:spPr bwMode="auto">
              <a:xfrm>
                <a:off x="119" y="153"/>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10" name="Text Box 606"/>
              <p:cNvSpPr txBox="1">
                <a:spLocks noChangeArrowheads="1"/>
              </p:cNvSpPr>
              <p:nvPr/>
            </p:nvSpPr>
            <p:spPr bwMode="auto">
              <a:xfrm>
                <a:off x="119" y="24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11" name="Text Box 607"/>
              <p:cNvSpPr txBox="1">
                <a:spLocks noChangeArrowheads="1"/>
              </p:cNvSpPr>
              <p:nvPr/>
            </p:nvSpPr>
            <p:spPr bwMode="auto">
              <a:xfrm>
                <a:off x="119" y="33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12" name="Text Box 608"/>
              <p:cNvSpPr txBox="1">
                <a:spLocks noChangeArrowheads="1"/>
              </p:cNvSpPr>
              <p:nvPr/>
            </p:nvSpPr>
            <p:spPr bwMode="auto">
              <a:xfrm>
                <a:off x="119" y="427"/>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13" name="Text Box 609"/>
              <p:cNvSpPr txBox="1">
                <a:spLocks noChangeArrowheads="1"/>
              </p:cNvSpPr>
              <p:nvPr/>
            </p:nvSpPr>
            <p:spPr bwMode="auto">
              <a:xfrm>
                <a:off x="119" y="52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14" name="Text Box 610"/>
              <p:cNvSpPr txBox="1">
                <a:spLocks noChangeArrowheads="1"/>
              </p:cNvSpPr>
              <p:nvPr/>
            </p:nvSpPr>
            <p:spPr bwMode="auto">
              <a:xfrm>
                <a:off x="94" y="616"/>
                <a:ext cx="10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15" name="Group 611"/>
            <p:cNvGrpSpPr>
              <a:grpSpLocks/>
            </p:cNvGrpSpPr>
            <p:nvPr/>
          </p:nvGrpSpPr>
          <p:grpSpPr bwMode="auto">
            <a:xfrm>
              <a:off x="4622800" y="5035550"/>
              <a:ext cx="114300" cy="539750"/>
              <a:chOff x="94" y="154"/>
              <a:chExt cx="98" cy="558"/>
            </a:xfrm>
          </p:grpSpPr>
          <p:sp>
            <p:nvSpPr>
              <p:cNvPr id="98916" name="Text Box 612"/>
              <p:cNvSpPr txBox="1">
                <a:spLocks noChangeArrowheads="1"/>
              </p:cNvSpPr>
              <p:nvPr/>
            </p:nvSpPr>
            <p:spPr bwMode="auto">
              <a:xfrm>
                <a:off x="119" y="15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17" name="Text Box 613"/>
              <p:cNvSpPr txBox="1">
                <a:spLocks noChangeArrowheads="1"/>
              </p:cNvSpPr>
              <p:nvPr/>
            </p:nvSpPr>
            <p:spPr bwMode="auto">
              <a:xfrm>
                <a:off x="119" y="24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18" name="Text Box 614"/>
              <p:cNvSpPr txBox="1">
                <a:spLocks noChangeArrowheads="1"/>
              </p:cNvSpPr>
              <p:nvPr/>
            </p:nvSpPr>
            <p:spPr bwMode="auto">
              <a:xfrm>
                <a:off x="119" y="33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19" name="Text Box 615"/>
              <p:cNvSpPr txBox="1">
                <a:spLocks noChangeArrowheads="1"/>
              </p:cNvSpPr>
              <p:nvPr/>
            </p:nvSpPr>
            <p:spPr bwMode="auto">
              <a:xfrm>
                <a:off x="119" y="426"/>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20" name="Text Box 616"/>
              <p:cNvSpPr txBox="1">
                <a:spLocks noChangeArrowheads="1"/>
              </p:cNvSpPr>
              <p:nvPr/>
            </p:nvSpPr>
            <p:spPr bwMode="auto">
              <a:xfrm>
                <a:off x="119" y="518"/>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21" name="Text Box 617"/>
              <p:cNvSpPr txBox="1">
                <a:spLocks noChangeArrowheads="1"/>
              </p:cNvSpPr>
              <p:nvPr/>
            </p:nvSpPr>
            <p:spPr bwMode="auto">
              <a:xfrm>
                <a:off x="94"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22" name="Group 618"/>
            <p:cNvGrpSpPr>
              <a:grpSpLocks/>
            </p:cNvGrpSpPr>
            <p:nvPr/>
          </p:nvGrpSpPr>
          <p:grpSpPr bwMode="auto">
            <a:xfrm>
              <a:off x="6592888" y="1284288"/>
              <a:ext cx="114300" cy="539750"/>
              <a:chOff x="94" y="152"/>
              <a:chExt cx="98" cy="560"/>
            </a:xfrm>
          </p:grpSpPr>
          <p:sp>
            <p:nvSpPr>
              <p:cNvPr id="98923" name="Text Box 619"/>
              <p:cNvSpPr txBox="1">
                <a:spLocks noChangeArrowheads="1"/>
              </p:cNvSpPr>
              <p:nvPr/>
            </p:nvSpPr>
            <p:spPr bwMode="auto">
              <a:xfrm>
                <a:off x="119" y="152"/>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24" name="Text Box 620"/>
              <p:cNvSpPr txBox="1">
                <a:spLocks noChangeArrowheads="1"/>
              </p:cNvSpPr>
              <p:nvPr/>
            </p:nvSpPr>
            <p:spPr bwMode="auto">
              <a:xfrm>
                <a:off x="119" y="24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25" name="Text Box 621"/>
              <p:cNvSpPr txBox="1">
                <a:spLocks noChangeArrowheads="1"/>
              </p:cNvSpPr>
              <p:nvPr/>
            </p:nvSpPr>
            <p:spPr bwMode="auto">
              <a:xfrm>
                <a:off x="119" y="33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26" name="Text Box 622"/>
              <p:cNvSpPr txBox="1">
                <a:spLocks noChangeArrowheads="1"/>
              </p:cNvSpPr>
              <p:nvPr/>
            </p:nvSpPr>
            <p:spPr bwMode="auto">
              <a:xfrm>
                <a:off x="119" y="427"/>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27" name="Text Box 623"/>
              <p:cNvSpPr txBox="1">
                <a:spLocks noChangeArrowheads="1"/>
              </p:cNvSpPr>
              <p:nvPr/>
            </p:nvSpPr>
            <p:spPr bwMode="auto">
              <a:xfrm>
                <a:off x="119" y="519"/>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28" name="Text Box 624"/>
              <p:cNvSpPr txBox="1">
                <a:spLocks noChangeArrowheads="1"/>
              </p:cNvSpPr>
              <p:nvPr/>
            </p:nvSpPr>
            <p:spPr bwMode="auto">
              <a:xfrm>
                <a:off x="94" y="616"/>
                <a:ext cx="9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aphicFrame>
          <p:nvGraphicFramePr>
            <p:cNvPr id="98929" name="Object 625"/>
            <p:cNvGraphicFramePr>
              <a:graphicFrameLocks noChangeAspect="1"/>
            </p:cNvGraphicFramePr>
            <p:nvPr>
              <p:extLst>
                <p:ext uri="{D42A27DB-BD31-4B8C-83A1-F6EECF244321}">
                  <p14:modId xmlns:p14="http://schemas.microsoft.com/office/powerpoint/2010/main" val="2435346973"/>
                </p:ext>
              </p:extLst>
            </p:nvPr>
          </p:nvGraphicFramePr>
          <p:xfrm>
            <a:off x="7062788" y="1816100"/>
            <a:ext cx="1303337" cy="403225"/>
          </p:xfrm>
          <a:graphic>
            <a:graphicData uri="http://schemas.openxmlformats.org/presentationml/2006/ole">
              <mc:AlternateContent xmlns:mc="http://schemas.openxmlformats.org/markup-compatibility/2006">
                <mc:Choice xmlns:v="urn:schemas-microsoft-com:vml" Requires="v">
                  <p:oleObj spid="_x0000_s2779" name="Photo Editor Photo" r:id="rId44" imgW="5695238" imgH="6542857" progId="MSPhotoEd.3">
                    <p:embed/>
                  </p:oleObj>
                </mc:Choice>
                <mc:Fallback>
                  <p:oleObj name="Photo Editor Photo" r:id="rId44" imgW="5695238" imgH="6542857" progId="MSPhotoEd.3">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062788" y="1816100"/>
                          <a:ext cx="13033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930" name="Rectangle 626"/>
            <p:cNvSpPr>
              <a:spLocks noChangeArrowheads="1"/>
            </p:cNvSpPr>
            <p:nvPr/>
          </p:nvSpPr>
          <p:spPr bwMode="auto">
            <a:xfrm>
              <a:off x="6727825" y="2212975"/>
              <a:ext cx="1738313" cy="1222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1" name="Rectangle 627"/>
            <p:cNvSpPr>
              <a:spLocks noChangeArrowheads="1"/>
            </p:cNvSpPr>
            <p:nvPr/>
          </p:nvSpPr>
          <p:spPr bwMode="auto">
            <a:xfrm>
              <a:off x="6729413" y="1804988"/>
              <a:ext cx="1751012" cy="53498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932" name="Group 628"/>
            <p:cNvGrpSpPr>
              <a:grpSpLocks/>
            </p:cNvGrpSpPr>
            <p:nvPr/>
          </p:nvGrpSpPr>
          <p:grpSpPr bwMode="auto">
            <a:xfrm>
              <a:off x="6835775" y="2335213"/>
              <a:ext cx="1495425" cy="34925"/>
              <a:chOff x="1644" y="2976"/>
              <a:chExt cx="1980" cy="64"/>
            </a:xfrm>
          </p:grpSpPr>
          <p:sp>
            <p:nvSpPr>
              <p:cNvPr id="98933" name="Line 629"/>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4" name="Line 630"/>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5" name="Line 631"/>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6" name="Line 632"/>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7" name="Line 633"/>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8" name="Line 634"/>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39" name="Line 635"/>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8940" name="Group 636"/>
            <p:cNvGrpSpPr>
              <a:grpSpLocks/>
            </p:cNvGrpSpPr>
            <p:nvPr/>
          </p:nvGrpSpPr>
          <p:grpSpPr bwMode="auto">
            <a:xfrm>
              <a:off x="6692900" y="1851025"/>
              <a:ext cx="31750" cy="447675"/>
              <a:chOff x="1436" y="1096"/>
              <a:chExt cx="60" cy="1784"/>
            </a:xfrm>
          </p:grpSpPr>
          <p:sp>
            <p:nvSpPr>
              <p:cNvPr id="98941" name="Line 637"/>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2" name="Line 638"/>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3" name="Line 639"/>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4" name="Line 640"/>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5" name="Line 641"/>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6" name="Line 642"/>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7" name="Line 643"/>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8" name="Line 644"/>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49" name="Line 645"/>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50" name="Line 646"/>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8951" name="Line 647"/>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sp>
          <p:nvSpPr>
            <p:cNvPr id="98952" name="Rectangle 648"/>
            <p:cNvSpPr>
              <a:spLocks noChangeArrowheads="1"/>
            </p:cNvSpPr>
            <p:nvPr/>
          </p:nvSpPr>
          <p:spPr bwMode="auto">
            <a:xfrm>
              <a:off x="6792913" y="2262188"/>
              <a:ext cx="13779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04-Jul-2004 02:36:44 - 09-Jul-2004 07:19:43</a:t>
              </a:r>
            </a:p>
          </p:txBody>
        </p:sp>
        <p:grpSp>
          <p:nvGrpSpPr>
            <p:cNvPr id="98953" name="Group 649"/>
            <p:cNvGrpSpPr>
              <a:grpSpLocks/>
            </p:cNvGrpSpPr>
            <p:nvPr/>
          </p:nvGrpSpPr>
          <p:grpSpPr bwMode="auto">
            <a:xfrm>
              <a:off x="6596063" y="1817688"/>
              <a:ext cx="115887" cy="541337"/>
              <a:chOff x="95" y="153"/>
              <a:chExt cx="100" cy="560"/>
            </a:xfrm>
          </p:grpSpPr>
          <p:sp>
            <p:nvSpPr>
              <p:cNvPr id="98954" name="Text Box 650"/>
              <p:cNvSpPr txBox="1">
                <a:spLocks noChangeArrowheads="1"/>
              </p:cNvSpPr>
              <p:nvPr/>
            </p:nvSpPr>
            <p:spPr bwMode="auto">
              <a:xfrm>
                <a:off x="118" y="153"/>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55" name="Text Box 651"/>
              <p:cNvSpPr txBox="1">
                <a:spLocks noChangeArrowheads="1"/>
              </p:cNvSpPr>
              <p:nvPr/>
            </p:nvSpPr>
            <p:spPr bwMode="auto">
              <a:xfrm>
                <a:off x="118" y="243"/>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56" name="Text Box 652"/>
              <p:cNvSpPr txBox="1">
                <a:spLocks noChangeArrowheads="1"/>
              </p:cNvSpPr>
              <p:nvPr/>
            </p:nvSpPr>
            <p:spPr bwMode="auto">
              <a:xfrm>
                <a:off x="118" y="334"/>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57" name="Text Box 653"/>
              <p:cNvSpPr txBox="1">
                <a:spLocks noChangeArrowheads="1"/>
              </p:cNvSpPr>
              <p:nvPr/>
            </p:nvSpPr>
            <p:spPr bwMode="auto">
              <a:xfrm>
                <a:off x="118" y="429"/>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58" name="Text Box 654"/>
              <p:cNvSpPr txBox="1">
                <a:spLocks noChangeArrowheads="1"/>
              </p:cNvSpPr>
              <p:nvPr/>
            </p:nvSpPr>
            <p:spPr bwMode="auto">
              <a:xfrm>
                <a:off x="118" y="519"/>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59" name="Text Box 655"/>
              <p:cNvSpPr txBox="1">
                <a:spLocks noChangeArrowheads="1"/>
              </p:cNvSpPr>
              <p:nvPr/>
            </p:nvSpPr>
            <p:spPr bwMode="auto">
              <a:xfrm>
                <a:off x="95" y="618"/>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sp>
          <p:nvSpPr>
            <p:cNvPr id="98960" name="Rectangle 656"/>
            <p:cNvSpPr>
              <a:spLocks noChangeArrowheads="1"/>
            </p:cNvSpPr>
            <p:nvPr/>
          </p:nvSpPr>
          <p:spPr bwMode="auto">
            <a:xfrm>
              <a:off x="6789738" y="2798763"/>
              <a:ext cx="14636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17-Aug-2004 15:05:56 - 22-Aug-2004 22:51:44</a:t>
              </a:r>
            </a:p>
          </p:txBody>
        </p:sp>
        <p:sp>
          <p:nvSpPr>
            <p:cNvPr id="98961" name="Rectangle 657"/>
            <p:cNvSpPr>
              <a:spLocks noChangeArrowheads="1"/>
            </p:cNvSpPr>
            <p:nvPr/>
          </p:nvSpPr>
          <p:spPr bwMode="auto">
            <a:xfrm>
              <a:off x="6792913" y="3332163"/>
              <a:ext cx="14287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16-Sep-2004 15:00:53 - 23-Sep-2004 11:57:27</a:t>
              </a:r>
            </a:p>
          </p:txBody>
        </p:sp>
        <p:grpSp>
          <p:nvGrpSpPr>
            <p:cNvPr id="98962" name="Group 658"/>
            <p:cNvGrpSpPr>
              <a:grpSpLocks/>
            </p:cNvGrpSpPr>
            <p:nvPr/>
          </p:nvGrpSpPr>
          <p:grpSpPr bwMode="auto">
            <a:xfrm>
              <a:off x="6596063" y="2354263"/>
              <a:ext cx="114300" cy="538162"/>
              <a:chOff x="95" y="153"/>
              <a:chExt cx="98" cy="559"/>
            </a:xfrm>
          </p:grpSpPr>
          <p:sp>
            <p:nvSpPr>
              <p:cNvPr id="98963" name="Text Box 659"/>
              <p:cNvSpPr txBox="1">
                <a:spLocks noChangeArrowheads="1"/>
              </p:cNvSpPr>
              <p:nvPr/>
            </p:nvSpPr>
            <p:spPr bwMode="auto">
              <a:xfrm>
                <a:off x="120" y="153"/>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64" name="Text Box 660"/>
              <p:cNvSpPr txBox="1">
                <a:spLocks noChangeArrowheads="1"/>
              </p:cNvSpPr>
              <p:nvPr/>
            </p:nvSpPr>
            <p:spPr bwMode="auto">
              <a:xfrm>
                <a:off x="120" y="24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65" name="Text Box 661"/>
              <p:cNvSpPr txBox="1">
                <a:spLocks noChangeArrowheads="1"/>
              </p:cNvSpPr>
              <p:nvPr/>
            </p:nvSpPr>
            <p:spPr bwMode="auto">
              <a:xfrm>
                <a:off x="120" y="33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66" name="Text Box 662"/>
              <p:cNvSpPr txBox="1">
                <a:spLocks noChangeArrowheads="1"/>
              </p:cNvSpPr>
              <p:nvPr/>
            </p:nvSpPr>
            <p:spPr bwMode="auto">
              <a:xfrm>
                <a:off x="120" y="427"/>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67" name="Text Box 663"/>
              <p:cNvSpPr txBox="1">
                <a:spLocks noChangeArrowheads="1"/>
              </p:cNvSpPr>
              <p:nvPr/>
            </p:nvSpPr>
            <p:spPr bwMode="auto">
              <a:xfrm>
                <a:off x="120" y="52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68" name="Text Box 664"/>
              <p:cNvSpPr txBox="1">
                <a:spLocks noChangeArrowheads="1"/>
              </p:cNvSpPr>
              <p:nvPr/>
            </p:nvSpPr>
            <p:spPr bwMode="auto">
              <a:xfrm>
                <a:off x="95" y="616"/>
                <a:ext cx="9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69" name="Group 665"/>
            <p:cNvGrpSpPr>
              <a:grpSpLocks/>
            </p:cNvGrpSpPr>
            <p:nvPr/>
          </p:nvGrpSpPr>
          <p:grpSpPr bwMode="auto">
            <a:xfrm>
              <a:off x="6596063" y="2887663"/>
              <a:ext cx="114300" cy="541337"/>
              <a:chOff x="95" y="152"/>
              <a:chExt cx="98" cy="560"/>
            </a:xfrm>
          </p:grpSpPr>
          <p:sp>
            <p:nvSpPr>
              <p:cNvPr id="98970" name="Text Box 666"/>
              <p:cNvSpPr txBox="1">
                <a:spLocks noChangeArrowheads="1"/>
              </p:cNvSpPr>
              <p:nvPr/>
            </p:nvSpPr>
            <p:spPr bwMode="auto">
              <a:xfrm>
                <a:off x="120" y="152"/>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71" name="Text Box 667"/>
              <p:cNvSpPr txBox="1">
                <a:spLocks noChangeArrowheads="1"/>
              </p:cNvSpPr>
              <p:nvPr/>
            </p:nvSpPr>
            <p:spPr bwMode="auto">
              <a:xfrm>
                <a:off x="120" y="244"/>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72" name="Text Box 668"/>
              <p:cNvSpPr txBox="1">
                <a:spLocks noChangeArrowheads="1"/>
              </p:cNvSpPr>
              <p:nvPr/>
            </p:nvSpPr>
            <p:spPr bwMode="auto">
              <a:xfrm>
                <a:off x="120" y="33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73" name="Text Box 669"/>
              <p:cNvSpPr txBox="1">
                <a:spLocks noChangeArrowheads="1"/>
              </p:cNvSpPr>
              <p:nvPr/>
            </p:nvSpPr>
            <p:spPr bwMode="auto">
              <a:xfrm>
                <a:off x="120" y="426"/>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74" name="Text Box 670"/>
              <p:cNvSpPr txBox="1">
                <a:spLocks noChangeArrowheads="1"/>
              </p:cNvSpPr>
              <p:nvPr/>
            </p:nvSpPr>
            <p:spPr bwMode="auto">
              <a:xfrm>
                <a:off x="120" y="518"/>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75" name="Text Box 671"/>
              <p:cNvSpPr txBox="1">
                <a:spLocks noChangeArrowheads="1"/>
              </p:cNvSpPr>
              <p:nvPr/>
            </p:nvSpPr>
            <p:spPr bwMode="auto">
              <a:xfrm>
                <a:off x="95"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76" name="Group 672"/>
            <p:cNvGrpSpPr>
              <a:grpSpLocks/>
            </p:cNvGrpSpPr>
            <p:nvPr/>
          </p:nvGrpSpPr>
          <p:grpSpPr bwMode="auto">
            <a:xfrm>
              <a:off x="6597650" y="3425825"/>
              <a:ext cx="115888" cy="539750"/>
              <a:chOff x="94" y="153"/>
              <a:chExt cx="100" cy="559"/>
            </a:xfrm>
          </p:grpSpPr>
          <p:sp>
            <p:nvSpPr>
              <p:cNvPr id="98977" name="Text Box 673"/>
              <p:cNvSpPr txBox="1">
                <a:spLocks noChangeArrowheads="1"/>
              </p:cNvSpPr>
              <p:nvPr/>
            </p:nvSpPr>
            <p:spPr bwMode="auto">
              <a:xfrm>
                <a:off x="119" y="153"/>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78" name="Text Box 674"/>
              <p:cNvSpPr txBox="1">
                <a:spLocks noChangeArrowheads="1"/>
              </p:cNvSpPr>
              <p:nvPr/>
            </p:nvSpPr>
            <p:spPr bwMode="auto">
              <a:xfrm>
                <a:off x="119" y="243"/>
                <a:ext cx="6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79" name="Text Box 675"/>
              <p:cNvSpPr txBox="1">
                <a:spLocks noChangeArrowheads="1"/>
              </p:cNvSpPr>
              <p:nvPr/>
            </p:nvSpPr>
            <p:spPr bwMode="auto">
              <a:xfrm>
                <a:off x="119" y="331"/>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80" name="Text Box 676"/>
              <p:cNvSpPr txBox="1">
                <a:spLocks noChangeArrowheads="1"/>
              </p:cNvSpPr>
              <p:nvPr/>
            </p:nvSpPr>
            <p:spPr bwMode="auto">
              <a:xfrm>
                <a:off x="119" y="426"/>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81" name="Text Box 677"/>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82" name="Text Box 678"/>
              <p:cNvSpPr txBox="1">
                <a:spLocks noChangeArrowheads="1"/>
              </p:cNvSpPr>
              <p:nvPr/>
            </p:nvSpPr>
            <p:spPr bwMode="auto">
              <a:xfrm>
                <a:off x="94" y="617"/>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sp>
          <p:nvSpPr>
            <p:cNvPr id="98983" name="Text Box 679"/>
            <p:cNvSpPr txBox="1">
              <a:spLocks noChangeArrowheads="1"/>
            </p:cNvSpPr>
            <p:nvPr/>
          </p:nvSpPr>
          <p:spPr bwMode="auto">
            <a:xfrm>
              <a:off x="3173413" y="5657850"/>
              <a:ext cx="9255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1600" b="1" dirty="0">
                  <a:solidFill>
                    <a:srgbClr val="000000"/>
                  </a:solidFill>
                  <a:latin typeface="Times New Roman"/>
                  <a:cs typeface="Times New Roman"/>
                </a:rPr>
                <a:t>Longitude</a:t>
              </a:r>
              <a:endParaRPr lang="en-US" sz="2400" dirty="0">
                <a:solidFill>
                  <a:srgbClr val="000000"/>
                </a:solidFill>
                <a:latin typeface="Times New Roman"/>
                <a:cs typeface="Times New Roman"/>
              </a:endParaRPr>
            </a:p>
          </p:txBody>
        </p:sp>
        <p:sp>
          <p:nvSpPr>
            <p:cNvPr id="98984" name="Text Box 680"/>
            <p:cNvSpPr txBox="1">
              <a:spLocks noChangeArrowheads="1"/>
            </p:cNvSpPr>
            <p:nvPr/>
          </p:nvSpPr>
          <p:spPr bwMode="auto">
            <a:xfrm>
              <a:off x="5207000" y="5657850"/>
              <a:ext cx="9255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1600" b="1" dirty="0">
                  <a:solidFill>
                    <a:srgbClr val="000000"/>
                  </a:solidFill>
                  <a:latin typeface="Times New Roman"/>
                  <a:cs typeface="Times New Roman"/>
                </a:rPr>
                <a:t>Longitude</a:t>
              </a:r>
              <a:endParaRPr lang="en-US" sz="2400" dirty="0">
                <a:solidFill>
                  <a:srgbClr val="000000"/>
                </a:solidFill>
                <a:latin typeface="Times New Roman"/>
                <a:cs typeface="Times New Roman"/>
              </a:endParaRPr>
            </a:p>
          </p:txBody>
        </p:sp>
        <p:sp>
          <p:nvSpPr>
            <p:cNvPr id="98985" name="Text Box 681"/>
            <p:cNvSpPr txBox="1">
              <a:spLocks noChangeArrowheads="1"/>
            </p:cNvSpPr>
            <p:nvPr/>
          </p:nvSpPr>
          <p:spPr bwMode="auto">
            <a:xfrm>
              <a:off x="7085013" y="5140325"/>
              <a:ext cx="9255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1600" b="1" dirty="0">
                  <a:solidFill>
                    <a:srgbClr val="000000"/>
                  </a:solidFill>
                  <a:latin typeface="Times New Roman"/>
                  <a:cs typeface="Times New Roman"/>
                </a:rPr>
                <a:t>Longitude</a:t>
              </a:r>
              <a:endParaRPr lang="en-US" sz="2400" dirty="0">
                <a:solidFill>
                  <a:srgbClr val="000000"/>
                </a:solidFill>
                <a:latin typeface="Times New Roman"/>
                <a:cs typeface="Times New Roman"/>
              </a:endParaRPr>
            </a:p>
          </p:txBody>
        </p:sp>
        <p:sp>
          <p:nvSpPr>
            <p:cNvPr id="98986" name="Text Box 682"/>
            <p:cNvSpPr txBox="1">
              <a:spLocks noChangeArrowheads="1"/>
            </p:cNvSpPr>
            <p:nvPr/>
          </p:nvSpPr>
          <p:spPr bwMode="auto">
            <a:xfrm rot="-5424337">
              <a:off x="1984375" y="3130550"/>
              <a:ext cx="949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1600" b="1">
                  <a:cs typeface="ＭＳ Ｐゴシック" charset="0"/>
                </a:rPr>
                <a:t>Depth (m)</a:t>
              </a:r>
            </a:p>
          </p:txBody>
        </p:sp>
        <p:sp>
          <p:nvSpPr>
            <p:cNvPr id="98987" name="Rectangle 683"/>
            <p:cNvSpPr>
              <a:spLocks noChangeArrowheads="1"/>
            </p:cNvSpPr>
            <p:nvPr/>
          </p:nvSpPr>
          <p:spPr bwMode="auto">
            <a:xfrm>
              <a:off x="2770188" y="4995863"/>
              <a:ext cx="1746250" cy="5508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8988" name="Group 684"/>
            <p:cNvGrpSpPr>
              <a:grpSpLocks/>
            </p:cNvGrpSpPr>
            <p:nvPr/>
          </p:nvGrpSpPr>
          <p:grpSpPr bwMode="auto">
            <a:xfrm>
              <a:off x="4622800" y="1282700"/>
              <a:ext cx="114300" cy="539750"/>
              <a:chOff x="94" y="153"/>
              <a:chExt cx="98" cy="559"/>
            </a:xfrm>
          </p:grpSpPr>
          <p:sp>
            <p:nvSpPr>
              <p:cNvPr id="98989" name="Text Box 685"/>
              <p:cNvSpPr txBox="1">
                <a:spLocks noChangeArrowheads="1"/>
              </p:cNvSpPr>
              <p:nvPr/>
            </p:nvSpPr>
            <p:spPr bwMode="auto">
              <a:xfrm>
                <a:off x="121" y="153"/>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90" name="Text Box 686"/>
              <p:cNvSpPr txBox="1">
                <a:spLocks noChangeArrowheads="1"/>
              </p:cNvSpPr>
              <p:nvPr/>
            </p:nvSpPr>
            <p:spPr bwMode="auto">
              <a:xfrm>
                <a:off x="121" y="243"/>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91" name="Text Box 687"/>
              <p:cNvSpPr txBox="1">
                <a:spLocks noChangeArrowheads="1"/>
              </p:cNvSpPr>
              <p:nvPr/>
            </p:nvSpPr>
            <p:spPr bwMode="auto">
              <a:xfrm>
                <a:off x="121" y="332"/>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92" name="Text Box 688"/>
              <p:cNvSpPr txBox="1">
                <a:spLocks noChangeArrowheads="1"/>
              </p:cNvSpPr>
              <p:nvPr/>
            </p:nvSpPr>
            <p:spPr bwMode="auto">
              <a:xfrm>
                <a:off x="121" y="428"/>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8993" name="Text Box 689"/>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8994" name="Text Box 690"/>
              <p:cNvSpPr txBox="1">
                <a:spLocks noChangeArrowheads="1"/>
              </p:cNvSpPr>
              <p:nvPr/>
            </p:nvSpPr>
            <p:spPr bwMode="auto">
              <a:xfrm>
                <a:off x="94" y="617"/>
                <a:ext cx="98"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8995" name="Group 691"/>
            <p:cNvGrpSpPr>
              <a:grpSpLocks/>
            </p:cNvGrpSpPr>
            <p:nvPr/>
          </p:nvGrpSpPr>
          <p:grpSpPr bwMode="auto">
            <a:xfrm>
              <a:off x="4622800" y="2355850"/>
              <a:ext cx="115888" cy="539750"/>
              <a:chOff x="94" y="153"/>
              <a:chExt cx="100" cy="559"/>
            </a:xfrm>
          </p:grpSpPr>
          <p:sp>
            <p:nvSpPr>
              <p:cNvPr id="98996" name="Text Box 692"/>
              <p:cNvSpPr txBox="1">
                <a:spLocks noChangeArrowheads="1"/>
              </p:cNvSpPr>
              <p:nvPr/>
            </p:nvSpPr>
            <p:spPr bwMode="auto">
              <a:xfrm>
                <a:off x="121" y="153"/>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8997" name="Text Box 693"/>
              <p:cNvSpPr txBox="1">
                <a:spLocks noChangeArrowheads="1"/>
              </p:cNvSpPr>
              <p:nvPr/>
            </p:nvSpPr>
            <p:spPr bwMode="auto">
              <a:xfrm>
                <a:off x="121" y="243"/>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8998" name="Text Box 694"/>
              <p:cNvSpPr txBox="1">
                <a:spLocks noChangeArrowheads="1"/>
              </p:cNvSpPr>
              <p:nvPr/>
            </p:nvSpPr>
            <p:spPr bwMode="auto">
              <a:xfrm>
                <a:off x="121" y="332"/>
                <a:ext cx="6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8999" name="Text Box 695"/>
              <p:cNvSpPr txBox="1">
                <a:spLocks noChangeArrowheads="1"/>
              </p:cNvSpPr>
              <p:nvPr/>
            </p:nvSpPr>
            <p:spPr bwMode="auto">
              <a:xfrm>
                <a:off x="121" y="428"/>
                <a:ext cx="66"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9000" name="Text Box 696"/>
              <p:cNvSpPr txBox="1">
                <a:spLocks noChangeArrowheads="1"/>
              </p:cNvSpPr>
              <p:nvPr/>
            </p:nvSpPr>
            <p:spPr bwMode="auto">
              <a:xfrm>
                <a:off x="119" y="520"/>
                <a:ext cx="6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9001" name="Text Box 697"/>
              <p:cNvSpPr txBox="1">
                <a:spLocks noChangeArrowheads="1"/>
              </p:cNvSpPr>
              <p:nvPr/>
            </p:nvSpPr>
            <p:spPr bwMode="auto">
              <a:xfrm>
                <a:off x="94" y="617"/>
                <a:ext cx="10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sp>
          <p:nvSpPr>
            <p:cNvPr id="99002" name="Text Box 698"/>
            <p:cNvSpPr txBox="1">
              <a:spLocks noChangeArrowheads="1"/>
            </p:cNvSpPr>
            <p:nvPr/>
          </p:nvSpPr>
          <p:spPr bwMode="auto">
            <a:xfrm>
              <a:off x="6934200"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74:00</a:t>
              </a:r>
            </a:p>
          </p:txBody>
        </p:sp>
        <p:sp>
          <p:nvSpPr>
            <p:cNvPr id="99003" name="Text Box 699"/>
            <p:cNvSpPr txBox="1">
              <a:spLocks noChangeArrowheads="1"/>
            </p:cNvSpPr>
            <p:nvPr/>
          </p:nvSpPr>
          <p:spPr bwMode="auto">
            <a:xfrm>
              <a:off x="7192963"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73:50</a:t>
              </a:r>
            </a:p>
          </p:txBody>
        </p:sp>
        <p:sp>
          <p:nvSpPr>
            <p:cNvPr id="99004" name="Text Box 700"/>
            <p:cNvSpPr txBox="1">
              <a:spLocks noChangeArrowheads="1"/>
            </p:cNvSpPr>
            <p:nvPr/>
          </p:nvSpPr>
          <p:spPr bwMode="auto">
            <a:xfrm>
              <a:off x="7440613"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73:40</a:t>
              </a:r>
            </a:p>
          </p:txBody>
        </p:sp>
        <p:sp>
          <p:nvSpPr>
            <p:cNvPr id="99005" name="Text Box 701"/>
            <p:cNvSpPr txBox="1">
              <a:spLocks noChangeArrowheads="1"/>
            </p:cNvSpPr>
            <p:nvPr/>
          </p:nvSpPr>
          <p:spPr bwMode="auto">
            <a:xfrm>
              <a:off x="7689850"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73:30</a:t>
              </a:r>
            </a:p>
          </p:txBody>
        </p:sp>
        <p:sp>
          <p:nvSpPr>
            <p:cNvPr id="99006" name="Text Box 702"/>
            <p:cNvSpPr txBox="1">
              <a:spLocks noChangeArrowheads="1"/>
            </p:cNvSpPr>
            <p:nvPr/>
          </p:nvSpPr>
          <p:spPr bwMode="auto">
            <a:xfrm>
              <a:off x="7939088"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73:20</a:t>
              </a:r>
            </a:p>
          </p:txBody>
        </p:sp>
        <p:sp>
          <p:nvSpPr>
            <p:cNvPr id="99007" name="Text Box 703"/>
            <p:cNvSpPr txBox="1">
              <a:spLocks noChangeArrowheads="1"/>
            </p:cNvSpPr>
            <p:nvPr/>
          </p:nvSpPr>
          <p:spPr bwMode="auto">
            <a:xfrm>
              <a:off x="8183563" y="3943350"/>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FFFF00"/>
                  </a:solidFill>
                  <a:latin typeface="Times New Roman" charset="0"/>
                  <a:cs typeface="ＭＳ Ｐゴシック" charset="0"/>
                </a:rPr>
                <a:t>73:10</a:t>
              </a:r>
            </a:p>
          </p:txBody>
        </p:sp>
        <p:sp>
          <p:nvSpPr>
            <p:cNvPr id="99008" name="Rectangle 704"/>
            <p:cNvSpPr>
              <a:spLocks noChangeArrowheads="1"/>
            </p:cNvSpPr>
            <p:nvPr/>
          </p:nvSpPr>
          <p:spPr bwMode="auto">
            <a:xfrm>
              <a:off x="6791325" y="3862388"/>
              <a:ext cx="14414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23-Sep-2004 11:57:27 – 27-Sep-2004 16:50:57</a:t>
              </a:r>
            </a:p>
          </p:txBody>
        </p:sp>
        <p:graphicFrame>
          <p:nvGraphicFramePr>
            <p:cNvPr id="99009" name="Object 705"/>
            <p:cNvGraphicFramePr>
              <a:graphicFrameLocks noChangeAspect="1"/>
            </p:cNvGraphicFramePr>
            <p:nvPr>
              <p:extLst>
                <p:ext uri="{D42A27DB-BD31-4B8C-83A1-F6EECF244321}">
                  <p14:modId xmlns:p14="http://schemas.microsoft.com/office/powerpoint/2010/main" val="619189226"/>
                </p:ext>
              </p:extLst>
            </p:nvPr>
          </p:nvGraphicFramePr>
          <p:xfrm>
            <a:off x="6724650" y="3943350"/>
            <a:ext cx="1760538" cy="571500"/>
          </p:xfrm>
          <a:graphic>
            <a:graphicData uri="http://schemas.openxmlformats.org/presentationml/2006/ole">
              <mc:AlternateContent xmlns:mc="http://schemas.openxmlformats.org/markup-compatibility/2006">
                <mc:Choice xmlns:v="urn:schemas-microsoft-com:vml" Requires="v">
                  <p:oleObj spid="_x0000_s2780" name="Photo Editor Photo" r:id="rId46" imgW="7582958" imgH="6990476" progId="MSPhotoEd.3">
                    <p:embed/>
                  </p:oleObj>
                </mc:Choice>
                <mc:Fallback>
                  <p:oleObj name="Photo Editor Photo" r:id="rId46" imgW="7582958" imgH="6990476" progId="MSPhotoEd.3">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724650" y="3943350"/>
                          <a:ext cx="1760538"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9010" name="Group 706"/>
            <p:cNvGrpSpPr>
              <a:grpSpLocks/>
            </p:cNvGrpSpPr>
            <p:nvPr/>
          </p:nvGrpSpPr>
          <p:grpSpPr bwMode="auto">
            <a:xfrm>
              <a:off x="6691313" y="3943350"/>
              <a:ext cx="1787525" cy="606425"/>
              <a:chOff x="17170" y="9514"/>
              <a:chExt cx="1543" cy="585"/>
            </a:xfrm>
          </p:grpSpPr>
          <p:sp>
            <p:nvSpPr>
              <p:cNvPr id="99011" name="Rectangle 707"/>
              <p:cNvSpPr>
                <a:spLocks noChangeArrowheads="1"/>
              </p:cNvSpPr>
              <p:nvPr/>
            </p:nvSpPr>
            <p:spPr bwMode="auto">
              <a:xfrm>
                <a:off x="17200" y="9514"/>
                <a:ext cx="1513" cy="5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9012" name="Group 708"/>
              <p:cNvGrpSpPr>
                <a:grpSpLocks/>
              </p:cNvGrpSpPr>
              <p:nvPr/>
            </p:nvGrpSpPr>
            <p:grpSpPr bwMode="auto">
              <a:xfrm>
                <a:off x="17294" y="10064"/>
                <a:ext cx="1291" cy="35"/>
                <a:chOff x="1644" y="2976"/>
                <a:chExt cx="1980" cy="64"/>
              </a:xfrm>
            </p:grpSpPr>
            <p:sp>
              <p:nvSpPr>
                <p:cNvPr id="99013" name="Line 709"/>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4" name="Line 710"/>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5" name="Line 711"/>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6" name="Line 712"/>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7" name="Line 713"/>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8" name="Line 714"/>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19" name="Line 715"/>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9020" name="Group 716"/>
              <p:cNvGrpSpPr>
                <a:grpSpLocks/>
              </p:cNvGrpSpPr>
              <p:nvPr/>
            </p:nvGrpSpPr>
            <p:grpSpPr bwMode="auto">
              <a:xfrm>
                <a:off x="17170" y="9562"/>
                <a:ext cx="28" cy="464"/>
                <a:chOff x="1436" y="1096"/>
                <a:chExt cx="60" cy="1784"/>
              </a:xfrm>
            </p:grpSpPr>
            <p:sp>
              <p:nvSpPr>
                <p:cNvPr id="99021" name="Line 717"/>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2" name="Line 718"/>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3" name="Line 719"/>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4" name="Line 720"/>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5" name="Line 721"/>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6" name="Line 722"/>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7" name="Line 723"/>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8" name="Line 724"/>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29" name="Line 725"/>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30" name="Line 726"/>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31" name="Line 727"/>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graphicFrame>
          <p:nvGraphicFramePr>
            <p:cNvPr id="99032" name="Object 728"/>
            <p:cNvGraphicFramePr>
              <a:graphicFrameLocks noChangeAspect="1"/>
            </p:cNvGraphicFramePr>
            <p:nvPr>
              <p:extLst>
                <p:ext uri="{D42A27DB-BD31-4B8C-83A1-F6EECF244321}">
                  <p14:modId xmlns:p14="http://schemas.microsoft.com/office/powerpoint/2010/main" val="3889147427"/>
                </p:ext>
              </p:extLst>
            </p:nvPr>
          </p:nvGraphicFramePr>
          <p:xfrm>
            <a:off x="6724650" y="4518025"/>
            <a:ext cx="1755775" cy="531813"/>
          </p:xfrm>
          <a:graphic>
            <a:graphicData uri="http://schemas.openxmlformats.org/presentationml/2006/ole">
              <mc:AlternateContent xmlns:mc="http://schemas.openxmlformats.org/markup-compatibility/2006">
                <mc:Choice xmlns:v="urn:schemas-microsoft-com:vml" Requires="v">
                  <p:oleObj spid="_x0000_s2781" name="Photo Editor Photo" r:id="rId48" imgW="7602011" imgH="6990476" progId="MSPhotoEd.3">
                    <p:embed/>
                  </p:oleObj>
                </mc:Choice>
                <mc:Fallback>
                  <p:oleObj name="Photo Editor Photo" r:id="rId48" imgW="7602011" imgH="6990476" progId="MSPhotoEd.3">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724650" y="4518025"/>
                          <a:ext cx="17557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9033" name="Rectangle 729"/>
            <p:cNvSpPr>
              <a:spLocks noChangeArrowheads="1"/>
            </p:cNvSpPr>
            <p:nvPr/>
          </p:nvSpPr>
          <p:spPr bwMode="auto">
            <a:xfrm>
              <a:off x="6726238" y="4513263"/>
              <a:ext cx="1754187" cy="5318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nvGrpSpPr>
            <p:cNvPr id="99034" name="Group 730"/>
            <p:cNvGrpSpPr>
              <a:grpSpLocks/>
            </p:cNvGrpSpPr>
            <p:nvPr/>
          </p:nvGrpSpPr>
          <p:grpSpPr bwMode="auto">
            <a:xfrm>
              <a:off x="6834188" y="5051425"/>
              <a:ext cx="1495425" cy="33338"/>
              <a:chOff x="1644" y="2976"/>
              <a:chExt cx="1980" cy="64"/>
            </a:xfrm>
          </p:grpSpPr>
          <p:sp>
            <p:nvSpPr>
              <p:cNvPr id="99035" name="Line 731"/>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36" name="Line 732"/>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37" name="Line 733"/>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38" name="Line 734"/>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39" name="Line 735"/>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40" name="Line 736"/>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41" name="Line 737"/>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grpSp>
        <p:grpSp>
          <p:nvGrpSpPr>
            <p:cNvPr id="99042" name="Group 738"/>
            <p:cNvGrpSpPr>
              <a:grpSpLocks/>
            </p:cNvGrpSpPr>
            <p:nvPr/>
          </p:nvGrpSpPr>
          <p:grpSpPr bwMode="auto">
            <a:xfrm>
              <a:off x="6689725" y="4579938"/>
              <a:ext cx="31750" cy="446087"/>
              <a:chOff x="1436" y="1096"/>
              <a:chExt cx="60" cy="1784"/>
            </a:xfrm>
          </p:grpSpPr>
          <p:sp>
            <p:nvSpPr>
              <p:cNvPr id="99043" name="Line 739"/>
              <p:cNvSpPr>
                <a:spLocks noChangeShapeType="1"/>
              </p:cNvSpPr>
              <p:nvPr/>
            </p:nvSpPr>
            <p:spPr bwMode="auto">
              <a:xfrm flipH="1">
                <a:off x="1436" y="128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4" name="Line 740"/>
              <p:cNvSpPr>
                <a:spLocks noChangeShapeType="1"/>
              </p:cNvSpPr>
              <p:nvPr/>
            </p:nvSpPr>
            <p:spPr bwMode="auto">
              <a:xfrm flipH="1">
                <a:off x="1436" y="164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5" name="Line 741"/>
              <p:cNvSpPr>
                <a:spLocks noChangeShapeType="1"/>
              </p:cNvSpPr>
              <p:nvPr/>
            </p:nvSpPr>
            <p:spPr bwMode="auto">
              <a:xfrm flipH="1">
                <a:off x="1436" y="199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6" name="Line 742"/>
              <p:cNvSpPr>
                <a:spLocks noChangeShapeType="1"/>
              </p:cNvSpPr>
              <p:nvPr/>
            </p:nvSpPr>
            <p:spPr bwMode="auto">
              <a:xfrm flipH="1">
                <a:off x="1436" y="2344"/>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7" name="Line 743"/>
              <p:cNvSpPr>
                <a:spLocks noChangeShapeType="1"/>
              </p:cNvSpPr>
              <p:nvPr/>
            </p:nvSpPr>
            <p:spPr bwMode="auto">
              <a:xfrm flipH="1">
                <a:off x="1436" y="27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8" name="Line 744"/>
              <p:cNvSpPr>
                <a:spLocks noChangeShapeType="1"/>
              </p:cNvSpPr>
              <p:nvPr/>
            </p:nvSpPr>
            <p:spPr bwMode="auto">
              <a:xfrm flipH="1">
                <a:off x="1436" y="1096"/>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49" name="Line 745"/>
              <p:cNvSpPr>
                <a:spLocks noChangeShapeType="1"/>
              </p:cNvSpPr>
              <p:nvPr/>
            </p:nvSpPr>
            <p:spPr bwMode="auto">
              <a:xfrm flipH="1">
                <a:off x="1436" y="144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50" name="Line 746"/>
              <p:cNvSpPr>
                <a:spLocks noChangeShapeType="1"/>
              </p:cNvSpPr>
              <p:nvPr/>
            </p:nvSpPr>
            <p:spPr bwMode="auto">
              <a:xfrm flipH="1">
                <a:off x="1436" y="180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51" name="Line 747"/>
              <p:cNvSpPr>
                <a:spLocks noChangeShapeType="1"/>
              </p:cNvSpPr>
              <p:nvPr/>
            </p:nvSpPr>
            <p:spPr bwMode="auto">
              <a:xfrm flipH="1">
                <a:off x="1436" y="2152"/>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52" name="Line 748"/>
              <p:cNvSpPr>
                <a:spLocks noChangeShapeType="1"/>
              </p:cNvSpPr>
              <p:nvPr/>
            </p:nvSpPr>
            <p:spPr bwMode="auto">
              <a:xfrm flipH="1">
                <a:off x="1436" y="2508"/>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53" name="Line 749"/>
              <p:cNvSpPr>
                <a:spLocks noChangeShapeType="1"/>
              </p:cNvSpPr>
              <p:nvPr/>
            </p:nvSpPr>
            <p:spPr bwMode="auto">
              <a:xfrm flipH="1">
                <a:off x="1436" y="2880"/>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grpSp>
        <p:grpSp>
          <p:nvGrpSpPr>
            <p:cNvPr id="99054" name="Group 750"/>
            <p:cNvGrpSpPr>
              <a:grpSpLocks/>
            </p:cNvGrpSpPr>
            <p:nvPr/>
          </p:nvGrpSpPr>
          <p:grpSpPr bwMode="auto">
            <a:xfrm>
              <a:off x="6589713" y="4022725"/>
              <a:ext cx="114300" cy="512763"/>
              <a:chOff x="94" y="153"/>
              <a:chExt cx="98" cy="565"/>
            </a:xfrm>
          </p:grpSpPr>
          <p:sp>
            <p:nvSpPr>
              <p:cNvPr id="99055" name="Text Box 751"/>
              <p:cNvSpPr txBox="1">
                <a:spLocks noChangeArrowheads="1"/>
              </p:cNvSpPr>
              <p:nvPr/>
            </p:nvSpPr>
            <p:spPr bwMode="auto">
              <a:xfrm>
                <a:off x="119" y="153"/>
                <a:ext cx="65"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9056" name="Text Box 752"/>
              <p:cNvSpPr txBox="1">
                <a:spLocks noChangeArrowheads="1"/>
              </p:cNvSpPr>
              <p:nvPr/>
            </p:nvSpPr>
            <p:spPr bwMode="auto">
              <a:xfrm>
                <a:off x="119" y="242"/>
                <a:ext cx="65"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9057" name="Text Box 753"/>
              <p:cNvSpPr txBox="1">
                <a:spLocks noChangeArrowheads="1"/>
              </p:cNvSpPr>
              <p:nvPr/>
            </p:nvSpPr>
            <p:spPr bwMode="auto">
              <a:xfrm>
                <a:off x="119" y="331"/>
                <a:ext cx="65"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9058" name="Text Box 754"/>
              <p:cNvSpPr txBox="1">
                <a:spLocks noChangeArrowheads="1"/>
              </p:cNvSpPr>
              <p:nvPr/>
            </p:nvSpPr>
            <p:spPr bwMode="auto">
              <a:xfrm>
                <a:off x="119" y="428"/>
                <a:ext cx="65"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9059" name="Text Box 755"/>
              <p:cNvSpPr txBox="1">
                <a:spLocks noChangeArrowheads="1"/>
              </p:cNvSpPr>
              <p:nvPr/>
            </p:nvSpPr>
            <p:spPr bwMode="auto">
              <a:xfrm>
                <a:off x="119" y="519"/>
                <a:ext cx="65"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9060" name="Text Box 756"/>
              <p:cNvSpPr txBox="1">
                <a:spLocks noChangeArrowheads="1"/>
              </p:cNvSpPr>
              <p:nvPr/>
            </p:nvSpPr>
            <p:spPr bwMode="auto">
              <a:xfrm>
                <a:off x="94" y="616"/>
                <a:ext cx="98"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grpSp>
          <p:nvGrpSpPr>
            <p:cNvPr id="99061" name="Group 757"/>
            <p:cNvGrpSpPr>
              <a:grpSpLocks/>
            </p:cNvGrpSpPr>
            <p:nvPr/>
          </p:nvGrpSpPr>
          <p:grpSpPr bwMode="auto">
            <a:xfrm>
              <a:off x="6589713" y="4554538"/>
              <a:ext cx="114300" cy="530225"/>
              <a:chOff x="94" y="153"/>
              <a:chExt cx="98" cy="562"/>
            </a:xfrm>
          </p:grpSpPr>
          <p:sp>
            <p:nvSpPr>
              <p:cNvPr id="99062" name="Text Box 758"/>
              <p:cNvSpPr txBox="1">
                <a:spLocks noChangeArrowheads="1"/>
              </p:cNvSpPr>
              <p:nvPr/>
            </p:nvSpPr>
            <p:spPr bwMode="auto">
              <a:xfrm>
                <a:off x="119" y="153"/>
                <a:ext cx="6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10</a:t>
                </a:r>
              </a:p>
            </p:txBody>
          </p:sp>
          <p:sp>
            <p:nvSpPr>
              <p:cNvPr id="99063" name="Text Box 759"/>
              <p:cNvSpPr txBox="1">
                <a:spLocks noChangeArrowheads="1"/>
              </p:cNvSpPr>
              <p:nvPr/>
            </p:nvSpPr>
            <p:spPr bwMode="auto">
              <a:xfrm>
                <a:off x="119" y="242"/>
                <a:ext cx="6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30</a:t>
                </a:r>
              </a:p>
            </p:txBody>
          </p:sp>
          <p:sp>
            <p:nvSpPr>
              <p:cNvPr id="99064" name="Text Box 760"/>
              <p:cNvSpPr txBox="1">
                <a:spLocks noChangeArrowheads="1"/>
              </p:cNvSpPr>
              <p:nvPr/>
            </p:nvSpPr>
            <p:spPr bwMode="auto">
              <a:xfrm>
                <a:off x="119" y="331"/>
                <a:ext cx="6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50</a:t>
                </a:r>
              </a:p>
            </p:txBody>
          </p:sp>
          <p:sp>
            <p:nvSpPr>
              <p:cNvPr id="99065" name="Text Box 761"/>
              <p:cNvSpPr txBox="1">
                <a:spLocks noChangeArrowheads="1"/>
              </p:cNvSpPr>
              <p:nvPr/>
            </p:nvSpPr>
            <p:spPr bwMode="auto">
              <a:xfrm>
                <a:off x="119" y="427"/>
                <a:ext cx="6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70</a:t>
                </a:r>
              </a:p>
            </p:txBody>
          </p:sp>
          <p:sp>
            <p:nvSpPr>
              <p:cNvPr id="99066" name="Text Box 762"/>
              <p:cNvSpPr txBox="1">
                <a:spLocks noChangeArrowheads="1"/>
              </p:cNvSpPr>
              <p:nvPr/>
            </p:nvSpPr>
            <p:spPr bwMode="auto">
              <a:xfrm>
                <a:off x="119" y="518"/>
                <a:ext cx="6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90</a:t>
                </a:r>
              </a:p>
            </p:txBody>
          </p:sp>
          <p:sp>
            <p:nvSpPr>
              <p:cNvPr id="99067" name="Text Box 763"/>
              <p:cNvSpPr txBox="1">
                <a:spLocks noChangeArrowheads="1"/>
              </p:cNvSpPr>
              <p:nvPr/>
            </p:nvSpPr>
            <p:spPr bwMode="auto">
              <a:xfrm>
                <a:off x="94" y="617"/>
                <a:ext cx="98"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110</a:t>
                </a:r>
              </a:p>
            </p:txBody>
          </p:sp>
        </p:grpSp>
        <p:sp>
          <p:nvSpPr>
            <p:cNvPr id="99068" name="Text Box 764"/>
            <p:cNvSpPr txBox="1">
              <a:spLocks noChangeArrowheads="1"/>
            </p:cNvSpPr>
            <p:nvPr/>
          </p:nvSpPr>
          <p:spPr bwMode="auto">
            <a:xfrm>
              <a:off x="6750050"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74:10</a:t>
              </a:r>
            </a:p>
          </p:txBody>
        </p:sp>
        <p:sp>
          <p:nvSpPr>
            <p:cNvPr id="99069" name="Text Box 765"/>
            <p:cNvSpPr txBox="1">
              <a:spLocks noChangeArrowheads="1"/>
            </p:cNvSpPr>
            <p:nvPr/>
          </p:nvSpPr>
          <p:spPr bwMode="auto">
            <a:xfrm>
              <a:off x="6991350"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74:00</a:t>
              </a:r>
            </a:p>
          </p:txBody>
        </p:sp>
        <p:sp>
          <p:nvSpPr>
            <p:cNvPr id="99070" name="Text Box 766"/>
            <p:cNvSpPr txBox="1">
              <a:spLocks noChangeArrowheads="1"/>
            </p:cNvSpPr>
            <p:nvPr/>
          </p:nvSpPr>
          <p:spPr bwMode="auto">
            <a:xfrm>
              <a:off x="7246938"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73:50</a:t>
              </a:r>
            </a:p>
          </p:txBody>
        </p:sp>
        <p:sp>
          <p:nvSpPr>
            <p:cNvPr id="99071" name="Text Box 767"/>
            <p:cNvSpPr txBox="1">
              <a:spLocks noChangeArrowheads="1"/>
            </p:cNvSpPr>
            <p:nvPr/>
          </p:nvSpPr>
          <p:spPr bwMode="auto">
            <a:xfrm>
              <a:off x="7497763"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73:40</a:t>
              </a:r>
            </a:p>
          </p:txBody>
        </p:sp>
        <p:sp>
          <p:nvSpPr>
            <p:cNvPr id="99072" name="Text Box 768"/>
            <p:cNvSpPr txBox="1">
              <a:spLocks noChangeArrowheads="1"/>
            </p:cNvSpPr>
            <p:nvPr/>
          </p:nvSpPr>
          <p:spPr bwMode="auto">
            <a:xfrm>
              <a:off x="7745413"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73:30</a:t>
              </a:r>
            </a:p>
          </p:txBody>
        </p:sp>
        <p:sp>
          <p:nvSpPr>
            <p:cNvPr id="99073" name="Text Box 769"/>
            <p:cNvSpPr txBox="1">
              <a:spLocks noChangeArrowheads="1"/>
            </p:cNvSpPr>
            <p:nvPr/>
          </p:nvSpPr>
          <p:spPr bwMode="auto">
            <a:xfrm>
              <a:off x="7994650"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73:20</a:t>
              </a:r>
            </a:p>
          </p:txBody>
        </p:sp>
        <p:sp>
          <p:nvSpPr>
            <p:cNvPr id="99074" name="Text Box 770"/>
            <p:cNvSpPr txBox="1">
              <a:spLocks noChangeArrowheads="1"/>
            </p:cNvSpPr>
            <p:nvPr/>
          </p:nvSpPr>
          <p:spPr bwMode="auto">
            <a:xfrm>
              <a:off x="8240713" y="5072063"/>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73:10</a:t>
              </a:r>
            </a:p>
          </p:txBody>
        </p:sp>
        <p:sp>
          <p:nvSpPr>
            <p:cNvPr id="99075" name="Rectangle 771"/>
            <p:cNvSpPr>
              <a:spLocks noChangeArrowheads="1"/>
            </p:cNvSpPr>
            <p:nvPr/>
          </p:nvSpPr>
          <p:spPr bwMode="auto">
            <a:xfrm>
              <a:off x="6792913" y="4441825"/>
              <a:ext cx="1436687"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27-Sep-2004 16:50:57 – 02-Oct-2004 09:37:02</a:t>
              </a:r>
            </a:p>
          </p:txBody>
        </p:sp>
        <p:sp>
          <p:nvSpPr>
            <p:cNvPr id="99076" name="Rectangle 772"/>
            <p:cNvSpPr>
              <a:spLocks noChangeArrowheads="1"/>
            </p:cNvSpPr>
            <p:nvPr/>
          </p:nvSpPr>
          <p:spPr bwMode="auto">
            <a:xfrm>
              <a:off x="6796088" y="4972050"/>
              <a:ext cx="14128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02-Oct-2004 11:57:27 –10-Oct-2004 23:59:27</a:t>
              </a:r>
            </a:p>
          </p:txBody>
        </p:sp>
        <p:sp>
          <p:nvSpPr>
            <p:cNvPr id="99077" name="Text Box 773"/>
            <p:cNvSpPr txBox="1">
              <a:spLocks noChangeArrowheads="1"/>
            </p:cNvSpPr>
            <p:nvPr/>
          </p:nvSpPr>
          <p:spPr bwMode="auto">
            <a:xfrm>
              <a:off x="2795588"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dirty="0">
                  <a:solidFill>
                    <a:srgbClr val="000000"/>
                  </a:solidFill>
                  <a:latin typeface="Times New Roman" charset="0"/>
                  <a:cs typeface="ＭＳ Ｐゴシック" charset="0"/>
                </a:rPr>
                <a:t>74:10</a:t>
              </a:r>
            </a:p>
          </p:txBody>
        </p:sp>
        <p:sp>
          <p:nvSpPr>
            <p:cNvPr id="99078" name="Text Box 774"/>
            <p:cNvSpPr txBox="1">
              <a:spLocks noChangeArrowheads="1"/>
            </p:cNvSpPr>
            <p:nvPr/>
          </p:nvSpPr>
          <p:spPr bwMode="auto">
            <a:xfrm>
              <a:off x="3036888"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74:00</a:t>
              </a:r>
            </a:p>
          </p:txBody>
        </p:sp>
        <p:sp>
          <p:nvSpPr>
            <p:cNvPr id="99079" name="Text Box 775"/>
            <p:cNvSpPr txBox="1">
              <a:spLocks noChangeArrowheads="1"/>
            </p:cNvSpPr>
            <p:nvPr/>
          </p:nvSpPr>
          <p:spPr bwMode="auto">
            <a:xfrm>
              <a:off x="3292475"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dirty="0">
                  <a:solidFill>
                    <a:srgbClr val="000000"/>
                  </a:solidFill>
                  <a:latin typeface="Times New Roman" charset="0"/>
                  <a:cs typeface="ＭＳ Ｐゴシック" charset="0"/>
                </a:rPr>
                <a:t>73:50</a:t>
              </a:r>
            </a:p>
          </p:txBody>
        </p:sp>
        <p:sp>
          <p:nvSpPr>
            <p:cNvPr id="99080" name="Text Box 776"/>
            <p:cNvSpPr txBox="1">
              <a:spLocks noChangeArrowheads="1"/>
            </p:cNvSpPr>
            <p:nvPr/>
          </p:nvSpPr>
          <p:spPr bwMode="auto">
            <a:xfrm>
              <a:off x="3543300"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73:40</a:t>
              </a:r>
            </a:p>
          </p:txBody>
        </p:sp>
        <p:sp>
          <p:nvSpPr>
            <p:cNvPr id="99081" name="Text Box 777"/>
            <p:cNvSpPr txBox="1">
              <a:spLocks noChangeArrowheads="1"/>
            </p:cNvSpPr>
            <p:nvPr/>
          </p:nvSpPr>
          <p:spPr bwMode="auto">
            <a:xfrm>
              <a:off x="3790950"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73:30</a:t>
              </a:r>
            </a:p>
          </p:txBody>
        </p:sp>
        <p:sp>
          <p:nvSpPr>
            <p:cNvPr id="99082" name="Text Box 778"/>
            <p:cNvSpPr txBox="1">
              <a:spLocks noChangeArrowheads="1"/>
            </p:cNvSpPr>
            <p:nvPr/>
          </p:nvSpPr>
          <p:spPr bwMode="auto">
            <a:xfrm>
              <a:off x="4040188"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73:20</a:t>
              </a:r>
            </a:p>
          </p:txBody>
        </p:sp>
        <p:sp>
          <p:nvSpPr>
            <p:cNvPr id="99083" name="Text Box 779"/>
            <p:cNvSpPr txBox="1">
              <a:spLocks noChangeArrowheads="1"/>
            </p:cNvSpPr>
            <p:nvPr/>
          </p:nvSpPr>
          <p:spPr bwMode="auto">
            <a:xfrm>
              <a:off x="4286250" y="5576888"/>
              <a:ext cx="2317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800">
                  <a:solidFill>
                    <a:srgbClr val="000000"/>
                  </a:solidFill>
                  <a:latin typeface="Times New Roman" charset="0"/>
                  <a:cs typeface="ＭＳ Ｐゴシック" charset="0"/>
                </a:rPr>
                <a:t>73:10</a:t>
              </a:r>
            </a:p>
          </p:txBody>
        </p:sp>
        <p:grpSp>
          <p:nvGrpSpPr>
            <p:cNvPr id="99084" name="Group 780"/>
            <p:cNvGrpSpPr>
              <a:grpSpLocks/>
            </p:cNvGrpSpPr>
            <p:nvPr/>
          </p:nvGrpSpPr>
          <p:grpSpPr bwMode="auto">
            <a:xfrm>
              <a:off x="2884488" y="5554663"/>
              <a:ext cx="1495425" cy="33337"/>
              <a:chOff x="1644" y="2976"/>
              <a:chExt cx="1980" cy="64"/>
            </a:xfrm>
          </p:grpSpPr>
          <p:sp>
            <p:nvSpPr>
              <p:cNvPr id="99085" name="Line 781"/>
              <p:cNvSpPr>
                <a:spLocks noChangeShapeType="1"/>
              </p:cNvSpPr>
              <p:nvPr/>
            </p:nvSpPr>
            <p:spPr bwMode="auto">
              <a:xfrm>
                <a:off x="362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86" name="Line 782"/>
              <p:cNvSpPr>
                <a:spLocks noChangeShapeType="1"/>
              </p:cNvSpPr>
              <p:nvPr/>
            </p:nvSpPr>
            <p:spPr bwMode="auto">
              <a:xfrm>
                <a:off x="329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87" name="Line 783"/>
              <p:cNvSpPr>
                <a:spLocks noChangeShapeType="1"/>
              </p:cNvSpPr>
              <p:nvPr/>
            </p:nvSpPr>
            <p:spPr bwMode="auto">
              <a:xfrm>
                <a:off x="296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88" name="Line 784"/>
              <p:cNvSpPr>
                <a:spLocks noChangeShapeType="1"/>
              </p:cNvSpPr>
              <p:nvPr/>
            </p:nvSpPr>
            <p:spPr bwMode="auto">
              <a:xfrm>
                <a:off x="2636"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89" name="Line 785"/>
              <p:cNvSpPr>
                <a:spLocks noChangeShapeType="1"/>
              </p:cNvSpPr>
              <p:nvPr/>
            </p:nvSpPr>
            <p:spPr bwMode="auto">
              <a:xfrm>
                <a:off x="230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90" name="Line 786"/>
              <p:cNvSpPr>
                <a:spLocks noChangeShapeType="1"/>
              </p:cNvSpPr>
              <p:nvPr/>
            </p:nvSpPr>
            <p:spPr bwMode="auto">
              <a:xfrm>
                <a:off x="1972"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sp>
            <p:nvSpPr>
              <p:cNvPr id="99091" name="Line 787"/>
              <p:cNvSpPr>
                <a:spLocks noChangeShapeType="1"/>
              </p:cNvSpPr>
              <p:nvPr/>
            </p:nvSpPr>
            <p:spPr bwMode="auto">
              <a:xfrm>
                <a:off x="1644" y="2976"/>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solidFill>
                    <a:srgbClr val="000000"/>
                  </a:solidFill>
                </a:endParaRPr>
              </a:p>
            </p:txBody>
          </p:sp>
        </p:grpSp>
        <p:sp>
          <p:nvSpPr>
            <p:cNvPr id="99093" name="Rectangle 789"/>
            <p:cNvSpPr>
              <a:spLocks noChangeArrowheads="1"/>
            </p:cNvSpPr>
            <p:nvPr/>
          </p:nvSpPr>
          <p:spPr bwMode="auto">
            <a:xfrm>
              <a:off x="2767013" y="1595438"/>
              <a:ext cx="1749425" cy="2000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sp>
          <p:nvSpPr>
            <p:cNvPr id="99094" name="Rectangle 790"/>
            <p:cNvSpPr>
              <a:spLocks noChangeArrowheads="1"/>
            </p:cNvSpPr>
            <p:nvPr/>
          </p:nvSpPr>
          <p:spPr bwMode="auto">
            <a:xfrm>
              <a:off x="2841625" y="1722438"/>
              <a:ext cx="14414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52" tIns="-552" rIns="-552" bIns="-552">
              <a:spAutoFit/>
            </a:bodyPr>
            <a:lstStyle/>
            <a:p>
              <a:r>
                <a:rPr lang="en-US" sz="600">
                  <a:solidFill>
                    <a:srgbClr val="FFFF00"/>
                  </a:solidFill>
                  <a:latin typeface="Times New Roman" charset="0"/>
                  <a:cs typeface="ＭＳ Ｐゴシック" charset="0"/>
                </a:rPr>
                <a:t>28-Oct-2003 16:59:50 - 02-Nov-2003 20:21:03</a:t>
              </a:r>
            </a:p>
          </p:txBody>
        </p:sp>
        <p:sp>
          <p:nvSpPr>
            <p:cNvPr id="99095" name="Rectangle 791"/>
            <p:cNvSpPr>
              <a:spLocks noChangeArrowheads="1"/>
            </p:cNvSpPr>
            <p:nvPr/>
          </p:nvSpPr>
          <p:spPr bwMode="auto">
            <a:xfrm>
              <a:off x="4752975" y="4273550"/>
              <a:ext cx="30163" cy="2095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96" name="Rectangle 792"/>
            <p:cNvSpPr>
              <a:spLocks noChangeArrowheads="1"/>
            </p:cNvSpPr>
            <p:nvPr/>
          </p:nvSpPr>
          <p:spPr bwMode="auto">
            <a:xfrm>
              <a:off x="6729413" y="2667000"/>
              <a:ext cx="31750" cy="2111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650" tIns="-2650" rIns="-2650" bIns="-2650">
              <a:spAutoFit/>
            </a:bodyPr>
            <a:lstStyle/>
            <a:p>
              <a:endParaRPr lang="en-US"/>
            </a:p>
          </p:txBody>
        </p:sp>
        <p:sp>
          <p:nvSpPr>
            <p:cNvPr id="99097" name="Rectangle 793"/>
            <p:cNvSpPr>
              <a:spLocks noChangeArrowheads="1"/>
            </p:cNvSpPr>
            <p:nvPr/>
          </p:nvSpPr>
          <p:spPr bwMode="auto">
            <a:xfrm>
              <a:off x="8386763" y="2212975"/>
              <a:ext cx="90487" cy="1238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sp>
          <p:nvSpPr>
            <p:cNvPr id="99098" name="Rectangle 794"/>
            <p:cNvSpPr>
              <a:spLocks noChangeArrowheads="1"/>
            </p:cNvSpPr>
            <p:nvPr/>
          </p:nvSpPr>
          <p:spPr bwMode="auto">
            <a:xfrm>
              <a:off x="8404225" y="1720850"/>
              <a:ext cx="77788" cy="809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sp>
          <p:nvSpPr>
            <p:cNvPr id="99099" name="Rectangle 795"/>
            <p:cNvSpPr>
              <a:spLocks noChangeArrowheads="1"/>
            </p:cNvSpPr>
            <p:nvPr/>
          </p:nvSpPr>
          <p:spPr bwMode="auto">
            <a:xfrm>
              <a:off x="6329363" y="2305050"/>
              <a:ext cx="66675" cy="333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650" tIns="-2650" rIns="-2650" bIns="-2650">
              <a:spAutoFit/>
            </a:bodyPr>
            <a:lstStyle/>
            <a:p>
              <a:endParaRPr lang="en-US"/>
            </a:p>
          </p:txBody>
        </p:sp>
        <p:sp>
          <p:nvSpPr>
            <p:cNvPr id="99100" name="Text Box 796"/>
            <p:cNvSpPr txBox="1">
              <a:spLocks noChangeArrowheads="1"/>
            </p:cNvSpPr>
            <p:nvPr/>
          </p:nvSpPr>
          <p:spPr bwMode="auto">
            <a:xfrm>
              <a:off x="2713038" y="1436688"/>
              <a:ext cx="774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Oct. 03</a:t>
              </a:r>
            </a:p>
          </p:txBody>
        </p:sp>
        <p:sp>
          <p:nvSpPr>
            <p:cNvPr id="99101" name="Text Box 797"/>
            <p:cNvSpPr txBox="1">
              <a:spLocks noChangeArrowheads="1"/>
            </p:cNvSpPr>
            <p:nvPr/>
          </p:nvSpPr>
          <p:spPr bwMode="auto">
            <a:xfrm>
              <a:off x="2711450" y="1984375"/>
              <a:ext cx="814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Nov. 03</a:t>
              </a:r>
            </a:p>
          </p:txBody>
        </p:sp>
        <p:sp>
          <p:nvSpPr>
            <p:cNvPr id="99102" name="Text Box 798"/>
            <p:cNvSpPr txBox="1">
              <a:spLocks noChangeArrowheads="1"/>
            </p:cNvSpPr>
            <p:nvPr/>
          </p:nvSpPr>
          <p:spPr bwMode="auto">
            <a:xfrm>
              <a:off x="2728913" y="2525713"/>
              <a:ext cx="814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Nov. 03</a:t>
              </a:r>
            </a:p>
          </p:txBody>
        </p:sp>
        <p:sp>
          <p:nvSpPr>
            <p:cNvPr id="99103" name="Text Box 799"/>
            <p:cNvSpPr txBox="1">
              <a:spLocks noChangeArrowheads="1"/>
            </p:cNvSpPr>
            <p:nvPr/>
          </p:nvSpPr>
          <p:spPr bwMode="auto">
            <a:xfrm>
              <a:off x="2979738" y="3124200"/>
              <a:ext cx="804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Dec. 03</a:t>
              </a:r>
            </a:p>
          </p:txBody>
        </p:sp>
        <p:sp>
          <p:nvSpPr>
            <p:cNvPr id="99104" name="Text Box 800"/>
            <p:cNvSpPr txBox="1">
              <a:spLocks noChangeArrowheads="1"/>
            </p:cNvSpPr>
            <p:nvPr/>
          </p:nvSpPr>
          <p:spPr bwMode="auto">
            <a:xfrm>
              <a:off x="2701925" y="3598863"/>
              <a:ext cx="78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Jan. 04</a:t>
              </a:r>
            </a:p>
          </p:txBody>
        </p:sp>
        <p:sp>
          <p:nvSpPr>
            <p:cNvPr id="99105" name="Text Box 801"/>
            <p:cNvSpPr txBox="1">
              <a:spLocks noChangeArrowheads="1"/>
            </p:cNvSpPr>
            <p:nvPr/>
          </p:nvSpPr>
          <p:spPr bwMode="auto">
            <a:xfrm>
              <a:off x="2701925" y="4130675"/>
              <a:ext cx="78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Jan. 04</a:t>
              </a:r>
            </a:p>
          </p:txBody>
        </p:sp>
        <p:sp>
          <p:nvSpPr>
            <p:cNvPr id="99106" name="Text Box 802"/>
            <p:cNvSpPr txBox="1">
              <a:spLocks noChangeArrowheads="1"/>
            </p:cNvSpPr>
            <p:nvPr/>
          </p:nvSpPr>
          <p:spPr bwMode="auto">
            <a:xfrm>
              <a:off x="2705100" y="4656138"/>
              <a:ext cx="79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Feb. 04</a:t>
              </a:r>
            </a:p>
          </p:txBody>
        </p:sp>
        <p:sp>
          <p:nvSpPr>
            <p:cNvPr id="99107" name="Text Box 803"/>
            <p:cNvSpPr txBox="1">
              <a:spLocks noChangeArrowheads="1"/>
            </p:cNvSpPr>
            <p:nvPr/>
          </p:nvSpPr>
          <p:spPr bwMode="auto">
            <a:xfrm>
              <a:off x="4689475" y="1979613"/>
              <a:ext cx="795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Mar. 04</a:t>
              </a:r>
            </a:p>
          </p:txBody>
        </p:sp>
        <p:sp>
          <p:nvSpPr>
            <p:cNvPr id="99108" name="Text Box 804"/>
            <p:cNvSpPr txBox="1">
              <a:spLocks noChangeArrowheads="1"/>
            </p:cNvSpPr>
            <p:nvPr/>
          </p:nvSpPr>
          <p:spPr bwMode="auto">
            <a:xfrm>
              <a:off x="4694238" y="2519363"/>
              <a:ext cx="785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Apr. 04</a:t>
              </a:r>
            </a:p>
          </p:txBody>
        </p:sp>
        <p:sp>
          <p:nvSpPr>
            <p:cNvPr id="99109" name="Text Box 805"/>
            <p:cNvSpPr txBox="1">
              <a:spLocks noChangeArrowheads="1"/>
            </p:cNvSpPr>
            <p:nvPr/>
          </p:nvSpPr>
          <p:spPr bwMode="auto">
            <a:xfrm>
              <a:off x="4694238" y="3057525"/>
              <a:ext cx="785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Apr. 04</a:t>
              </a:r>
            </a:p>
          </p:txBody>
        </p:sp>
        <p:sp>
          <p:nvSpPr>
            <p:cNvPr id="99110" name="Text Box 806"/>
            <p:cNvSpPr txBox="1">
              <a:spLocks noChangeArrowheads="1"/>
            </p:cNvSpPr>
            <p:nvPr/>
          </p:nvSpPr>
          <p:spPr bwMode="auto">
            <a:xfrm>
              <a:off x="4686300" y="3594100"/>
              <a:ext cx="823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May. 04</a:t>
              </a:r>
            </a:p>
          </p:txBody>
        </p:sp>
        <p:sp>
          <p:nvSpPr>
            <p:cNvPr id="99111" name="Text Box 807"/>
            <p:cNvSpPr txBox="1">
              <a:spLocks noChangeArrowheads="1"/>
            </p:cNvSpPr>
            <p:nvPr/>
          </p:nvSpPr>
          <p:spPr bwMode="auto">
            <a:xfrm>
              <a:off x="4689475" y="4124325"/>
              <a:ext cx="823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May. 04</a:t>
              </a:r>
            </a:p>
          </p:txBody>
        </p:sp>
        <p:sp>
          <p:nvSpPr>
            <p:cNvPr id="99112" name="Text Box 808"/>
            <p:cNvSpPr txBox="1">
              <a:spLocks noChangeArrowheads="1"/>
            </p:cNvSpPr>
            <p:nvPr/>
          </p:nvSpPr>
          <p:spPr bwMode="auto">
            <a:xfrm>
              <a:off x="4942030" y="4656454"/>
              <a:ext cx="79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FF00"/>
                  </a:solidFill>
                  <a:cs typeface="ＭＳ Ｐゴシック" charset="0"/>
                </a:rPr>
                <a:t>Jun. 04</a:t>
              </a:r>
            </a:p>
          </p:txBody>
        </p:sp>
        <p:sp>
          <p:nvSpPr>
            <p:cNvPr id="99113" name="Text Box 809"/>
            <p:cNvSpPr txBox="1">
              <a:spLocks noChangeArrowheads="1"/>
            </p:cNvSpPr>
            <p:nvPr/>
          </p:nvSpPr>
          <p:spPr bwMode="auto">
            <a:xfrm>
              <a:off x="6669088" y="1447800"/>
              <a:ext cx="79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Jun. 04</a:t>
              </a:r>
            </a:p>
          </p:txBody>
        </p:sp>
        <p:sp>
          <p:nvSpPr>
            <p:cNvPr id="99114" name="Text Box 810"/>
            <p:cNvSpPr txBox="1">
              <a:spLocks noChangeArrowheads="1"/>
            </p:cNvSpPr>
            <p:nvPr/>
          </p:nvSpPr>
          <p:spPr bwMode="auto">
            <a:xfrm>
              <a:off x="7085013" y="1989682"/>
              <a:ext cx="73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FF00"/>
                  </a:solidFill>
                  <a:cs typeface="ＭＳ Ｐゴシック" charset="0"/>
                </a:rPr>
                <a:t>Jul. 04</a:t>
              </a:r>
            </a:p>
          </p:txBody>
        </p:sp>
        <p:sp>
          <p:nvSpPr>
            <p:cNvPr id="99115" name="Text Box 811"/>
            <p:cNvSpPr txBox="1">
              <a:spLocks noChangeArrowheads="1"/>
            </p:cNvSpPr>
            <p:nvPr/>
          </p:nvSpPr>
          <p:spPr bwMode="auto">
            <a:xfrm>
              <a:off x="6665913" y="2566988"/>
              <a:ext cx="737320" cy="27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FF00"/>
                  </a:solidFill>
                  <a:cs typeface="ＭＳ Ｐゴシック" charset="0"/>
                </a:rPr>
                <a:t>Aug. 04</a:t>
              </a:r>
            </a:p>
          </p:txBody>
        </p:sp>
        <p:sp>
          <p:nvSpPr>
            <p:cNvPr id="99116" name="Text Box 812"/>
            <p:cNvSpPr txBox="1">
              <a:spLocks noChangeArrowheads="1"/>
            </p:cNvSpPr>
            <p:nvPr/>
          </p:nvSpPr>
          <p:spPr bwMode="auto">
            <a:xfrm>
              <a:off x="7013575" y="4164013"/>
              <a:ext cx="80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Sep. 04</a:t>
              </a:r>
            </a:p>
          </p:txBody>
        </p:sp>
        <p:sp>
          <p:nvSpPr>
            <p:cNvPr id="99117" name="Text Box 813"/>
            <p:cNvSpPr txBox="1">
              <a:spLocks noChangeArrowheads="1"/>
            </p:cNvSpPr>
            <p:nvPr/>
          </p:nvSpPr>
          <p:spPr bwMode="auto">
            <a:xfrm>
              <a:off x="6650038" y="4695825"/>
              <a:ext cx="774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Oct. 04</a:t>
              </a:r>
            </a:p>
          </p:txBody>
        </p:sp>
        <p:sp>
          <p:nvSpPr>
            <p:cNvPr id="99118" name="Text Box 814"/>
            <p:cNvSpPr txBox="1">
              <a:spLocks noChangeArrowheads="1"/>
            </p:cNvSpPr>
            <p:nvPr/>
          </p:nvSpPr>
          <p:spPr bwMode="auto">
            <a:xfrm>
              <a:off x="2876945" y="5194300"/>
              <a:ext cx="79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FF00"/>
                  </a:solidFill>
                  <a:cs typeface="ＭＳ Ｐゴシック" charset="0"/>
                </a:rPr>
                <a:t>Feb. 04</a:t>
              </a:r>
            </a:p>
          </p:txBody>
        </p:sp>
        <p:sp>
          <p:nvSpPr>
            <p:cNvPr id="99119" name="Text Box 815"/>
            <p:cNvSpPr txBox="1">
              <a:spLocks noChangeArrowheads="1"/>
            </p:cNvSpPr>
            <p:nvPr/>
          </p:nvSpPr>
          <p:spPr bwMode="auto">
            <a:xfrm>
              <a:off x="4686300" y="1450975"/>
              <a:ext cx="795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Mar. 04</a:t>
              </a:r>
            </a:p>
          </p:txBody>
        </p:sp>
        <p:sp>
          <p:nvSpPr>
            <p:cNvPr id="99120" name="Text Box 816"/>
            <p:cNvSpPr txBox="1">
              <a:spLocks noChangeArrowheads="1"/>
            </p:cNvSpPr>
            <p:nvPr/>
          </p:nvSpPr>
          <p:spPr bwMode="auto">
            <a:xfrm>
              <a:off x="4942030" y="5211763"/>
              <a:ext cx="793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Jun. 04</a:t>
              </a:r>
            </a:p>
          </p:txBody>
        </p:sp>
        <p:sp>
          <p:nvSpPr>
            <p:cNvPr id="99121" name="Text Box 817"/>
            <p:cNvSpPr txBox="1">
              <a:spLocks noChangeArrowheads="1"/>
            </p:cNvSpPr>
            <p:nvPr/>
          </p:nvSpPr>
          <p:spPr bwMode="auto">
            <a:xfrm>
              <a:off x="7018338" y="3584575"/>
              <a:ext cx="804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Sep. 04</a:t>
              </a:r>
            </a:p>
          </p:txBody>
        </p:sp>
        <p:sp>
          <p:nvSpPr>
            <p:cNvPr id="99122" name="Text Box 818"/>
            <p:cNvSpPr txBox="1">
              <a:spLocks noChangeArrowheads="1"/>
            </p:cNvSpPr>
            <p:nvPr/>
          </p:nvSpPr>
          <p:spPr bwMode="auto">
            <a:xfrm>
              <a:off x="6653213" y="3046413"/>
              <a:ext cx="804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rgbClr val="FFFF00"/>
                  </a:solidFill>
                  <a:cs typeface="ＭＳ Ｐゴシック" charset="0"/>
                </a:rPr>
                <a:t>Sep. 04</a:t>
              </a:r>
            </a:p>
          </p:txBody>
        </p:sp>
      </p:grpSp>
      <p:graphicFrame>
        <p:nvGraphicFramePr>
          <p:cNvPr id="821" name="Object 9"/>
          <p:cNvGraphicFramePr>
            <a:graphicFrameLocks noChangeAspect="1"/>
          </p:cNvGraphicFramePr>
          <p:nvPr>
            <p:extLst>
              <p:ext uri="{D42A27DB-BD31-4B8C-83A1-F6EECF244321}">
                <p14:modId xmlns:p14="http://schemas.microsoft.com/office/powerpoint/2010/main" val="1379418582"/>
              </p:ext>
            </p:extLst>
          </p:nvPr>
        </p:nvGraphicFramePr>
        <p:xfrm>
          <a:off x="7228447" y="660961"/>
          <a:ext cx="501748" cy="3807367"/>
        </p:xfrm>
        <a:graphic>
          <a:graphicData uri="http://schemas.openxmlformats.org/presentationml/2006/ole">
            <mc:AlternateContent xmlns:mc="http://schemas.openxmlformats.org/markup-compatibility/2006">
              <mc:Choice xmlns:v="urn:schemas-microsoft-com:vml" Requires="v">
                <p:oleObj spid="_x0000_s2782" name="Photo Editor Photo" r:id="rId50" imgW="990738" imgH="7114286" progId="MSPhotoEd.3">
                  <p:embed/>
                </p:oleObj>
              </mc:Choice>
              <mc:Fallback>
                <p:oleObj name="Photo Editor Photo" r:id="rId50" imgW="990738" imgH="7114286" progId="MSPhotoEd.3">
                  <p:embed/>
                  <p:pic>
                    <p:nvPicPr>
                      <p:cNvPr id="0" name=""/>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228447" y="660961"/>
                        <a:ext cx="501748" cy="3807367"/>
                      </a:xfrm>
                      <a:prstGeom prst="rect">
                        <a:avLst/>
                      </a:prstGeom>
                      <a:noFill/>
                      <a:ln>
                        <a:noFill/>
                      </a:ln>
                      <a:effectLst/>
                    </p:spPr>
                  </p:pic>
                </p:oleObj>
              </mc:Fallback>
            </mc:AlternateContent>
          </a:graphicData>
        </a:graphic>
      </p:graphicFrame>
      <p:sp>
        <p:nvSpPr>
          <p:cNvPr id="815" name="TextBox 814"/>
          <p:cNvSpPr txBox="1"/>
          <p:nvPr/>
        </p:nvSpPr>
        <p:spPr>
          <a:xfrm>
            <a:off x="-81349" y="573226"/>
            <a:ext cx="671979" cy="929742"/>
          </a:xfrm>
          <a:prstGeom prst="rect">
            <a:avLst/>
          </a:prstGeom>
          <a:noFill/>
        </p:spPr>
        <p:txBody>
          <a:bodyPr wrap="none" rtlCol="0">
            <a:spAutoFit/>
          </a:bodyPr>
          <a:lstStyle/>
          <a:p>
            <a:pPr algn="r">
              <a:lnSpc>
                <a:spcPts val="2220"/>
              </a:lnSpc>
            </a:pPr>
            <a:r>
              <a:rPr lang="en-US" sz="1200" dirty="0" smtClean="0">
                <a:latin typeface="Times New Roman"/>
                <a:cs typeface="Times New Roman"/>
              </a:rPr>
              <a:t>0</a:t>
            </a:r>
            <a:endParaRPr lang="en-US" sz="1200" dirty="0">
              <a:latin typeface="Times New Roman"/>
              <a:cs typeface="Times New Roman"/>
            </a:endParaRPr>
          </a:p>
          <a:p>
            <a:pPr algn="r">
              <a:lnSpc>
                <a:spcPts val="2220"/>
              </a:lnSpc>
            </a:pPr>
            <a:endParaRPr lang="en-US" sz="1200" dirty="0" smtClean="0">
              <a:latin typeface="Times New Roman"/>
              <a:cs typeface="Times New Roman"/>
            </a:endParaRPr>
          </a:p>
          <a:p>
            <a:pPr algn="r">
              <a:lnSpc>
                <a:spcPts val="2220"/>
              </a:lnSpc>
            </a:pPr>
            <a:r>
              <a:rPr lang="en-US" sz="1200" dirty="0" smtClean="0">
                <a:latin typeface="Times New Roman"/>
                <a:cs typeface="Times New Roman"/>
              </a:rPr>
              <a:t>110</a:t>
            </a:r>
            <a:endParaRPr lang="en-US" sz="1200" dirty="0">
              <a:latin typeface="Times New Roman"/>
              <a:cs typeface="Times New Roman"/>
            </a:endParaRPr>
          </a:p>
        </p:txBody>
      </p:sp>
    </p:spTree>
    <p:extLst>
      <p:ext uri="{BB962C8B-B14F-4D97-AF65-F5344CB8AC3E}">
        <p14:creationId xmlns:p14="http://schemas.microsoft.com/office/powerpoint/2010/main" val="42478279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erage Salinity F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74457" y="3843876"/>
            <a:ext cx="4042543" cy="2006600"/>
          </a:xfrm>
          <a:prstGeom prst="rect">
            <a:avLst/>
          </a:prstGeom>
        </p:spPr>
      </p:pic>
      <p:pic>
        <p:nvPicPr>
          <p:cNvPr id="5" name="Picture 4" descr="Average Temperature F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5813" y="1412694"/>
            <a:ext cx="4041187" cy="1992068"/>
          </a:xfrm>
          <a:prstGeom prst="rect">
            <a:avLst/>
          </a:prstGeom>
        </p:spPr>
      </p:pic>
      <p:pic>
        <p:nvPicPr>
          <p:cNvPr id="7" name="Picture 6" descr="ru01_2010_08_trans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376239"/>
            <a:ext cx="4556217" cy="2842726"/>
          </a:xfrm>
          <a:prstGeom prst="rect">
            <a:avLst/>
          </a:prstGeom>
        </p:spPr>
      </p:pic>
      <p:pic>
        <p:nvPicPr>
          <p:cNvPr id="8" name="Picture 7" descr="eline_051101_glider_deployment_map"/>
          <p:cNvPicPr>
            <a:picLocks noChangeAspect="1" noChangeArrowheads="1"/>
          </p:cNvPicPr>
          <p:nvPr/>
        </p:nvPicPr>
        <p:blipFill>
          <a:blip r:embed="rId5" cstate="screen">
            <a:extLst>
              <a:ext uri="{28A0092B-C50C-407E-A947-70E740481C1C}">
                <a14:useLocalDpi xmlns:a14="http://schemas.microsoft.com/office/drawing/2010/main"/>
              </a:ext>
            </a:extLst>
          </a:blip>
          <a:srcRect l="13126" t="6335" r="15125" b="7336"/>
          <a:stretch>
            <a:fillRect/>
          </a:stretch>
        </p:blipFill>
        <p:spPr bwMode="auto">
          <a:xfrm>
            <a:off x="568327" y="275548"/>
            <a:ext cx="3256082" cy="29375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verage Temperature Final.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41900" y="1566572"/>
            <a:ext cx="469900" cy="590708"/>
          </a:xfrm>
          <a:prstGeom prst="rect">
            <a:avLst/>
          </a:prstGeom>
        </p:spPr>
      </p:pic>
      <p:sp>
        <p:nvSpPr>
          <p:cNvPr id="10" name="TextBox 9"/>
          <p:cNvSpPr txBox="1"/>
          <p:nvPr/>
        </p:nvSpPr>
        <p:spPr>
          <a:xfrm>
            <a:off x="6921500" y="3047961"/>
            <a:ext cx="2069797" cy="307777"/>
          </a:xfrm>
          <a:prstGeom prst="rect">
            <a:avLst/>
          </a:prstGeom>
          <a:noFill/>
        </p:spPr>
        <p:txBody>
          <a:bodyPr wrap="none" rtlCol="0">
            <a:spAutoFit/>
          </a:bodyPr>
          <a:lstStyle/>
          <a:p>
            <a:r>
              <a:rPr lang="en-US" sz="1400" dirty="0" smtClean="0">
                <a:latin typeface="Times New Roman"/>
                <a:cs typeface="Times New Roman"/>
              </a:rPr>
              <a:t>Warming at 0.34 </a:t>
            </a:r>
            <a:r>
              <a:rPr lang="en-US" sz="1400" dirty="0" err="1" smtClean="0">
                <a:latin typeface="Times New Roman"/>
                <a:cs typeface="Times New Roman"/>
              </a:rPr>
              <a:t>deg</a:t>
            </a:r>
            <a:r>
              <a:rPr lang="en-US" sz="1400" dirty="0" smtClean="0">
                <a:latin typeface="Times New Roman"/>
                <a:cs typeface="Times New Roman"/>
              </a:rPr>
              <a:t> C/</a:t>
            </a:r>
            <a:r>
              <a:rPr lang="en-US" sz="1400" dirty="0" err="1" smtClean="0">
                <a:latin typeface="Times New Roman"/>
                <a:cs typeface="Times New Roman"/>
              </a:rPr>
              <a:t>yr</a:t>
            </a:r>
            <a:endParaRPr lang="en-US" sz="1400" dirty="0">
              <a:latin typeface="Times New Roman"/>
              <a:cs typeface="Times New Roman"/>
            </a:endParaRPr>
          </a:p>
        </p:txBody>
      </p:sp>
      <p:sp>
        <p:nvSpPr>
          <p:cNvPr id="11" name="TextBox 10"/>
          <p:cNvSpPr txBox="1"/>
          <p:nvPr/>
        </p:nvSpPr>
        <p:spPr>
          <a:xfrm>
            <a:off x="6956511" y="3935318"/>
            <a:ext cx="2018501" cy="307777"/>
          </a:xfrm>
          <a:prstGeom prst="rect">
            <a:avLst/>
          </a:prstGeom>
          <a:noFill/>
        </p:spPr>
        <p:txBody>
          <a:bodyPr wrap="none" rtlCol="0">
            <a:spAutoFit/>
          </a:bodyPr>
          <a:lstStyle/>
          <a:p>
            <a:r>
              <a:rPr lang="en-US" sz="1400" dirty="0" smtClean="0">
                <a:latin typeface="Times New Roman"/>
                <a:cs typeface="Times New Roman"/>
              </a:rPr>
              <a:t>Freshening at 0.97 </a:t>
            </a:r>
            <a:r>
              <a:rPr lang="en-US" sz="1400" dirty="0" err="1" smtClean="0">
                <a:latin typeface="Times New Roman"/>
                <a:cs typeface="Times New Roman"/>
              </a:rPr>
              <a:t>psu</a:t>
            </a:r>
            <a:r>
              <a:rPr lang="en-US" sz="1400" dirty="0" smtClean="0">
                <a:latin typeface="Times New Roman"/>
                <a:cs typeface="Times New Roman"/>
              </a:rPr>
              <a:t>/</a:t>
            </a:r>
            <a:r>
              <a:rPr lang="en-US" sz="1400" dirty="0" err="1" smtClean="0">
                <a:latin typeface="Times New Roman"/>
                <a:cs typeface="Times New Roman"/>
              </a:rPr>
              <a:t>yr</a:t>
            </a:r>
            <a:endParaRPr lang="en-US" sz="1400" dirty="0">
              <a:latin typeface="Times New Roman"/>
              <a:cs typeface="Times New Roman"/>
            </a:endParaRPr>
          </a:p>
        </p:txBody>
      </p:sp>
      <p:sp>
        <p:nvSpPr>
          <p:cNvPr id="12" name="TextBox 11"/>
          <p:cNvSpPr txBox="1"/>
          <p:nvPr/>
        </p:nvSpPr>
        <p:spPr>
          <a:xfrm>
            <a:off x="4974457" y="5844009"/>
            <a:ext cx="4100251" cy="369332"/>
          </a:xfrm>
          <a:prstGeom prst="rect">
            <a:avLst/>
          </a:prstGeom>
          <a:noFill/>
        </p:spPr>
        <p:txBody>
          <a:bodyPr wrap="none" rtlCol="0">
            <a:spAutoFit/>
          </a:bodyPr>
          <a:lstStyle/>
          <a:p>
            <a:r>
              <a:rPr lang="en-US" dirty="0" smtClean="0">
                <a:latin typeface="Times New Roman"/>
                <a:cs typeface="Times New Roman"/>
              </a:rPr>
              <a:t>2007                                                    2011</a:t>
            </a:r>
            <a:endParaRPr lang="en-US" dirty="0">
              <a:latin typeface="Times New Roman"/>
              <a:cs typeface="Times New Roman"/>
            </a:endParaRPr>
          </a:p>
        </p:txBody>
      </p:sp>
      <p:sp>
        <p:nvSpPr>
          <p:cNvPr id="13" name="TextBox 12"/>
          <p:cNvSpPr txBox="1"/>
          <p:nvPr/>
        </p:nvSpPr>
        <p:spPr>
          <a:xfrm>
            <a:off x="4556217" y="1311881"/>
            <a:ext cx="441146" cy="2162558"/>
          </a:xfrm>
          <a:prstGeom prst="rect">
            <a:avLst/>
          </a:prstGeom>
          <a:noFill/>
        </p:spPr>
        <p:txBody>
          <a:bodyPr wrap="none" rtlCol="0">
            <a:spAutoFit/>
          </a:bodyPr>
          <a:lstStyle/>
          <a:p>
            <a:pPr algn="r">
              <a:lnSpc>
                <a:spcPts val="2020"/>
              </a:lnSpc>
            </a:pPr>
            <a:r>
              <a:rPr lang="en-US" sz="1600" dirty="0" smtClean="0">
                <a:latin typeface="Times New Roman"/>
                <a:cs typeface="Times New Roman"/>
              </a:rPr>
              <a:t>10</a:t>
            </a: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r>
              <a:rPr lang="en-US" sz="1600" dirty="0">
                <a:latin typeface="Times New Roman"/>
                <a:cs typeface="Times New Roman"/>
              </a:rPr>
              <a:t>7</a:t>
            </a:r>
          </a:p>
        </p:txBody>
      </p:sp>
      <p:sp>
        <p:nvSpPr>
          <p:cNvPr id="14" name="TextBox 13"/>
          <p:cNvSpPr txBox="1"/>
          <p:nvPr/>
        </p:nvSpPr>
        <p:spPr>
          <a:xfrm>
            <a:off x="6242698" y="1035420"/>
            <a:ext cx="1351652" cy="369332"/>
          </a:xfrm>
          <a:prstGeom prst="rect">
            <a:avLst/>
          </a:prstGeom>
          <a:noFill/>
        </p:spPr>
        <p:txBody>
          <a:bodyPr wrap="none" rtlCol="0">
            <a:spAutoFit/>
          </a:bodyPr>
          <a:lstStyle/>
          <a:p>
            <a:r>
              <a:rPr lang="en-US" dirty="0" smtClean="0">
                <a:latin typeface="Times New Roman"/>
                <a:cs typeface="Times New Roman"/>
              </a:rPr>
              <a:t>Temperature</a:t>
            </a:r>
            <a:endParaRPr lang="en-US" dirty="0">
              <a:latin typeface="Times New Roman"/>
              <a:cs typeface="Times New Roman"/>
            </a:endParaRPr>
          </a:p>
        </p:txBody>
      </p:sp>
      <p:sp>
        <p:nvSpPr>
          <p:cNvPr id="15" name="TextBox 14"/>
          <p:cNvSpPr txBox="1"/>
          <p:nvPr/>
        </p:nvSpPr>
        <p:spPr>
          <a:xfrm>
            <a:off x="6498693" y="3512040"/>
            <a:ext cx="915635" cy="369332"/>
          </a:xfrm>
          <a:prstGeom prst="rect">
            <a:avLst/>
          </a:prstGeom>
          <a:noFill/>
        </p:spPr>
        <p:txBody>
          <a:bodyPr wrap="none" rtlCol="0">
            <a:spAutoFit/>
          </a:bodyPr>
          <a:lstStyle/>
          <a:p>
            <a:r>
              <a:rPr lang="en-US" dirty="0" smtClean="0">
                <a:latin typeface="Times New Roman"/>
                <a:cs typeface="Times New Roman"/>
              </a:rPr>
              <a:t>Salinity</a:t>
            </a:r>
            <a:endParaRPr lang="en-US" dirty="0">
              <a:latin typeface="Times New Roman"/>
              <a:cs typeface="Times New Roman"/>
            </a:endParaRPr>
          </a:p>
        </p:txBody>
      </p:sp>
      <p:sp>
        <p:nvSpPr>
          <p:cNvPr id="16" name="TextBox 15"/>
          <p:cNvSpPr txBox="1"/>
          <p:nvPr/>
        </p:nvSpPr>
        <p:spPr>
          <a:xfrm>
            <a:off x="4438839" y="3761908"/>
            <a:ext cx="577763" cy="2162558"/>
          </a:xfrm>
          <a:prstGeom prst="rect">
            <a:avLst/>
          </a:prstGeom>
          <a:noFill/>
        </p:spPr>
        <p:txBody>
          <a:bodyPr wrap="square" rtlCol="0">
            <a:spAutoFit/>
          </a:bodyPr>
          <a:lstStyle/>
          <a:p>
            <a:pPr algn="r">
              <a:lnSpc>
                <a:spcPts val="2020"/>
              </a:lnSpc>
            </a:pPr>
            <a:r>
              <a:rPr lang="en-US" sz="1600" dirty="0" smtClean="0">
                <a:latin typeface="Times New Roman"/>
                <a:cs typeface="Times New Roman"/>
              </a:rPr>
              <a:t>33.3</a:t>
            </a: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r>
              <a:rPr lang="en-US" sz="1600" dirty="0" smtClean="0">
                <a:latin typeface="Times New Roman"/>
                <a:cs typeface="Times New Roman"/>
              </a:rPr>
              <a:t>32.6</a:t>
            </a:r>
            <a:endParaRPr lang="en-US" sz="1600" dirty="0">
              <a:latin typeface="Times New Roman"/>
              <a:cs typeface="Times New Roman"/>
            </a:endParaRPr>
          </a:p>
        </p:txBody>
      </p:sp>
      <p:sp>
        <p:nvSpPr>
          <p:cNvPr id="17" name="Text Box 8"/>
          <p:cNvSpPr txBox="1">
            <a:spLocks noChangeArrowheads="1"/>
          </p:cNvSpPr>
          <p:nvPr/>
        </p:nvSpPr>
        <p:spPr bwMode="auto">
          <a:xfrm>
            <a:off x="568327" y="-8465"/>
            <a:ext cx="84740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2800" b="1" dirty="0" smtClean="0">
                <a:solidFill>
                  <a:srgbClr val="0000FF"/>
                </a:solidFill>
              </a:rPr>
              <a:t>Cold Pool Trends</a:t>
            </a:r>
          </a:p>
          <a:p>
            <a:pPr algn="r"/>
            <a:r>
              <a:rPr lang="en-US" b="1" dirty="0" smtClean="0">
                <a:solidFill>
                  <a:srgbClr val="0000FF"/>
                </a:solidFill>
              </a:rPr>
              <a:t>July-October, 2007-2011</a:t>
            </a:r>
            <a:endParaRPr lang="en-US" b="1" dirty="0">
              <a:solidFill>
                <a:srgbClr val="0000FF"/>
              </a:solidFill>
            </a:endParaRPr>
          </a:p>
        </p:txBody>
      </p:sp>
    </p:spTree>
    <p:extLst>
      <p:ext uri="{BB962C8B-B14F-4D97-AF65-F5344CB8AC3E}">
        <p14:creationId xmlns:p14="http://schemas.microsoft.com/office/powerpoint/2010/main" val="33303873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1" name="Rectangle 119"/>
          <p:cNvSpPr>
            <a:spLocks noChangeArrowheads="1"/>
          </p:cNvSpPr>
          <p:nvPr/>
        </p:nvSpPr>
        <p:spPr bwMode="auto">
          <a:xfrm>
            <a:off x="5181600" y="1828800"/>
            <a:ext cx="5486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800" baseline="0">
                <a:solidFill>
                  <a:schemeClr val="tx2"/>
                </a:solidFill>
              </a:rPr>
              <a:t>Temperature</a:t>
            </a:r>
          </a:p>
        </p:txBody>
      </p:sp>
      <p:pic>
        <p:nvPicPr>
          <p:cNvPr id="3209" name="Picture 13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2400" y="774700"/>
            <a:ext cx="262193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210" name="Picture 1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8750" y="774700"/>
            <a:ext cx="2603837"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ru16_20110810T1330_20110831T2309_sea-water-temperature_ts_lvl2_lor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0500" y="3644900"/>
            <a:ext cx="4978400" cy="2489200"/>
          </a:xfrm>
          <a:prstGeom prst="rect">
            <a:avLst/>
          </a:prstGeom>
        </p:spPr>
      </p:pic>
      <p:pic>
        <p:nvPicPr>
          <p:cNvPr id="18" name="Picture 21" descr="mab110826d_irenw.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1450" y="674688"/>
            <a:ext cx="3717363" cy="2881312"/>
          </a:xfrm>
          <a:prstGeom prst="rect">
            <a:avLst/>
          </a:prstGeom>
          <a:noFill/>
          <a:ln w="9525">
            <a:noFill/>
            <a:miter lim="800000"/>
            <a:headEnd/>
            <a:tailEnd/>
          </a:ln>
        </p:spPr>
      </p:pic>
      <p:sp>
        <p:nvSpPr>
          <p:cNvPr id="20" name="TextBox 2"/>
          <p:cNvSpPr txBox="1">
            <a:spLocks noChangeArrowheads="1"/>
          </p:cNvSpPr>
          <p:nvPr/>
        </p:nvSpPr>
        <p:spPr bwMode="auto">
          <a:xfrm>
            <a:off x="1" y="0"/>
            <a:ext cx="9144000" cy="584200"/>
          </a:xfrm>
          <a:prstGeom prst="rect">
            <a:avLst/>
          </a:prstGeom>
          <a:noFill/>
          <a:ln w="9525">
            <a:noFill/>
            <a:miter lim="800000"/>
            <a:headEnd/>
            <a:tailEnd/>
          </a:ln>
        </p:spPr>
        <p:txBody>
          <a:bodyPr wrap="square">
            <a:prstTxWarp prst="textNoShape">
              <a:avLst/>
            </a:prstTxWarp>
            <a:spAutoFit/>
          </a:bodyPr>
          <a:lstStyle/>
          <a:p>
            <a:pPr algn="ctr"/>
            <a:r>
              <a:rPr lang="en-US" sz="3200" b="1" dirty="0" smtClean="0">
                <a:solidFill>
                  <a:schemeClr val="accent2"/>
                </a:solidFill>
                <a:latin typeface="Times New Roman" charset="0"/>
                <a:ea typeface="Times New Roman" charset="0"/>
                <a:cs typeface="Times New Roman" charset="0"/>
              </a:rPr>
              <a:t>Tracking </a:t>
            </a:r>
            <a:r>
              <a:rPr lang="en-US" sz="3200" b="1" dirty="0">
                <a:solidFill>
                  <a:schemeClr val="accent2"/>
                </a:solidFill>
                <a:latin typeface="Times New Roman" charset="0"/>
                <a:ea typeface="Times New Roman" charset="0"/>
                <a:cs typeface="Times New Roman" charset="0"/>
              </a:rPr>
              <a:t>Hurricane Irene</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901" y="3634978"/>
            <a:ext cx="3733800" cy="2508647"/>
          </a:xfrm>
          <a:prstGeom prst="rect">
            <a:avLst/>
          </a:prstGeom>
        </p:spPr>
      </p:pic>
      <p:sp>
        <p:nvSpPr>
          <p:cNvPr id="9" name="TextBox 8"/>
          <p:cNvSpPr txBox="1"/>
          <p:nvPr/>
        </p:nvSpPr>
        <p:spPr>
          <a:xfrm>
            <a:off x="4470400" y="5461000"/>
            <a:ext cx="1480506"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spTree>
    <p:extLst>
      <p:ext uri="{BB962C8B-B14F-4D97-AF65-F5344CB8AC3E}">
        <p14:creationId xmlns:p14="http://schemas.microsoft.com/office/powerpoint/2010/main" val="19074293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antarctic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34937" y="685800"/>
            <a:ext cx="9034394"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Palmer LTER Logo Guide.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937" y="5138738"/>
            <a:ext cx="10842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134937" y="51495"/>
            <a:ext cx="2836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333399"/>
                </a:solidFill>
              </a:rPr>
              <a:t>Polar Ecosystems</a:t>
            </a:r>
            <a:endParaRPr lang="en-US" sz="2400" b="1" dirty="0">
              <a:solidFill>
                <a:srgbClr val="333399"/>
              </a:solidFill>
            </a:endParaRPr>
          </a:p>
        </p:txBody>
      </p:sp>
    </p:spTree>
    <p:extLst>
      <p:ext uri="{BB962C8B-B14F-4D97-AF65-F5344CB8AC3E}">
        <p14:creationId xmlns:p14="http://schemas.microsoft.com/office/powerpoint/2010/main" val="6778723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77926" y="196851"/>
            <a:ext cx="6667500" cy="6076950"/>
            <a:chOff x="1346200" y="398860"/>
            <a:chExt cx="6667500" cy="607695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6200" y="398860"/>
              <a:ext cx="6667500" cy="6076950"/>
            </a:xfrm>
            <a:prstGeom prst="rect">
              <a:avLst/>
            </a:prstGeom>
          </p:spPr>
        </p:pic>
        <p:sp>
          <p:nvSpPr>
            <p:cNvPr id="3" name="TextBox 2"/>
            <p:cNvSpPr txBox="1"/>
            <p:nvPr/>
          </p:nvSpPr>
          <p:spPr>
            <a:xfrm>
              <a:off x="2324100" y="5917168"/>
              <a:ext cx="550075" cy="369332"/>
            </a:xfrm>
            <a:prstGeom prst="rect">
              <a:avLst/>
            </a:prstGeom>
            <a:noFill/>
          </p:spPr>
          <p:txBody>
            <a:bodyPr wrap="none" rtlCol="0">
              <a:spAutoFit/>
            </a:bodyPr>
            <a:lstStyle/>
            <a:p>
              <a:r>
                <a:rPr lang="en-US" dirty="0" smtClean="0">
                  <a:solidFill>
                    <a:srgbClr val="000000"/>
                  </a:solidFill>
                  <a:latin typeface="Times New Roman"/>
                  <a:cs typeface="Times New Roman"/>
                </a:rPr>
                <a:t>-0.2</a:t>
              </a:r>
              <a:endParaRPr lang="en-US" dirty="0">
                <a:solidFill>
                  <a:srgbClr val="000000"/>
                </a:solidFill>
                <a:latin typeface="Times New Roman"/>
                <a:cs typeface="Times New Roman"/>
              </a:endParaRPr>
            </a:p>
          </p:txBody>
        </p:sp>
        <p:sp>
          <p:nvSpPr>
            <p:cNvPr id="4" name="TextBox 3"/>
            <p:cNvSpPr txBox="1"/>
            <p:nvPr/>
          </p:nvSpPr>
          <p:spPr>
            <a:xfrm>
              <a:off x="6248400" y="5904468"/>
              <a:ext cx="473206" cy="369332"/>
            </a:xfrm>
            <a:prstGeom prst="rect">
              <a:avLst/>
            </a:prstGeom>
            <a:noFill/>
          </p:spPr>
          <p:txBody>
            <a:bodyPr wrap="none" rtlCol="0">
              <a:spAutoFit/>
            </a:bodyPr>
            <a:lstStyle/>
            <a:p>
              <a:r>
                <a:rPr lang="en-US" dirty="0" smtClean="0">
                  <a:solidFill>
                    <a:srgbClr val="000000"/>
                  </a:solidFill>
                  <a:latin typeface="Times New Roman"/>
                  <a:cs typeface="Times New Roman"/>
                </a:rPr>
                <a:t>0.2</a:t>
              </a:r>
              <a:endParaRPr lang="en-US" dirty="0">
                <a:solidFill>
                  <a:srgbClr val="000000"/>
                </a:solidFill>
                <a:latin typeface="Times New Roman"/>
                <a:cs typeface="Times New Roman"/>
              </a:endParaRPr>
            </a:p>
          </p:txBody>
        </p:sp>
        <p:sp>
          <p:nvSpPr>
            <p:cNvPr id="5" name="TextBox 4"/>
            <p:cNvSpPr txBox="1"/>
            <p:nvPr/>
          </p:nvSpPr>
          <p:spPr>
            <a:xfrm>
              <a:off x="3185469" y="5842159"/>
              <a:ext cx="2776797" cy="369332"/>
            </a:xfrm>
            <a:prstGeom prst="rect">
              <a:avLst/>
            </a:prstGeom>
            <a:noFill/>
          </p:spPr>
          <p:txBody>
            <a:bodyPr wrap="none" rtlCol="0">
              <a:spAutoFit/>
            </a:bodyPr>
            <a:lstStyle/>
            <a:p>
              <a:r>
                <a:rPr lang="en-US" dirty="0" smtClean="0">
                  <a:latin typeface="Times New Roman"/>
                  <a:cs typeface="Times New Roman"/>
                </a:rPr>
                <a:t>Temperature trends per year</a:t>
              </a:r>
              <a:endParaRPr lang="en-US" dirty="0">
                <a:latin typeface="Times New Roman"/>
                <a:cs typeface="Times New Roman"/>
              </a:endParaRPr>
            </a:p>
          </p:txBody>
        </p:sp>
      </p:grpSp>
      <p:grpSp>
        <p:nvGrpSpPr>
          <p:cNvPr id="8" name="Group 7"/>
          <p:cNvGrpSpPr/>
          <p:nvPr/>
        </p:nvGrpSpPr>
        <p:grpSpPr>
          <a:xfrm>
            <a:off x="5054600" y="336550"/>
            <a:ext cx="3911600" cy="4197350"/>
            <a:chOff x="1911350" y="1085850"/>
            <a:chExt cx="5645150" cy="5170526"/>
          </a:xfrm>
        </p:grpSpPr>
        <p:sp>
          <p:nvSpPr>
            <p:cNvPr id="9" name="Rectangle 8"/>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1350" y="1085850"/>
              <a:ext cx="5645150" cy="5170526"/>
            </a:xfrm>
            <a:prstGeom prst="rect">
              <a:avLst/>
            </a:prstGeom>
          </p:spPr>
        </p:pic>
      </p:grpSp>
    </p:spTree>
    <p:extLst>
      <p:ext uri="{BB962C8B-B14F-4D97-AF65-F5344CB8AC3E}">
        <p14:creationId xmlns:p14="http://schemas.microsoft.com/office/powerpoint/2010/main" val="2055494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913" y="1819275"/>
            <a:ext cx="465455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8138" y="1616075"/>
            <a:ext cx="32353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4"/>
          <p:cNvSpPr txBox="1">
            <a:spLocks noChangeArrowheads="1"/>
          </p:cNvSpPr>
          <p:nvPr/>
        </p:nvSpPr>
        <p:spPr bwMode="auto">
          <a:xfrm>
            <a:off x="679450" y="1300163"/>
            <a:ext cx="3479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Remote Sensing (Decadal changes)</a:t>
            </a:r>
          </a:p>
        </p:txBody>
      </p:sp>
      <p:sp>
        <p:nvSpPr>
          <p:cNvPr id="28676" name="TextBox 5"/>
          <p:cNvSpPr txBox="1">
            <a:spLocks noChangeArrowheads="1"/>
          </p:cNvSpPr>
          <p:nvPr/>
        </p:nvSpPr>
        <p:spPr bwMode="auto">
          <a:xfrm>
            <a:off x="5418138" y="1300163"/>
            <a:ext cx="3321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Ship Observed (Decadal changes)</a:t>
            </a:r>
          </a:p>
        </p:txBody>
      </p:sp>
      <p:sp>
        <p:nvSpPr>
          <p:cNvPr id="28677" name="TextBox 6"/>
          <p:cNvSpPr txBox="1">
            <a:spLocks noChangeArrowheads="1"/>
          </p:cNvSpPr>
          <p:nvPr/>
        </p:nvSpPr>
        <p:spPr bwMode="auto">
          <a:xfrm>
            <a:off x="2806700" y="5521325"/>
            <a:ext cx="1589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Montes-Hugo et al. 2009 </a:t>
            </a:r>
          </a:p>
        </p:txBody>
      </p:sp>
      <p:sp>
        <p:nvSpPr>
          <p:cNvPr id="28678" name="TextBox 7"/>
          <p:cNvSpPr txBox="1">
            <a:spLocks noChangeArrowheads="1"/>
          </p:cNvSpPr>
          <p:nvPr/>
        </p:nvSpPr>
        <p:spPr bwMode="auto">
          <a:xfrm>
            <a:off x="7180263" y="5521325"/>
            <a:ext cx="118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Vernet et al. 2008</a:t>
            </a:r>
          </a:p>
        </p:txBody>
      </p:sp>
      <p:sp>
        <p:nvSpPr>
          <p:cNvPr id="28679" name="TextBox 8"/>
          <p:cNvSpPr txBox="1">
            <a:spLocks noChangeArrowheads="1"/>
          </p:cNvSpPr>
          <p:nvPr/>
        </p:nvSpPr>
        <p:spPr bwMode="auto">
          <a:xfrm>
            <a:off x="1254125" y="339725"/>
            <a:ext cx="663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There are indications in changes in the primary production</a:t>
            </a:r>
          </a:p>
        </p:txBody>
      </p:sp>
    </p:spTree>
    <p:extLst>
      <p:ext uri="{BB962C8B-B14F-4D97-AF65-F5344CB8AC3E}">
        <p14:creationId xmlns:p14="http://schemas.microsoft.com/office/powerpoint/2010/main" val="33037979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832225" y="177800"/>
            <a:ext cx="5159375" cy="317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573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3429000"/>
            <a:ext cx="3657600"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6983"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743200"/>
            <a:ext cx="4572000"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698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870685"/>
            <a:ext cx="350520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985" name="Text Box 9"/>
          <p:cNvSpPr txBox="1">
            <a:spLocks noChangeArrowheads="1"/>
          </p:cNvSpPr>
          <p:nvPr/>
        </p:nvSpPr>
        <p:spPr bwMode="auto">
          <a:xfrm>
            <a:off x="212725" y="39688"/>
            <a:ext cx="34680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333399"/>
                </a:solidFill>
              </a:rPr>
              <a:t>Sampling </a:t>
            </a:r>
            <a:r>
              <a:rPr lang="en-US" sz="2400" b="1" dirty="0">
                <a:solidFill>
                  <a:srgbClr val="333399"/>
                </a:solidFill>
              </a:rPr>
              <a:t>Challenges </a:t>
            </a:r>
          </a:p>
          <a:p>
            <a:r>
              <a:rPr lang="en-US" sz="2400" b="1" dirty="0">
                <a:solidFill>
                  <a:srgbClr val="333399"/>
                </a:solidFill>
              </a:rPr>
              <a:t>in the Southern Ocean</a:t>
            </a:r>
          </a:p>
        </p:txBody>
      </p:sp>
      <p:pic>
        <p:nvPicPr>
          <p:cNvPr id="12698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288256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ru06_070111T1623_070127T2026_lter_temp_xse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5700" y="123031"/>
            <a:ext cx="5448300" cy="3064669"/>
          </a:xfrm>
          <a:prstGeom prst="rect">
            <a:avLst/>
          </a:prstGeom>
        </p:spPr>
      </p:pic>
      <p:pic>
        <p:nvPicPr>
          <p:cNvPr id="7" name="Picture 6" descr="ru06_070111T1623_070127T2026_lter_sal_xse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5700" y="3149600"/>
            <a:ext cx="5448300" cy="3064669"/>
          </a:xfrm>
          <a:prstGeom prst="rect">
            <a:avLst/>
          </a:prstGeom>
        </p:spPr>
      </p:pic>
      <p:sp>
        <p:nvSpPr>
          <p:cNvPr id="8" name="Text Box 2"/>
          <p:cNvSpPr txBox="1">
            <a:spLocks noChangeArrowheads="1"/>
          </p:cNvSpPr>
          <p:nvPr/>
        </p:nvSpPr>
        <p:spPr bwMode="auto">
          <a:xfrm>
            <a:off x="228600" y="129520"/>
            <a:ext cx="34671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solidFill>
                  <a:srgbClr val="0000FF"/>
                </a:solidFill>
                <a:effectLst>
                  <a:outerShdw blurRad="38100" dist="38100" dir="2700000" algn="tl">
                    <a:srgbClr val="FFFFFF"/>
                  </a:outerShdw>
                </a:effectLst>
              </a:rPr>
              <a:t>Western Antarctic Peninsula (2007): </a:t>
            </a:r>
          </a:p>
          <a:p>
            <a:endParaRPr lang="en-US" sz="2400" b="1" dirty="0" smtClean="0">
              <a:solidFill>
                <a:srgbClr val="0000FF"/>
              </a:solidFill>
              <a:effectLst>
                <a:outerShdw blurRad="38100" dist="38100" dir="2700000" algn="tl">
                  <a:srgbClr val="FFFFFF"/>
                </a:outerShdw>
              </a:effectLst>
            </a:endParaRPr>
          </a:p>
          <a:p>
            <a:r>
              <a:rPr lang="en-US" sz="2000" i="1" dirty="0" smtClean="0">
                <a:solidFill>
                  <a:srgbClr val="0000FF"/>
                </a:solidFill>
                <a:effectLst>
                  <a:outerShdw blurRad="38100" dist="38100" dir="2700000" algn="tl">
                    <a:srgbClr val="FFFFFF"/>
                  </a:outerShdw>
                </a:effectLst>
              </a:rPr>
              <a:t>Alongshore Variability</a:t>
            </a:r>
            <a:endParaRPr lang="en-US" sz="2000" i="1" dirty="0">
              <a:solidFill>
                <a:srgbClr val="0000FF"/>
              </a:solidFill>
              <a:effectLst>
                <a:outerShdw blurRad="38100" dist="38100" dir="2700000" algn="tl">
                  <a:srgbClr val="FFFFFF"/>
                </a:outerShdw>
              </a:effectLst>
            </a:endParaRPr>
          </a:p>
        </p:txBody>
      </p:sp>
      <p:pic>
        <p:nvPicPr>
          <p:cNvPr id="6" name="Picture 4" descr="ru06_070109T1604_070201T1942_lter_zcur_ma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238782"/>
            <a:ext cx="3886200" cy="331625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901700" y="2578100"/>
            <a:ext cx="1993900" cy="190500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8911625">
            <a:off x="885921" y="3416300"/>
            <a:ext cx="1107996" cy="369332"/>
          </a:xfrm>
          <a:prstGeom prst="rect">
            <a:avLst/>
          </a:prstGeom>
          <a:noFill/>
        </p:spPr>
        <p:txBody>
          <a:bodyPr wrap="none" rtlCol="0">
            <a:spAutoFit/>
          </a:bodyPr>
          <a:lstStyle/>
          <a:p>
            <a:r>
              <a:rPr lang="en-US" b="1" dirty="0" smtClean="0"/>
              <a:t>~400 km</a:t>
            </a:r>
            <a:endParaRPr lang="en-US" b="1" dirty="0"/>
          </a:p>
        </p:txBody>
      </p:sp>
    </p:spTree>
    <p:extLst>
      <p:ext uri="{BB962C8B-B14F-4D97-AF65-F5344CB8AC3E}">
        <p14:creationId xmlns:p14="http://schemas.microsoft.com/office/powerpoint/2010/main" val="12446619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ab.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215" y="355599"/>
            <a:ext cx="8688617" cy="5880101"/>
          </a:xfrm>
          <a:prstGeom prst="rect">
            <a:avLst/>
          </a:prstGeom>
        </p:spPr>
      </p:pic>
      <p:sp>
        <p:nvSpPr>
          <p:cNvPr id="5" name="Text Box 11"/>
          <p:cNvSpPr txBox="1">
            <a:spLocks noChangeArrowheads="1"/>
          </p:cNvSpPr>
          <p:nvPr/>
        </p:nvSpPr>
        <p:spPr bwMode="auto">
          <a:xfrm>
            <a:off x="92687" y="51495"/>
            <a:ext cx="34501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333399"/>
                </a:solidFill>
              </a:rPr>
              <a:t>The Mid-Atlantic Bight</a:t>
            </a:r>
            <a:endParaRPr lang="en-US" sz="2400" b="1" dirty="0">
              <a:solidFill>
                <a:srgbClr val="333399"/>
              </a:solidFill>
            </a:endParaRPr>
          </a:p>
        </p:txBody>
      </p:sp>
    </p:spTree>
    <p:extLst>
      <p:ext uri="{BB962C8B-B14F-4D97-AF65-F5344CB8AC3E}">
        <p14:creationId xmlns:p14="http://schemas.microsoft.com/office/powerpoint/2010/main" val="34092801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06_070111T1623_070127T2026_lter_chla_xse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5700" y="3149601"/>
            <a:ext cx="5448299" cy="3064668"/>
          </a:xfrm>
          <a:prstGeom prst="rect">
            <a:avLst/>
          </a:prstGeom>
        </p:spPr>
      </p:pic>
      <p:pic>
        <p:nvPicPr>
          <p:cNvPr id="4" name="Picture 3" descr="ru06_070111T1623_070127T2026_lter_temp_xse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5700" y="123031"/>
            <a:ext cx="5448300" cy="3064669"/>
          </a:xfrm>
          <a:prstGeom prst="rect">
            <a:avLst/>
          </a:prstGeom>
        </p:spPr>
      </p:pic>
      <p:sp>
        <p:nvSpPr>
          <p:cNvPr id="8" name="Text Box 2"/>
          <p:cNvSpPr txBox="1">
            <a:spLocks noChangeArrowheads="1"/>
          </p:cNvSpPr>
          <p:nvPr/>
        </p:nvSpPr>
        <p:spPr bwMode="auto">
          <a:xfrm>
            <a:off x="228600" y="129520"/>
            <a:ext cx="34671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solidFill>
                  <a:srgbClr val="0000FF"/>
                </a:solidFill>
                <a:effectLst>
                  <a:outerShdw blurRad="38100" dist="38100" dir="2700000" algn="tl">
                    <a:srgbClr val="FFFFFF"/>
                  </a:outerShdw>
                </a:effectLst>
              </a:rPr>
              <a:t>Western Antarctic Peninsula (2007): </a:t>
            </a:r>
          </a:p>
          <a:p>
            <a:endParaRPr lang="en-US" sz="2400" b="1" dirty="0" smtClean="0">
              <a:solidFill>
                <a:srgbClr val="0000FF"/>
              </a:solidFill>
              <a:effectLst>
                <a:outerShdw blurRad="38100" dist="38100" dir="2700000" algn="tl">
                  <a:srgbClr val="FFFFFF"/>
                </a:outerShdw>
              </a:effectLst>
            </a:endParaRPr>
          </a:p>
          <a:p>
            <a:r>
              <a:rPr lang="en-US" sz="2000" i="1" dirty="0" smtClean="0">
                <a:solidFill>
                  <a:srgbClr val="0000FF"/>
                </a:solidFill>
                <a:effectLst>
                  <a:outerShdw blurRad="38100" dist="38100" dir="2700000" algn="tl">
                    <a:srgbClr val="FFFFFF"/>
                  </a:outerShdw>
                </a:effectLst>
              </a:rPr>
              <a:t>Alongshore Variability</a:t>
            </a:r>
            <a:endParaRPr lang="en-US" sz="2000" i="1" dirty="0">
              <a:solidFill>
                <a:srgbClr val="0000FF"/>
              </a:solidFill>
              <a:effectLst>
                <a:outerShdw blurRad="38100" dist="38100" dir="2700000" algn="tl">
                  <a:srgbClr val="FFFFFF"/>
                </a:outerShdw>
              </a:effectLst>
            </a:endParaRPr>
          </a:p>
        </p:txBody>
      </p:sp>
      <p:pic>
        <p:nvPicPr>
          <p:cNvPr id="6" name="Picture 4" descr="ru06_070109T1604_070201T1942_lter_zcur_ma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238782"/>
            <a:ext cx="3886200" cy="331625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901700" y="2578100"/>
            <a:ext cx="1993900" cy="190500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8911625">
            <a:off x="885921" y="3416300"/>
            <a:ext cx="1107996" cy="369332"/>
          </a:xfrm>
          <a:prstGeom prst="rect">
            <a:avLst/>
          </a:prstGeom>
          <a:noFill/>
        </p:spPr>
        <p:txBody>
          <a:bodyPr wrap="none" rtlCol="0">
            <a:spAutoFit/>
          </a:bodyPr>
          <a:lstStyle/>
          <a:p>
            <a:r>
              <a:rPr lang="en-US" b="1" dirty="0" smtClean="0"/>
              <a:t>~400 km</a:t>
            </a:r>
            <a:endParaRPr lang="en-US" b="1" dirty="0"/>
          </a:p>
        </p:txBody>
      </p:sp>
    </p:spTree>
    <p:extLst>
      <p:ext uri="{BB962C8B-B14F-4D97-AF65-F5344CB8AC3E}">
        <p14:creationId xmlns:p14="http://schemas.microsoft.com/office/powerpoint/2010/main" val="41264940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antarctica_gliders_widevi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0" y="5248275"/>
            <a:ext cx="3209925" cy="9239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r>
              <a:rPr lang="en-US" dirty="0"/>
              <a:t>- Number of Deployments: </a:t>
            </a:r>
            <a:r>
              <a:rPr lang="en-US" dirty="0" smtClean="0"/>
              <a:t>33</a:t>
            </a:r>
            <a:endParaRPr lang="en-US" dirty="0"/>
          </a:p>
          <a:p>
            <a:pPr eaLnBrk="1" hangingPunct="1"/>
            <a:r>
              <a:rPr lang="en-US" dirty="0"/>
              <a:t>- In-water days: </a:t>
            </a:r>
            <a:r>
              <a:rPr lang="en-US" dirty="0" smtClean="0"/>
              <a:t>412</a:t>
            </a:r>
            <a:endParaRPr lang="en-US" dirty="0"/>
          </a:p>
          <a:p>
            <a:pPr eaLnBrk="1" hangingPunct="1"/>
            <a:r>
              <a:rPr lang="en-US" dirty="0"/>
              <a:t>- Distance flown: </a:t>
            </a:r>
            <a:r>
              <a:rPr lang="en-US" dirty="0" smtClean="0"/>
              <a:t>7,656 </a:t>
            </a:r>
            <a:r>
              <a:rPr lang="en-US" dirty="0"/>
              <a:t>km</a:t>
            </a:r>
          </a:p>
        </p:txBody>
      </p:sp>
      <p:sp>
        <p:nvSpPr>
          <p:cNvPr id="6" name="Rectangle 5"/>
          <p:cNvSpPr/>
          <p:nvPr/>
        </p:nvSpPr>
        <p:spPr>
          <a:xfrm>
            <a:off x="5202238" y="896938"/>
            <a:ext cx="1857375" cy="1206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886200" y="1106488"/>
            <a:ext cx="658813" cy="512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112963" y="2643188"/>
            <a:ext cx="941387" cy="8048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2" name="TextBox 9"/>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r>
              <a:rPr lang="en-US" sz="2400" b="1" dirty="0">
                <a:solidFill>
                  <a:srgbClr val="0000FF"/>
                </a:solidFill>
              </a:rPr>
              <a:t>RU-COOL Glider Fleet: Antarctic Deployments: 2007 – </a:t>
            </a:r>
            <a:r>
              <a:rPr lang="en-US" sz="2400" b="1" dirty="0" smtClean="0">
                <a:solidFill>
                  <a:srgbClr val="0000FF"/>
                </a:solidFill>
              </a:rPr>
              <a:t>2012</a:t>
            </a:r>
            <a:endParaRPr lang="en-US" sz="2400" b="1" dirty="0">
              <a:solidFill>
                <a:srgbClr val="0000FF"/>
              </a:solidFill>
            </a:endParaRPr>
          </a:p>
        </p:txBody>
      </p:sp>
      <p:pic>
        <p:nvPicPr>
          <p:cNvPr id="12" name="Picture 11" descr="antarcticdeploymen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0235" y="2463800"/>
            <a:ext cx="5623766" cy="3683000"/>
          </a:xfrm>
          <a:prstGeom prst="rect">
            <a:avLst/>
          </a:prstGeom>
          <a:ln>
            <a:solidFill>
              <a:schemeClr val="tx1"/>
            </a:solidFill>
          </a:ln>
        </p:spPr>
      </p:pic>
    </p:spTree>
    <p:extLst>
      <p:ext uri="{BB962C8B-B14F-4D97-AF65-F5344CB8AC3E}">
        <p14:creationId xmlns:p14="http://schemas.microsoft.com/office/powerpoint/2010/main" val="12547150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P_Ma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 y="685800"/>
            <a:ext cx="8605798" cy="5430838"/>
          </a:xfrm>
          <a:prstGeom prst="rect">
            <a:avLst/>
          </a:prstGeom>
        </p:spPr>
      </p:pic>
      <p:sp>
        <p:nvSpPr>
          <p:cNvPr id="8195" name="TextBox 4"/>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r>
              <a:rPr lang="en-US" sz="2400" b="1">
                <a:solidFill>
                  <a:srgbClr val="3366FF"/>
                </a:solidFill>
              </a:rPr>
              <a:t>RU-COOL Palmer Peninsula Glider Deployments: 2007 - 2011</a:t>
            </a:r>
          </a:p>
        </p:txBody>
      </p:sp>
      <p:pic>
        <p:nvPicPr>
          <p:cNvPr id="4" name="Picture 3" descr="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3449" y="685800"/>
            <a:ext cx="1116445" cy="1071563"/>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3699" y="800157"/>
            <a:ext cx="819150" cy="782581"/>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29894" y="798613"/>
            <a:ext cx="845705" cy="809525"/>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9600" y="628710"/>
            <a:ext cx="4748340" cy="707886"/>
          </a:xfrm>
          <a:prstGeom prst="rect">
            <a:avLst/>
          </a:prstGeom>
          <a:noFill/>
        </p:spPr>
        <p:txBody>
          <a:bodyPr wrap="none" rtlCol="0">
            <a:spAutoFit/>
          </a:bodyPr>
          <a:lstStyle/>
          <a:p>
            <a:r>
              <a:rPr lang="en-US" sz="2000" b="1" dirty="0" err="1" smtClean="0">
                <a:solidFill>
                  <a:srgbClr val="FF0000"/>
                </a:solidFill>
                <a:latin typeface="Times New Roman"/>
                <a:cs typeface="Times New Roman"/>
              </a:rPr>
              <a:t>PAL</a:t>
            </a:r>
            <a:r>
              <a:rPr lang="en-US" sz="2000" b="1" dirty="0" err="1" smtClean="0">
                <a:solidFill>
                  <a:schemeClr val="bg1"/>
                </a:solidFill>
                <a:latin typeface="Times New Roman"/>
                <a:cs typeface="Times New Roman"/>
              </a:rPr>
              <a:t>mer</a:t>
            </a:r>
            <a:r>
              <a:rPr lang="en-US" sz="2000" b="1" dirty="0" smtClean="0">
                <a:solidFill>
                  <a:srgbClr val="FF0000"/>
                </a:solidFill>
                <a:latin typeface="Times New Roman"/>
                <a:cs typeface="Times New Roman"/>
              </a:rPr>
              <a:t> L</a:t>
            </a:r>
            <a:r>
              <a:rPr lang="en-US" sz="2000" b="1" dirty="0" smtClean="0">
                <a:solidFill>
                  <a:srgbClr val="FFFFFF"/>
                </a:solidFill>
                <a:latin typeface="Times New Roman"/>
                <a:cs typeface="Times New Roman"/>
              </a:rPr>
              <a:t>ong-</a:t>
            </a:r>
            <a:r>
              <a:rPr lang="en-US" sz="2000" b="1" dirty="0" smtClean="0">
                <a:solidFill>
                  <a:srgbClr val="FF0000"/>
                </a:solidFill>
                <a:latin typeface="Times New Roman"/>
                <a:cs typeface="Times New Roman"/>
              </a:rPr>
              <a:t>T</a:t>
            </a:r>
            <a:r>
              <a:rPr lang="en-US" sz="2000" b="1" dirty="0" smtClean="0">
                <a:solidFill>
                  <a:srgbClr val="FFFFFF"/>
                </a:solidFill>
                <a:latin typeface="Times New Roman"/>
                <a:cs typeface="Times New Roman"/>
              </a:rPr>
              <a:t>erm</a:t>
            </a:r>
            <a:r>
              <a:rPr lang="en-US" sz="2000" b="1" dirty="0" smtClean="0">
                <a:solidFill>
                  <a:srgbClr val="FF0000"/>
                </a:solidFill>
                <a:latin typeface="Times New Roman"/>
                <a:cs typeface="Times New Roman"/>
              </a:rPr>
              <a:t> E</a:t>
            </a:r>
            <a:r>
              <a:rPr lang="en-US" sz="2000" b="1" dirty="0" smtClean="0">
                <a:solidFill>
                  <a:srgbClr val="FFFFFF"/>
                </a:solidFill>
                <a:latin typeface="Times New Roman"/>
                <a:cs typeface="Times New Roman"/>
              </a:rPr>
              <a:t>cological</a:t>
            </a:r>
            <a:r>
              <a:rPr lang="en-US" sz="2000" b="1" dirty="0" smtClean="0">
                <a:solidFill>
                  <a:srgbClr val="FF0000"/>
                </a:solidFill>
                <a:latin typeface="Times New Roman"/>
                <a:cs typeface="Times New Roman"/>
              </a:rPr>
              <a:t>  R</a:t>
            </a:r>
            <a:r>
              <a:rPr lang="en-US" sz="2000" b="1" dirty="0" smtClean="0">
                <a:solidFill>
                  <a:srgbClr val="FFFFFF"/>
                </a:solidFill>
                <a:latin typeface="Times New Roman"/>
                <a:cs typeface="Times New Roman"/>
              </a:rPr>
              <a:t>esearch</a:t>
            </a:r>
            <a:r>
              <a:rPr lang="en-US" sz="2000" b="1" dirty="0" smtClean="0">
                <a:solidFill>
                  <a:srgbClr val="FF0000"/>
                </a:solidFill>
                <a:latin typeface="Times New Roman"/>
                <a:cs typeface="Times New Roman"/>
              </a:rPr>
              <a:t> </a:t>
            </a:r>
            <a:endParaRPr lang="en-US" sz="2000" b="1" dirty="0" smtClean="0">
              <a:solidFill>
                <a:schemeClr val="bg1"/>
              </a:solidFill>
              <a:latin typeface="Times New Roman"/>
              <a:cs typeface="Times New Roman"/>
            </a:endParaRPr>
          </a:p>
          <a:p>
            <a:r>
              <a:rPr lang="en-US" sz="2000" b="1" dirty="0" smtClean="0">
                <a:solidFill>
                  <a:srgbClr val="FF0000"/>
                </a:solidFill>
                <a:latin typeface="Times New Roman"/>
                <a:cs typeface="Times New Roman"/>
              </a:rPr>
              <a:t>PAL-LTER</a:t>
            </a:r>
            <a:endParaRPr lang="en-US" sz="2000" b="1" dirty="0">
              <a:solidFill>
                <a:srgbClr val="FF0000"/>
              </a:solidFill>
              <a:latin typeface="Times New Roman"/>
              <a:cs typeface="Times New Roman"/>
            </a:endParaRPr>
          </a:p>
        </p:txBody>
      </p:sp>
      <p:pic>
        <p:nvPicPr>
          <p:cNvPr id="8" name="Picture 7" descr="Antarctic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000" y="4291222"/>
            <a:ext cx="1803400" cy="1787316"/>
          </a:xfrm>
          <a:prstGeom prst="ellipse">
            <a:avLst/>
          </a:prstGeom>
        </p:spPr>
      </p:pic>
      <p:sp>
        <p:nvSpPr>
          <p:cNvPr id="9" name="Rounded Rectangle 8"/>
          <p:cNvSpPr/>
          <p:nvPr/>
        </p:nvSpPr>
        <p:spPr>
          <a:xfrm>
            <a:off x="1663699" y="5184880"/>
            <a:ext cx="228600" cy="228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NVERS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54800" y="4192548"/>
            <a:ext cx="2357398" cy="1962190"/>
          </a:xfrm>
          <a:prstGeom prst="rect">
            <a:avLst/>
          </a:prstGeom>
          <a:ln w="38100" cmpd="sng">
            <a:solidFill>
              <a:srgbClr val="FF0000"/>
            </a:solidFill>
          </a:ln>
        </p:spPr>
      </p:pic>
      <p:sp>
        <p:nvSpPr>
          <p:cNvPr id="10" name="Rectangle 9"/>
          <p:cNvSpPr/>
          <p:nvPr/>
        </p:nvSpPr>
        <p:spPr>
          <a:xfrm>
            <a:off x="6184900" y="3340100"/>
            <a:ext cx="469900" cy="457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197600" y="3810000"/>
            <a:ext cx="425450" cy="235743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23050" y="3340100"/>
            <a:ext cx="2401848" cy="83974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74221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40101" y="462595"/>
            <a:ext cx="5357812" cy="5164137"/>
          </a:xfrm>
        </p:spPr>
      </p:pic>
      <p:sp>
        <p:nvSpPr>
          <p:cNvPr id="9225" name="Rectangle 196"/>
          <p:cNvSpPr>
            <a:spLocks noChangeArrowheads="1"/>
          </p:cNvSpPr>
          <p:nvPr/>
        </p:nvSpPr>
        <p:spPr bwMode="auto">
          <a:xfrm>
            <a:off x="119063" y="5318125"/>
            <a:ext cx="38146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ACC based on </a:t>
            </a:r>
          </a:p>
          <a:p>
            <a:r>
              <a:rPr lang="en-US" dirty="0"/>
              <a:t>climatological dynamic topography of </a:t>
            </a:r>
            <a:r>
              <a:rPr lang="en-US" i="1" dirty="0" err="1"/>
              <a:t>Orsi</a:t>
            </a:r>
            <a:r>
              <a:rPr lang="en-US" i="1" dirty="0"/>
              <a:t> et al.</a:t>
            </a:r>
            <a:r>
              <a:rPr lang="en-US" dirty="0"/>
              <a:t>, DSR, 1995</a:t>
            </a:r>
          </a:p>
        </p:txBody>
      </p:sp>
      <p:grpSp>
        <p:nvGrpSpPr>
          <p:cNvPr id="9226" name="Group 113"/>
          <p:cNvGrpSpPr>
            <a:grpSpLocks/>
          </p:cNvGrpSpPr>
          <p:nvPr/>
        </p:nvGrpSpPr>
        <p:grpSpPr bwMode="auto">
          <a:xfrm>
            <a:off x="976726" y="1273807"/>
            <a:ext cx="3441700" cy="3309938"/>
            <a:chOff x="2967" y="789"/>
            <a:chExt cx="2168" cy="2085"/>
          </a:xfrm>
        </p:grpSpPr>
        <p:grpSp>
          <p:nvGrpSpPr>
            <p:cNvPr id="9229" name="Group 97"/>
            <p:cNvGrpSpPr>
              <a:grpSpLocks/>
            </p:cNvGrpSpPr>
            <p:nvPr/>
          </p:nvGrpSpPr>
          <p:grpSpPr bwMode="auto">
            <a:xfrm>
              <a:off x="3023" y="789"/>
              <a:ext cx="2112" cy="2085"/>
              <a:chOff x="2843" y="1315"/>
              <a:chExt cx="2112" cy="2085"/>
            </a:xfrm>
          </p:grpSpPr>
          <p:grpSp>
            <p:nvGrpSpPr>
              <p:cNvPr id="9243" name="Group 93"/>
              <p:cNvGrpSpPr>
                <a:grpSpLocks/>
              </p:cNvGrpSpPr>
              <p:nvPr/>
            </p:nvGrpSpPr>
            <p:grpSpPr bwMode="auto">
              <a:xfrm>
                <a:off x="2842" y="1314"/>
                <a:ext cx="2111" cy="2025"/>
                <a:chOff x="2842" y="1314"/>
                <a:chExt cx="2111" cy="2025"/>
              </a:xfrm>
            </p:grpSpPr>
            <p:grpSp>
              <p:nvGrpSpPr>
                <p:cNvPr id="9245" name="Group 83"/>
                <p:cNvGrpSpPr>
                  <a:grpSpLocks/>
                </p:cNvGrpSpPr>
                <p:nvPr/>
              </p:nvGrpSpPr>
              <p:grpSpPr bwMode="auto">
                <a:xfrm>
                  <a:off x="2842" y="1314"/>
                  <a:ext cx="2111" cy="2025"/>
                  <a:chOff x="2842" y="1314"/>
                  <a:chExt cx="2111" cy="2025"/>
                </a:xfrm>
              </p:grpSpPr>
              <p:sp>
                <p:nvSpPr>
                  <p:cNvPr id="9247" name="Freeform 27"/>
                  <p:cNvSpPr>
                    <a:spLocks/>
                  </p:cNvSpPr>
                  <p:nvPr/>
                </p:nvSpPr>
                <p:spPr bwMode="auto">
                  <a:xfrm>
                    <a:off x="4175" y="2484"/>
                    <a:ext cx="777" cy="737"/>
                  </a:xfrm>
                  <a:custGeom>
                    <a:avLst/>
                    <a:gdLst>
                      <a:gd name="T0" fmla="*/ 362 w 724"/>
                      <a:gd name="T1" fmla="*/ 990 h 725"/>
                      <a:gd name="T2" fmla="*/ 44 w 724"/>
                      <a:gd name="T3" fmla="*/ 681 h 725"/>
                      <a:gd name="T4" fmla="*/ 77 w 724"/>
                      <a:gd name="T5" fmla="*/ 653 h 725"/>
                      <a:gd name="T6" fmla="*/ 150 w 724"/>
                      <a:gd name="T7" fmla="*/ 640 h 725"/>
                      <a:gd name="T8" fmla="*/ 362 w 724"/>
                      <a:gd name="T9" fmla="*/ 611 h 725"/>
                      <a:gd name="T10" fmla="*/ 436 w 724"/>
                      <a:gd name="T11" fmla="*/ 566 h 725"/>
                      <a:gd name="T12" fmla="*/ 492 w 724"/>
                      <a:gd name="T13" fmla="*/ 539 h 725"/>
                      <a:gd name="T14" fmla="*/ 639 w 724"/>
                      <a:gd name="T15" fmla="*/ 494 h 725"/>
                      <a:gd name="T16" fmla="*/ 1057 w 724"/>
                      <a:gd name="T17" fmla="*/ 389 h 725"/>
                      <a:gd name="T18" fmla="*/ 1104 w 724"/>
                      <a:gd name="T19" fmla="*/ 303 h 725"/>
                      <a:gd name="T20" fmla="*/ 1168 w 724"/>
                      <a:gd name="T21" fmla="*/ 176 h 725"/>
                      <a:gd name="T22" fmla="*/ 1254 w 724"/>
                      <a:gd name="T23" fmla="*/ 72 h 725"/>
                      <a:gd name="T24" fmla="*/ 1280 w 724"/>
                      <a:gd name="T25" fmla="*/ 7 h 725"/>
                      <a:gd name="T26" fmla="*/ 1416 w 724"/>
                      <a:gd name="T27" fmla="*/ 10 h 725"/>
                      <a:gd name="T28" fmla="*/ 1639 w 724"/>
                      <a:gd name="T29" fmla="*/ 15 h 725"/>
                      <a:gd name="T30" fmla="*/ 2029 w 724"/>
                      <a:gd name="T31" fmla="*/ 23 h 725"/>
                      <a:gd name="T32" fmla="*/ 2770 w 724"/>
                      <a:gd name="T33" fmla="*/ 56 h 7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4"/>
                      <a:gd name="T52" fmla="*/ 0 h 725"/>
                      <a:gd name="T53" fmla="*/ 724 w 724"/>
                      <a:gd name="T54" fmla="*/ 725 h 7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4" h="725">
                        <a:moveTo>
                          <a:pt x="95" y="725"/>
                        </a:moveTo>
                        <a:cubicBezTo>
                          <a:pt x="81" y="687"/>
                          <a:pt x="24" y="539"/>
                          <a:pt x="12" y="498"/>
                        </a:cubicBezTo>
                        <a:cubicBezTo>
                          <a:pt x="0" y="457"/>
                          <a:pt x="16" y="484"/>
                          <a:pt x="20" y="479"/>
                        </a:cubicBezTo>
                        <a:cubicBezTo>
                          <a:pt x="24" y="474"/>
                          <a:pt x="27" y="474"/>
                          <a:pt x="39" y="469"/>
                        </a:cubicBezTo>
                        <a:cubicBezTo>
                          <a:pt x="51" y="464"/>
                          <a:pt x="83" y="456"/>
                          <a:pt x="95" y="447"/>
                        </a:cubicBezTo>
                        <a:cubicBezTo>
                          <a:pt x="107" y="438"/>
                          <a:pt x="107" y="424"/>
                          <a:pt x="113" y="415"/>
                        </a:cubicBezTo>
                        <a:cubicBezTo>
                          <a:pt x="119" y="406"/>
                          <a:pt x="120" y="403"/>
                          <a:pt x="129" y="394"/>
                        </a:cubicBezTo>
                        <a:cubicBezTo>
                          <a:pt x="138" y="385"/>
                          <a:pt x="142" y="380"/>
                          <a:pt x="167" y="362"/>
                        </a:cubicBezTo>
                        <a:cubicBezTo>
                          <a:pt x="192" y="344"/>
                          <a:pt x="256" y="308"/>
                          <a:pt x="276" y="285"/>
                        </a:cubicBezTo>
                        <a:cubicBezTo>
                          <a:pt x="296" y="262"/>
                          <a:pt x="284" y="247"/>
                          <a:pt x="289" y="221"/>
                        </a:cubicBezTo>
                        <a:cubicBezTo>
                          <a:pt x="294" y="195"/>
                          <a:pt x="299" y="158"/>
                          <a:pt x="305" y="130"/>
                        </a:cubicBezTo>
                        <a:cubicBezTo>
                          <a:pt x="311" y="102"/>
                          <a:pt x="322" y="73"/>
                          <a:pt x="327" y="53"/>
                        </a:cubicBezTo>
                        <a:cubicBezTo>
                          <a:pt x="332" y="33"/>
                          <a:pt x="328" y="14"/>
                          <a:pt x="335" y="7"/>
                        </a:cubicBezTo>
                        <a:cubicBezTo>
                          <a:pt x="342" y="0"/>
                          <a:pt x="355" y="9"/>
                          <a:pt x="370" y="10"/>
                        </a:cubicBezTo>
                        <a:cubicBezTo>
                          <a:pt x="385" y="11"/>
                          <a:pt x="401" y="13"/>
                          <a:pt x="428" y="15"/>
                        </a:cubicBezTo>
                        <a:cubicBezTo>
                          <a:pt x="455" y="17"/>
                          <a:pt x="481" y="19"/>
                          <a:pt x="530" y="23"/>
                        </a:cubicBezTo>
                        <a:cubicBezTo>
                          <a:pt x="579" y="27"/>
                          <a:pt x="684" y="34"/>
                          <a:pt x="724" y="3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248" name="Group 28"/>
                  <p:cNvGrpSpPr>
                    <a:grpSpLocks/>
                  </p:cNvGrpSpPr>
                  <p:nvPr/>
                </p:nvGrpSpPr>
                <p:grpSpPr bwMode="auto">
                  <a:xfrm>
                    <a:off x="2842" y="1314"/>
                    <a:ext cx="2111" cy="2025"/>
                    <a:chOff x="2840" y="1336"/>
                    <a:chExt cx="1968" cy="1993"/>
                  </a:xfrm>
                </p:grpSpPr>
                <p:sp>
                  <p:nvSpPr>
                    <p:cNvPr id="9249" name="Freeform 29"/>
                    <p:cNvSpPr>
                      <a:spLocks/>
                    </p:cNvSpPr>
                    <p:nvPr/>
                  </p:nvSpPr>
                  <p:spPr bwMode="auto">
                    <a:xfrm>
                      <a:off x="4064" y="2520"/>
                      <a:ext cx="743" cy="809"/>
                    </a:xfrm>
                    <a:custGeom>
                      <a:avLst/>
                      <a:gdLst>
                        <a:gd name="T0" fmla="*/ 736 w 743"/>
                        <a:gd name="T1" fmla="*/ 0 h 809"/>
                        <a:gd name="T2" fmla="*/ 108 w 743"/>
                        <a:gd name="T3" fmla="*/ 692 h 809"/>
                        <a:gd name="T4" fmla="*/ 88 w 743"/>
                        <a:gd name="T5" fmla="*/ 704 h 809"/>
                        <a:gd name="T6" fmla="*/ 108 w 743"/>
                        <a:gd name="T7" fmla="*/ 704 h 809"/>
                        <a:gd name="T8" fmla="*/ 152 w 743"/>
                        <a:gd name="T9" fmla="*/ 684 h 809"/>
                        <a:gd name="T10" fmla="*/ 180 w 743"/>
                        <a:gd name="T11" fmla="*/ 664 h 809"/>
                        <a:gd name="T12" fmla="*/ 244 w 743"/>
                        <a:gd name="T13" fmla="*/ 648 h 809"/>
                        <a:gd name="T14" fmla="*/ 292 w 743"/>
                        <a:gd name="T15" fmla="*/ 620 h 809"/>
                        <a:gd name="T16" fmla="*/ 380 w 743"/>
                        <a:gd name="T17" fmla="*/ 568 h 809"/>
                        <a:gd name="T18" fmla="*/ 420 w 743"/>
                        <a:gd name="T19" fmla="*/ 504 h 809"/>
                        <a:gd name="T20" fmla="*/ 452 w 743"/>
                        <a:gd name="T21" fmla="*/ 488 h 809"/>
                        <a:gd name="T22" fmla="*/ 460 w 743"/>
                        <a:gd name="T23" fmla="*/ 456 h 809"/>
                        <a:gd name="T24" fmla="*/ 460 w 743"/>
                        <a:gd name="T25" fmla="*/ 420 h 809"/>
                        <a:gd name="T26" fmla="*/ 508 w 743"/>
                        <a:gd name="T27" fmla="*/ 400 h 809"/>
                        <a:gd name="T28" fmla="*/ 540 w 743"/>
                        <a:gd name="T29" fmla="*/ 392 h 809"/>
                        <a:gd name="T30" fmla="*/ 576 w 743"/>
                        <a:gd name="T31" fmla="*/ 360 h 809"/>
                        <a:gd name="T32" fmla="*/ 596 w 743"/>
                        <a:gd name="T33" fmla="*/ 332 h 809"/>
                        <a:gd name="T34" fmla="*/ 616 w 743"/>
                        <a:gd name="T35" fmla="*/ 304 h 809"/>
                        <a:gd name="T36" fmla="*/ 616 w 743"/>
                        <a:gd name="T37" fmla="*/ 276 h 809"/>
                        <a:gd name="T38" fmla="*/ 652 w 743"/>
                        <a:gd name="T39" fmla="*/ 244 h 809"/>
                        <a:gd name="T40" fmla="*/ 672 w 743"/>
                        <a:gd name="T41" fmla="*/ 212 h 809"/>
                        <a:gd name="T42" fmla="*/ 680 w 743"/>
                        <a:gd name="T43" fmla="*/ 164 h 809"/>
                        <a:gd name="T44" fmla="*/ 696 w 743"/>
                        <a:gd name="T45" fmla="*/ 116 h 809"/>
                        <a:gd name="T46" fmla="*/ 720 w 743"/>
                        <a:gd name="T47" fmla="*/ 64 h 809"/>
                        <a:gd name="T48" fmla="*/ 740 w 743"/>
                        <a:gd name="T49" fmla="*/ 16 h 809"/>
                        <a:gd name="T50" fmla="*/ 736 w 743"/>
                        <a:gd name="T51" fmla="*/ 0 h 8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3"/>
                        <a:gd name="T79" fmla="*/ 0 h 809"/>
                        <a:gd name="T80" fmla="*/ 743 w 743"/>
                        <a:gd name="T81" fmla="*/ 809 h 8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3" h="809">
                          <a:moveTo>
                            <a:pt x="736" y="0"/>
                          </a:moveTo>
                          <a:cubicBezTo>
                            <a:pt x="625" y="120"/>
                            <a:pt x="216" y="575"/>
                            <a:pt x="108" y="692"/>
                          </a:cubicBezTo>
                          <a:cubicBezTo>
                            <a:pt x="0" y="809"/>
                            <a:pt x="88" y="702"/>
                            <a:pt x="88" y="704"/>
                          </a:cubicBezTo>
                          <a:cubicBezTo>
                            <a:pt x="88" y="706"/>
                            <a:pt x="97" y="707"/>
                            <a:pt x="108" y="704"/>
                          </a:cubicBezTo>
                          <a:cubicBezTo>
                            <a:pt x="119" y="701"/>
                            <a:pt x="140" y="691"/>
                            <a:pt x="152" y="684"/>
                          </a:cubicBezTo>
                          <a:cubicBezTo>
                            <a:pt x="164" y="677"/>
                            <a:pt x="165" y="670"/>
                            <a:pt x="180" y="664"/>
                          </a:cubicBezTo>
                          <a:cubicBezTo>
                            <a:pt x="195" y="658"/>
                            <a:pt x="225" y="655"/>
                            <a:pt x="244" y="648"/>
                          </a:cubicBezTo>
                          <a:cubicBezTo>
                            <a:pt x="263" y="641"/>
                            <a:pt x="269" y="633"/>
                            <a:pt x="292" y="620"/>
                          </a:cubicBezTo>
                          <a:cubicBezTo>
                            <a:pt x="315" y="607"/>
                            <a:pt x="359" y="587"/>
                            <a:pt x="380" y="568"/>
                          </a:cubicBezTo>
                          <a:cubicBezTo>
                            <a:pt x="401" y="549"/>
                            <a:pt x="408" y="517"/>
                            <a:pt x="420" y="504"/>
                          </a:cubicBezTo>
                          <a:cubicBezTo>
                            <a:pt x="432" y="491"/>
                            <a:pt x="445" y="496"/>
                            <a:pt x="452" y="488"/>
                          </a:cubicBezTo>
                          <a:cubicBezTo>
                            <a:pt x="459" y="480"/>
                            <a:pt x="459" y="467"/>
                            <a:pt x="460" y="456"/>
                          </a:cubicBezTo>
                          <a:cubicBezTo>
                            <a:pt x="461" y="445"/>
                            <a:pt x="452" y="429"/>
                            <a:pt x="460" y="420"/>
                          </a:cubicBezTo>
                          <a:cubicBezTo>
                            <a:pt x="468" y="411"/>
                            <a:pt x="495" y="405"/>
                            <a:pt x="508" y="400"/>
                          </a:cubicBezTo>
                          <a:cubicBezTo>
                            <a:pt x="521" y="395"/>
                            <a:pt x="529" y="399"/>
                            <a:pt x="540" y="392"/>
                          </a:cubicBezTo>
                          <a:cubicBezTo>
                            <a:pt x="551" y="385"/>
                            <a:pt x="567" y="370"/>
                            <a:pt x="576" y="360"/>
                          </a:cubicBezTo>
                          <a:cubicBezTo>
                            <a:pt x="585" y="350"/>
                            <a:pt x="589" y="341"/>
                            <a:pt x="596" y="332"/>
                          </a:cubicBezTo>
                          <a:cubicBezTo>
                            <a:pt x="603" y="323"/>
                            <a:pt x="613" y="313"/>
                            <a:pt x="616" y="304"/>
                          </a:cubicBezTo>
                          <a:cubicBezTo>
                            <a:pt x="619" y="295"/>
                            <a:pt x="610" y="286"/>
                            <a:pt x="616" y="276"/>
                          </a:cubicBezTo>
                          <a:cubicBezTo>
                            <a:pt x="622" y="266"/>
                            <a:pt x="643" y="255"/>
                            <a:pt x="652" y="244"/>
                          </a:cubicBezTo>
                          <a:cubicBezTo>
                            <a:pt x="661" y="233"/>
                            <a:pt x="667" y="225"/>
                            <a:pt x="672" y="212"/>
                          </a:cubicBezTo>
                          <a:cubicBezTo>
                            <a:pt x="677" y="199"/>
                            <a:pt x="676" y="180"/>
                            <a:pt x="680" y="164"/>
                          </a:cubicBezTo>
                          <a:cubicBezTo>
                            <a:pt x="684" y="148"/>
                            <a:pt x="689" y="133"/>
                            <a:pt x="696" y="116"/>
                          </a:cubicBezTo>
                          <a:cubicBezTo>
                            <a:pt x="703" y="99"/>
                            <a:pt x="713" y="81"/>
                            <a:pt x="720" y="64"/>
                          </a:cubicBezTo>
                          <a:cubicBezTo>
                            <a:pt x="727" y="47"/>
                            <a:pt x="737" y="27"/>
                            <a:pt x="740" y="16"/>
                          </a:cubicBezTo>
                          <a:cubicBezTo>
                            <a:pt x="743" y="5"/>
                            <a:pt x="737" y="3"/>
                            <a:pt x="736" y="0"/>
                          </a:cubicBezTo>
                          <a:close/>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250" name="Group 30"/>
                    <p:cNvGrpSpPr>
                      <a:grpSpLocks/>
                    </p:cNvGrpSpPr>
                    <p:nvPr/>
                  </p:nvGrpSpPr>
                  <p:grpSpPr bwMode="auto">
                    <a:xfrm>
                      <a:off x="2840" y="1336"/>
                      <a:ext cx="1968" cy="1909"/>
                      <a:chOff x="2840" y="1336"/>
                      <a:chExt cx="1968" cy="1909"/>
                    </a:xfrm>
                  </p:grpSpPr>
                  <p:sp>
                    <p:nvSpPr>
                      <p:cNvPr id="9251" name="Freeform 31"/>
                      <p:cNvSpPr>
                        <a:spLocks/>
                      </p:cNvSpPr>
                      <p:nvPr/>
                    </p:nvSpPr>
                    <p:spPr bwMode="auto">
                      <a:xfrm>
                        <a:off x="3075" y="1376"/>
                        <a:ext cx="535" cy="732"/>
                      </a:xfrm>
                      <a:custGeom>
                        <a:avLst/>
                        <a:gdLst>
                          <a:gd name="T0" fmla="*/ 397 w 535"/>
                          <a:gd name="T1" fmla="*/ 0 h 732"/>
                          <a:gd name="T2" fmla="*/ 517 w 535"/>
                          <a:gd name="T3" fmla="*/ 360 h 732"/>
                          <a:gd name="T4" fmla="*/ 505 w 535"/>
                          <a:gd name="T5" fmla="*/ 384 h 732"/>
                          <a:gd name="T6" fmla="*/ 485 w 535"/>
                          <a:gd name="T7" fmla="*/ 404 h 732"/>
                          <a:gd name="T8" fmla="*/ 445 w 535"/>
                          <a:gd name="T9" fmla="*/ 428 h 732"/>
                          <a:gd name="T10" fmla="*/ 453 w 535"/>
                          <a:gd name="T11" fmla="*/ 376 h 732"/>
                          <a:gd name="T12" fmla="*/ 397 w 535"/>
                          <a:gd name="T13" fmla="*/ 364 h 732"/>
                          <a:gd name="T14" fmla="*/ 369 w 535"/>
                          <a:gd name="T15" fmla="*/ 352 h 732"/>
                          <a:gd name="T16" fmla="*/ 322 w 535"/>
                          <a:gd name="T17" fmla="*/ 349 h 732"/>
                          <a:gd name="T18" fmla="*/ 269 w 535"/>
                          <a:gd name="T19" fmla="*/ 336 h 732"/>
                          <a:gd name="T20" fmla="*/ 261 w 535"/>
                          <a:gd name="T21" fmla="*/ 356 h 732"/>
                          <a:gd name="T22" fmla="*/ 309 w 535"/>
                          <a:gd name="T23" fmla="*/ 380 h 732"/>
                          <a:gd name="T24" fmla="*/ 333 w 535"/>
                          <a:gd name="T25" fmla="*/ 404 h 732"/>
                          <a:gd name="T26" fmla="*/ 313 w 535"/>
                          <a:gd name="T27" fmla="*/ 432 h 732"/>
                          <a:gd name="T28" fmla="*/ 285 w 535"/>
                          <a:gd name="T29" fmla="*/ 464 h 732"/>
                          <a:gd name="T30" fmla="*/ 265 w 535"/>
                          <a:gd name="T31" fmla="*/ 500 h 732"/>
                          <a:gd name="T32" fmla="*/ 241 w 535"/>
                          <a:gd name="T33" fmla="*/ 532 h 732"/>
                          <a:gd name="T34" fmla="*/ 217 w 535"/>
                          <a:gd name="T35" fmla="*/ 556 h 732"/>
                          <a:gd name="T36" fmla="*/ 173 w 535"/>
                          <a:gd name="T37" fmla="*/ 568 h 732"/>
                          <a:gd name="T38" fmla="*/ 153 w 535"/>
                          <a:gd name="T39" fmla="*/ 620 h 732"/>
                          <a:gd name="T40" fmla="*/ 153 w 535"/>
                          <a:gd name="T41" fmla="*/ 660 h 732"/>
                          <a:gd name="T42" fmla="*/ 145 w 535"/>
                          <a:gd name="T43" fmla="*/ 724 h 732"/>
                          <a:gd name="T44" fmla="*/ 0 w 535"/>
                          <a:gd name="T45" fmla="*/ 709 h 7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
                          <a:gd name="T70" fmla="*/ 0 h 732"/>
                          <a:gd name="T71" fmla="*/ 535 w 535"/>
                          <a:gd name="T72" fmla="*/ 732 h 7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 h="732">
                            <a:moveTo>
                              <a:pt x="397" y="0"/>
                            </a:moveTo>
                            <a:cubicBezTo>
                              <a:pt x="417" y="60"/>
                              <a:pt x="499" y="296"/>
                              <a:pt x="517" y="360"/>
                            </a:cubicBezTo>
                            <a:cubicBezTo>
                              <a:pt x="535" y="424"/>
                              <a:pt x="510" y="377"/>
                              <a:pt x="505" y="384"/>
                            </a:cubicBezTo>
                            <a:cubicBezTo>
                              <a:pt x="500" y="391"/>
                              <a:pt x="495" y="397"/>
                              <a:pt x="485" y="404"/>
                            </a:cubicBezTo>
                            <a:cubicBezTo>
                              <a:pt x="475" y="411"/>
                              <a:pt x="450" y="433"/>
                              <a:pt x="445" y="428"/>
                            </a:cubicBezTo>
                            <a:cubicBezTo>
                              <a:pt x="440" y="423"/>
                              <a:pt x="461" y="387"/>
                              <a:pt x="453" y="376"/>
                            </a:cubicBezTo>
                            <a:cubicBezTo>
                              <a:pt x="445" y="365"/>
                              <a:pt x="411" y="368"/>
                              <a:pt x="397" y="364"/>
                            </a:cubicBezTo>
                            <a:cubicBezTo>
                              <a:pt x="383" y="360"/>
                              <a:pt x="381" y="354"/>
                              <a:pt x="369" y="352"/>
                            </a:cubicBezTo>
                            <a:cubicBezTo>
                              <a:pt x="357" y="350"/>
                              <a:pt x="339" y="352"/>
                              <a:pt x="322" y="349"/>
                            </a:cubicBezTo>
                            <a:cubicBezTo>
                              <a:pt x="305" y="346"/>
                              <a:pt x="279" y="335"/>
                              <a:pt x="269" y="336"/>
                            </a:cubicBezTo>
                            <a:cubicBezTo>
                              <a:pt x="259" y="337"/>
                              <a:pt x="254" y="349"/>
                              <a:pt x="261" y="356"/>
                            </a:cubicBezTo>
                            <a:cubicBezTo>
                              <a:pt x="268" y="363"/>
                              <a:pt x="297" y="372"/>
                              <a:pt x="309" y="380"/>
                            </a:cubicBezTo>
                            <a:cubicBezTo>
                              <a:pt x="321" y="388"/>
                              <a:pt x="332" y="395"/>
                              <a:pt x="333" y="404"/>
                            </a:cubicBezTo>
                            <a:cubicBezTo>
                              <a:pt x="334" y="413"/>
                              <a:pt x="321" y="422"/>
                              <a:pt x="313" y="432"/>
                            </a:cubicBezTo>
                            <a:cubicBezTo>
                              <a:pt x="305" y="442"/>
                              <a:pt x="293" y="453"/>
                              <a:pt x="285" y="464"/>
                            </a:cubicBezTo>
                            <a:cubicBezTo>
                              <a:pt x="277" y="475"/>
                              <a:pt x="272" y="489"/>
                              <a:pt x="265" y="500"/>
                            </a:cubicBezTo>
                            <a:cubicBezTo>
                              <a:pt x="258" y="511"/>
                              <a:pt x="249" y="523"/>
                              <a:pt x="241" y="532"/>
                            </a:cubicBezTo>
                            <a:cubicBezTo>
                              <a:pt x="233" y="541"/>
                              <a:pt x="228" y="550"/>
                              <a:pt x="217" y="556"/>
                            </a:cubicBezTo>
                            <a:cubicBezTo>
                              <a:pt x="206" y="562"/>
                              <a:pt x="184" y="557"/>
                              <a:pt x="173" y="568"/>
                            </a:cubicBezTo>
                            <a:cubicBezTo>
                              <a:pt x="162" y="579"/>
                              <a:pt x="156" y="605"/>
                              <a:pt x="153" y="620"/>
                            </a:cubicBezTo>
                            <a:cubicBezTo>
                              <a:pt x="150" y="635"/>
                              <a:pt x="154" y="643"/>
                              <a:pt x="153" y="660"/>
                            </a:cubicBezTo>
                            <a:cubicBezTo>
                              <a:pt x="152" y="677"/>
                              <a:pt x="170" y="716"/>
                              <a:pt x="145" y="724"/>
                            </a:cubicBezTo>
                            <a:cubicBezTo>
                              <a:pt x="120" y="732"/>
                              <a:pt x="30" y="712"/>
                              <a:pt x="0" y="70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52" name="Freeform 32"/>
                      <p:cNvSpPr>
                        <a:spLocks/>
                      </p:cNvSpPr>
                      <p:nvPr/>
                    </p:nvSpPr>
                    <p:spPr bwMode="auto">
                      <a:xfrm>
                        <a:off x="4095" y="1565"/>
                        <a:ext cx="630" cy="644"/>
                      </a:xfrm>
                      <a:custGeom>
                        <a:avLst/>
                        <a:gdLst>
                          <a:gd name="T0" fmla="*/ 630 w 630"/>
                          <a:gd name="T1" fmla="*/ 366 h 644"/>
                          <a:gd name="T2" fmla="*/ 217 w 630"/>
                          <a:gd name="T3" fmla="*/ 611 h 644"/>
                          <a:gd name="T4" fmla="*/ 222 w 630"/>
                          <a:gd name="T5" fmla="*/ 566 h 644"/>
                          <a:gd name="T6" fmla="*/ 185 w 630"/>
                          <a:gd name="T7" fmla="*/ 491 h 644"/>
                          <a:gd name="T8" fmla="*/ 145 w 630"/>
                          <a:gd name="T9" fmla="*/ 435 h 644"/>
                          <a:gd name="T10" fmla="*/ 124 w 630"/>
                          <a:gd name="T11" fmla="*/ 398 h 644"/>
                          <a:gd name="T12" fmla="*/ 89 w 630"/>
                          <a:gd name="T13" fmla="*/ 344 h 644"/>
                          <a:gd name="T14" fmla="*/ 60 w 630"/>
                          <a:gd name="T15" fmla="*/ 312 h 644"/>
                          <a:gd name="T16" fmla="*/ 38 w 630"/>
                          <a:gd name="T17" fmla="*/ 278 h 644"/>
                          <a:gd name="T18" fmla="*/ 30 w 630"/>
                          <a:gd name="T19" fmla="*/ 251 h 644"/>
                          <a:gd name="T20" fmla="*/ 217 w 630"/>
                          <a:gd name="T21" fmla="*/ 0 h 6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644"/>
                          <a:gd name="T35" fmla="*/ 630 w 630"/>
                          <a:gd name="T36" fmla="*/ 644 h 6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644">
                            <a:moveTo>
                              <a:pt x="630" y="366"/>
                            </a:moveTo>
                            <a:cubicBezTo>
                              <a:pt x="561" y="406"/>
                              <a:pt x="285" y="578"/>
                              <a:pt x="217" y="611"/>
                            </a:cubicBezTo>
                            <a:cubicBezTo>
                              <a:pt x="149" y="644"/>
                              <a:pt x="227" y="586"/>
                              <a:pt x="222" y="566"/>
                            </a:cubicBezTo>
                            <a:cubicBezTo>
                              <a:pt x="217" y="546"/>
                              <a:pt x="198" y="513"/>
                              <a:pt x="185" y="491"/>
                            </a:cubicBezTo>
                            <a:cubicBezTo>
                              <a:pt x="172" y="469"/>
                              <a:pt x="155" y="450"/>
                              <a:pt x="145" y="435"/>
                            </a:cubicBezTo>
                            <a:cubicBezTo>
                              <a:pt x="135" y="420"/>
                              <a:pt x="133" y="413"/>
                              <a:pt x="124" y="398"/>
                            </a:cubicBezTo>
                            <a:cubicBezTo>
                              <a:pt x="115" y="383"/>
                              <a:pt x="100" y="358"/>
                              <a:pt x="89" y="344"/>
                            </a:cubicBezTo>
                            <a:cubicBezTo>
                              <a:pt x="78" y="330"/>
                              <a:pt x="68" y="323"/>
                              <a:pt x="60" y="312"/>
                            </a:cubicBezTo>
                            <a:cubicBezTo>
                              <a:pt x="52" y="301"/>
                              <a:pt x="43" y="288"/>
                              <a:pt x="38" y="278"/>
                            </a:cubicBezTo>
                            <a:cubicBezTo>
                              <a:pt x="33" y="268"/>
                              <a:pt x="0" y="297"/>
                              <a:pt x="30" y="251"/>
                            </a:cubicBezTo>
                            <a:cubicBezTo>
                              <a:pt x="60" y="205"/>
                              <a:pt x="178" y="52"/>
                              <a:pt x="217"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253" name="Group 33"/>
                      <p:cNvGrpSpPr>
                        <a:grpSpLocks/>
                      </p:cNvGrpSpPr>
                      <p:nvPr/>
                    </p:nvGrpSpPr>
                    <p:grpSpPr bwMode="auto">
                      <a:xfrm>
                        <a:off x="3504" y="3003"/>
                        <a:ext cx="670" cy="242"/>
                        <a:chOff x="3509" y="3003"/>
                        <a:chExt cx="670" cy="242"/>
                      </a:xfrm>
                    </p:grpSpPr>
                    <p:sp>
                      <p:nvSpPr>
                        <p:cNvPr id="9272" name="Freeform 34"/>
                        <p:cNvSpPr>
                          <a:spLocks/>
                        </p:cNvSpPr>
                        <p:nvPr/>
                      </p:nvSpPr>
                      <p:spPr bwMode="auto">
                        <a:xfrm>
                          <a:off x="3509" y="3003"/>
                          <a:ext cx="664" cy="221"/>
                        </a:xfrm>
                        <a:custGeom>
                          <a:avLst/>
                          <a:gdLst>
                            <a:gd name="T0" fmla="*/ 0 w 664"/>
                            <a:gd name="T1" fmla="*/ 221 h 221"/>
                            <a:gd name="T2" fmla="*/ 78 w 664"/>
                            <a:gd name="T3" fmla="*/ 34 h 221"/>
                            <a:gd name="T4" fmla="*/ 123 w 664"/>
                            <a:gd name="T5" fmla="*/ 26 h 221"/>
                            <a:gd name="T6" fmla="*/ 190 w 664"/>
                            <a:gd name="T7" fmla="*/ 24 h 221"/>
                            <a:gd name="T8" fmla="*/ 286 w 664"/>
                            <a:gd name="T9" fmla="*/ 29 h 221"/>
                            <a:gd name="T10" fmla="*/ 382 w 664"/>
                            <a:gd name="T11" fmla="*/ 45 h 221"/>
                            <a:gd name="T12" fmla="*/ 448 w 664"/>
                            <a:gd name="T13" fmla="*/ 50 h 221"/>
                            <a:gd name="T14" fmla="*/ 496 w 664"/>
                            <a:gd name="T15" fmla="*/ 58 h 221"/>
                            <a:gd name="T16" fmla="*/ 566 w 664"/>
                            <a:gd name="T17" fmla="*/ 50 h 221"/>
                            <a:gd name="T18" fmla="*/ 590 w 664"/>
                            <a:gd name="T19" fmla="*/ 45 h 221"/>
                            <a:gd name="T20" fmla="*/ 600 w 664"/>
                            <a:gd name="T21" fmla="*/ 26 h 221"/>
                            <a:gd name="T22" fmla="*/ 664 w 664"/>
                            <a:gd name="T23" fmla="*/ 2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4"/>
                            <a:gd name="T37" fmla="*/ 0 h 221"/>
                            <a:gd name="T38" fmla="*/ 664 w 664"/>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4" h="221">
                              <a:moveTo>
                                <a:pt x="0" y="221"/>
                              </a:moveTo>
                              <a:cubicBezTo>
                                <a:pt x="12" y="190"/>
                                <a:pt x="58" y="66"/>
                                <a:pt x="78" y="34"/>
                              </a:cubicBezTo>
                              <a:cubicBezTo>
                                <a:pt x="98" y="2"/>
                                <a:pt x="104" y="28"/>
                                <a:pt x="123" y="26"/>
                              </a:cubicBezTo>
                              <a:cubicBezTo>
                                <a:pt x="142" y="24"/>
                                <a:pt x="163" y="24"/>
                                <a:pt x="190" y="24"/>
                              </a:cubicBezTo>
                              <a:cubicBezTo>
                                <a:pt x="217" y="24"/>
                                <a:pt x="254" y="26"/>
                                <a:pt x="286" y="29"/>
                              </a:cubicBezTo>
                              <a:cubicBezTo>
                                <a:pt x="318" y="32"/>
                                <a:pt x="355" y="42"/>
                                <a:pt x="382" y="45"/>
                              </a:cubicBezTo>
                              <a:cubicBezTo>
                                <a:pt x="409" y="48"/>
                                <a:pt x="429" y="48"/>
                                <a:pt x="448" y="50"/>
                              </a:cubicBezTo>
                              <a:cubicBezTo>
                                <a:pt x="467" y="52"/>
                                <a:pt x="476" y="58"/>
                                <a:pt x="496" y="58"/>
                              </a:cubicBezTo>
                              <a:cubicBezTo>
                                <a:pt x="516" y="58"/>
                                <a:pt x="550" y="52"/>
                                <a:pt x="566" y="50"/>
                              </a:cubicBezTo>
                              <a:cubicBezTo>
                                <a:pt x="582" y="48"/>
                                <a:pt x="584" y="49"/>
                                <a:pt x="590" y="45"/>
                              </a:cubicBezTo>
                              <a:cubicBezTo>
                                <a:pt x="596" y="41"/>
                                <a:pt x="588" y="0"/>
                                <a:pt x="600" y="26"/>
                              </a:cubicBezTo>
                              <a:cubicBezTo>
                                <a:pt x="612" y="52"/>
                                <a:pt x="651" y="164"/>
                                <a:pt x="664" y="20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73" name="Freeform 35"/>
                        <p:cNvSpPr>
                          <a:spLocks/>
                        </p:cNvSpPr>
                        <p:nvPr/>
                      </p:nvSpPr>
                      <p:spPr bwMode="auto">
                        <a:xfrm>
                          <a:off x="3528" y="3173"/>
                          <a:ext cx="651" cy="72"/>
                        </a:xfrm>
                        <a:custGeom>
                          <a:avLst/>
                          <a:gdLst>
                            <a:gd name="T0" fmla="*/ 0 w 651"/>
                            <a:gd name="T1" fmla="*/ 51 h 72"/>
                            <a:gd name="T2" fmla="*/ 128 w 651"/>
                            <a:gd name="T3" fmla="*/ 64 h 72"/>
                            <a:gd name="T4" fmla="*/ 144 w 651"/>
                            <a:gd name="T5" fmla="*/ 67 h 72"/>
                            <a:gd name="T6" fmla="*/ 168 w 651"/>
                            <a:gd name="T7" fmla="*/ 70 h 72"/>
                            <a:gd name="T8" fmla="*/ 208 w 651"/>
                            <a:gd name="T9" fmla="*/ 56 h 72"/>
                            <a:gd name="T10" fmla="*/ 309 w 651"/>
                            <a:gd name="T11" fmla="*/ 48 h 72"/>
                            <a:gd name="T12" fmla="*/ 395 w 651"/>
                            <a:gd name="T13" fmla="*/ 27 h 72"/>
                            <a:gd name="T14" fmla="*/ 403 w 651"/>
                            <a:gd name="T15" fmla="*/ 8 h 72"/>
                            <a:gd name="T16" fmla="*/ 453 w 651"/>
                            <a:gd name="T17" fmla="*/ 3 h 72"/>
                            <a:gd name="T18" fmla="*/ 480 w 651"/>
                            <a:gd name="T19" fmla="*/ 27 h 72"/>
                            <a:gd name="T20" fmla="*/ 571 w 651"/>
                            <a:gd name="T21" fmla="*/ 48 h 72"/>
                            <a:gd name="T22" fmla="*/ 611 w 651"/>
                            <a:gd name="T23" fmla="*/ 40 h 72"/>
                            <a:gd name="T24" fmla="*/ 651 w 651"/>
                            <a:gd name="T25" fmla="*/ 2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1"/>
                            <a:gd name="T40" fmla="*/ 0 h 72"/>
                            <a:gd name="T41" fmla="*/ 651 w 651"/>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1" h="72">
                              <a:moveTo>
                                <a:pt x="0" y="51"/>
                              </a:moveTo>
                              <a:cubicBezTo>
                                <a:pt x="21" y="54"/>
                                <a:pt x="104" y="61"/>
                                <a:pt x="128" y="64"/>
                              </a:cubicBezTo>
                              <a:cubicBezTo>
                                <a:pt x="152" y="67"/>
                                <a:pt x="137" y="66"/>
                                <a:pt x="144" y="67"/>
                              </a:cubicBezTo>
                              <a:cubicBezTo>
                                <a:pt x="151" y="68"/>
                                <a:pt x="157" y="72"/>
                                <a:pt x="168" y="70"/>
                              </a:cubicBezTo>
                              <a:cubicBezTo>
                                <a:pt x="179" y="68"/>
                                <a:pt x="185" y="60"/>
                                <a:pt x="208" y="56"/>
                              </a:cubicBezTo>
                              <a:cubicBezTo>
                                <a:pt x="231" y="52"/>
                                <a:pt x="278" y="53"/>
                                <a:pt x="309" y="48"/>
                              </a:cubicBezTo>
                              <a:cubicBezTo>
                                <a:pt x="340" y="43"/>
                                <a:pt x="379" y="34"/>
                                <a:pt x="395" y="27"/>
                              </a:cubicBezTo>
                              <a:cubicBezTo>
                                <a:pt x="411" y="20"/>
                                <a:pt x="394" y="12"/>
                                <a:pt x="403" y="8"/>
                              </a:cubicBezTo>
                              <a:cubicBezTo>
                                <a:pt x="412" y="4"/>
                                <a:pt x="440" y="0"/>
                                <a:pt x="453" y="3"/>
                              </a:cubicBezTo>
                              <a:cubicBezTo>
                                <a:pt x="466" y="6"/>
                                <a:pt x="460" y="19"/>
                                <a:pt x="480" y="27"/>
                              </a:cubicBezTo>
                              <a:cubicBezTo>
                                <a:pt x="500" y="35"/>
                                <a:pt x="549" y="46"/>
                                <a:pt x="571" y="48"/>
                              </a:cubicBezTo>
                              <a:cubicBezTo>
                                <a:pt x="593" y="50"/>
                                <a:pt x="598" y="43"/>
                                <a:pt x="611" y="40"/>
                              </a:cubicBezTo>
                              <a:cubicBezTo>
                                <a:pt x="624" y="37"/>
                                <a:pt x="645" y="29"/>
                                <a:pt x="651" y="2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54" name="Group 36"/>
                      <p:cNvGrpSpPr>
                        <a:grpSpLocks/>
                      </p:cNvGrpSpPr>
                      <p:nvPr/>
                    </p:nvGrpSpPr>
                    <p:grpSpPr bwMode="auto">
                      <a:xfrm>
                        <a:off x="2840" y="1336"/>
                        <a:ext cx="1968" cy="1891"/>
                        <a:chOff x="2840" y="1336"/>
                        <a:chExt cx="1968" cy="1891"/>
                      </a:xfrm>
                    </p:grpSpPr>
                    <p:sp>
                      <p:nvSpPr>
                        <p:cNvPr id="9255" name="Freeform 37"/>
                        <p:cNvSpPr>
                          <a:spLocks/>
                        </p:cNvSpPr>
                        <p:nvPr/>
                      </p:nvSpPr>
                      <p:spPr bwMode="auto">
                        <a:xfrm>
                          <a:off x="4723" y="1939"/>
                          <a:ext cx="85" cy="584"/>
                        </a:xfrm>
                        <a:custGeom>
                          <a:avLst/>
                          <a:gdLst>
                            <a:gd name="T0" fmla="*/ 0 w 85"/>
                            <a:gd name="T1" fmla="*/ 0 h 584"/>
                            <a:gd name="T2" fmla="*/ 26 w 85"/>
                            <a:gd name="T3" fmla="*/ 32 h 584"/>
                            <a:gd name="T4" fmla="*/ 40 w 85"/>
                            <a:gd name="T5" fmla="*/ 48 h 584"/>
                            <a:gd name="T6" fmla="*/ 50 w 85"/>
                            <a:gd name="T7" fmla="*/ 64 h 584"/>
                            <a:gd name="T8" fmla="*/ 58 w 85"/>
                            <a:gd name="T9" fmla="*/ 82 h 584"/>
                            <a:gd name="T10" fmla="*/ 58 w 85"/>
                            <a:gd name="T11" fmla="*/ 101 h 584"/>
                            <a:gd name="T12" fmla="*/ 61 w 85"/>
                            <a:gd name="T13" fmla="*/ 120 h 584"/>
                            <a:gd name="T14" fmla="*/ 61 w 85"/>
                            <a:gd name="T15" fmla="*/ 138 h 584"/>
                            <a:gd name="T16" fmla="*/ 56 w 85"/>
                            <a:gd name="T17" fmla="*/ 184 h 584"/>
                            <a:gd name="T18" fmla="*/ 56 w 85"/>
                            <a:gd name="T19" fmla="*/ 205 h 584"/>
                            <a:gd name="T20" fmla="*/ 56 w 85"/>
                            <a:gd name="T21" fmla="*/ 226 h 584"/>
                            <a:gd name="T22" fmla="*/ 48 w 85"/>
                            <a:gd name="T23" fmla="*/ 256 h 584"/>
                            <a:gd name="T24" fmla="*/ 45 w 85"/>
                            <a:gd name="T25" fmla="*/ 272 h 584"/>
                            <a:gd name="T26" fmla="*/ 48 w 85"/>
                            <a:gd name="T27" fmla="*/ 306 h 584"/>
                            <a:gd name="T28" fmla="*/ 50 w 85"/>
                            <a:gd name="T29" fmla="*/ 338 h 584"/>
                            <a:gd name="T30" fmla="*/ 48 w 85"/>
                            <a:gd name="T31" fmla="*/ 360 h 584"/>
                            <a:gd name="T32" fmla="*/ 50 w 85"/>
                            <a:gd name="T33" fmla="*/ 381 h 584"/>
                            <a:gd name="T34" fmla="*/ 50 w 85"/>
                            <a:gd name="T35" fmla="*/ 408 h 584"/>
                            <a:gd name="T36" fmla="*/ 48 w 85"/>
                            <a:gd name="T37" fmla="*/ 434 h 584"/>
                            <a:gd name="T38" fmla="*/ 45 w 85"/>
                            <a:gd name="T39" fmla="*/ 458 h 584"/>
                            <a:gd name="T40" fmla="*/ 42 w 85"/>
                            <a:gd name="T41" fmla="*/ 480 h 584"/>
                            <a:gd name="T42" fmla="*/ 50 w 85"/>
                            <a:gd name="T43" fmla="*/ 509 h 584"/>
                            <a:gd name="T44" fmla="*/ 58 w 85"/>
                            <a:gd name="T45" fmla="*/ 530 h 584"/>
                            <a:gd name="T46" fmla="*/ 64 w 85"/>
                            <a:gd name="T47" fmla="*/ 546 h 584"/>
                            <a:gd name="T48" fmla="*/ 74 w 85"/>
                            <a:gd name="T49" fmla="*/ 560 h 584"/>
                            <a:gd name="T50" fmla="*/ 85 w 85"/>
                            <a:gd name="T51" fmla="*/ 584 h 5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584"/>
                            <a:gd name="T80" fmla="*/ 85 w 85"/>
                            <a:gd name="T81" fmla="*/ 584 h 5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584">
                              <a:moveTo>
                                <a:pt x="0" y="0"/>
                              </a:moveTo>
                              <a:cubicBezTo>
                                <a:pt x="9" y="12"/>
                                <a:pt x="19" y="24"/>
                                <a:pt x="26" y="32"/>
                              </a:cubicBezTo>
                              <a:cubicBezTo>
                                <a:pt x="33" y="40"/>
                                <a:pt x="36" y="43"/>
                                <a:pt x="40" y="48"/>
                              </a:cubicBezTo>
                              <a:cubicBezTo>
                                <a:pt x="44" y="53"/>
                                <a:pt x="47" y="58"/>
                                <a:pt x="50" y="64"/>
                              </a:cubicBezTo>
                              <a:cubicBezTo>
                                <a:pt x="53" y="70"/>
                                <a:pt x="57" y="76"/>
                                <a:pt x="58" y="82"/>
                              </a:cubicBezTo>
                              <a:cubicBezTo>
                                <a:pt x="59" y="88"/>
                                <a:pt x="57" y="95"/>
                                <a:pt x="58" y="101"/>
                              </a:cubicBezTo>
                              <a:cubicBezTo>
                                <a:pt x="59" y="107"/>
                                <a:pt x="61" y="114"/>
                                <a:pt x="61" y="120"/>
                              </a:cubicBezTo>
                              <a:cubicBezTo>
                                <a:pt x="61" y="126"/>
                                <a:pt x="62" y="127"/>
                                <a:pt x="61" y="138"/>
                              </a:cubicBezTo>
                              <a:cubicBezTo>
                                <a:pt x="60" y="149"/>
                                <a:pt x="57" y="173"/>
                                <a:pt x="56" y="184"/>
                              </a:cubicBezTo>
                              <a:cubicBezTo>
                                <a:pt x="55" y="195"/>
                                <a:pt x="56" y="198"/>
                                <a:pt x="56" y="205"/>
                              </a:cubicBezTo>
                              <a:cubicBezTo>
                                <a:pt x="56" y="212"/>
                                <a:pt x="57" y="218"/>
                                <a:pt x="56" y="226"/>
                              </a:cubicBezTo>
                              <a:cubicBezTo>
                                <a:pt x="55" y="234"/>
                                <a:pt x="50" y="248"/>
                                <a:pt x="48" y="256"/>
                              </a:cubicBezTo>
                              <a:cubicBezTo>
                                <a:pt x="46" y="264"/>
                                <a:pt x="45" y="264"/>
                                <a:pt x="45" y="272"/>
                              </a:cubicBezTo>
                              <a:cubicBezTo>
                                <a:pt x="45" y="280"/>
                                <a:pt x="47" y="295"/>
                                <a:pt x="48" y="306"/>
                              </a:cubicBezTo>
                              <a:cubicBezTo>
                                <a:pt x="49" y="317"/>
                                <a:pt x="50" y="329"/>
                                <a:pt x="50" y="338"/>
                              </a:cubicBezTo>
                              <a:cubicBezTo>
                                <a:pt x="50" y="347"/>
                                <a:pt x="48" y="353"/>
                                <a:pt x="48" y="360"/>
                              </a:cubicBezTo>
                              <a:cubicBezTo>
                                <a:pt x="48" y="367"/>
                                <a:pt x="50" y="373"/>
                                <a:pt x="50" y="381"/>
                              </a:cubicBezTo>
                              <a:cubicBezTo>
                                <a:pt x="50" y="389"/>
                                <a:pt x="50" y="399"/>
                                <a:pt x="50" y="408"/>
                              </a:cubicBezTo>
                              <a:cubicBezTo>
                                <a:pt x="50" y="417"/>
                                <a:pt x="49" y="426"/>
                                <a:pt x="48" y="434"/>
                              </a:cubicBezTo>
                              <a:cubicBezTo>
                                <a:pt x="47" y="442"/>
                                <a:pt x="46" y="450"/>
                                <a:pt x="45" y="458"/>
                              </a:cubicBezTo>
                              <a:cubicBezTo>
                                <a:pt x="44" y="466"/>
                                <a:pt x="41" y="472"/>
                                <a:pt x="42" y="480"/>
                              </a:cubicBezTo>
                              <a:cubicBezTo>
                                <a:pt x="43" y="488"/>
                                <a:pt x="47" y="501"/>
                                <a:pt x="50" y="509"/>
                              </a:cubicBezTo>
                              <a:cubicBezTo>
                                <a:pt x="53" y="517"/>
                                <a:pt x="56" y="524"/>
                                <a:pt x="58" y="530"/>
                              </a:cubicBezTo>
                              <a:cubicBezTo>
                                <a:pt x="60" y="536"/>
                                <a:pt x="61" y="541"/>
                                <a:pt x="64" y="546"/>
                              </a:cubicBezTo>
                              <a:cubicBezTo>
                                <a:pt x="67" y="551"/>
                                <a:pt x="71" y="554"/>
                                <a:pt x="74" y="560"/>
                              </a:cubicBezTo>
                              <a:cubicBezTo>
                                <a:pt x="77" y="566"/>
                                <a:pt x="83" y="580"/>
                                <a:pt x="85" y="584"/>
                              </a:cubicBezTo>
                            </a:path>
                          </a:pathLst>
                        </a:custGeom>
                        <a:gradFill rotWithShape="0">
                          <a:gsLst>
                            <a:gs pos="0">
                              <a:srgbClr val="76003B">
                                <a:alpha val="29999"/>
                              </a:srgbClr>
                            </a:gs>
                            <a:gs pos="100000">
                              <a:srgbClr val="FF0080">
                                <a:alpha val="29999"/>
                              </a:srgbClr>
                            </a:gs>
                          </a:gsLst>
                          <a:lin ang="0" scaled="1"/>
                        </a:gradFill>
                        <a:ln w="38100">
                          <a:solidFill>
                            <a:srgbClr val="FF0626"/>
                          </a:solidFill>
                          <a:round/>
                          <a:headEnd/>
                          <a:tailEnd/>
                        </a:ln>
                      </p:spPr>
                      <p:txBody>
                        <a:bodyPr wrap="none" anchor="ctr"/>
                        <a:lstStyle/>
                        <a:p>
                          <a:endParaRPr lang="en-US"/>
                        </a:p>
                      </p:txBody>
                    </p:sp>
                    <p:grpSp>
                      <p:nvGrpSpPr>
                        <p:cNvPr id="9256" name="Group 38"/>
                        <p:cNvGrpSpPr>
                          <a:grpSpLocks/>
                        </p:cNvGrpSpPr>
                        <p:nvPr/>
                      </p:nvGrpSpPr>
                      <p:grpSpPr bwMode="auto">
                        <a:xfrm>
                          <a:off x="3101" y="2650"/>
                          <a:ext cx="486" cy="577"/>
                          <a:chOff x="3101" y="2650"/>
                          <a:chExt cx="486" cy="577"/>
                        </a:xfrm>
                      </p:grpSpPr>
                      <p:sp>
                        <p:nvSpPr>
                          <p:cNvPr id="9270" name="Freeform 39"/>
                          <p:cNvSpPr>
                            <a:spLocks/>
                          </p:cNvSpPr>
                          <p:nvPr/>
                        </p:nvSpPr>
                        <p:spPr bwMode="auto">
                          <a:xfrm>
                            <a:off x="3101" y="2821"/>
                            <a:ext cx="432" cy="406"/>
                          </a:xfrm>
                          <a:custGeom>
                            <a:avLst/>
                            <a:gdLst>
                              <a:gd name="T0" fmla="*/ 432 w 432"/>
                              <a:gd name="T1" fmla="*/ 406 h 406"/>
                              <a:gd name="T2" fmla="*/ 411 w 432"/>
                              <a:gd name="T3" fmla="*/ 392 h 406"/>
                              <a:gd name="T4" fmla="*/ 382 w 432"/>
                              <a:gd name="T5" fmla="*/ 382 h 406"/>
                              <a:gd name="T6" fmla="*/ 350 w 432"/>
                              <a:gd name="T7" fmla="*/ 371 h 406"/>
                              <a:gd name="T8" fmla="*/ 323 w 432"/>
                              <a:gd name="T9" fmla="*/ 366 h 406"/>
                              <a:gd name="T10" fmla="*/ 304 w 432"/>
                              <a:gd name="T11" fmla="*/ 360 h 406"/>
                              <a:gd name="T12" fmla="*/ 286 w 432"/>
                              <a:gd name="T13" fmla="*/ 355 h 406"/>
                              <a:gd name="T14" fmla="*/ 275 w 432"/>
                              <a:gd name="T15" fmla="*/ 336 h 406"/>
                              <a:gd name="T16" fmla="*/ 264 w 432"/>
                              <a:gd name="T17" fmla="*/ 323 h 406"/>
                              <a:gd name="T18" fmla="*/ 243 w 432"/>
                              <a:gd name="T19" fmla="*/ 294 h 406"/>
                              <a:gd name="T20" fmla="*/ 227 w 432"/>
                              <a:gd name="T21" fmla="*/ 286 h 406"/>
                              <a:gd name="T22" fmla="*/ 214 w 432"/>
                              <a:gd name="T23" fmla="*/ 275 h 406"/>
                              <a:gd name="T24" fmla="*/ 184 w 432"/>
                              <a:gd name="T25" fmla="*/ 272 h 406"/>
                              <a:gd name="T26" fmla="*/ 174 w 432"/>
                              <a:gd name="T27" fmla="*/ 256 h 406"/>
                              <a:gd name="T28" fmla="*/ 163 w 432"/>
                              <a:gd name="T29" fmla="*/ 238 h 406"/>
                              <a:gd name="T30" fmla="*/ 139 w 432"/>
                              <a:gd name="T31" fmla="*/ 222 h 406"/>
                              <a:gd name="T32" fmla="*/ 123 w 432"/>
                              <a:gd name="T33" fmla="*/ 208 h 406"/>
                              <a:gd name="T34" fmla="*/ 112 w 432"/>
                              <a:gd name="T35" fmla="*/ 187 h 406"/>
                              <a:gd name="T36" fmla="*/ 102 w 432"/>
                              <a:gd name="T37" fmla="*/ 168 h 406"/>
                              <a:gd name="T38" fmla="*/ 94 w 432"/>
                              <a:gd name="T39" fmla="*/ 152 h 406"/>
                              <a:gd name="T40" fmla="*/ 86 w 432"/>
                              <a:gd name="T41" fmla="*/ 131 h 406"/>
                              <a:gd name="T42" fmla="*/ 75 w 432"/>
                              <a:gd name="T43" fmla="*/ 118 h 406"/>
                              <a:gd name="T44" fmla="*/ 67 w 432"/>
                              <a:gd name="T45" fmla="*/ 99 h 406"/>
                              <a:gd name="T46" fmla="*/ 67 w 432"/>
                              <a:gd name="T47" fmla="*/ 64 h 406"/>
                              <a:gd name="T48" fmla="*/ 67 w 432"/>
                              <a:gd name="T49" fmla="*/ 46 h 406"/>
                              <a:gd name="T50" fmla="*/ 43 w 432"/>
                              <a:gd name="T51" fmla="*/ 27 h 406"/>
                              <a:gd name="T52" fmla="*/ 16 w 432"/>
                              <a:gd name="T53" fmla="*/ 11 h 406"/>
                              <a:gd name="T54" fmla="*/ 0 w 432"/>
                              <a:gd name="T55" fmla="*/ 0 h 4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06"/>
                              <a:gd name="T86" fmla="*/ 432 w 432"/>
                              <a:gd name="T87" fmla="*/ 406 h 4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06">
                                <a:moveTo>
                                  <a:pt x="432" y="406"/>
                                </a:moveTo>
                                <a:cubicBezTo>
                                  <a:pt x="425" y="401"/>
                                  <a:pt x="419" y="396"/>
                                  <a:pt x="411" y="392"/>
                                </a:cubicBezTo>
                                <a:cubicBezTo>
                                  <a:pt x="403" y="388"/>
                                  <a:pt x="392" y="385"/>
                                  <a:pt x="382" y="382"/>
                                </a:cubicBezTo>
                                <a:cubicBezTo>
                                  <a:pt x="372" y="379"/>
                                  <a:pt x="360" y="374"/>
                                  <a:pt x="350" y="371"/>
                                </a:cubicBezTo>
                                <a:cubicBezTo>
                                  <a:pt x="340" y="368"/>
                                  <a:pt x="331" y="368"/>
                                  <a:pt x="323" y="366"/>
                                </a:cubicBezTo>
                                <a:cubicBezTo>
                                  <a:pt x="315" y="364"/>
                                  <a:pt x="310" y="362"/>
                                  <a:pt x="304" y="360"/>
                                </a:cubicBezTo>
                                <a:cubicBezTo>
                                  <a:pt x="298" y="358"/>
                                  <a:pt x="291" y="359"/>
                                  <a:pt x="286" y="355"/>
                                </a:cubicBezTo>
                                <a:cubicBezTo>
                                  <a:pt x="281" y="351"/>
                                  <a:pt x="279" y="341"/>
                                  <a:pt x="275" y="336"/>
                                </a:cubicBezTo>
                                <a:cubicBezTo>
                                  <a:pt x="271" y="331"/>
                                  <a:pt x="269" y="330"/>
                                  <a:pt x="264" y="323"/>
                                </a:cubicBezTo>
                                <a:cubicBezTo>
                                  <a:pt x="259" y="316"/>
                                  <a:pt x="249" y="300"/>
                                  <a:pt x="243" y="294"/>
                                </a:cubicBezTo>
                                <a:cubicBezTo>
                                  <a:pt x="237" y="288"/>
                                  <a:pt x="232" y="289"/>
                                  <a:pt x="227" y="286"/>
                                </a:cubicBezTo>
                                <a:cubicBezTo>
                                  <a:pt x="222" y="283"/>
                                  <a:pt x="221" y="277"/>
                                  <a:pt x="214" y="275"/>
                                </a:cubicBezTo>
                                <a:cubicBezTo>
                                  <a:pt x="207" y="273"/>
                                  <a:pt x="191" y="275"/>
                                  <a:pt x="184" y="272"/>
                                </a:cubicBezTo>
                                <a:cubicBezTo>
                                  <a:pt x="177" y="269"/>
                                  <a:pt x="177" y="262"/>
                                  <a:pt x="174" y="256"/>
                                </a:cubicBezTo>
                                <a:cubicBezTo>
                                  <a:pt x="171" y="250"/>
                                  <a:pt x="169" y="244"/>
                                  <a:pt x="163" y="238"/>
                                </a:cubicBezTo>
                                <a:cubicBezTo>
                                  <a:pt x="157" y="232"/>
                                  <a:pt x="146" y="227"/>
                                  <a:pt x="139" y="222"/>
                                </a:cubicBezTo>
                                <a:cubicBezTo>
                                  <a:pt x="132" y="217"/>
                                  <a:pt x="127" y="214"/>
                                  <a:pt x="123" y="208"/>
                                </a:cubicBezTo>
                                <a:cubicBezTo>
                                  <a:pt x="119" y="202"/>
                                  <a:pt x="116" y="194"/>
                                  <a:pt x="112" y="187"/>
                                </a:cubicBezTo>
                                <a:cubicBezTo>
                                  <a:pt x="108" y="180"/>
                                  <a:pt x="105" y="174"/>
                                  <a:pt x="102" y="168"/>
                                </a:cubicBezTo>
                                <a:cubicBezTo>
                                  <a:pt x="99" y="162"/>
                                  <a:pt x="97" y="158"/>
                                  <a:pt x="94" y="152"/>
                                </a:cubicBezTo>
                                <a:cubicBezTo>
                                  <a:pt x="91" y="146"/>
                                  <a:pt x="89" y="137"/>
                                  <a:pt x="86" y="131"/>
                                </a:cubicBezTo>
                                <a:cubicBezTo>
                                  <a:pt x="83" y="125"/>
                                  <a:pt x="78" y="123"/>
                                  <a:pt x="75" y="118"/>
                                </a:cubicBezTo>
                                <a:cubicBezTo>
                                  <a:pt x="72" y="113"/>
                                  <a:pt x="68" y="108"/>
                                  <a:pt x="67" y="99"/>
                                </a:cubicBezTo>
                                <a:cubicBezTo>
                                  <a:pt x="66" y="90"/>
                                  <a:pt x="67" y="73"/>
                                  <a:pt x="67" y="64"/>
                                </a:cubicBezTo>
                                <a:cubicBezTo>
                                  <a:pt x="67" y="55"/>
                                  <a:pt x="71" y="52"/>
                                  <a:pt x="67" y="46"/>
                                </a:cubicBezTo>
                                <a:cubicBezTo>
                                  <a:pt x="63" y="40"/>
                                  <a:pt x="52" y="33"/>
                                  <a:pt x="43" y="27"/>
                                </a:cubicBezTo>
                                <a:cubicBezTo>
                                  <a:pt x="34" y="21"/>
                                  <a:pt x="23" y="15"/>
                                  <a:pt x="16" y="11"/>
                                </a:cubicBezTo>
                                <a:cubicBezTo>
                                  <a:pt x="9" y="7"/>
                                  <a:pt x="3" y="2"/>
                                  <a:pt x="0" y="0"/>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9271" name="Freeform 40"/>
                          <p:cNvSpPr>
                            <a:spLocks/>
                          </p:cNvSpPr>
                          <p:nvPr/>
                        </p:nvSpPr>
                        <p:spPr bwMode="auto">
                          <a:xfrm>
                            <a:off x="3104" y="2650"/>
                            <a:ext cx="483" cy="558"/>
                          </a:xfrm>
                          <a:custGeom>
                            <a:avLst/>
                            <a:gdLst>
                              <a:gd name="T0" fmla="*/ 0 w 483"/>
                              <a:gd name="T1" fmla="*/ 174 h 558"/>
                              <a:gd name="T2" fmla="*/ 280 w 483"/>
                              <a:gd name="T3" fmla="*/ 17 h 558"/>
                              <a:gd name="T4" fmla="*/ 275 w 483"/>
                              <a:gd name="T5" fmla="*/ 73 h 558"/>
                              <a:gd name="T6" fmla="*/ 285 w 483"/>
                              <a:gd name="T7" fmla="*/ 102 h 558"/>
                              <a:gd name="T8" fmla="*/ 304 w 483"/>
                              <a:gd name="T9" fmla="*/ 118 h 558"/>
                              <a:gd name="T10" fmla="*/ 339 w 483"/>
                              <a:gd name="T11" fmla="*/ 123 h 558"/>
                              <a:gd name="T12" fmla="*/ 352 w 483"/>
                              <a:gd name="T13" fmla="*/ 147 h 558"/>
                              <a:gd name="T14" fmla="*/ 336 w 483"/>
                              <a:gd name="T15" fmla="*/ 171 h 558"/>
                              <a:gd name="T16" fmla="*/ 315 w 483"/>
                              <a:gd name="T17" fmla="*/ 201 h 558"/>
                              <a:gd name="T18" fmla="*/ 299 w 483"/>
                              <a:gd name="T19" fmla="*/ 219 h 558"/>
                              <a:gd name="T20" fmla="*/ 261 w 483"/>
                              <a:gd name="T21" fmla="*/ 241 h 558"/>
                              <a:gd name="T22" fmla="*/ 251 w 483"/>
                              <a:gd name="T23" fmla="*/ 265 h 558"/>
                              <a:gd name="T24" fmla="*/ 267 w 483"/>
                              <a:gd name="T25" fmla="*/ 289 h 558"/>
                              <a:gd name="T26" fmla="*/ 261 w 483"/>
                              <a:gd name="T27" fmla="*/ 313 h 558"/>
                              <a:gd name="T28" fmla="*/ 267 w 483"/>
                              <a:gd name="T29" fmla="*/ 334 h 558"/>
                              <a:gd name="T30" fmla="*/ 261 w 483"/>
                              <a:gd name="T31" fmla="*/ 358 h 558"/>
                              <a:gd name="T32" fmla="*/ 259 w 483"/>
                              <a:gd name="T33" fmla="*/ 382 h 558"/>
                              <a:gd name="T34" fmla="*/ 269 w 483"/>
                              <a:gd name="T35" fmla="*/ 403 h 558"/>
                              <a:gd name="T36" fmla="*/ 285 w 483"/>
                              <a:gd name="T37" fmla="*/ 406 h 558"/>
                              <a:gd name="T38" fmla="*/ 312 w 483"/>
                              <a:gd name="T39" fmla="*/ 414 h 558"/>
                              <a:gd name="T40" fmla="*/ 347 w 483"/>
                              <a:gd name="T41" fmla="*/ 411 h 558"/>
                              <a:gd name="T42" fmla="*/ 387 w 483"/>
                              <a:gd name="T43" fmla="*/ 403 h 558"/>
                              <a:gd name="T44" fmla="*/ 421 w 483"/>
                              <a:gd name="T45" fmla="*/ 395 h 558"/>
                              <a:gd name="T46" fmla="*/ 456 w 483"/>
                              <a:gd name="T47" fmla="*/ 398 h 558"/>
                              <a:gd name="T48" fmla="*/ 475 w 483"/>
                              <a:gd name="T49" fmla="*/ 395 h 558"/>
                              <a:gd name="T50" fmla="*/ 408 w 483"/>
                              <a:gd name="T51" fmla="*/ 558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3"/>
                              <a:gd name="T79" fmla="*/ 0 h 558"/>
                              <a:gd name="T80" fmla="*/ 483 w 483"/>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3" h="558">
                                <a:moveTo>
                                  <a:pt x="0" y="174"/>
                                </a:moveTo>
                                <a:cubicBezTo>
                                  <a:pt x="117" y="104"/>
                                  <a:pt x="234" y="34"/>
                                  <a:pt x="280" y="17"/>
                                </a:cubicBezTo>
                                <a:cubicBezTo>
                                  <a:pt x="326" y="0"/>
                                  <a:pt x="274" y="59"/>
                                  <a:pt x="275" y="73"/>
                                </a:cubicBezTo>
                                <a:cubicBezTo>
                                  <a:pt x="276" y="87"/>
                                  <a:pt x="280" y="94"/>
                                  <a:pt x="285" y="102"/>
                                </a:cubicBezTo>
                                <a:cubicBezTo>
                                  <a:pt x="290" y="110"/>
                                  <a:pt x="295" y="114"/>
                                  <a:pt x="304" y="118"/>
                                </a:cubicBezTo>
                                <a:cubicBezTo>
                                  <a:pt x="313" y="122"/>
                                  <a:pt x="331" y="118"/>
                                  <a:pt x="339" y="123"/>
                                </a:cubicBezTo>
                                <a:cubicBezTo>
                                  <a:pt x="347" y="128"/>
                                  <a:pt x="352" y="139"/>
                                  <a:pt x="352" y="147"/>
                                </a:cubicBezTo>
                                <a:cubicBezTo>
                                  <a:pt x="352" y="155"/>
                                  <a:pt x="342" y="162"/>
                                  <a:pt x="336" y="171"/>
                                </a:cubicBezTo>
                                <a:cubicBezTo>
                                  <a:pt x="330" y="180"/>
                                  <a:pt x="321" y="193"/>
                                  <a:pt x="315" y="201"/>
                                </a:cubicBezTo>
                                <a:cubicBezTo>
                                  <a:pt x="309" y="209"/>
                                  <a:pt x="308" y="212"/>
                                  <a:pt x="299" y="219"/>
                                </a:cubicBezTo>
                                <a:cubicBezTo>
                                  <a:pt x="290" y="226"/>
                                  <a:pt x="269" y="233"/>
                                  <a:pt x="261" y="241"/>
                                </a:cubicBezTo>
                                <a:cubicBezTo>
                                  <a:pt x="253" y="249"/>
                                  <a:pt x="250" y="257"/>
                                  <a:pt x="251" y="265"/>
                                </a:cubicBezTo>
                                <a:cubicBezTo>
                                  <a:pt x="252" y="273"/>
                                  <a:pt x="265" y="281"/>
                                  <a:pt x="267" y="289"/>
                                </a:cubicBezTo>
                                <a:cubicBezTo>
                                  <a:pt x="269" y="297"/>
                                  <a:pt x="261" y="306"/>
                                  <a:pt x="261" y="313"/>
                                </a:cubicBezTo>
                                <a:cubicBezTo>
                                  <a:pt x="261" y="320"/>
                                  <a:pt x="267" y="327"/>
                                  <a:pt x="267" y="334"/>
                                </a:cubicBezTo>
                                <a:cubicBezTo>
                                  <a:pt x="267" y="341"/>
                                  <a:pt x="262" y="350"/>
                                  <a:pt x="261" y="358"/>
                                </a:cubicBezTo>
                                <a:cubicBezTo>
                                  <a:pt x="260" y="366"/>
                                  <a:pt x="258" y="375"/>
                                  <a:pt x="259" y="382"/>
                                </a:cubicBezTo>
                                <a:cubicBezTo>
                                  <a:pt x="260" y="389"/>
                                  <a:pt x="265" y="399"/>
                                  <a:pt x="269" y="403"/>
                                </a:cubicBezTo>
                                <a:cubicBezTo>
                                  <a:pt x="273" y="407"/>
                                  <a:pt x="278" y="404"/>
                                  <a:pt x="285" y="406"/>
                                </a:cubicBezTo>
                                <a:cubicBezTo>
                                  <a:pt x="292" y="408"/>
                                  <a:pt x="302" y="413"/>
                                  <a:pt x="312" y="414"/>
                                </a:cubicBezTo>
                                <a:cubicBezTo>
                                  <a:pt x="322" y="415"/>
                                  <a:pt x="334" y="413"/>
                                  <a:pt x="347" y="411"/>
                                </a:cubicBezTo>
                                <a:cubicBezTo>
                                  <a:pt x="360" y="409"/>
                                  <a:pt x="375" y="406"/>
                                  <a:pt x="387" y="403"/>
                                </a:cubicBezTo>
                                <a:cubicBezTo>
                                  <a:pt x="399" y="400"/>
                                  <a:pt x="410" y="396"/>
                                  <a:pt x="421" y="395"/>
                                </a:cubicBezTo>
                                <a:cubicBezTo>
                                  <a:pt x="432" y="394"/>
                                  <a:pt x="447" y="398"/>
                                  <a:pt x="456" y="398"/>
                                </a:cubicBezTo>
                                <a:cubicBezTo>
                                  <a:pt x="465" y="398"/>
                                  <a:pt x="483" y="368"/>
                                  <a:pt x="475" y="395"/>
                                </a:cubicBezTo>
                                <a:cubicBezTo>
                                  <a:pt x="467" y="422"/>
                                  <a:pt x="420" y="531"/>
                                  <a:pt x="408" y="558"/>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57" name="Group 41"/>
                        <p:cNvGrpSpPr>
                          <a:grpSpLocks/>
                        </p:cNvGrpSpPr>
                        <p:nvPr/>
                      </p:nvGrpSpPr>
                      <p:grpSpPr bwMode="auto">
                        <a:xfrm>
                          <a:off x="3232" y="1589"/>
                          <a:ext cx="1333" cy="1476"/>
                          <a:chOff x="3232" y="1589"/>
                          <a:chExt cx="1333" cy="1476"/>
                        </a:xfrm>
                      </p:grpSpPr>
                      <p:sp>
                        <p:nvSpPr>
                          <p:cNvPr id="9268" name="Freeform 42"/>
                          <p:cNvSpPr>
                            <a:spLocks/>
                          </p:cNvSpPr>
                          <p:nvPr/>
                        </p:nvSpPr>
                        <p:spPr bwMode="auto">
                          <a:xfrm>
                            <a:off x="3232" y="1786"/>
                            <a:ext cx="236" cy="982"/>
                          </a:xfrm>
                          <a:custGeom>
                            <a:avLst/>
                            <a:gdLst>
                              <a:gd name="T0" fmla="*/ 236 w 236"/>
                              <a:gd name="T1" fmla="*/ 2224 h 968"/>
                              <a:gd name="T2" fmla="*/ 169 w 236"/>
                              <a:gd name="T3" fmla="*/ 2169 h 968"/>
                              <a:gd name="T4" fmla="*/ 157 w 236"/>
                              <a:gd name="T5" fmla="*/ 1881 h 968"/>
                              <a:gd name="T6" fmla="*/ 125 w 236"/>
                              <a:gd name="T7" fmla="*/ 1838 h 968"/>
                              <a:gd name="T8" fmla="*/ 133 w 236"/>
                              <a:gd name="T9" fmla="*/ 1762 h 968"/>
                              <a:gd name="T10" fmla="*/ 109 w 236"/>
                              <a:gd name="T11" fmla="*/ 1622 h 968"/>
                              <a:gd name="T12" fmla="*/ 113 w 236"/>
                              <a:gd name="T13" fmla="*/ 1505 h 968"/>
                              <a:gd name="T14" fmla="*/ 85 w 236"/>
                              <a:gd name="T15" fmla="*/ 1236 h 968"/>
                              <a:gd name="T16" fmla="*/ 49 w 236"/>
                              <a:gd name="T17" fmla="*/ 1064 h 968"/>
                              <a:gd name="T18" fmla="*/ 57 w 236"/>
                              <a:gd name="T19" fmla="*/ 997 h 968"/>
                              <a:gd name="T20" fmla="*/ 9 w 236"/>
                              <a:gd name="T21" fmla="*/ 898 h 968"/>
                              <a:gd name="T22" fmla="*/ 5 w 236"/>
                              <a:gd name="T23" fmla="*/ 775 h 968"/>
                              <a:gd name="T24" fmla="*/ 13 w 236"/>
                              <a:gd name="T25" fmla="*/ 412 h 968"/>
                              <a:gd name="T26" fmla="*/ 65 w 236"/>
                              <a:gd name="T27" fmla="*/ 340 h 968"/>
                              <a:gd name="T28" fmla="*/ 81 w 236"/>
                              <a:gd name="T29" fmla="*/ 279 h 968"/>
                              <a:gd name="T30" fmla="*/ 176 w 236"/>
                              <a:gd name="T31" fmla="*/ 0 h 9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968"/>
                              <a:gd name="T50" fmla="*/ 236 w 236"/>
                              <a:gd name="T51" fmla="*/ 968 h 9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968">
                                <a:moveTo>
                                  <a:pt x="236" y="968"/>
                                </a:moveTo>
                                <a:cubicBezTo>
                                  <a:pt x="225" y="963"/>
                                  <a:pt x="182" y="967"/>
                                  <a:pt x="169" y="942"/>
                                </a:cubicBezTo>
                                <a:cubicBezTo>
                                  <a:pt x="156" y="917"/>
                                  <a:pt x="164" y="842"/>
                                  <a:pt x="157" y="818"/>
                                </a:cubicBezTo>
                                <a:cubicBezTo>
                                  <a:pt x="150" y="794"/>
                                  <a:pt x="129" y="807"/>
                                  <a:pt x="125" y="798"/>
                                </a:cubicBezTo>
                                <a:cubicBezTo>
                                  <a:pt x="121" y="789"/>
                                  <a:pt x="136" y="781"/>
                                  <a:pt x="133" y="766"/>
                                </a:cubicBezTo>
                                <a:cubicBezTo>
                                  <a:pt x="130" y="751"/>
                                  <a:pt x="112" y="725"/>
                                  <a:pt x="109" y="706"/>
                                </a:cubicBezTo>
                                <a:cubicBezTo>
                                  <a:pt x="106" y="687"/>
                                  <a:pt x="117" y="682"/>
                                  <a:pt x="113" y="654"/>
                                </a:cubicBezTo>
                                <a:cubicBezTo>
                                  <a:pt x="109" y="626"/>
                                  <a:pt x="96" y="570"/>
                                  <a:pt x="85" y="538"/>
                                </a:cubicBezTo>
                                <a:cubicBezTo>
                                  <a:pt x="74" y="506"/>
                                  <a:pt x="54" y="479"/>
                                  <a:pt x="49" y="462"/>
                                </a:cubicBezTo>
                                <a:cubicBezTo>
                                  <a:pt x="44" y="445"/>
                                  <a:pt x="64" y="446"/>
                                  <a:pt x="57" y="434"/>
                                </a:cubicBezTo>
                                <a:cubicBezTo>
                                  <a:pt x="50" y="422"/>
                                  <a:pt x="18" y="406"/>
                                  <a:pt x="9" y="390"/>
                                </a:cubicBezTo>
                                <a:cubicBezTo>
                                  <a:pt x="0" y="374"/>
                                  <a:pt x="4" y="373"/>
                                  <a:pt x="5" y="338"/>
                                </a:cubicBezTo>
                                <a:cubicBezTo>
                                  <a:pt x="6" y="303"/>
                                  <a:pt x="3" y="209"/>
                                  <a:pt x="13" y="178"/>
                                </a:cubicBezTo>
                                <a:cubicBezTo>
                                  <a:pt x="23" y="147"/>
                                  <a:pt x="54" y="159"/>
                                  <a:pt x="65" y="150"/>
                                </a:cubicBezTo>
                                <a:cubicBezTo>
                                  <a:pt x="76" y="141"/>
                                  <a:pt x="63" y="147"/>
                                  <a:pt x="81" y="122"/>
                                </a:cubicBezTo>
                                <a:cubicBezTo>
                                  <a:pt x="99" y="97"/>
                                  <a:pt x="156" y="25"/>
                                  <a:pt x="176" y="0"/>
                                </a:cubicBezTo>
                              </a:path>
                            </a:pathLst>
                          </a:custGeom>
                          <a:noFill/>
                          <a:ln w="3175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69" name="Freeform 43"/>
                          <p:cNvSpPr>
                            <a:spLocks/>
                          </p:cNvSpPr>
                          <p:nvPr/>
                        </p:nvSpPr>
                        <p:spPr bwMode="auto">
                          <a:xfrm>
                            <a:off x="3339" y="1589"/>
                            <a:ext cx="1226" cy="1476"/>
                          </a:xfrm>
                          <a:custGeom>
                            <a:avLst/>
                            <a:gdLst>
                              <a:gd name="T0" fmla="*/ 73 w 1226"/>
                              <a:gd name="T1" fmla="*/ 203 h 1476"/>
                              <a:gd name="T2" fmla="*/ 70 w 1226"/>
                              <a:gd name="T3" fmla="*/ 194 h 1476"/>
                              <a:gd name="T4" fmla="*/ 9 w 1226"/>
                              <a:gd name="T5" fmla="*/ 133 h 1476"/>
                              <a:gd name="T6" fmla="*/ 126 w 1226"/>
                              <a:gd name="T7" fmla="*/ 162 h 1476"/>
                              <a:gd name="T8" fmla="*/ 174 w 1226"/>
                              <a:gd name="T9" fmla="*/ 162 h 1476"/>
                              <a:gd name="T10" fmla="*/ 177 w 1226"/>
                              <a:gd name="T11" fmla="*/ 218 h 1476"/>
                              <a:gd name="T12" fmla="*/ 222 w 1226"/>
                              <a:gd name="T13" fmla="*/ 210 h 1476"/>
                              <a:gd name="T14" fmla="*/ 270 w 1226"/>
                              <a:gd name="T15" fmla="*/ 162 h 1476"/>
                              <a:gd name="T16" fmla="*/ 606 w 1226"/>
                              <a:gd name="T17" fmla="*/ 18 h 1476"/>
                              <a:gd name="T18" fmla="*/ 717 w 1226"/>
                              <a:gd name="T19" fmla="*/ 51 h 1476"/>
                              <a:gd name="T20" fmla="*/ 736 w 1226"/>
                              <a:gd name="T21" fmla="*/ 82 h 1476"/>
                              <a:gd name="T22" fmla="*/ 764 w 1226"/>
                              <a:gd name="T23" fmla="*/ 126 h 1476"/>
                              <a:gd name="T24" fmla="*/ 774 w 1226"/>
                              <a:gd name="T25" fmla="*/ 199 h 1476"/>
                              <a:gd name="T26" fmla="*/ 787 w 1226"/>
                              <a:gd name="T27" fmla="*/ 266 h 1476"/>
                              <a:gd name="T28" fmla="*/ 942 w 1226"/>
                              <a:gd name="T29" fmla="*/ 498 h 1476"/>
                              <a:gd name="T30" fmla="*/ 963 w 1226"/>
                              <a:gd name="T31" fmla="*/ 570 h 1476"/>
                              <a:gd name="T32" fmla="*/ 966 w 1226"/>
                              <a:gd name="T33" fmla="*/ 597 h 1476"/>
                              <a:gd name="T34" fmla="*/ 1014 w 1226"/>
                              <a:gd name="T35" fmla="*/ 642 h 1476"/>
                              <a:gd name="T36" fmla="*/ 1038 w 1226"/>
                              <a:gd name="T37" fmla="*/ 690 h 1476"/>
                              <a:gd name="T38" fmla="*/ 1017 w 1226"/>
                              <a:gd name="T39" fmla="*/ 743 h 1476"/>
                              <a:gd name="T40" fmla="*/ 1065 w 1226"/>
                              <a:gd name="T41" fmla="*/ 757 h 1476"/>
                              <a:gd name="T42" fmla="*/ 1114 w 1226"/>
                              <a:gd name="T43" fmla="*/ 732 h 1476"/>
                              <a:gd name="T44" fmla="*/ 1150 w 1226"/>
                              <a:gd name="T45" fmla="*/ 682 h 1476"/>
                              <a:gd name="T46" fmla="*/ 1214 w 1226"/>
                              <a:gd name="T47" fmla="*/ 690 h 1476"/>
                              <a:gd name="T48" fmla="*/ 1209 w 1226"/>
                              <a:gd name="T49" fmla="*/ 738 h 1476"/>
                              <a:gd name="T50" fmla="*/ 1113 w 1226"/>
                              <a:gd name="T51" fmla="*/ 829 h 1476"/>
                              <a:gd name="T52" fmla="*/ 1065 w 1226"/>
                              <a:gd name="T53" fmla="*/ 925 h 1476"/>
                              <a:gd name="T54" fmla="*/ 1038 w 1226"/>
                              <a:gd name="T55" fmla="*/ 1026 h 1476"/>
                              <a:gd name="T56" fmla="*/ 1011 w 1226"/>
                              <a:gd name="T57" fmla="*/ 1170 h 1476"/>
                              <a:gd name="T58" fmla="*/ 953 w 1226"/>
                              <a:gd name="T59" fmla="*/ 1226 h 1476"/>
                              <a:gd name="T60" fmla="*/ 889 w 1226"/>
                              <a:gd name="T61" fmla="*/ 1269 h 1476"/>
                              <a:gd name="T62" fmla="*/ 846 w 1226"/>
                              <a:gd name="T63" fmla="*/ 1314 h 1476"/>
                              <a:gd name="T64" fmla="*/ 827 w 1226"/>
                              <a:gd name="T65" fmla="*/ 1346 h 1476"/>
                              <a:gd name="T66" fmla="*/ 754 w 1226"/>
                              <a:gd name="T67" fmla="*/ 1380 h 1476"/>
                              <a:gd name="T68" fmla="*/ 756 w 1226"/>
                              <a:gd name="T69" fmla="*/ 1404 h 1476"/>
                              <a:gd name="T70" fmla="*/ 752 w 1226"/>
                              <a:gd name="T71" fmla="*/ 1446 h 1476"/>
                              <a:gd name="T72" fmla="*/ 702 w 1226"/>
                              <a:gd name="T73" fmla="*/ 1458 h 1476"/>
                              <a:gd name="T74" fmla="*/ 654 w 1226"/>
                              <a:gd name="T75" fmla="*/ 1458 h 1476"/>
                              <a:gd name="T76" fmla="*/ 382 w 1226"/>
                              <a:gd name="T77" fmla="*/ 1426 h 1476"/>
                              <a:gd name="T78" fmla="*/ 225 w 1226"/>
                              <a:gd name="T79" fmla="*/ 1447 h 1476"/>
                              <a:gd name="T80" fmla="*/ 194 w 1226"/>
                              <a:gd name="T81" fmla="*/ 1440 h 1476"/>
                              <a:gd name="T82" fmla="*/ 49 w 1226"/>
                              <a:gd name="T83" fmla="*/ 1463 h 1476"/>
                              <a:gd name="T84" fmla="*/ 42 w 1226"/>
                              <a:gd name="T85" fmla="*/ 1364 h 1476"/>
                              <a:gd name="T86" fmla="*/ 38 w 1226"/>
                              <a:gd name="T87" fmla="*/ 1324 h 1476"/>
                              <a:gd name="T88" fmla="*/ 30 w 1226"/>
                              <a:gd name="T89" fmla="*/ 1314 h 1476"/>
                              <a:gd name="T90" fmla="*/ 83 w 1226"/>
                              <a:gd name="T91" fmla="*/ 1279 h 1476"/>
                              <a:gd name="T92" fmla="*/ 122 w 1226"/>
                              <a:gd name="T93" fmla="*/ 1228 h 1476"/>
                              <a:gd name="T94" fmla="*/ 126 w 1226"/>
                              <a:gd name="T95" fmla="*/ 1170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6"/>
                              <a:gd name="T145" fmla="*/ 0 h 1476"/>
                              <a:gd name="T146" fmla="*/ 1226 w 1226"/>
                              <a:gd name="T147" fmla="*/ 1476 h 1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6" h="1476">
                                <a:moveTo>
                                  <a:pt x="73" y="203"/>
                                </a:moveTo>
                                <a:cubicBezTo>
                                  <a:pt x="72" y="202"/>
                                  <a:pt x="80" y="205"/>
                                  <a:pt x="70" y="194"/>
                                </a:cubicBezTo>
                                <a:cubicBezTo>
                                  <a:pt x="60" y="183"/>
                                  <a:pt x="0" y="138"/>
                                  <a:pt x="9" y="133"/>
                                </a:cubicBezTo>
                                <a:cubicBezTo>
                                  <a:pt x="18" y="128"/>
                                  <a:pt x="99" y="157"/>
                                  <a:pt x="126" y="162"/>
                                </a:cubicBezTo>
                                <a:cubicBezTo>
                                  <a:pt x="153" y="167"/>
                                  <a:pt x="166" y="153"/>
                                  <a:pt x="174" y="162"/>
                                </a:cubicBezTo>
                                <a:cubicBezTo>
                                  <a:pt x="182" y="171"/>
                                  <a:pt x="169" y="210"/>
                                  <a:pt x="177" y="218"/>
                                </a:cubicBezTo>
                                <a:cubicBezTo>
                                  <a:pt x="185" y="226"/>
                                  <a:pt x="207" y="219"/>
                                  <a:pt x="222" y="210"/>
                                </a:cubicBezTo>
                                <a:cubicBezTo>
                                  <a:pt x="237" y="201"/>
                                  <a:pt x="206" y="194"/>
                                  <a:pt x="270" y="162"/>
                                </a:cubicBezTo>
                                <a:cubicBezTo>
                                  <a:pt x="334" y="130"/>
                                  <a:pt x="532" y="36"/>
                                  <a:pt x="606" y="18"/>
                                </a:cubicBezTo>
                                <a:cubicBezTo>
                                  <a:pt x="680" y="0"/>
                                  <a:pt x="695" y="40"/>
                                  <a:pt x="717" y="51"/>
                                </a:cubicBezTo>
                                <a:cubicBezTo>
                                  <a:pt x="739" y="62"/>
                                  <a:pt x="728" y="69"/>
                                  <a:pt x="736" y="82"/>
                                </a:cubicBezTo>
                                <a:cubicBezTo>
                                  <a:pt x="744" y="95"/>
                                  <a:pt x="758" y="107"/>
                                  <a:pt x="764" y="126"/>
                                </a:cubicBezTo>
                                <a:cubicBezTo>
                                  <a:pt x="770" y="145"/>
                                  <a:pt x="770" y="176"/>
                                  <a:pt x="774" y="199"/>
                                </a:cubicBezTo>
                                <a:cubicBezTo>
                                  <a:pt x="778" y="222"/>
                                  <a:pt x="759" y="216"/>
                                  <a:pt x="787" y="266"/>
                                </a:cubicBezTo>
                                <a:cubicBezTo>
                                  <a:pt x="815" y="316"/>
                                  <a:pt x="913" y="447"/>
                                  <a:pt x="942" y="498"/>
                                </a:cubicBezTo>
                                <a:cubicBezTo>
                                  <a:pt x="971" y="549"/>
                                  <a:pt x="959" y="554"/>
                                  <a:pt x="963" y="570"/>
                                </a:cubicBezTo>
                                <a:cubicBezTo>
                                  <a:pt x="967" y="586"/>
                                  <a:pt x="958" y="585"/>
                                  <a:pt x="966" y="597"/>
                                </a:cubicBezTo>
                                <a:cubicBezTo>
                                  <a:pt x="974" y="609"/>
                                  <a:pt x="1002" y="627"/>
                                  <a:pt x="1014" y="642"/>
                                </a:cubicBezTo>
                                <a:cubicBezTo>
                                  <a:pt x="1026" y="657"/>
                                  <a:pt x="1038" y="673"/>
                                  <a:pt x="1038" y="690"/>
                                </a:cubicBezTo>
                                <a:cubicBezTo>
                                  <a:pt x="1038" y="707"/>
                                  <a:pt x="1013" y="732"/>
                                  <a:pt x="1017" y="743"/>
                                </a:cubicBezTo>
                                <a:cubicBezTo>
                                  <a:pt x="1021" y="754"/>
                                  <a:pt x="1049" y="759"/>
                                  <a:pt x="1065" y="757"/>
                                </a:cubicBezTo>
                                <a:cubicBezTo>
                                  <a:pt x="1081" y="755"/>
                                  <a:pt x="1100" y="744"/>
                                  <a:pt x="1114" y="732"/>
                                </a:cubicBezTo>
                                <a:cubicBezTo>
                                  <a:pt x="1128" y="720"/>
                                  <a:pt x="1133" y="689"/>
                                  <a:pt x="1150" y="682"/>
                                </a:cubicBezTo>
                                <a:cubicBezTo>
                                  <a:pt x="1167" y="675"/>
                                  <a:pt x="1204" y="681"/>
                                  <a:pt x="1214" y="690"/>
                                </a:cubicBezTo>
                                <a:cubicBezTo>
                                  <a:pt x="1224" y="699"/>
                                  <a:pt x="1226" y="715"/>
                                  <a:pt x="1209" y="738"/>
                                </a:cubicBezTo>
                                <a:cubicBezTo>
                                  <a:pt x="1192" y="761"/>
                                  <a:pt x="1137" y="798"/>
                                  <a:pt x="1113" y="829"/>
                                </a:cubicBezTo>
                                <a:cubicBezTo>
                                  <a:pt x="1089" y="860"/>
                                  <a:pt x="1077" y="892"/>
                                  <a:pt x="1065" y="925"/>
                                </a:cubicBezTo>
                                <a:cubicBezTo>
                                  <a:pt x="1053" y="958"/>
                                  <a:pt x="1047" y="985"/>
                                  <a:pt x="1038" y="1026"/>
                                </a:cubicBezTo>
                                <a:cubicBezTo>
                                  <a:pt x="1029" y="1067"/>
                                  <a:pt x="1025" y="1137"/>
                                  <a:pt x="1011" y="1170"/>
                                </a:cubicBezTo>
                                <a:cubicBezTo>
                                  <a:pt x="997" y="1203"/>
                                  <a:pt x="973" y="1210"/>
                                  <a:pt x="953" y="1226"/>
                                </a:cubicBezTo>
                                <a:cubicBezTo>
                                  <a:pt x="933" y="1242"/>
                                  <a:pt x="907" y="1254"/>
                                  <a:pt x="889" y="1269"/>
                                </a:cubicBezTo>
                                <a:cubicBezTo>
                                  <a:pt x="871" y="1284"/>
                                  <a:pt x="856" y="1301"/>
                                  <a:pt x="846" y="1314"/>
                                </a:cubicBezTo>
                                <a:cubicBezTo>
                                  <a:pt x="836" y="1327"/>
                                  <a:pt x="842" y="1335"/>
                                  <a:pt x="827" y="1346"/>
                                </a:cubicBezTo>
                                <a:cubicBezTo>
                                  <a:pt x="812" y="1357"/>
                                  <a:pt x="766" y="1370"/>
                                  <a:pt x="754" y="1380"/>
                                </a:cubicBezTo>
                                <a:cubicBezTo>
                                  <a:pt x="742" y="1390"/>
                                  <a:pt x="756" y="1393"/>
                                  <a:pt x="756" y="1404"/>
                                </a:cubicBezTo>
                                <a:cubicBezTo>
                                  <a:pt x="756" y="1415"/>
                                  <a:pt x="761" y="1437"/>
                                  <a:pt x="752" y="1446"/>
                                </a:cubicBezTo>
                                <a:cubicBezTo>
                                  <a:pt x="743" y="1455"/>
                                  <a:pt x="718" y="1456"/>
                                  <a:pt x="702" y="1458"/>
                                </a:cubicBezTo>
                                <a:cubicBezTo>
                                  <a:pt x="686" y="1460"/>
                                  <a:pt x="707" y="1463"/>
                                  <a:pt x="654" y="1458"/>
                                </a:cubicBezTo>
                                <a:cubicBezTo>
                                  <a:pt x="601" y="1453"/>
                                  <a:pt x="453" y="1428"/>
                                  <a:pt x="382" y="1426"/>
                                </a:cubicBezTo>
                                <a:cubicBezTo>
                                  <a:pt x="311" y="1424"/>
                                  <a:pt x="256" y="1445"/>
                                  <a:pt x="225" y="1447"/>
                                </a:cubicBezTo>
                                <a:cubicBezTo>
                                  <a:pt x="194" y="1449"/>
                                  <a:pt x="223" y="1437"/>
                                  <a:pt x="194" y="1440"/>
                                </a:cubicBezTo>
                                <a:cubicBezTo>
                                  <a:pt x="165" y="1443"/>
                                  <a:pt x="74" y="1476"/>
                                  <a:pt x="49" y="1463"/>
                                </a:cubicBezTo>
                                <a:cubicBezTo>
                                  <a:pt x="24" y="1450"/>
                                  <a:pt x="44" y="1387"/>
                                  <a:pt x="42" y="1364"/>
                                </a:cubicBezTo>
                                <a:cubicBezTo>
                                  <a:pt x="40" y="1341"/>
                                  <a:pt x="40" y="1332"/>
                                  <a:pt x="38" y="1324"/>
                                </a:cubicBezTo>
                                <a:cubicBezTo>
                                  <a:pt x="36" y="1316"/>
                                  <a:pt x="23" y="1321"/>
                                  <a:pt x="30" y="1314"/>
                                </a:cubicBezTo>
                                <a:cubicBezTo>
                                  <a:pt x="37" y="1307"/>
                                  <a:pt x="68" y="1293"/>
                                  <a:pt x="83" y="1279"/>
                                </a:cubicBezTo>
                                <a:cubicBezTo>
                                  <a:pt x="98" y="1265"/>
                                  <a:pt x="115" y="1246"/>
                                  <a:pt x="122" y="1228"/>
                                </a:cubicBezTo>
                                <a:cubicBezTo>
                                  <a:pt x="129" y="1210"/>
                                  <a:pt x="125" y="1182"/>
                                  <a:pt x="126" y="1170"/>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58" name="Freeform 44"/>
                        <p:cNvSpPr>
                          <a:spLocks/>
                        </p:cNvSpPr>
                        <p:nvPr/>
                      </p:nvSpPr>
                      <p:spPr bwMode="auto">
                        <a:xfrm>
                          <a:off x="2840" y="1376"/>
                          <a:ext cx="632" cy="704"/>
                        </a:xfrm>
                        <a:custGeom>
                          <a:avLst/>
                          <a:gdLst>
                            <a:gd name="T0" fmla="*/ 245 w 632"/>
                            <a:gd name="T1" fmla="*/ 704 h 704"/>
                            <a:gd name="T2" fmla="*/ 276 w 632"/>
                            <a:gd name="T3" fmla="*/ 652 h 704"/>
                            <a:gd name="T4" fmla="*/ 288 w 632"/>
                            <a:gd name="T5" fmla="*/ 612 h 704"/>
                            <a:gd name="T6" fmla="*/ 280 w 632"/>
                            <a:gd name="T7" fmla="*/ 572 h 704"/>
                            <a:gd name="T8" fmla="*/ 260 w 632"/>
                            <a:gd name="T9" fmla="*/ 588 h 704"/>
                            <a:gd name="T10" fmla="*/ 252 w 632"/>
                            <a:gd name="T11" fmla="*/ 552 h 704"/>
                            <a:gd name="T12" fmla="*/ 244 w 632"/>
                            <a:gd name="T13" fmla="*/ 520 h 704"/>
                            <a:gd name="T14" fmla="*/ 220 w 632"/>
                            <a:gd name="T15" fmla="*/ 512 h 704"/>
                            <a:gd name="T16" fmla="*/ 172 w 632"/>
                            <a:gd name="T17" fmla="*/ 528 h 704"/>
                            <a:gd name="T18" fmla="*/ 136 w 632"/>
                            <a:gd name="T19" fmla="*/ 532 h 704"/>
                            <a:gd name="T20" fmla="*/ 112 w 632"/>
                            <a:gd name="T21" fmla="*/ 532 h 704"/>
                            <a:gd name="T22" fmla="*/ 88 w 632"/>
                            <a:gd name="T23" fmla="*/ 524 h 704"/>
                            <a:gd name="T24" fmla="*/ 32 w 632"/>
                            <a:gd name="T25" fmla="*/ 492 h 704"/>
                            <a:gd name="T26" fmla="*/ 16 w 632"/>
                            <a:gd name="T27" fmla="*/ 472 h 704"/>
                            <a:gd name="T28" fmla="*/ 16 w 632"/>
                            <a:gd name="T29" fmla="*/ 448 h 704"/>
                            <a:gd name="T30" fmla="*/ 4 w 632"/>
                            <a:gd name="T31" fmla="*/ 420 h 704"/>
                            <a:gd name="T32" fmla="*/ 4 w 632"/>
                            <a:gd name="T33" fmla="*/ 396 h 704"/>
                            <a:gd name="T34" fmla="*/ 4 w 632"/>
                            <a:gd name="T35" fmla="*/ 348 h 704"/>
                            <a:gd name="T36" fmla="*/ 28 w 632"/>
                            <a:gd name="T37" fmla="*/ 360 h 704"/>
                            <a:gd name="T38" fmla="*/ 60 w 632"/>
                            <a:gd name="T39" fmla="*/ 388 h 704"/>
                            <a:gd name="T40" fmla="*/ 72 w 632"/>
                            <a:gd name="T41" fmla="*/ 412 h 704"/>
                            <a:gd name="T42" fmla="*/ 88 w 632"/>
                            <a:gd name="T43" fmla="*/ 432 h 704"/>
                            <a:gd name="T44" fmla="*/ 108 w 632"/>
                            <a:gd name="T45" fmla="*/ 460 h 704"/>
                            <a:gd name="T46" fmla="*/ 124 w 632"/>
                            <a:gd name="T47" fmla="*/ 436 h 704"/>
                            <a:gd name="T48" fmla="*/ 160 w 632"/>
                            <a:gd name="T49" fmla="*/ 436 h 704"/>
                            <a:gd name="T50" fmla="*/ 184 w 632"/>
                            <a:gd name="T51" fmla="*/ 412 h 704"/>
                            <a:gd name="T52" fmla="*/ 244 w 632"/>
                            <a:gd name="T53" fmla="*/ 368 h 704"/>
                            <a:gd name="T54" fmla="*/ 192 w 632"/>
                            <a:gd name="T55" fmla="*/ 376 h 704"/>
                            <a:gd name="T56" fmla="*/ 164 w 632"/>
                            <a:gd name="T57" fmla="*/ 396 h 704"/>
                            <a:gd name="T58" fmla="*/ 128 w 632"/>
                            <a:gd name="T59" fmla="*/ 392 h 704"/>
                            <a:gd name="T60" fmla="*/ 104 w 632"/>
                            <a:gd name="T61" fmla="*/ 404 h 704"/>
                            <a:gd name="T62" fmla="*/ 104 w 632"/>
                            <a:gd name="T63" fmla="*/ 376 h 704"/>
                            <a:gd name="T64" fmla="*/ 124 w 632"/>
                            <a:gd name="T65" fmla="*/ 344 h 704"/>
                            <a:gd name="T66" fmla="*/ 152 w 632"/>
                            <a:gd name="T67" fmla="*/ 312 h 704"/>
                            <a:gd name="T68" fmla="*/ 176 w 632"/>
                            <a:gd name="T69" fmla="*/ 296 h 704"/>
                            <a:gd name="T70" fmla="*/ 176 w 632"/>
                            <a:gd name="T71" fmla="*/ 272 h 704"/>
                            <a:gd name="T72" fmla="*/ 152 w 632"/>
                            <a:gd name="T73" fmla="*/ 280 h 704"/>
                            <a:gd name="T74" fmla="*/ 144 w 632"/>
                            <a:gd name="T75" fmla="*/ 252 h 704"/>
                            <a:gd name="T76" fmla="*/ 180 w 632"/>
                            <a:gd name="T77" fmla="*/ 224 h 704"/>
                            <a:gd name="T78" fmla="*/ 232 w 632"/>
                            <a:gd name="T79" fmla="*/ 196 h 704"/>
                            <a:gd name="T80" fmla="*/ 196 w 632"/>
                            <a:gd name="T81" fmla="*/ 208 h 704"/>
                            <a:gd name="T82" fmla="*/ 204 w 632"/>
                            <a:gd name="T83" fmla="*/ 180 h 704"/>
                            <a:gd name="T84" fmla="*/ 240 w 632"/>
                            <a:gd name="T85" fmla="*/ 148 h 704"/>
                            <a:gd name="T86" fmla="*/ 272 w 632"/>
                            <a:gd name="T87" fmla="*/ 132 h 704"/>
                            <a:gd name="T88" fmla="*/ 296 w 632"/>
                            <a:gd name="T89" fmla="*/ 120 h 704"/>
                            <a:gd name="T90" fmla="*/ 324 w 632"/>
                            <a:gd name="T91" fmla="*/ 104 h 704"/>
                            <a:gd name="T92" fmla="*/ 356 w 632"/>
                            <a:gd name="T93" fmla="*/ 104 h 704"/>
                            <a:gd name="T94" fmla="*/ 384 w 632"/>
                            <a:gd name="T95" fmla="*/ 108 h 704"/>
                            <a:gd name="T96" fmla="*/ 416 w 632"/>
                            <a:gd name="T97" fmla="*/ 72 h 704"/>
                            <a:gd name="T98" fmla="*/ 460 w 632"/>
                            <a:gd name="T99" fmla="*/ 52 h 704"/>
                            <a:gd name="T100" fmla="*/ 500 w 632"/>
                            <a:gd name="T101" fmla="*/ 20 h 704"/>
                            <a:gd name="T102" fmla="*/ 520 w 632"/>
                            <a:gd name="T103" fmla="*/ 36 h 704"/>
                            <a:gd name="T104" fmla="*/ 572 w 632"/>
                            <a:gd name="T105" fmla="*/ 16 h 704"/>
                            <a:gd name="T106" fmla="*/ 608 w 632"/>
                            <a:gd name="T107" fmla="*/ 8 h 704"/>
                            <a:gd name="T108" fmla="*/ 632 w 632"/>
                            <a:gd name="T109" fmla="*/ 0 h 7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2"/>
                            <a:gd name="T166" fmla="*/ 0 h 704"/>
                            <a:gd name="T167" fmla="*/ 632 w 632"/>
                            <a:gd name="T168" fmla="*/ 704 h 7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2" h="704">
                              <a:moveTo>
                                <a:pt x="245" y="704"/>
                              </a:moveTo>
                              <a:cubicBezTo>
                                <a:pt x="250" y="695"/>
                                <a:pt x="269" y="667"/>
                                <a:pt x="276" y="652"/>
                              </a:cubicBezTo>
                              <a:cubicBezTo>
                                <a:pt x="283" y="637"/>
                                <a:pt x="287" y="625"/>
                                <a:pt x="288" y="612"/>
                              </a:cubicBezTo>
                              <a:cubicBezTo>
                                <a:pt x="289" y="599"/>
                                <a:pt x="285" y="576"/>
                                <a:pt x="280" y="572"/>
                              </a:cubicBezTo>
                              <a:cubicBezTo>
                                <a:pt x="275" y="568"/>
                                <a:pt x="265" y="591"/>
                                <a:pt x="260" y="588"/>
                              </a:cubicBezTo>
                              <a:cubicBezTo>
                                <a:pt x="255" y="585"/>
                                <a:pt x="255" y="563"/>
                                <a:pt x="252" y="552"/>
                              </a:cubicBezTo>
                              <a:cubicBezTo>
                                <a:pt x="249" y="541"/>
                                <a:pt x="249" y="527"/>
                                <a:pt x="244" y="520"/>
                              </a:cubicBezTo>
                              <a:cubicBezTo>
                                <a:pt x="239" y="513"/>
                                <a:pt x="232" y="511"/>
                                <a:pt x="220" y="512"/>
                              </a:cubicBezTo>
                              <a:cubicBezTo>
                                <a:pt x="208" y="513"/>
                                <a:pt x="186" y="525"/>
                                <a:pt x="172" y="528"/>
                              </a:cubicBezTo>
                              <a:cubicBezTo>
                                <a:pt x="158" y="531"/>
                                <a:pt x="146" y="531"/>
                                <a:pt x="136" y="532"/>
                              </a:cubicBezTo>
                              <a:cubicBezTo>
                                <a:pt x="126" y="533"/>
                                <a:pt x="120" y="533"/>
                                <a:pt x="112" y="532"/>
                              </a:cubicBezTo>
                              <a:cubicBezTo>
                                <a:pt x="104" y="531"/>
                                <a:pt x="101" y="531"/>
                                <a:pt x="88" y="524"/>
                              </a:cubicBezTo>
                              <a:cubicBezTo>
                                <a:pt x="75" y="517"/>
                                <a:pt x="44" y="501"/>
                                <a:pt x="32" y="492"/>
                              </a:cubicBezTo>
                              <a:cubicBezTo>
                                <a:pt x="20" y="483"/>
                                <a:pt x="19" y="479"/>
                                <a:pt x="16" y="472"/>
                              </a:cubicBezTo>
                              <a:cubicBezTo>
                                <a:pt x="13" y="465"/>
                                <a:pt x="18" y="457"/>
                                <a:pt x="16" y="448"/>
                              </a:cubicBezTo>
                              <a:cubicBezTo>
                                <a:pt x="14" y="439"/>
                                <a:pt x="6" y="429"/>
                                <a:pt x="4" y="420"/>
                              </a:cubicBezTo>
                              <a:cubicBezTo>
                                <a:pt x="2" y="411"/>
                                <a:pt x="4" y="408"/>
                                <a:pt x="4" y="396"/>
                              </a:cubicBezTo>
                              <a:cubicBezTo>
                                <a:pt x="4" y="384"/>
                                <a:pt x="0" y="354"/>
                                <a:pt x="4" y="348"/>
                              </a:cubicBezTo>
                              <a:cubicBezTo>
                                <a:pt x="8" y="342"/>
                                <a:pt x="19" y="353"/>
                                <a:pt x="28" y="360"/>
                              </a:cubicBezTo>
                              <a:cubicBezTo>
                                <a:pt x="37" y="367"/>
                                <a:pt x="53" y="379"/>
                                <a:pt x="60" y="388"/>
                              </a:cubicBezTo>
                              <a:cubicBezTo>
                                <a:pt x="67" y="397"/>
                                <a:pt x="67" y="405"/>
                                <a:pt x="72" y="412"/>
                              </a:cubicBezTo>
                              <a:cubicBezTo>
                                <a:pt x="77" y="419"/>
                                <a:pt x="82" y="424"/>
                                <a:pt x="88" y="432"/>
                              </a:cubicBezTo>
                              <a:cubicBezTo>
                                <a:pt x="94" y="440"/>
                                <a:pt x="102" y="459"/>
                                <a:pt x="108" y="460"/>
                              </a:cubicBezTo>
                              <a:cubicBezTo>
                                <a:pt x="114" y="461"/>
                                <a:pt x="115" y="440"/>
                                <a:pt x="124" y="436"/>
                              </a:cubicBezTo>
                              <a:cubicBezTo>
                                <a:pt x="133" y="432"/>
                                <a:pt x="150" y="440"/>
                                <a:pt x="160" y="436"/>
                              </a:cubicBezTo>
                              <a:cubicBezTo>
                                <a:pt x="170" y="432"/>
                                <a:pt x="170" y="423"/>
                                <a:pt x="184" y="412"/>
                              </a:cubicBezTo>
                              <a:cubicBezTo>
                                <a:pt x="198" y="401"/>
                                <a:pt x="243" y="374"/>
                                <a:pt x="244" y="368"/>
                              </a:cubicBezTo>
                              <a:cubicBezTo>
                                <a:pt x="245" y="362"/>
                                <a:pt x="205" y="371"/>
                                <a:pt x="192" y="376"/>
                              </a:cubicBezTo>
                              <a:cubicBezTo>
                                <a:pt x="179" y="381"/>
                                <a:pt x="175" y="393"/>
                                <a:pt x="164" y="396"/>
                              </a:cubicBezTo>
                              <a:cubicBezTo>
                                <a:pt x="153" y="399"/>
                                <a:pt x="138" y="391"/>
                                <a:pt x="128" y="392"/>
                              </a:cubicBezTo>
                              <a:cubicBezTo>
                                <a:pt x="118" y="393"/>
                                <a:pt x="108" y="407"/>
                                <a:pt x="104" y="404"/>
                              </a:cubicBezTo>
                              <a:cubicBezTo>
                                <a:pt x="100" y="401"/>
                                <a:pt x="101" y="386"/>
                                <a:pt x="104" y="376"/>
                              </a:cubicBezTo>
                              <a:cubicBezTo>
                                <a:pt x="107" y="366"/>
                                <a:pt x="116" y="355"/>
                                <a:pt x="124" y="344"/>
                              </a:cubicBezTo>
                              <a:cubicBezTo>
                                <a:pt x="132" y="333"/>
                                <a:pt x="143" y="320"/>
                                <a:pt x="152" y="312"/>
                              </a:cubicBezTo>
                              <a:cubicBezTo>
                                <a:pt x="161" y="304"/>
                                <a:pt x="172" y="303"/>
                                <a:pt x="176" y="296"/>
                              </a:cubicBezTo>
                              <a:cubicBezTo>
                                <a:pt x="180" y="289"/>
                                <a:pt x="180" y="275"/>
                                <a:pt x="176" y="272"/>
                              </a:cubicBezTo>
                              <a:cubicBezTo>
                                <a:pt x="172" y="269"/>
                                <a:pt x="157" y="283"/>
                                <a:pt x="152" y="280"/>
                              </a:cubicBezTo>
                              <a:cubicBezTo>
                                <a:pt x="147" y="277"/>
                                <a:pt x="139" y="261"/>
                                <a:pt x="144" y="252"/>
                              </a:cubicBezTo>
                              <a:cubicBezTo>
                                <a:pt x="149" y="243"/>
                                <a:pt x="165" y="233"/>
                                <a:pt x="180" y="224"/>
                              </a:cubicBezTo>
                              <a:cubicBezTo>
                                <a:pt x="195" y="215"/>
                                <a:pt x="229" y="199"/>
                                <a:pt x="232" y="196"/>
                              </a:cubicBezTo>
                              <a:cubicBezTo>
                                <a:pt x="235" y="193"/>
                                <a:pt x="201" y="211"/>
                                <a:pt x="196" y="208"/>
                              </a:cubicBezTo>
                              <a:cubicBezTo>
                                <a:pt x="191" y="205"/>
                                <a:pt x="197" y="190"/>
                                <a:pt x="204" y="180"/>
                              </a:cubicBezTo>
                              <a:cubicBezTo>
                                <a:pt x="211" y="170"/>
                                <a:pt x="229" y="156"/>
                                <a:pt x="240" y="148"/>
                              </a:cubicBezTo>
                              <a:cubicBezTo>
                                <a:pt x="251" y="140"/>
                                <a:pt x="263" y="137"/>
                                <a:pt x="272" y="132"/>
                              </a:cubicBezTo>
                              <a:cubicBezTo>
                                <a:pt x="281" y="127"/>
                                <a:pt x="287" y="125"/>
                                <a:pt x="296" y="120"/>
                              </a:cubicBezTo>
                              <a:cubicBezTo>
                                <a:pt x="305" y="115"/>
                                <a:pt x="314" y="107"/>
                                <a:pt x="324" y="104"/>
                              </a:cubicBezTo>
                              <a:cubicBezTo>
                                <a:pt x="334" y="101"/>
                                <a:pt x="346" y="103"/>
                                <a:pt x="356" y="104"/>
                              </a:cubicBezTo>
                              <a:cubicBezTo>
                                <a:pt x="366" y="105"/>
                                <a:pt x="374" y="113"/>
                                <a:pt x="384" y="108"/>
                              </a:cubicBezTo>
                              <a:cubicBezTo>
                                <a:pt x="394" y="103"/>
                                <a:pt x="403" y="81"/>
                                <a:pt x="416" y="72"/>
                              </a:cubicBezTo>
                              <a:cubicBezTo>
                                <a:pt x="429" y="63"/>
                                <a:pt x="446" y="61"/>
                                <a:pt x="460" y="52"/>
                              </a:cubicBezTo>
                              <a:cubicBezTo>
                                <a:pt x="474" y="43"/>
                                <a:pt x="490" y="23"/>
                                <a:pt x="500" y="20"/>
                              </a:cubicBezTo>
                              <a:cubicBezTo>
                                <a:pt x="510" y="17"/>
                                <a:pt x="508" y="37"/>
                                <a:pt x="520" y="36"/>
                              </a:cubicBezTo>
                              <a:cubicBezTo>
                                <a:pt x="532" y="35"/>
                                <a:pt x="557" y="21"/>
                                <a:pt x="572" y="16"/>
                              </a:cubicBezTo>
                              <a:cubicBezTo>
                                <a:pt x="587" y="11"/>
                                <a:pt x="598" y="11"/>
                                <a:pt x="608" y="8"/>
                              </a:cubicBezTo>
                              <a:cubicBezTo>
                                <a:pt x="618" y="5"/>
                                <a:pt x="625" y="2"/>
                                <a:pt x="632" y="0"/>
                              </a:cubicBezTo>
                            </a:path>
                          </a:pathLst>
                        </a:custGeom>
                        <a:solidFill>
                          <a:srgbClr val="FF0080">
                            <a:alpha val="30196"/>
                          </a:srgbClr>
                        </a:solidFill>
                        <a:ln w="38100">
                          <a:solidFill>
                            <a:srgbClr val="FF0626"/>
                          </a:solidFill>
                          <a:round/>
                          <a:headEnd/>
                          <a:tailEnd/>
                        </a:ln>
                      </p:spPr>
                      <p:txBody>
                        <a:bodyPr wrap="none" anchor="ctr"/>
                        <a:lstStyle/>
                        <a:p>
                          <a:endParaRPr lang="en-US"/>
                        </a:p>
                      </p:txBody>
                    </p:sp>
                    <p:grpSp>
                      <p:nvGrpSpPr>
                        <p:cNvPr id="9259" name="Group 45"/>
                        <p:cNvGrpSpPr>
                          <a:grpSpLocks/>
                        </p:cNvGrpSpPr>
                        <p:nvPr/>
                      </p:nvGrpSpPr>
                      <p:grpSpPr bwMode="auto">
                        <a:xfrm>
                          <a:off x="3472" y="1336"/>
                          <a:ext cx="844" cy="530"/>
                          <a:chOff x="3472" y="1336"/>
                          <a:chExt cx="844" cy="530"/>
                        </a:xfrm>
                      </p:grpSpPr>
                      <p:sp>
                        <p:nvSpPr>
                          <p:cNvPr id="9266" name="Freeform 46"/>
                          <p:cNvSpPr>
                            <a:spLocks/>
                          </p:cNvSpPr>
                          <p:nvPr/>
                        </p:nvSpPr>
                        <p:spPr bwMode="auto">
                          <a:xfrm>
                            <a:off x="3472" y="1336"/>
                            <a:ext cx="844" cy="236"/>
                          </a:xfrm>
                          <a:custGeom>
                            <a:avLst/>
                            <a:gdLst>
                              <a:gd name="T0" fmla="*/ 0 w 844"/>
                              <a:gd name="T1" fmla="*/ 40 h 236"/>
                              <a:gd name="T2" fmla="*/ 48 w 844"/>
                              <a:gd name="T3" fmla="*/ 32 h 236"/>
                              <a:gd name="T4" fmla="*/ 84 w 844"/>
                              <a:gd name="T5" fmla="*/ 20 h 236"/>
                              <a:gd name="T6" fmla="*/ 120 w 844"/>
                              <a:gd name="T7" fmla="*/ 24 h 236"/>
                              <a:gd name="T8" fmla="*/ 152 w 844"/>
                              <a:gd name="T9" fmla="*/ 24 h 236"/>
                              <a:gd name="T10" fmla="*/ 176 w 844"/>
                              <a:gd name="T11" fmla="*/ 8 h 236"/>
                              <a:gd name="T12" fmla="*/ 224 w 844"/>
                              <a:gd name="T13" fmla="*/ 0 h 236"/>
                              <a:gd name="T14" fmla="*/ 252 w 844"/>
                              <a:gd name="T15" fmla="*/ 0 h 236"/>
                              <a:gd name="T16" fmla="*/ 292 w 844"/>
                              <a:gd name="T17" fmla="*/ 0 h 236"/>
                              <a:gd name="T18" fmla="*/ 324 w 844"/>
                              <a:gd name="T19" fmla="*/ 8 h 236"/>
                              <a:gd name="T20" fmla="*/ 356 w 844"/>
                              <a:gd name="T21" fmla="*/ 24 h 236"/>
                              <a:gd name="T22" fmla="*/ 388 w 844"/>
                              <a:gd name="T23" fmla="*/ 36 h 236"/>
                              <a:gd name="T24" fmla="*/ 432 w 844"/>
                              <a:gd name="T25" fmla="*/ 56 h 236"/>
                              <a:gd name="T26" fmla="*/ 460 w 844"/>
                              <a:gd name="T27" fmla="*/ 52 h 236"/>
                              <a:gd name="T28" fmla="*/ 496 w 844"/>
                              <a:gd name="T29" fmla="*/ 56 h 236"/>
                              <a:gd name="T30" fmla="*/ 544 w 844"/>
                              <a:gd name="T31" fmla="*/ 76 h 236"/>
                              <a:gd name="T32" fmla="*/ 573 w 844"/>
                              <a:gd name="T33" fmla="*/ 91 h 236"/>
                              <a:gd name="T34" fmla="*/ 600 w 844"/>
                              <a:gd name="T35" fmla="*/ 100 h 236"/>
                              <a:gd name="T36" fmla="*/ 624 w 844"/>
                              <a:gd name="T37" fmla="*/ 100 h 236"/>
                              <a:gd name="T38" fmla="*/ 652 w 844"/>
                              <a:gd name="T39" fmla="*/ 92 h 236"/>
                              <a:gd name="T40" fmla="*/ 701 w 844"/>
                              <a:gd name="T41" fmla="*/ 144 h 236"/>
                              <a:gd name="T42" fmla="*/ 728 w 844"/>
                              <a:gd name="T43" fmla="*/ 100 h 236"/>
                              <a:gd name="T44" fmla="*/ 748 w 844"/>
                              <a:gd name="T45" fmla="*/ 116 h 236"/>
                              <a:gd name="T46" fmla="*/ 772 w 844"/>
                              <a:gd name="T47" fmla="*/ 148 h 236"/>
                              <a:gd name="T48" fmla="*/ 792 w 844"/>
                              <a:gd name="T49" fmla="*/ 168 h 236"/>
                              <a:gd name="T50" fmla="*/ 811 w 844"/>
                              <a:gd name="T51" fmla="*/ 189 h 236"/>
                              <a:gd name="T52" fmla="*/ 808 w 844"/>
                              <a:gd name="T53" fmla="*/ 213 h 236"/>
                              <a:gd name="T54" fmla="*/ 820 w 844"/>
                              <a:gd name="T55" fmla="*/ 232 h 236"/>
                              <a:gd name="T56" fmla="*/ 844 w 844"/>
                              <a:gd name="T57" fmla="*/ 236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4"/>
                              <a:gd name="T88" fmla="*/ 0 h 236"/>
                              <a:gd name="T89" fmla="*/ 844 w 844"/>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4" h="236">
                                <a:moveTo>
                                  <a:pt x="0" y="40"/>
                                </a:moveTo>
                                <a:lnTo>
                                  <a:pt x="48" y="32"/>
                                </a:lnTo>
                                <a:lnTo>
                                  <a:pt x="84" y="20"/>
                                </a:lnTo>
                                <a:lnTo>
                                  <a:pt x="120" y="24"/>
                                </a:lnTo>
                                <a:lnTo>
                                  <a:pt x="152" y="24"/>
                                </a:lnTo>
                                <a:lnTo>
                                  <a:pt x="176" y="8"/>
                                </a:lnTo>
                                <a:lnTo>
                                  <a:pt x="224" y="0"/>
                                </a:lnTo>
                                <a:lnTo>
                                  <a:pt x="252" y="0"/>
                                </a:lnTo>
                                <a:lnTo>
                                  <a:pt x="292" y="0"/>
                                </a:lnTo>
                                <a:lnTo>
                                  <a:pt x="324" y="8"/>
                                </a:lnTo>
                                <a:lnTo>
                                  <a:pt x="356" y="24"/>
                                </a:lnTo>
                                <a:lnTo>
                                  <a:pt x="388" y="36"/>
                                </a:lnTo>
                                <a:lnTo>
                                  <a:pt x="432" y="56"/>
                                </a:lnTo>
                                <a:lnTo>
                                  <a:pt x="460" y="52"/>
                                </a:lnTo>
                                <a:lnTo>
                                  <a:pt x="496" y="56"/>
                                </a:lnTo>
                                <a:lnTo>
                                  <a:pt x="544" y="76"/>
                                </a:lnTo>
                                <a:lnTo>
                                  <a:pt x="573" y="91"/>
                                </a:lnTo>
                                <a:lnTo>
                                  <a:pt x="600" y="100"/>
                                </a:lnTo>
                                <a:lnTo>
                                  <a:pt x="624" y="100"/>
                                </a:lnTo>
                                <a:lnTo>
                                  <a:pt x="652" y="92"/>
                                </a:lnTo>
                                <a:lnTo>
                                  <a:pt x="701" y="144"/>
                                </a:lnTo>
                                <a:lnTo>
                                  <a:pt x="728" y="100"/>
                                </a:lnTo>
                                <a:lnTo>
                                  <a:pt x="748" y="116"/>
                                </a:lnTo>
                                <a:cubicBezTo>
                                  <a:pt x="755" y="124"/>
                                  <a:pt x="765" y="139"/>
                                  <a:pt x="772" y="148"/>
                                </a:cubicBezTo>
                                <a:lnTo>
                                  <a:pt x="792" y="168"/>
                                </a:lnTo>
                                <a:lnTo>
                                  <a:pt x="811" y="189"/>
                                </a:lnTo>
                                <a:lnTo>
                                  <a:pt x="808" y="213"/>
                                </a:lnTo>
                                <a:lnTo>
                                  <a:pt x="820" y="232"/>
                                </a:lnTo>
                                <a:lnTo>
                                  <a:pt x="844" y="236"/>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9267" name="Freeform 47"/>
                          <p:cNvSpPr>
                            <a:spLocks/>
                          </p:cNvSpPr>
                          <p:nvPr/>
                        </p:nvSpPr>
                        <p:spPr bwMode="auto">
                          <a:xfrm>
                            <a:off x="3472" y="1376"/>
                            <a:ext cx="840" cy="490"/>
                          </a:xfrm>
                          <a:custGeom>
                            <a:avLst/>
                            <a:gdLst>
                              <a:gd name="T0" fmla="*/ 840 w 840"/>
                              <a:gd name="T1" fmla="*/ 192 h 490"/>
                              <a:gd name="T2" fmla="*/ 648 w 840"/>
                              <a:gd name="T3" fmla="*/ 448 h 490"/>
                              <a:gd name="T4" fmla="*/ 648 w 840"/>
                              <a:gd name="T5" fmla="*/ 443 h 490"/>
                              <a:gd name="T6" fmla="*/ 640 w 840"/>
                              <a:gd name="T7" fmla="*/ 432 h 490"/>
                              <a:gd name="T8" fmla="*/ 643 w 840"/>
                              <a:gd name="T9" fmla="*/ 408 h 490"/>
                              <a:gd name="T10" fmla="*/ 648 w 840"/>
                              <a:gd name="T11" fmla="*/ 381 h 490"/>
                              <a:gd name="T12" fmla="*/ 645 w 840"/>
                              <a:gd name="T13" fmla="*/ 357 h 490"/>
                              <a:gd name="T14" fmla="*/ 637 w 840"/>
                              <a:gd name="T15" fmla="*/ 315 h 490"/>
                              <a:gd name="T16" fmla="*/ 613 w 840"/>
                              <a:gd name="T17" fmla="*/ 293 h 490"/>
                              <a:gd name="T18" fmla="*/ 581 w 840"/>
                              <a:gd name="T19" fmla="*/ 256 h 490"/>
                              <a:gd name="T20" fmla="*/ 533 w 840"/>
                              <a:gd name="T21" fmla="*/ 227 h 490"/>
                              <a:gd name="T22" fmla="*/ 493 w 840"/>
                              <a:gd name="T23" fmla="*/ 216 h 490"/>
                              <a:gd name="T24" fmla="*/ 448 w 840"/>
                              <a:gd name="T25" fmla="*/ 224 h 490"/>
                              <a:gd name="T26" fmla="*/ 403 w 840"/>
                              <a:gd name="T27" fmla="*/ 248 h 490"/>
                              <a:gd name="T28" fmla="*/ 352 w 840"/>
                              <a:gd name="T29" fmla="*/ 261 h 490"/>
                              <a:gd name="T30" fmla="*/ 307 w 840"/>
                              <a:gd name="T31" fmla="*/ 288 h 490"/>
                              <a:gd name="T32" fmla="*/ 267 w 840"/>
                              <a:gd name="T33" fmla="*/ 299 h 490"/>
                              <a:gd name="T34" fmla="*/ 229 w 840"/>
                              <a:gd name="T35" fmla="*/ 317 h 490"/>
                              <a:gd name="T36" fmla="*/ 184 w 840"/>
                              <a:gd name="T37" fmla="*/ 336 h 490"/>
                              <a:gd name="T38" fmla="*/ 139 w 840"/>
                              <a:gd name="T39" fmla="*/ 352 h 490"/>
                              <a:gd name="T40" fmla="*/ 125 w 840"/>
                              <a:gd name="T41" fmla="*/ 365 h 490"/>
                              <a:gd name="T42" fmla="*/ 0 w 840"/>
                              <a:gd name="T43" fmla="*/ 0 h 4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490"/>
                              <a:gd name="T68" fmla="*/ 840 w 840"/>
                              <a:gd name="T69" fmla="*/ 490 h 4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490">
                                <a:moveTo>
                                  <a:pt x="840" y="192"/>
                                </a:moveTo>
                                <a:cubicBezTo>
                                  <a:pt x="808" y="235"/>
                                  <a:pt x="680" y="406"/>
                                  <a:pt x="648" y="448"/>
                                </a:cubicBezTo>
                                <a:cubicBezTo>
                                  <a:pt x="616" y="490"/>
                                  <a:pt x="649" y="446"/>
                                  <a:pt x="648" y="443"/>
                                </a:cubicBezTo>
                                <a:cubicBezTo>
                                  <a:pt x="647" y="440"/>
                                  <a:pt x="641" y="438"/>
                                  <a:pt x="640" y="432"/>
                                </a:cubicBezTo>
                                <a:cubicBezTo>
                                  <a:pt x="639" y="426"/>
                                  <a:pt x="642" y="416"/>
                                  <a:pt x="643" y="408"/>
                                </a:cubicBezTo>
                                <a:cubicBezTo>
                                  <a:pt x="644" y="400"/>
                                  <a:pt x="648" y="389"/>
                                  <a:pt x="648" y="381"/>
                                </a:cubicBezTo>
                                <a:cubicBezTo>
                                  <a:pt x="648" y="373"/>
                                  <a:pt x="647" y="368"/>
                                  <a:pt x="645" y="357"/>
                                </a:cubicBezTo>
                                <a:cubicBezTo>
                                  <a:pt x="643" y="346"/>
                                  <a:pt x="642" y="326"/>
                                  <a:pt x="637" y="315"/>
                                </a:cubicBezTo>
                                <a:cubicBezTo>
                                  <a:pt x="632" y="304"/>
                                  <a:pt x="622" y="303"/>
                                  <a:pt x="613" y="293"/>
                                </a:cubicBezTo>
                                <a:cubicBezTo>
                                  <a:pt x="604" y="283"/>
                                  <a:pt x="594" y="267"/>
                                  <a:pt x="581" y="256"/>
                                </a:cubicBezTo>
                                <a:cubicBezTo>
                                  <a:pt x="568" y="245"/>
                                  <a:pt x="548" y="234"/>
                                  <a:pt x="533" y="227"/>
                                </a:cubicBezTo>
                                <a:cubicBezTo>
                                  <a:pt x="518" y="220"/>
                                  <a:pt x="507" y="216"/>
                                  <a:pt x="493" y="216"/>
                                </a:cubicBezTo>
                                <a:cubicBezTo>
                                  <a:pt x="479" y="216"/>
                                  <a:pt x="463" y="219"/>
                                  <a:pt x="448" y="224"/>
                                </a:cubicBezTo>
                                <a:cubicBezTo>
                                  <a:pt x="433" y="229"/>
                                  <a:pt x="419" y="242"/>
                                  <a:pt x="403" y="248"/>
                                </a:cubicBezTo>
                                <a:cubicBezTo>
                                  <a:pt x="387" y="254"/>
                                  <a:pt x="368" y="254"/>
                                  <a:pt x="352" y="261"/>
                                </a:cubicBezTo>
                                <a:cubicBezTo>
                                  <a:pt x="336" y="268"/>
                                  <a:pt x="321" y="282"/>
                                  <a:pt x="307" y="288"/>
                                </a:cubicBezTo>
                                <a:cubicBezTo>
                                  <a:pt x="293" y="294"/>
                                  <a:pt x="280" y="294"/>
                                  <a:pt x="267" y="299"/>
                                </a:cubicBezTo>
                                <a:cubicBezTo>
                                  <a:pt x="254" y="304"/>
                                  <a:pt x="243" y="311"/>
                                  <a:pt x="229" y="317"/>
                                </a:cubicBezTo>
                                <a:cubicBezTo>
                                  <a:pt x="215" y="323"/>
                                  <a:pt x="199" y="330"/>
                                  <a:pt x="184" y="336"/>
                                </a:cubicBezTo>
                                <a:cubicBezTo>
                                  <a:pt x="169" y="342"/>
                                  <a:pt x="149" y="347"/>
                                  <a:pt x="139" y="352"/>
                                </a:cubicBezTo>
                                <a:cubicBezTo>
                                  <a:pt x="129" y="357"/>
                                  <a:pt x="148" y="424"/>
                                  <a:pt x="125" y="365"/>
                                </a:cubicBezTo>
                                <a:cubicBezTo>
                                  <a:pt x="102" y="306"/>
                                  <a:pt x="47" y="154"/>
                                  <a:pt x="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260" name="Freeform 48"/>
                        <p:cNvSpPr>
                          <a:spLocks/>
                        </p:cNvSpPr>
                        <p:nvPr/>
                      </p:nvSpPr>
                      <p:spPr bwMode="auto">
                        <a:xfrm>
                          <a:off x="4317" y="1560"/>
                          <a:ext cx="403" cy="376"/>
                        </a:xfrm>
                        <a:custGeom>
                          <a:avLst/>
                          <a:gdLst>
                            <a:gd name="T0" fmla="*/ 0 w 403"/>
                            <a:gd name="T1" fmla="*/ 13 h 376"/>
                            <a:gd name="T2" fmla="*/ 30 w 403"/>
                            <a:gd name="T3" fmla="*/ 35 h 376"/>
                            <a:gd name="T4" fmla="*/ 70 w 403"/>
                            <a:gd name="T5" fmla="*/ 29 h 376"/>
                            <a:gd name="T6" fmla="*/ 96 w 403"/>
                            <a:gd name="T7" fmla="*/ 43 h 376"/>
                            <a:gd name="T8" fmla="*/ 118 w 403"/>
                            <a:gd name="T9" fmla="*/ 61 h 376"/>
                            <a:gd name="T10" fmla="*/ 136 w 403"/>
                            <a:gd name="T11" fmla="*/ 75 h 376"/>
                            <a:gd name="T12" fmla="*/ 168 w 403"/>
                            <a:gd name="T13" fmla="*/ 75 h 376"/>
                            <a:gd name="T14" fmla="*/ 176 w 403"/>
                            <a:gd name="T15" fmla="*/ 61 h 376"/>
                            <a:gd name="T16" fmla="*/ 182 w 403"/>
                            <a:gd name="T17" fmla="*/ 37 h 376"/>
                            <a:gd name="T18" fmla="*/ 179 w 403"/>
                            <a:gd name="T19" fmla="*/ 21 h 376"/>
                            <a:gd name="T20" fmla="*/ 184 w 403"/>
                            <a:gd name="T21" fmla="*/ 3 h 376"/>
                            <a:gd name="T22" fmla="*/ 200 w 403"/>
                            <a:gd name="T23" fmla="*/ 3 h 376"/>
                            <a:gd name="T24" fmla="*/ 216 w 403"/>
                            <a:gd name="T25" fmla="*/ 24 h 376"/>
                            <a:gd name="T26" fmla="*/ 219 w 403"/>
                            <a:gd name="T27" fmla="*/ 40 h 376"/>
                            <a:gd name="T28" fmla="*/ 235 w 403"/>
                            <a:gd name="T29" fmla="*/ 56 h 376"/>
                            <a:gd name="T30" fmla="*/ 240 w 403"/>
                            <a:gd name="T31" fmla="*/ 88 h 376"/>
                            <a:gd name="T32" fmla="*/ 256 w 403"/>
                            <a:gd name="T33" fmla="*/ 99 h 376"/>
                            <a:gd name="T34" fmla="*/ 283 w 403"/>
                            <a:gd name="T35" fmla="*/ 99 h 376"/>
                            <a:gd name="T36" fmla="*/ 302 w 403"/>
                            <a:gd name="T37" fmla="*/ 112 h 376"/>
                            <a:gd name="T38" fmla="*/ 318 w 403"/>
                            <a:gd name="T39" fmla="*/ 123 h 376"/>
                            <a:gd name="T40" fmla="*/ 344 w 403"/>
                            <a:gd name="T41" fmla="*/ 131 h 376"/>
                            <a:gd name="T42" fmla="*/ 360 w 403"/>
                            <a:gd name="T43" fmla="*/ 144 h 376"/>
                            <a:gd name="T44" fmla="*/ 374 w 403"/>
                            <a:gd name="T45" fmla="*/ 176 h 376"/>
                            <a:gd name="T46" fmla="*/ 374 w 403"/>
                            <a:gd name="T47" fmla="*/ 192 h 376"/>
                            <a:gd name="T48" fmla="*/ 374 w 403"/>
                            <a:gd name="T49" fmla="*/ 211 h 376"/>
                            <a:gd name="T50" fmla="*/ 368 w 403"/>
                            <a:gd name="T51" fmla="*/ 240 h 376"/>
                            <a:gd name="T52" fmla="*/ 368 w 403"/>
                            <a:gd name="T53" fmla="*/ 256 h 376"/>
                            <a:gd name="T54" fmla="*/ 355 w 403"/>
                            <a:gd name="T55" fmla="*/ 288 h 376"/>
                            <a:gd name="T56" fmla="*/ 363 w 403"/>
                            <a:gd name="T57" fmla="*/ 304 h 376"/>
                            <a:gd name="T58" fmla="*/ 366 w 403"/>
                            <a:gd name="T59" fmla="*/ 323 h 376"/>
                            <a:gd name="T60" fmla="*/ 376 w 403"/>
                            <a:gd name="T61" fmla="*/ 341 h 376"/>
                            <a:gd name="T62" fmla="*/ 387 w 403"/>
                            <a:gd name="T63" fmla="*/ 357 h 376"/>
                            <a:gd name="T64" fmla="*/ 403 w 403"/>
                            <a:gd name="T65" fmla="*/ 376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376"/>
                            <a:gd name="T101" fmla="*/ 403 w 403"/>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376">
                              <a:moveTo>
                                <a:pt x="0" y="13"/>
                              </a:moveTo>
                              <a:cubicBezTo>
                                <a:pt x="9" y="22"/>
                                <a:pt x="18" y="32"/>
                                <a:pt x="30" y="35"/>
                              </a:cubicBezTo>
                              <a:cubicBezTo>
                                <a:pt x="42" y="38"/>
                                <a:pt x="59" y="28"/>
                                <a:pt x="70" y="29"/>
                              </a:cubicBezTo>
                              <a:cubicBezTo>
                                <a:pt x="81" y="30"/>
                                <a:pt x="88" y="38"/>
                                <a:pt x="96" y="43"/>
                              </a:cubicBezTo>
                              <a:cubicBezTo>
                                <a:pt x="104" y="48"/>
                                <a:pt x="111" y="56"/>
                                <a:pt x="118" y="61"/>
                              </a:cubicBezTo>
                              <a:cubicBezTo>
                                <a:pt x="125" y="66"/>
                                <a:pt x="128" y="73"/>
                                <a:pt x="136" y="75"/>
                              </a:cubicBezTo>
                              <a:cubicBezTo>
                                <a:pt x="144" y="77"/>
                                <a:pt x="161" y="77"/>
                                <a:pt x="168" y="75"/>
                              </a:cubicBezTo>
                              <a:cubicBezTo>
                                <a:pt x="175" y="73"/>
                                <a:pt x="174" y="67"/>
                                <a:pt x="176" y="61"/>
                              </a:cubicBezTo>
                              <a:cubicBezTo>
                                <a:pt x="178" y="55"/>
                                <a:pt x="181" y="44"/>
                                <a:pt x="182" y="37"/>
                              </a:cubicBezTo>
                              <a:cubicBezTo>
                                <a:pt x="183" y="30"/>
                                <a:pt x="179" y="27"/>
                                <a:pt x="179" y="21"/>
                              </a:cubicBezTo>
                              <a:cubicBezTo>
                                <a:pt x="179" y="15"/>
                                <a:pt x="181" y="6"/>
                                <a:pt x="184" y="3"/>
                              </a:cubicBezTo>
                              <a:cubicBezTo>
                                <a:pt x="187" y="0"/>
                                <a:pt x="195" y="0"/>
                                <a:pt x="200" y="3"/>
                              </a:cubicBezTo>
                              <a:cubicBezTo>
                                <a:pt x="205" y="6"/>
                                <a:pt x="213" y="18"/>
                                <a:pt x="216" y="24"/>
                              </a:cubicBezTo>
                              <a:cubicBezTo>
                                <a:pt x="219" y="30"/>
                                <a:pt x="216" y="35"/>
                                <a:pt x="219" y="40"/>
                              </a:cubicBezTo>
                              <a:cubicBezTo>
                                <a:pt x="222" y="45"/>
                                <a:pt x="231" y="48"/>
                                <a:pt x="235" y="56"/>
                              </a:cubicBezTo>
                              <a:cubicBezTo>
                                <a:pt x="239" y="64"/>
                                <a:pt x="237" y="81"/>
                                <a:pt x="240" y="88"/>
                              </a:cubicBezTo>
                              <a:cubicBezTo>
                                <a:pt x="243" y="95"/>
                                <a:pt x="249" y="97"/>
                                <a:pt x="256" y="99"/>
                              </a:cubicBezTo>
                              <a:cubicBezTo>
                                <a:pt x="263" y="101"/>
                                <a:pt x="275" y="97"/>
                                <a:pt x="283" y="99"/>
                              </a:cubicBezTo>
                              <a:cubicBezTo>
                                <a:pt x="291" y="101"/>
                                <a:pt x="296" y="108"/>
                                <a:pt x="302" y="112"/>
                              </a:cubicBezTo>
                              <a:cubicBezTo>
                                <a:pt x="308" y="116"/>
                                <a:pt x="311" y="120"/>
                                <a:pt x="318" y="123"/>
                              </a:cubicBezTo>
                              <a:cubicBezTo>
                                <a:pt x="325" y="126"/>
                                <a:pt x="337" y="128"/>
                                <a:pt x="344" y="131"/>
                              </a:cubicBezTo>
                              <a:cubicBezTo>
                                <a:pt x="351" y="134"/>
                                <a:pt x="355" y="136"/>
                                <a:pt x="360" y="144"/>
                              </a:cubicBezTo>
                              <a:cubicBezTo>
                                <a:pt x="365" y="152"/>
                                <a:pt x="372" y="168"/>
                                <a:pt x="374" y="176"/>
                              </a:cubicBezTo>
                              <a:cubicBezTo>
                                <a:pt x="376" y="184"/>
                                <a:pt x="374" y="186"/>
                                <a:pt x="374" y="192"/>
                              </a:cubicBezTo>
                              <a:cubicBezTo>
                                <a:pt x="374" y="198"/>
                                <a:pt x="375" y="203"/>
                                <a:pt x="374" y="211"/>
                              </a:cubicBezTo>
                              <a:cubicBezTo>
                                <a:pt x="373" y="219"/>
                                <a:pt x="369" y="233"/>
                                <a:pt x="368" y="240"/>
                              </a:cubicBezTo>
                              <a:cubicBezTo>
                                <a:pt x="367" y="247"/>
                                <a:pt x="370" y="248"/>
                                <a:pt x="368" y="256"/>
                              </a:cubicBezTo>
                              <a:cubicBezTo>
                                <a:pt x="366" y="264"/>
                                <a:pt x="356" y="280"/>
                                <a:pt x="355" y="288"/>
                              </a:cubicBezTo>
                              <a:cubicBezTo>
                                <a:pt x="354" y="296"/>
                                <a:pt x="361" y="298"/>
                                <a:pt x="363" y="304"/>
                              </a:cubicBezTo>
                              <a:cubicBezTo>
                                <a:pt x="365" y="310"/>
                                <a:pt x="364" y="317"/>
                                <a:pt x="366" y="323"/>
                              </a:cubicBezTo>
                              <a:cubicBezTo>
                                <a:pt x="368" y="329"/>
                                <a:pt x="373" y="335"/>
                                <a:pt x="376" y="341"/>
                              </a:cubicBezTo>
                              <a:cubicBezTo>
                                <a:pt x="379" y="347"/>
                                <a:pt x="383" y="351"/>
                                <a:pt x="387" y="357"/>
                              </a:cubicBezTo>
                              <a:cubicBezTo>
                                <a:pt x="391" y="363"/>
                                <a:pt x="397" y="369"/>
                                <a:pt x="403" y="376"/>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9261" name="Freeform 49"/>
                        <p:cNvSpPr>
                          <a:spLocks/>
                        </p:cNvSpPr>
                        <p:nvPr/>
                      </p:nvSpPr>
                      <p:spPr bwMode="auto">
                        <a:xfrm>
                          <a:off x="4248" y="1925"/>
                          <a:ext cx="557" cy="598"/>
                        </a:xfrm>
                        <a:custGeom>
                          <a:avLst/>
                          <a:gdLst>
                            <a:gd name="T0" fmla="*/ 557 w 557"/>
                            <a:gd name="T1" fmla="*/ 598 h 598"/>
                            <a:gd name="T2" fmla="*/ 163 w 557"/>
                            <a:gd name="T3" fmla="*/ 568 h 598"/>
                            <a:gd name="T4" fmla="*/ 176 w 557"/>
                            <a:gd name="T5" fmla="*/ 550 h 598"/>
                            <a:gd name="T6" fmla="*/ 195 w 557"/>
                            <a:gd name="T7" fmla="*/ 526 h 598"/>
                            <a:gd name="T8" fmla="*/ 219 w 557"/>
                            <a:gd name="T9" fmla="*/ 499 h 598"/>
                            <a:gd name="T10" fmla="*/ 267 w 557"/>
                            <a:gd name="T11" fmla="*/ 443 h 598"/>
                            <a:gd name="T12" fmla="*/ 296 w 557"/>
                            <a:gd name="T13" fmla="*/ 422 h 598"/>
                            <a:gd name="T14" fmla="*/ 312 w 557"/>
                            <a:gd name="T15" fmla="*/ 400 h 598"/>
                            <a:gd name="T16" fmla="*/ 328 w 557"/>
                            <a:gd name="T17" fmla="*/ 358 h 598"/>
                            <a:gd name="T18" fmla="*/ 275 w 557"/>
                            <a:gd name="T19" fmla="*/ 331 h 598"/>
                            <a:gd name="T20" fmla="*/ 229 w 557"/>
                            <a:gd name="T21" fmla="*/ 342 h 598"/>
                            <a:gd name="T22" fmla="*/ 213 w 557"/>
                            <a:gd name="T23" fmla="*/ 366 h 598"/>
                            <a:gd name="T24" fmla="*/ 189 w 557"/>
                            <a:gd name="T25" fmla="*/ 392 h 598"/>
                            <a:gd name="T26" fmla="*/ 168 w 557"/>
                            <a:gd name="T27" fmla="*/ 403 h 598"/>
                            <a:gd name="T28" fmla="*/ 144 w 557"/>
                            <a:gd name="T29" fmla="*/ 411 h 598"/>
                            <a:gd name="T30" fmla="*/ 123 w 557"/>
                            <a:gd name="T31" fmla="*/ 398 h 598"/>
                            <a:gd name="T32" fmla="*/ 141 w 557"/>
                            <a:gd name="T33" fmla="*/ 371 h 598"/>
                            <a:gd name="T34" fmla="*/ 139 w 557"/>
                            <a:gd name="T35" fmla="*/ 331 h 598"/>
                            <a:gd name="T36" fmla="*/ 120 w 557"/>
                            <a:gd name="T37" fmla="*/ 299 h 598"/>
                            <a:gd name="T38" fmla="*/ 99 w 557"/>
                            <a:gd name="T39" fmla="*/ 280 h 598"/>
                            <a:gd name="T40" fmla="*/ 77 w 557"/>
                            <a:gd name="T41" fmla="*/ 259 h 598"/>
                            <a:gd name="T42" fmla="*/ 69 w 557"/>
                            <a:gd name="T43" fmla="*/ 251 h 598"/>
                            <a:gd name="T44" fmla="*/ 69 w 557"/>
                            <a:gd name="T45" fmla="*/ 243 h 598"/>
                            <a:gd name="T46" fmla="*/ 480 w 557"/>
                            <a:gd name="T47" fmla="*/ 0 h 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7"/>
                            <a:gd name="T73" fmla="*/ 0 h 598"/>
                            <a:gd name="T74" fmla="*/ 557 w 557"/>
                            <a:gd name="T75" fmla="*/ 598 h 5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7" h="598">
                              <a:moveTo>
                                <a:pt x="557" y="598"/>
                              </a:moveTo>
                              <a:cubicBezTo>
                                <a:pt x="390" y="589"/>
                                <a:pt x="226" y="576"/>
                                <a:pt x="163" y="568"/>
                              </a:cubicBezTo>
                              <a:cubicBezTo>
                                <a:pt x="100" y="560"/>
                                <a:pt x="171" y="557"/>
                                <a:pt x="176" y="550"/>
                              </a:cubicBezTo>
                              <a:cubicBezTo>
                                <a:pt x="181" y="543"/>
                                <a:pt x="188" y="534"/>
                                <a:pt x="195" y="526"/>
                              </a:cubicBezTo>
                              <a:cubicBezTo>
                                <a:pt x="202" y="518"/>
                                <a:pt x="207" y="513"/>
                                <a:pt x="219" y="499"/>
                              </a:cubicBezTo>
                              <a:cubicBezTo>
                                <a:pt x="231" y="485"/>
                                <a:pt x="254" y="456"/>
                                <a:pt x="267" y="443"/>
                              </a:cubicBezTo>
                              <a:cubicBezTo>
                                <a:pt x="280" y="430"/>
                                <a:pt x="288" y="429"/>
                                <a:pt x="296" y="422"/>
                              </a:cubicBezTo>
                              <a:cubicBezTo>
                                <a:pt x="304" y="415"/>
                                <a:pt x="307" y="411"/>
                                <a:pt x="312" y="400"/>
                              </a:cubicBezTo>
                              <a:cubicBezTo>
                                <a:pt x="317" y="389"/>
                                <a:pt x="334" y="369"/>
                                <a:pt x="328" y="358"/>
                              </a:cubicBezTo>
                              <a:cubicBezTo>
                                <a:pt x="322" y="347"/>
                                <a:pt x="291" y="334"/>
                                <a:pt x="275" y="331"/>
                              </a:cubicBezTo>
                              <a:cubicBezTo>
                                <a:pt x="259" y="328"/>
                                <a:pt x="239" y="336"/>
                                <a:pt x="229" y="342"/>
                              </a:cubicBezTo>
                              <a:cubicBezTo>
                                <a:pt x="219" y="348"/>
                                <a:pt x="220" y="358"/>
                                <a:pt x="213" y="366"/>
                              </a:cubicBezTo>
                              <a:cubicBezTo>
                                <a:pt x="206" y="374"/>
                                <a:pt x="196" y="386"/>
                                <a:pt x="189" y="392"/>
                              </a:cubicBezTo>
                              <a:cubicBezTo>
                                <a:pt x="182" y="398"/>
                                <a:pt x="175" y="400"/>
                                <a:pt x="168" y="403"/>
                              </a:cubicBezTo>
                              <a:cubicBezTo>
                                <a:pt x="161" y="406"/>
                                <a:pt x="151" y="412"/>
                                <a:pt x="144" y="411"/>
                              </a:cubicBezTo>
                              <a:cubicBezTo>
                                <a:pt x="137" y="410"/>
                                <a:pt x="124" y="405"/>
                                <a:pt x="123" y="398"/>
                              </a:cubicBezTo>
                              <a:cubicBezTo>
                                <a:pt x="122" y="391"/>
                                <a:pt x="138" y="382"/>
                                <a:pt x="141" y="371"/>
                              </a:cubicBezTo>
                              <a:cubicBezTo>
                                <a:pt x="144" y="360"/>
                                <a:pt x="142" y="343"/>
                                <a:pt x="139" y="331"/>
                              </a:cubicBezTo>
                              <a:cubicBezTo>
                                <a:pt x="136" y="319"/>
                                <a:pt x="127" y="307"/>
                                <a:pt x="120" y="299"/>
                              </a:cubicBezTo>
                              <a:cubicBezTo>
                                <a:pt x="113" y="291"/>
                                <a:pt x="106" y="287"/>
                                <a:pt x="99" y="280"/>
                              </a:cubicBezTo>
                              <a:cubicBezTo>
                                <a:pt x="92" y="273"/>
                                <a:pt x="82" y="264"/>
                                <a:pt x="77" y="259"/>
                              </a:cubicBezTo>
                              <a:cubicBezTo>
                                <a:pt x="72" y="254"/>
                                <a:pt x="70" y="254"/>
                                <a:pt x="69" y="251"/>
                              </a:cubicBezTo>
                              <a:cubicBezTo>
                                <a:pt x="68" y="248"/>
                                <a:pt x="0" y="285"/>
                                <a:pt x="69" y="243"/>
                              </a:cubicBezTo>
                              <a:cubicBezTo>
                                <a:pt x="138" y="201"/>
                                <a:pt x="308" y="100"/>
                                <a:pt x="48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262" name="Group 50"/>
                        <p:cNvGrpSpPr>
                          <a:grpSpLocks/>
                        </p:cNvGrpSpPr>
                        <p:nvPr/>
                      </p:nvGrpSpPr>
                      <p:grpSpPr bwMode="auto">
                        <a:xfrm>
                          <a:off x="3017" y="2088"/>
                          <a:ext cx="411" cy="741"/>
                          <a:chOff x="3017" y="2088"/>
                          <a:chExt cx="411" cy="741"/>
                        </a:xfrm>
                      </p:grpSpPr>
                      <p:sp>
                        <p:nvSpPr>
                          <p:cNvPr id="9264" name="Freeform 51"/>
                          <p:cNvSpPr>
                            <a:spLocks/>
                          </p:cNvSpPr>
                          <p:nvPr/>
                        </p:nvSpPr>
                        <p:spPr bwMode="auto">
                          <a:xfrm>
                            <a:off x="3017" y="2089"/>
                            <a:ext cx="109" cy="740"/>
                          </a:xfrm>
                          <a:custGeom>
                            <a:avLst/>
                            <a:gdLst>
                              <a:gd name="T0" fmla="*/ 68 w 109"/>
                              <a:gd name="T1" fmla="*/ 740 h 740"/>
                              <a:gd name="T2" fmla="*/ 63 w 109"/>
                              <a:gd name="T3" fmla="*/ 724 h 740"/>
                              <a:gd name="T4" fmla="*/ 63 w 109"/>
                              <a:gd name="T5" fmla="*/ 700 h 740"/>
                              <a:gd name="T6" fmla="*/ 63 w 109"/>
                              <a:gd name="T7" fmla="*/ 676 h 740"/>
                              <a:gd name="T8" fmla="*/ 55 w 109"/>
                              <a:gd name="T9" fmla="*/ 655 h 740"/>
                              <a:gd name="T10" fmla="*/ 36 w 109"/>
                              <a:gd name="T11" fmla="*/ 634 h 740"/>
                              <a:gd name="T12" fmla="*/ 28 w 109"/>
                              <a:gd name="T13" fmla="*/ 620 h 740"/>
                              <a:gd name="T14" fmla="*/ 39 w 109"/>
                              <a:gd name="T15" fmla="*/ 596 h 740"/>
                              <a:gd name="T16" fmla="*/ 20 w 109"/>
                              <a:gd name="T17" fmla="*/ 575 h 740"/>
                              <a:gd name="T18" fmla="*/ 7 w 109"/>
                              <a:gd name="T19" fmla="*/ 562 h 740"/>
                              <a:gd name="T20" fmla="*/ 2 w 109"/>
                              <a:gd name="T21" fmla="*/ 538 h 740"/>
                              <a:gd name="T22" fmla="*/ 2 w 109"/>
                              <a:gd name="T23" fmla="*/ 514 h 740"/>
                              <a:gd name="T24" fmla="*/ 15 w 109"/>
                              <a:gd name="T25" fmla="*/ 495 h 740"/>
                              <a:gd name="T26" fmla="*/ 23 w 109"/>
                              <a:gd name="T27" fmla="*/ 476 h 740"/>
                              <a:gd name="T28" fmla="*/ 20 w 109"/>
                              <a:gd name="T29" fmla="*/ 442 h 740"/>
                              <a:gd name="T30" fmla="*/ 20 w 109"/>
                              <a:gd name="T31" fmla="*/ 423 h 740"/>
                              <a:gd name="T32" fmla="*/ 20 w 109"/>
                              <a:gd name="T33" fmla="*/ 394 h 740"/>
                              <a:gd name="T34" fmla="*/ 31 w 109"/>
                              <a:gd name="T35" fmla="*/ 378 h 740"/>
                              <a:gd name="T36" fmla="*/ 42 w 109"/>
                              <a:gd name="T37" fmla="*/ 354 h 740"/>
                              <a:gd name="T38" fmla="*/ 28 w 109"/>
                              <a:gd name="T39" fmla="*/ 324 h 740"/>
                              <a:gd name="T40" fmla="*/ 23 w 109"/>
                              <a:gd name="T41" fmla="*/ 306 h 740"/>
                              <a:gd name="T42" fmla="*/ 28 w 109"/>
                              <a:gd name="T43" fmla="*/ 276 h 740"/>
                              <a:gd name="T44" fmla="*/ 36 w 109"/>
                              <a:gd name="T45" fmla="*/ 260 h 740"/>
                              <a:gd name="T46" fmla="*/ 10 w 109"/>
                              <a:gd name="T47" fmla="*/ 242 h 740"/>
                              <a:gd name="T48" fmla="*/ 26 w 109"/>
                              <a:gd name="T49" fmla="*/ 231 h 740"/>
                              <a:gd name="T50" fmla="*/ 26 w 109"/>
                              <a:gd name="T51" fmla="*/ 207 h 740"/>
                              <a:gd name="T52" fmla="*/ 42 w 109"/>
                              <a:gd name="T53" fmla="*/ 194 h 740"/>
                              <a:gd name="T54" fmla="*/ 44 w 109"/>
                              <a:gd name="T55" fmla="*/ 178 h 740"/>
                              <a:gd name="T56" fmla="*/ 68 w 109"/>
                              <a:gd name="T57" fmla="*/ 167 h 740"/>
                              <a:gd name="T58" fmla="*/ 79 w 109"/>
                              <a:gd name="T59" fmla="*/ 148 h 740"/>
                              <a:gd name="T60" fmla="*/ 106 w 109"/>
                              <a:gd name="T61" fmla="*/ 116 h 740"/>
                              <a:gd name="T62" fmla="*/ 100 w 109"/>
                              <a:gd name="T63" fmla="*/ 98 h 740"/>
                              <a:gd name="T64" fmla="*/ 90 w 109"/>
                              <a:gd name="T65" fmla="*/ 82 h 740"/>
                              <a:gd name="T66" fmla="*/ 84 w 109"/>
                              <a:gd name="T67" fmla="*/ 66 h 740"/>
                              <a:gd name="T68" fmla="*/ 103 w 109"/>
                              <a:gd name="T69" fmla="*/ 34 h 740"/>
                              <a:gd name="T70" fmla="*/ 100 w 109"/>
                              <a:gd name="T71" fmla="*/ 15 h 740"/>
                              <a:gd name="T72" fmla="*/ 87 w 109"/>
                              <a:gd name="T73" fmla="*/ 2 h 740"/>
                              <a:gd name="T74" fmla="*/ 90 w 109"/>
                              <a:gd name="T75" fmla="*/ 2 h 740"/>
                              <a:gd name="T76" fmla="*/ 84 w 109"/>
                              <a:gd name="T77" fmla="*/ 4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
                              <a:gd name="T118" fmla="*/ 0 h 740"/>
                              <a:gd name="T119" fmla="*/ 109 w 109"/>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 h="740">
                                <a:moveTo>
                                  <a:pt x="68" y="740"/>
                                </a:moveTo>
                                <a:cubicBezTo>
                                  <a:pt x="67" y="737"/>
                                  <a:pt x="64" y="731"/>
                                  <a:pt x="63" y="724"/>
                                </a:cubicBezTo>
                                <a:cubicBezTo>
                                  <a:pt x="62" y="717"/>
                                  <a:pt x="63" y="708"/>
                                  <a:pt x="63" y="700"/>
                                </a:cubicBezTo>
                                <a:cubicBezTo>
                                  <a:pt x="63" y="692"/>
                                  <a:pt x="64" y="683"/>
                                  <a:pt x="63" y="676"/>
                                </a:cubicBezTo>
                                <a:cubicBezTo>
                                  <a:pt x="62" y="669"/>
                                  <a:pt x="59" y="662"/>
                                  <a:pt x="55" y="655"/>
                                </a:cubicBezTo>
                                <a:cubicBezTo>
                                  <a:pt x="51" y="648"/>
                                  <a:pt x="41" y="640"/>
                                  <a:pt x="36" y="634"/>
                                </a:cubicBezTo>
                                <a:cubicBezTo>
                                  <a:pt x="31" y="628"/>
                                  <a:pt x="27" y="626"/>
                                  <a:pt x="28" y="620"/>
                                </a:cubicBezTo>
                                <a:cubicBezTo>
                                  <a:pt x="29" y="614"/>
                                  <a:pt x="40" y="603"/>
                                  <a:pt x="39" y="596"/>
                                </a:cubicBezTo>
                                <a:cubicBezTo>
                                  <a:pt x="38" y="589"/>
                                  <a:pt x="25" y="581"/>
                                  <a:pt x="20" y="575"/>
                                </a:cubicBezTo>
                                <a:cubicBezTo>
                                  <a:pt x="15" y="569"/>
                                  <a:pt x="10" y="568"/>
                                  <a:pt x="7" y="562"/>
                                </a:cubicBezTo>
                                <a:cubicBezTo>
                                  <a:pt x="4" y="556"/>
                                  <a:pt x="3" y="546"/>
                                  <a:pt x="2" y="538"/>
                                </a:cubicBezTo>
                                <a:cubicBezTo>
                                  <a:pt x="1" y="530"/>
                                  <a:pt x="0" y="521"/>
                                  <a:pt x="2" y="514"/>
                                </a:cubicBezTo>
                                <a:cubicBezTo>
                                  <a:pt x="4" y="507"/>
                                  <a:pt x="11" y="501"/>
                                  <a:pt x="15" y="495"/>
                                </a:cubicBezTo>
                                <a:cubicBezTo>
                                  <a:pt x="19" y="489"/>
                                  <a:pt x="22" y="485"/>
                                  <a:pt x="23" y="476"/>
                                </a:cubicBezTo>
                                <a:cubicBezTo>
                                  <a:pt x="24" y="467"/>
                                  <a:pt x="20" y="451"/>
                                  <a:pt x="20" y="442"/>
                                </a:cubicBezTo>
                                <a:cubicBezTo>
                                  <a:pt x="20" y="433"/>
                                  <a:pt x="20" y="431"/>
                                  <a:pt x="20" y="423"/>
                                </a:cubicBezTo>
                                <a:cubicBezTo>
                                  <a:pt x="20" y="415"/>
                                  <a:pt x="18" y="401"/>
                                  <a:pt x="20" y="394"/>
                                </a:cubicBezTo>
                                <a:cubicBezTo>
                                  <a:pt x="22" y="387"/>
                                  <a:pt x="27" y="385"/>
                                  <a:pt x="31" y="378"/>
                                </a:cubicBezTo>
                                <a:cubicBezTo>
                                  <a:pt x="35" y="371"/>
                                  <a:pt x="43" y="363"/>
                                  <a:pt x="42" y="354"/>
                                </a:cubicBezTo>
                                <a:cubicBezTo>
                                  <a:pt x="41" y="345"/>
                                  <a:pt x="31" y="332"/>
                                  <a:pt x="28" y="324"/>
                                </a:cubicBezTo>
                                <a:cubicBezTo>
                                  <a:pt x="25" y="316"/>
                                  <a:pt x="23" y="314"/>
                                  <a:pt x="23" y="306"/>
                                </a:cubicBezTo>
                                <a:cubicBezTo>
                                  <a:pt x="23" y="298"/>
                                  <a:pt x="26" y="284"/>
                                  <a:pt x="28" y="276"/>
                                </a:cubicBezTo>
                                <a:cubicBezTo>
                                  <a:pt x="30" y="268"/>
                                  <a:pt x="39" y="266"/>
                                  <a:pt x="36" y="260"/>
                                </a:cubicBezTo>
                                <a:cubicBezTo>
                                  <a:pt x="33" y="254"/>
                                  <a:pt x="12" y="247"/>
                                  <a:pt x="10" y="242"/>
                                </a:cubicBezTo>
                                <a:cubicBezTo>
                                  <a:pt x="8" y="237"/>
                                  <a:pt x="23" y="237"/>
                                  <a:pt x="26" y="231"/>
                                </a:cubicBezTo>
                                <a:cubicBezTo>
                                  <a:pt x="29" y="225"/>
                                  <a:pt x="23" y="213"/>
                                  <a:pt x="26" y="207"/>
                                </a:cubicBezTo>
                                <a:cubicBezTo>
                                  <a:pt x="29" y="201"/>
                                  <a:pt x="39" y="199"/>
                                  <a:pt x="42" y="194"/>
                                </a:cubicBezTo>
                                <a:cubicBezTo>
                                  <a:pt x="45" y="189"/>
                                  <a:pt x="40" y="183"/>
                                  <a:pt x="44" y="178"/>
                                </a:cubicBezTo>
                                <a:cubicBezTo>
                                  <a:pt x="48" y="173"/>
                                  <a:pt x="62" y="172"/>
                                  <a:pt x="68" y="167"/>
                                </a:cubicBezTo>
                                <a:cubicBezTo>
                                  <a:pt x="74" y="162"/>
                                  <a:pt x="73" y="156"/>
                                  <a:pt x="79" y="148"/>
                                </a:cubicBezTo>
                                <a:cubicBezTo>
                                  <a:pt x="85" y="140"/>
                                  <a:pt x="103" y="124"/>
                                  <a:pt x="106" y="116"/>
                                </a:cubicBezTo>
                                <a:cubicBezTo>
                                  <a:pt x="109" y="108"/>
                                  <a:pt x="103" y="104"/>
                                  <a:pt x="100" y="98"/>
                                </a:cubicBezTo>
                                <a:cubicBezTo>
                                  <a:pt x="97" y="92"/>
                                  <a:pt x="93" y="87"/>
                                  <a:pt x="90" y="82"/>
                                </a:cubicBezTo>
                                <a:cubicBezTo>
                                  <a:pt x="87" y="77"/>
                                  <a:pt x="82" y="74"/>
                                  <a:pt x="84" y="66"/>
                                </a:cubicBezTo>
                                <a:cubicBezTo>
                                  <a:pt x="86" y="58"/>
                                  <a:pt x="100" y="42"/>
                                  <a:pt x="103" y="34"/>
                                </a:cubicBezTo>
                                <a:cubicBezTo>
                                  <a:pt x="106" y="26"/>
                                  <a:pt x="103" y="20"/>
                                  <a:pt x="100" y="15"/>
                                </a:cubicBezTo>
                                <a:cubicBezTo>
                                  <a:pt x="97" y="10"/>
                                  <a:pt x="89" y="4"/>
                                  <a:pt x="87" y="2"/>
                                </a:cubicBezTo>
                                <a:cubicBezTo>
                                  <a:pt x="85" y="0"/>
                                  <a:pt x="90" y="2"/>
                                  <a:pt x="90" y="2"/>
                                </a:cubicBezTo>
                                <a:cubicBezTo>
                                  <a:pt x="90" y="2"/>
                                  <a:pt x="85" y="4"/>
                                  <a:pt x="84" y="4"/>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9265" name="Freeform 52"/>
                          <p:cNvSpPr>
                            <a:spLocks/>
                          </p:cNvSpPr>
                          <p:nvPr/>
                        </p:nvSpPr>
                        <p:spPr bwMode="auto">
                          <a:xfrm>
                            <a:off x="3080" y="2088"/>
                            <a:ext cx="348" cy="739"/>
                          </a:xfrm>
                          <a:custGeom>
                            <a:avLst/>
                            <a:gdLst>
                              <a:gd name="T0" fmla="*/ 0 w 348"/>
                              <a:gd name="T1" fmla="*/ 0 h 739"/>
                              <a:gd name="T2" fmla="*/ 152 w 348"/>
                              <a:gd name="T3" fmla="*/ 11 h 739"/>
                              <a:gd name="T4" fmla="*/ 152 w 348"/>
                              <a:gd name="T5" fmla="*/ 53 h 739"/>
                              <a:gd name="T6" fmla="*/ 144 w 348"/>
                              <a:gd name="T7" fmla="*/ 91 h 739"/>
                              <a:gd name="T8" fmla="*/ 171 w 348"/>
                              <a:gd name="T9" fmla="*/ 120 h 739"/>
                              <a:gd name="T10" fmla="*/ 197 w 348"/>
                              <a:gd name="T11" fmla="*/ 139 h 739"/>
                              <a:gd name="T12" fmla="*/ 200 w 348"/>
                              <a:gd name="T13" fmla="*/ 179 h 739"/>
                              <a:gd name="T14" fmla="*/ 221 w 348"/>
                              <a:gd name="T15" fmla="*/ 219 h 739"/>
                              <a:gd name="T16" fmla="*/ 237 w 348"/>
                              <a:gd name="T17" fmla="*/ 248 h 739"/>
                              <a:gd name="T18" fmla="*/ 245 w 348"/>
                              <a:gd name="T19" fmla="*/ 296 h 739"/>
                              <a:gd name="T20" fmla="*/ 256 w 348"/>
                              <a:gd name="T21" fmla="*/ 347 h 739"/>
                              <a:gd name="T22" fmla="*/ 251 w 348"/>
                              <a:gd name="T23" fmla="*/ 392 h 739"/>
                              <a:gd name="T24" fmla="*/ 256 w 348"/>
                              <a:gd name="T25" fmla="*/ 416 h 739"/>
                              <a:gd name="T26" fmla="*/ 264 w 348"/>
                              <a:gd name="T27" fmla="*/ 448 h 739"/>
                              <a:gd name="T28" fmla="*/ 283 w 348"/>
                              <a:gd name="T29" fmla="*/ 467 h 739"/>
                              <a:gd name="T30" fmla="*/ 267 w 348"/>
                              <a:gd name="T31" fmla="*/ 504 h 739"/>
                              <a:gd name="T32" fmla="*/ 285 w 348"/>
                              <a:gd name="T33" fmla="*/ 517 h 739"/>
                              <a:gd name="T34" fmla="*/ 301 w 348"/>
                              <a:gd name="T35" fmla="*/ 547 h 739"/>
                              <a:gd name="T36" fmla="*/ 299 w 348"/>
                              <a:gd name="T37" fmla="*/ 579 h 739"/>
                              <a:gd name="T38" fmla="*/ 8 w 348"/>
                              <a:gd name="T39" fmla="*/ 739 h 7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739"/>
                              <a:gd name="T62" fmla="*/ 348 w 348"/>
                              <a:gd name="T63" fmla="*/ 739 h 7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739">
                                <a:moveTo>
                                  <a:pt x="0" y="0"/>
                                </a:moveTo>
                                <a:cubicBezTo>
                                  <a:pt x="26" y="2"/>
                                  <a:pt x="127" y="2"/>
                                  <a:pt x="152" y="11"/>
                                </a:cubicBezTo>
                                <a:cubicBezTo>
                                  <a:pt x="177" y="20"/>
                                  <a:pt x="153" y="40"/>
                                  <a:pt x="152" y="53"/>
                                </a:cubicBezTo>
                                <a:cubicBezTo>
                                  <a:pt x="151" y="66"/>
                                  <a:pt x="141" y="80"/>
                                  <a:pt x="144" y="91"/>
                                </a:cubicBezTo>
                                <a:cubicBezTo>
                                  <a:pt x="147" y="102"/>
                                  <a:pt x="162" y="112"/>
                                  <a:pt x="171" y="120"/>
                                </a:cubicBezTo>
                                <a:cubicBezTo>
                                  <a:pt x="180" y="128"/>
                                  <a:pt x="192" y="129"/>
                                  <a:pt x="197" y="139"/>
                                </a:cubicBezTo>
                                <a:cubicBezTo>
                                  <a:pt x="202" y="149"/>
                                  <a:pt x="196" y="166"/>
                                  <a:pt x="200" y="179"/>
                                </a:cubicBezTo>
                                <a:cubicBezTo>
                                  <a:pt x="204" y="192"/>
                                  <a:pt x="215" y="208"/>
                                  <a:pt x="221" y="219"/>
                                </a:cubicBezTo>
                                <a:cubicBezTo>
                                  <a:pt x="227" y="230"/>
                                  <a:pt x="233" y="235"/>
                                  <a:pt x="237" y="248"/>
                                </a:cubicBezTo>
                                <a:cubicBezTo>
                                  <a:pt x="241" y="261"/>
                                  <a:pt x="242" y="280"/>
                                  <a:pt x="245" y="296"/>
                                </a:cubicBezTo>
                                <a:cubicBezTo>
                                  <a:pt x="248" y="312"/>
                                  <a:pt x="255" y="331"/>
                                  <a:pt x="256" y="347"/>
                                </a:cubicBezTo>
                                <a:cubicBezTo>
                                  <a:pt x="257" y="363"/>
                                  <a:pt x="251" y="381"/>
                                  <a:pt x="251" y="392"/>
                                </a:cubicBezTo>
                                <a:cubicBezTo>
                                  <a:pt x="251" y="403"/>
                                  <a:pt x="254" y="407"/>
                                  <a:pt x="256" y="416"/>
                                </a:cubicBezTo>
                                <a:cubicBezTo>
                                  <a:pt x="258" y="425"/>
                                  <a:pt x="260" y="440"/>
                                  <a:pt x="264" y="448"/>
                                </a:cubicBezTo>
                                <a:cubicBezTo>
                                  <a:pt x="268" y="456"/>
                                  <a:pt x="282" y="458"/>
                                  <a:pt x="283" y="467"/>
                                </a:cubicBezTo>
                                <a:cubicBezTo>
                                  <a:pt x="284" y="476"/>
                                  <a:pt x="267" y="496"/>
                                  <a:pt x="267" y="504"/>
                                </a:cubicBezTo>
                                <a:cubicBezTo>
                                  <a:pt x="267" y="512"/>
                                  <a:pt x="279" y="510"/>
                                  <a:pt x="285" y="517"/>
                                </a:cubicBezTo>
                                <a:cubicBezTo>
                                  <a:pt x="291" y="524"/>
                                  <a:pt x="299" y="537"/>
                                  <a:pt x="301" y="547"/>
                                </a:cubicBezTo>
                                <a:cubicBezTo>
                                  <a:pt x="303" y="557"/>
                                  <a:pt x="348" y="547"/>
                                  <a:pt x="299" y="579"/>
                                </a:cubicBezTo>
                                <a:cubicBezTo>
                                  <a:pt x="250" y="611"/>
                                  <a:pt x="69" y="706"/>
                                  <a:pt x="8" y="73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263" name="Freeform 53"/>
                        <p:cNvSpPr>
                          <a:spLocks/>
                        </p:cNvSpPr>
                        <p:nvPr/>
                      </p:nvSpPr>
                      <p:spPr bwMode="auto">
                        <a:xfrm>
                          <a:off x="4180" y="2524"/>
                          <a:ext cx="628" cy="699"/>
                        </a:xfrm>
                        <a:custGeom>
                          <a:avLst/>
                          <a:gdLst>
                            <a:gd name="T0" fmla="*/ 628 w 628"/>
                            <a:gd name="T1" fmla="*/ 0 h 699"/>
                            <a:gd name="T2" fmla="*/ 624 w 628"/>
                            <a:gd name="T3" fmla="*/ 52 h 699"/>
                            <a:gd name="T4" fmla="*/ 612 w 628"/>
                            <a:gd name="T5" fmla="*/ 80 h 699"/>
                            <a:gd name="T6" fmla="*/ 604 w 628"/>
                            <a:gd name="T7" fmla="*/ 104 h 699"/>
                            <a:gd name="T8" fmla="*/ 592 w 628"/>
                            <a:gd name="T9" fmla="*/ 132 h 699"/>
                            <a:gd name="T10" fmla="*/ 580 w 628"/>
                            <a:gd name="T11" fmla="*/ 176 h 699"/>
                            <a:gd name="T12" fmla="*/ 572 w 628"/>
                            <a:gd name="T13" fmla="*/ 204 h 699"/>
                            <a:gd name="T14" fmla="*/ 556 w 628"/>
                            <a:gd name="T15" fmla="*/ 228 h 699"/>
                            <a:gd name="T16" fmla="*/ 540 w 628"/>
                            <a:gd name="T17" fmla="*/ 256 h 699"/>
                            <a:gd name="T18" fmla="*/ 520 w 628"/>
                            <a:gd name="T19" fmla="*/ 276 h 699"/>
                            <a:gd name="T20" fmla="*/ 516 w 628"/>
                            <a:gd name="T21" fmla="*/ 300 h 699"/>
                            <a:gd name="T22" fmla="*/ 500 w 628"/>
                            <a:gd name="T23" fmla="*/ 328 h 699"/>
                            <a:gd name="T24" fmla="*/ 480 w 628"/>
                            <a:gd name="T25" fmla="*/ 360 h 699"/>
                            <a:gd name="T26" fmla="*/ 456 w 628"/>
                            <a:gd name="T27" fmla="*/ 388 h 699"/>
                            <a:gd name="T28" fmla="*/ 424 w 628"/>
                            <a:gd name="T29" fmla="*/ 404 h 699"/>
                            <a:gd name="T30" fmla="*/ 396 w 628"/>
                            <a:gd name="T31" fmla="*/ 416 h 699"/>
                            <a:gd name="T32" fmla="*/ 364 w 628"/>
                            <a:gd name="T33" fmla="*/ 424 h 699"/>
                            <a:gd name="T34" fmla="*/ 360 w 628"/>
                            <a:gd name="T35" fmla="*/ 452 h 699"/>
                            <a:gd name="T36" fmla="*/ 344 w 628"/>
                            <a:gd name="T37" fmla="*/ 496 h 699"/>
                            <a:gd name="T38" fmla="*/ 320 w 628"/>
                            <a:gd name="T39" fmla="*/ 504 h 699"/>
                            <a:gd name="T40" fmla="*/ 304 w 628"/>
                            <a:gd name="T41" fmla="*/ 524 h 699"/>
                            <a:gd name="T42" fmla="*/ 288 w 628"/>
                            <a:gd name="T43" fmla="*/ 548 h 699"/>
                            <a:gd name="T44" fmla="*/ 268 w 628"/>
                            <a:gd name="T45" fmla="*/ 568 h 699"/>
                            <a:gd name="T46" fmla="*/ 220 w 628"/>
                            <a:gd name="T47" fmla="*/ 596 h 699"/>
                            <a:gd name="T48" fmla="*/ 188 w 628"/>
                            <a:gd name="T49" fmla="*/ 620 h 699"/>
                            <a:gd name="T50" fmla="*/ 164 w 628"/>
                            <a:gd name="T51" fmla="*/ 636 h 699"/>
                            <a:gd name="T52" fmla="*/ 136 w 628"/>
                            <a:gd name="T53" fmla="*/ 652 h 699"/>
                            <a:gd name="T54" fmla="*/ 112 w 628"/>
                            <a:gd name="T55" fmla="*/ 660 h 699"/>
                            <a:gd name="T56" fmla="*/ 88 w 628"/>
                            <a:gd name="T57" fmla="*/ 664 h 699"/>
                            <a:gd name="T58" fmla="*/ 56 w 628"/>
                            <a:gd name="T59" fmla="*/ 672 h 699"/>
                            <a:gd name="T60" fmla="*/ 32 w 628"/>
                            <a:gd name="T61" fmla="*/ 696 h 699"/>
                            <a:gd name="T62" fmla="*/ 0 w 628"/>
                            <a:gd name="T63" fmla="*/ 692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8"/>
                            <a:gd name="T97" fmla="*/ 0 h 699"/>
                            <a:gd name="T98" fmla="*/ 628 w 628"/>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8" h="699">
                              <a:moveTo>
                                <a:pt x="628" y="0"/>
                              </a:moveTo>
                              <a:cubicBezTo>
                                <a:pt x="627" y="19"/>
                                <a:pt x="627" y="39"/>
                                <a:pt x="624" y="52"/>
                              </a:cubicBezTo>
                              <a:cubicBezTo>
                                <a:pt x="621" y="65"/>
                                <a:pt x="615" y="71"/>
                                <a:pt x="612" y="80"/>
                              </a:cubicBezTo>
                              <a:cubicBezTo>
                                <a:pt x="609" y="89"/>
                                <a:pt x="607" y="95"/>
                                <a:pt x="604" y="104"/>
                              </a:cubicBezTo>
                              <a:cubicBezTo>
                                <a:pt x="601" y="113"/>
                                <a:pt x="596" y="120"/>
                                <a:pt x="592" y="132"/>
                              </a:cubicBezTo>
                              <a:cubicBezTo>
                                <a:pt x="588" y="144"/>
                                <a:pt x="583" y="164"/>
                                <a:pt x="580" y="176"/>
                              </a:cubicBezTo>
                              <a:cubicBezTo>
                                <a:pt x="577" y="188"/>
                                <a:pt x="576" y="195"/>
                                <a:pt x="572" y="204"/>
                              </a:cubicBezTo>
                              <a:cubicBezTo>
                                <a:pt x="568" y="213"/>
                                <a:pt x="561" y="219"/>
                                <a:pt x="556" y="228"/>
                              </a:cubicBezTo>
                              <a:cubicBezTo>
                                <a:pt x="551" y="237"/>
                                <a:pt x="546" y="248"/>
                                <a:pt x="540" y="256"/>
                              </a:cubicBezTo>
                              <a:cubicBezTo>
                                <a:pt x="534" y="264"/>
                                <a:pt x="524" y="269"/>
                                <a:pt x="520" y="276"/>
                              </a:cubicBezTo>
                              <a:cubicBezTo>
                                <a:pt x="516" y="283"/>
                                <a:pt x="519" y="291"/>
                                <a:pt x="516" y="300"/>
                              </a:cubicBezTo>
                              <a:cubicBezTo>
                                <a:pt x="513" y="309"/>
                                <a:pt x="506" y="318"/>
                                <a:pt x="500" y="328"/>
                              </a:cubicBezTo>
                              <a:cubicBezTo>
                                <a:pt x="494" y="338"/>
                                <a:pt x="487" y="350"/>
                                <a:pt x="480" y="360"/>
                              </a:cubicBezTo>
                              <a:cubicBezTo>
                                <a:pt x="473" y="370"/>
                                <a:pt x="465" y="381"/>
                                <a:pt x="456" y="388"/>
                              </a:cubicBezTo>
                              <a:cubicBezTo>
                                <a:pt x="447" y="395"/>
                                <a:pt x="434" y="399"/>
                                <a:pt x="424" y="404"/>
                              </a:cubicBezTo>
                              <a:cubicBezTo>
                                <a:pt x="414" y="409"/>
                                <a:pt x="406" y="413"/>
                                <a:pt x="396" y="416"/>
                              </a:cubicBezTo>
                              <a:cubicBezTo>
                                <a:pt x="386" y="419"/>
                                <a:pt x="370" y="418"/>
                                <a:pt x="364" y="424"/>
                              </a:cubicBezTo>
                              <a:cubicBezTo>
                                <a:pt x="358" y="430"/>
                                <a:pt x="363" y="440"/>
                                <a:pt x="360" y="452"/>
                              </a:cubicBezTo>
                              <a:cubicBezTo>
                                <a:pt x="357" y="464"/>
                                <a:pt x="351" y="487"/>
                                <a:pt x="344" y="496"/>
                              </a:cubicBezTo>
                              <a:cubicBezTo>
                                <a:pt x="337" y="505"/>
                                <a:pt x="327" y="499"/>
                                <a:pt x="320" y="504"/>
                              </a:cubicBezTo>
                              <a:cubicBezTo>
                                <a:pt x="313" y="509"/>
                                <a:pt x="309" y="517"/>
                                <a:pt x="304" y="524"/>
                              </a:cubicBezTo>
                              <a:cubicBezTo>
                                <a:pt x="299" y="531"/>
                                <a:pt x="294" y="541"/>
                                <a:pt x="288" y="548"/>
                              </a:cubicBezTo>
                              <a:cubicBezTo>
                                <a:pt x="282" y="555"/>
                                <a:pt x="279" y="560"/>
                                <a:pt x="268" y="568"/>
                              </a:cubicBezTo>
                              <a:cubicBezTo>
                                <a:pt x="257" y="576"/>
                                <a:pt x="233" y="587"/>
                                <a:pt x="220" y="596"/>
                              </a:cubicBezTo>
                              <a:cubicBezTo>
                                <a:pt x="207" y="605"/>
                                <a:pt x="197" y="613"/>
                                <a:pt x="188" y="620"/>
                              </a:cubicBezTo>
                              <a:cubicBezTo>
                                <a:pt x="179" y="627"/>
                                <a:pt x="173" y="631"/>
                                <a:pt x="164" y="636"/>
                              </a:cubicBezTo>
                              <a:cubicBezTo>
                                <a:pt x="155" y="641"/>
                                <a:pt x="145" y="648"/>
                                <a:pt x="136" y="652"/>
                              </a:cubicBezTo>
                              <a:cubicBezTo>
                                <a:pt x="127" y="656"/>
                                <a:pt x="120" y="658"/>
                                <a:pt x="112" y="660"/>
                              </a:cubicBezTo>
                              <a:cubicBezTo>
                                <a:pt x="104" y="662"/>
                                <a:pt x="97" y="662"/>
                                <a:pt x="88" y="664"/>
                              </a:cubicBezTo>
                              <a:cubicBezTo>
                                <a:pt x="79" y="666"/>
                                <a:pt x="65" y="667"/>
                                <a:pt x="56" y="672"/>
                              </a:cubicBezTo>
                              <a:cubicBezTo>
                                <a:pt x="47" y="677"/>
                                <a:pt x="41" y="693"/>
                                <a:pt x="32" y="696"/>
                              </a:cubicBezTo>
                              <a:cubicBezTo>
                                <a:pt x="23" y="699"/>
                                <a:pt x="5" y="693"/>
                                <a:pt x="0" y="692"/>
                              </a:cubicBezTo>
                            </a:path>
                          </a:pathLst>
                        </a:custGeom>
                        <a:noFill/>
                        <a:ln w="28575">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sp>
              <p:nvSpPr>
                <p:cNvPr id="9246" name="Freeform 25"/>
                <p:cNvSpPr>
                  <a:spLocks/>
                </p:cNvSpPr>
                <p:nvPr/>
              </p:nvSpPr>
              <p:spPr bwMode="auto">
                <a:xfrm>
                  <a:off x="3587" y="3171"/>
                  <a:ext cx="702" cy="83"/>
                </a:xfrm>
                <a:custGeom>
                  <a:avLst/>
                  <a:gdLst>
                    <a:gd name="T0" fmla="*/ 2512 w 654"/>
                    <a:gd name="T1" fmla="*/ 75 h 81"/>
                    <a:gd name="T2" fmla="*/ 2442 w 654"/>
                    <a:gd name="T3" fmla="*/ 79 h 81"/>
                    <a:gd name="T4" fmla="*/ 2369 w 654"/>
                    <a:gd name="T5" fmla="*/ 100 h 81"/>
                    <a:gd name="T6" fmla="*/ 2183 w 654"/>
                    <a:gd name="T7" fmla="*/ 79 h 81"/>
                    <a:gd name="T8" fmla="*/ 2083 w 654"/>
                    <a:gd name="T9" fmla="*/ 100 h 81"/>
                    <a:gd name="T10" fmla="*/ 1965 w 654"/>
                    <a:gd name="T11" fmla="*/ 85 h 81"/>
                    <a:gd name="T12" fmla="*/ 1870 w 654"/>
                    <a:gd name="T13" fmla="*/ 63 h 81"/>
                    <a:gd name="T14" fmla="*/ 1773 w 654"/>
                    <a:gd name="T15" fmla="*/ 41 h 81"/>
                    <a:gd name="T16" fmla="*/ 1731 w 654"/>
                    <a:gd name="T17" fmla="*/ 3 h 81"/>
                    <a:gd name="T18" fmla="*/ 1627 w 654"/>
                    <a:gd name="T19" fmla="*/ 3 h 81"/>
                    <a:gd name="T20" fmla="*/ 1550 w 654"/>
                    <a:gd name="T21" fmla="*/ 6 h 81"/>
                    <a:gd name="T22" fmla="*/ 1536 w 654"/>
                    <a:gd name="T23" fmla="*/ 44 h 81"/>
                    <a:gd name="T24" fmla="*/ 1472 w 654"/>
                    <a:gd name="T25" fmla="*/ 63 h 81"/>
                    <a:gd name="T26" fmla="*/ 1363 w 654"/>
                    <a:gd name="T27" fmla="*/ 69 h 81"/>
                    <a:gd name="T28" fmla="*/ 1283 w 654"/>
                    <a:gd name="T29" fmla="*/ 79 h 81"/>
                    <a:gd name="T30" fmla="*/ 1181 w 654"/>
                    <a:gd name="T31" fmla="*/ 91 h 81"/>
                    <a:gd name="T32" fmla="*/ 1100 w 654"/>
                    <a:gd name="T33" fmla="*/ 106 h 81"/>
                    <a:gd name="T34" fmla="*/ 1014 w 654"/>
                    <a:gd name="T35" fmla="*/ 106 h 81"/>
                    <a:gd name="T36" fmla="*/ 933 w 654"/>
                    <a:gd name="T37" fmla="*/ 111 h 81"/>
                    <a:gd name="T38" fmla="*/ 810 w 654"/>
                    <a:gd name="T39" fmla="*/ 123 h 81"/>
                    <a:gd name="T40" fmla="*/ 728 w 654"/>
                    <a:gd name="T41" fmla="*/ 100 h 81"/>
                    <a:gd name="T42" fmla="*/ 672 w 654"/>
                    <a:gd name="T43" fmla="*/ 115 h 81"/>
                    <a:gd name="T44" fmla="*/ 602 w 654"/>
                    <a:gd name="T45" fmla="*/ 127 h 81"/>
                    <a:gd name="T46" fmla="*/ 522 w 654"/>
                    <a:gd name="T47" fmla="*/ 118 h 81"/>
                    <a:gd name="T48" fmla="*/ 422 w 654"/>
                    <a:gd name="T49" fmla="*/ 127 h 81"/>
                    <a:gd name="T50" fmla="*/ 308 w 654"/>
                    <a:gd name="T51" fmla="*/ 118 h 81"/>
                    <a:gd name="T52" fmla="*/ 209 w 654"/>
                    <a:gd name="T53" fmla="*/ 111 h 81"/>
                    <a:gd name="T54" fmla="*/ 147 w 654"/>
                    <a:gd name="T55" fmla="*/ 106 h 81"/>
                    <a:gd name="T56" fmla="*/ 0 w 654"/>
                    <a:gd name="T57" fmla="*/ 100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4"/>
                    <a:gd name="T88" fmla="*/ 0 h 81"/>
                    <a:gd name="T89" fmla="*/ 654 w 654"/>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4" h="81">
                      <a:moveTo>
                        <a:pt x="654" y="49"/>
                      </a:moveTo>
                      <a:cubicBezTo>
                        <a:pt x="647" y="49"/>
                        <a:pt x="641" y="49"/>
                        <a:pt x="635" y="51"/>
                      </a:cubicBezTo>
                      <a:cubicBezTo>
                        <a:pt x="629" y="53"/>
                        <a:pt x="627" y="62"/>
                        <a:pt x="616" y="62"/>
                      </a:cubicBezTo>
                      <a:cubicBezTo>
                        <a:pt x="605" y="62"/>
                        <a:pt x="580" y="51"/>
                        <a:pt x="568" y="51"/>
                      </a:cubicBezTo>
                      <a:cubicBezTo>
                        <a:pt x="556" y="51"/>
                        <a:pt x="551" y="62"/>
                        <a:pt x="542" y="62"/>
                      </a:cubicBezTo>
                      <a:cubicBezTo>
                        <a:pt x="533" y="62"/>
                        <a:pt x="521" y="57"/>
                        <a:pt x="512" y="54"/>
                      </a:cubicBezTo>
                      <a:cubicBezTo>
                        <a:pt x="503" y="51"/>
                        <a:pt x="494" y="48"/>
                        <a:pt x="486" y="43"/>
                      </a:cubicBezTo>
                      <a:cubicBezTo>
                        <a:pt x="478" y="38"/>
                        <a:pt x="468" y="29"/>
                        <a:pt x="462" y="22"/>
                      </a:cubicBezTo>
                      <a:cubicBezTo>
                        <a:pt x="456" y="15"/>
                        <a:pt x="457" y="6"/>
                        <a:pt x="451" y="3"/>
                      </a:cubicBezTo>
                      <a:cubicBezTo>
                        <a:pt x="445" y="0"/>
                        <a:pt x="432" y="2"/>
                        <a:pt x="424" y="3"/>
                      </a:cubicBezTo>
                      <a:cubicBezTo>
                        <a:pt x="416" y="4"/>
                        <a:pt x="407" y="2"/>
                        <a:pt x="403" y="6"/>
                      </a:cubicBezTo>
                      <a:cubicBezTo>
                        <a:pt x="399" y="10"/>
                        <a:pt x="403" y="19"/>
                        <a:pt x="400" y="25"/>
                      </a:cubicBezTo>
                      <a:cubicBezTo>
                        <a:pt x="397" y="31"/>
                        <a:pt x="391" y="40"/>
                        <a:pt x="384" y="43"/>
                      </a:cubicBezTo>
                      <a:cubicBezTo>
                        <a:pt x="377" y="46"/>
                        <a:pt x="363" y="45"/>
                        <a:pt x="355" y="46"/>
                      </a:cubicBezTo>
                      <a:cubicBezTo>
                        <a:pt x="347" y="47"/>
                        <a:pt x="342" y="49"/>
                        <a:pt x="334" y="51"/>
                      </a:cubicBezTo>
                      <a:cubicBezTo>
                        <a:pt x="326" y="53"/>
                        <a:pt x="315" y="54"/>
                        <a:pt x="307" y="57"/>
                      </a:cubicBezTo>
                      <a:cubicBezTo>
                        <a:pt x="299" y="60"/>
                        <a:pt x="293" y="65"/>
                        <a:pt x="286" y="67"/>
                      </a:cubicBezTo>
                      <a:cubicBezTo>
                        <a:pt x="279" y="69"/>
                        <a:pt x="271" y="67"/>
                        <a:pt x="264" y="67"/>
                      </a:cubicBezTo>
                      <a:cubicBezTo>
                        <a:pt x="257" y="67"/>
                        <a:pt x="252" y="68"/>
                        <a:pt x="243" y="70"/>
                      </a:cubicBezTo>
                      <a:cubicBezTo>
                        <a:pt x="234" y="72"/>
                        <a:pt x="220" y="79"/>
                        <a:pt x="211" y="78"/>
                      </a:cubicBezTo>
                      <a:cubicBezTo>
                        <a:pt x="202" y="77"/>
                        <a:pt x="196" y="63"/>
                        <a:pt x="190" y="62"/>
                      </a:cubicBezTo>
                      <a:cubicBezTo>
                        <a:pt x="184" y="61"/>
                        <a:pt x="179" y="70"/>
                        <a:pt x="174" y="73"/>
                      </a:cubicBezTo>
                      <a:cubicBezTo>
                        <a:pt x="169" y="76"/>
                        <a:pt x="164" y="81"/>
                        <a:pt x="158" y="81"/>
                      </a:cubicBezTo>
                      <a:cubicBezTo>
                        <a:pt x="152" y="81"/>
                        <a:pt x="144" y="75"/>
                        <a:pt x="136" y="75"/>
                      </a:cubicBezTo>
                      <a:cubicBezTo>
                        <a:pt x="128" y="75"/>
                        <a:pt x="119" y="81"/>
                        <a:pt x="110" y="81"/>
                      </a:cubicBezTo>
                      <a:cubicBezTo>
                        <a:pt x="101" y="81"/>
                        <a:pt x="89" y="77"/>
                        <a:pt x="80" y="75"/>
                      </a:cubicBezTo>
                      <a:cubicBezTo>
                        <a:pt x="71" y="73"/>
                        <a:pt x="61" y="71"/>
                        <a:pt x="54" y="70"/>
                      </a:cubicBezTo>
                      <a:cubicBezTo>
                        <a:pt x="47" y="69"/>
                        <a:pt x="47" y="68"/>
                        <a:pt x="38" y="67"/>
                      </a:cubicBezTo>
                      <a:cubicBezTo>
                        <a:pt x="29" y="66"/>
                        <a:pt x="9" y="64"/>
                        <a:pt x="0" y="62"/>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44" name="WordArt 54"/>
              <p:cNvSpPr>
                <a:spLocks noChangeArrowheads="1" noChangeShapeType="1" noTextEdit="1"/>
              </p:cNvSpPr>
              <p:nvPr/>
            </p:nvSpPr>
            <p:spPr bwMode="auto">
              <a:xfrm rot="2624864">
                <a:off x="2879" y="1489"/>
                <a:ext cx="1784" cy="1911"/>
              </a:xfrm>
              <a:prstGeom prst="rect">
                <a:avLst/>
              </a:prstGeom>
            </p:spPr>
            <p:txBody>
              <a:bodyPr spcFirstLastPara="1" wrap="none" fromWordArt="1">
                <a:prstTxWarp prst="textArchUp">
                  <a:avLst>
                    <a:gd name="adj" fmla="val 10800000"/>
                  </a:avLst>
                </a:prstTxWarp>
              </a:bodyPr>
              <a:lstStyle/>
              <a:p>
                <a:pPr algn="ctr"/>
                <a:r>
                  <a:rPr lang="en-US" sz="2800" kern="10">
                    <a:ln w="9525">
                      <a:solidFill>
                        <a:srgbClr val="000000"/>
                      </a:solidFill>
                      <a:round/>
                      <a:headEnd/>
                      <a:tailEnd/>
                    </a:ln>
                    <a:solidFill>
                      <a:srgbClr val="000000"/>
                    </a:solidFill>
                    <a:latin typeface="Arial Black"/>
                    <a:ea typeface="Arial Black"/>
                    <a:cs typeface="Arial Black"/>
                  </a:rPr>
                  <a:t>Antarctic Circumpolar Current</a:t>
                </a:r>
              </a:p>
            </p:txBody>
          </p:sp>
        </p:grpSp>
        <p:grpSp>
          <p:nvGrpSpPr>
            <p:cNvPr id="9230" name="Group 100"/>
            <p:cNvGrpSpPr>
              <a:grpSpLocks/>
            </p:cNvGrpSpPr>
            <p:nvPr/>
          </p:nvGrpSpPr>
          <p:grpSpPr bwMode="auto">
            <a:xfrm>
              <a:off x="2967" y="1238"/>
              <a:ext cx="1452" cy="1167"/>
              <a:chOff x="2795" y="1752"/>
              <a:chExt cx="1452" cy="1167"/>
            </a:xfrm>
          </p:grpSpPr>
          <p:sp>
            <p:nvSpPr>
              <p:cNvPr id="9231" name="Text Box 6"/>
              <p:cNvSpPr txBox="1">
                <a:spLocks noChangeArrowheads="1"/>
              </p:cNvSpPr>
              <p:nvPr/>
            </p:nvSpPr>
            <p:spPr bwMode="auto">
              <a:xfrm>
                <a:off x="3603" y="1752"/>
                <a:ext cx="64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b="1"/>
                  <a:t>Weddell gyre</a:t>
                </a:r>
              </a:p>
            </p:txBody>
          </p:sp>
          <p:sp>
            <p:nvSpPr>
              <p:cNvPr id="9232" name="Text Box 7"/>
              <p:cNvSpPr txBox="1">
                <a:spLocks noChangeArrowheads="1"/>
              </p:cNvSpPr>
              <p:nvPr/>
            </p:nvSpPr>
            <p:spPr bwMode="auto">
              <a:xfrm>
                <a:off x="3517" y="2792"/>
                <a:ext cx="490"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b="1"/>
                  <a:t>Ross gyre</a:t>
                </a:r>
              </a:p>
            </p:txBody>
          </p:sp>
          <p:grpSp>
            <p:nvGrpSpPr>
              <p:cNvPr id="9233" name="Group 188"/>
              <p:cNvGrpSpPr>
                <a:grpSpLocks/>
              </p:cNvGrpSpPr>
              <p:nvPr/>
            </p:nvGrpSpPr>
            <p:grpSpPr bwMode="auto">
              <a:xfrm>
                <a:off x="3091" y="2048"/>
                <a:ext cx="474" cy="836"/>
                <a:chOff x="4907572" y="3251202"/>
                <a:chExt cx="751866" cy="1326355"/>
              </a:xfrm>
            </p:grpSpPr>
            <p:sp>
              <p:nvSpPr>
                <p:cNvPr id="9236" name="AutoShape 22"/>
                <p:cNvSpPr>
                  <a:spLocks noChangeArrowheads="1"/>
                </p:cNvSpPr>
                <p:nvPr/>
              </p:nvSpPr>
              <p:spPr bwMode="auto">
                <a:xfrm rot="-2325651">
                  <a:off x="5220622" y="3491909"/>
                  <a:ext cx="185144" cy="279400"/>
                </a:xfrm>
                <a:prstGeom prst="parallelogram">
                  <a:avLst>
                    <a:gd name="adj" fmla="val 20153"/>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237" name="Group 64"/>
                <p:cNvGrpSpPr>
                  <a:grpSpLocks/>
                </p:cNvGrpSpPr>
                <p:nvPr/>
              </p:nvGrpSpPr>
              <p:grpSpPr bwMode="auto">
                <a:xfrm>
                  <a:off x="4907572" y="3251202"/>
                  <a:ext cx="751866" cy="1326355"/>
                  <a:chOff x="4907572" y="3251202"/>
                  <a:chExt cx="751866" cy="1326355"/>
                </a:xfrm>
              </p:grpSpPr>
              <p:sp>
                <p:nvSpPr>
                  <p:cNvPr id="9239" name="Line 18"/>
                  <p:cNvSpPr>
                    <a:spLocks noChangeShapeType="1"/>
                  </p:cNvSpPr>
                  <p:nvPr/>
                </p:nvSpPr>
                <p:spPr bwMode="auto">
                  <a:xfrm flipH="1" flipV="1">
                    <a:off x="5130800" y="3251202"/>
                    <a:ext cx="528638" cy="326497"/>
                  </a:xfrm>
                  <a:prstGeom prst="line">
                    <a:avLst/>
                  </a:prstGeom>
                  <a:noFill/>
                  <a:ln w="28575">
                    <a:solidFill>
                      <a:srgbClr val="007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0" name="Line 19"/>
                  <p:cNvSpPr>
                    <a:spLocks noChangeShapeType="1"/>
                  </p:cNvSpPr>
                  <p:nvPr/>
                </p:nvSpPr>
                <p:spPr bwMode="auto">
                  <a:xfrm rot="-3983177" flipH="1" flipV="1">
                    <a:off x="5032376" y="4114800"/>
                    <a:ext cx="527050" cy="398463"/>
                  </a:xfrm>
                  <a:prstGeom prst="line">
                    <a:avLst/>
                  </a:prstGeom>
                  <a:noFill/>
                  <a:ln w="28575">
                    <a:solidFill>
                      <a:srgbClr val="007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1" name="Freeform 20"/>
                  <p:cNvSpPr>
                    <a:spLocks/>
                  </p:cNvSpPr>
                  <p:nvPr/>
                </p:nvSpPr>
                <p:spPr bwMode="auto">
                  <a:xfrm rot="-68290">
                    <a:off x="4907572" y="3261716"/>
                    <a:ext cx="218482" cy="1224921"/>
                  </a:xfrm>
                  <a:custGeom>
                    <a:avLst/>
                    <a:gdLst>
                      <a:gd name="T0" fmla="*/ 2147483647 w 90"/>
                      <a:gd name="T1" fmla="*/ 0 h 448"/>
                      <a:gd name="T2" fmla="*/ 2147483647 w 90"/>
                      <a:gd name="T3" fmla="*/ 2147483647 h 448"/>
                      <a:gd name="T4" fmla="*/ 2147483647 w 90"/>
                      <a:gd name="T5" fmla="*/ 2147483647 h 448"/>
                      <a:gd name="T6" fmla="*/ 0 60000 65536"/>
                      <a:gd name="T7" fmla="*/ 0 60000 65536"/>
                      <a:gd name="T8" fmla="*/ 0 60000 65536"/>
                      <a:gd name="T9" fmla="*/ 0 w 90"/>
                      <a:gd name="T10" fmla="*/ 0 h 448"/>
                      <a:gd name="T11" fmla="*/ 90 w 90"/>
                      <a:gd name="T12" fmla="*/ 448 h 448"/>
                    </a:gdLst>
                    <a:ahLst/>
                    <a:cxnLst>
                      <a:cxn ang="T6">
                        <a:pos x="T0" y="T1"/>
                      </a:cxn>
                      <a:cxn ang="T7">
                        <a:pos x="T2" y="T3"/>
                      </a:cxn>
                      <a:cxn ang="T8">
                        <a:pos x="T4" y="T5"/>
                      </a:cxn>
                    </a:cxnLst>
                    <a:rect l="T9" t="T10" r="T11" b="T12"/>
                    <a:pathLst>
                      <a:path w="90" h="448">
                        <a:moveTo>
                          <a:pt x="90" y="0"/>
                        </a:moveTo>
                        <a:cubicBezTo>
                          <a:pt x="55" y="77"/>
                          <a:pt x="20" y="154"/>
                          <a:pt x="10" y="229"/>
                        </a:cubicBezTo>
                        <a:cubicBezTo>
                          <a:pt x="0" y="304"/>
                          <a:pt x="28" y="412"/>
                          <a:pt x="32" y="448"/>
                        </a:cubicBezTo>
                      </a:path>
                    </a:pathLst>
                  </a:custGeom>
                  <a:noFill/>
                  <a:ln w="28575">
                    <a:solidFill>
                      <a:srgbClr val="007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42" name="Freeform 21"/>
                  <p:cNvSpPr>
                    <a:spLocks/>
                  </p:cNvSpPr>
                  <p:nvPr/>
                </p:nvSpPr>
                <p:spPr bwMode="auto">
                  <a:xfrm rot="136854">
                    <a:off x="5532438" y="3581400"/>
                    <a:ext cx="109538" cy="596900"/>
                  </a:xfrm>
                  <a:custGeom>
                    <a:avLst/>
                    <a:gdLst>
                      <a:gd name="T0" fmla="*/ 2147483647 w 30"/>
                      <a:gd name="T1" fmla="*/ 0 h 216"/>
                      <a:gd name="T2" fmla="*/ 2147483647 w 30"/>
                      <a:gd name="T3" fmla="*/ 2147483647 h 216"/>
                      <a:gd name="T4" fmla="*/ 2147483647 w 30"/>
                      <a:gd name="T5" fmla="*/ 2147483647 h 216"/>
                      <a:gd name="T6" fmla="*/ 0 60000 65536"/>
                      <a:gd name="T7" fmla="*/ 0 60000 65536"/>
                      <a:gd name="T8" fmla="*/ 0 60000 65536"/>
                      <a:gd name="T9" fmla="*/ 0 w 30"/>
                      <a:gd name="T10" fmla="*/ 0 h 216"/>
                      <a:gd name="T11" fmla="*/ 30 w 30"/>
                      <a:gd name="T12" fmla="*/ 216 h 216"/>
                    </a:gdLst>
                    <a:ahLst/>
                    <a:cxnLst>
                      <a:cxn ang="T6">
                        <a:pos x="T0" y="T1"/>
                      </a:cxn>
                      <a:cxn ang="T7">
                        <a:pos x="T2" y="T3"/>
                      </a:cxn>
                      <a:cxn ang="T8">
                        <a:pos x="T4" y="T5"/>
                      </a:cxn>
                    </a:cxnLst>
                    <a:rect l="T9" t="T10" r="T11" b="T12"/>
                    <a:pathLst>
                      <a:path w="30" h="216">
                        <a:moveTo>
                          <a:pt x="30" y="0"/>
                        </a:moveTo>
                        <a:cubicBezTo>
                          <a:pt x="26" y="18"/>
                          <a:pt x="4" y="73"/>
                          <a:pt x="2" y="109"/>
                        </a:cubicBezTo>
                        <a:cubicBezTo>
                          <a:pt x="0" y="145"/>
                          <a:pt x="16" y="194"/>
                          <a:pt x="19" y="216"/>
                        </a:cubicBezTo>
                      </a:path>
                    </a:pathLst>
                  </a:custGeom>
                  <a:noFill/>
                  <a:ln w="28575">
                    <a:solidFill>
                      <a:srgbClr val="007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38" name="AutoShape 115"/>
                <p:cNvSpPr>
                  <a:spLocks noChangeArrowheads="1"/>
                </p:cNvSpPr>
                <p:nvPr/>
              </p:nvSpPr>
              <p:spPr bwMode="auto">
                <a:xfrm rot="5400000">
                  <a:off x="5486400" y="3956050"/>
                  <a:ext cx="152400" cy="152400"/>
                </a:xfrm>
                <a:prstGeom prst="triangle">
                  <a:avLst>
                    <a:gd name="adj" fmla="val 50000"/>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34" name="Text Box 4"/>
              <p:cNvSpPr txBox="1">
                <a:spLocks noChangeArrowheads="1"/>
              </p:cNvSpPr>
              <p:nvPr/>
            </p:nvSpPr>
            <p:spPr bwMode="auto">
              <a:xfrm>
                <a:off x="2795" y="2327"/>
                <a:ext cx="792"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b="1"/>
                  <a:t>Bellingshausen Sea</a:t>
                </a:r>
              </a:p>
              <a:p>
                <a:pPr algn="ctr">
                  <a:lnSpc>
                    <a:spcPct val="80000"/>
                  </a:lnSpc>
                  <a:spcBef>
                    <a:spcPct val="50000"/>
                  </a:spcBef>
                </a:pPr>
                <a:endParaRPr lang="en-US" sz="500" b="1"/>
              </a:p>
              <a:p>
                <a:pPr algn="ctr">
                  <a:lnSpc>
                    <a:spcPct val="80000"/>
                  </a:lnSpc>
                  <a:spcBef>
                    <a:spcPct val="50000"/>
                  </a:spcBef>
                </a:pPr>
                <a:r>
                  <a:rPr lang="en-US" sz="900" b="1"/>
                  <a:t>      Amundsen</a:t>
                </a:r>
              </a:p>
              <a:p>
                <a:pPr algn="ctr">
                  <a:lnSpc>
                    <a:spcPct val="40000"/>
                  </a:lnSpc>
                  <a:spcBef>
                    <a:spcPct val="50000"/>
                  </a:spcBef>
                </a:pPr>
                <a:r>
                  <a:rPr lang="en-US" sz="900" b="1"/>
                  <a:t>      Sea</a:t>
                </a:r>
              </a:p>
            </p:txBody>
          </p:sp>
          <p:sp>
            <p:nvSpPr>
              <p:cNvPr id="9235" name="TextBox 62"/>
              <p:cNvSpPr txBox="1">
                <a:spLocks noChangeArrowheads="1"/>
              </p:cNvSpPr>
              <p:nvPr/>
            </p:nvSpPr>
            <p:spPr bwMode="auto">
              <a:xfrm>
                <a:off x="3552" y="2448"/>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solidFill>
                      <a:schemeClr val="bg1"/>
                    </a:solidFill>
                  </a:rPr>
                  <a:t>ASE</a:t>
                </a:r>
              </a:p>
            </p:txBody>
          </p:sp>
        </p:grpSp>
      </p:grpSp>
      <p:grpSp>
        <p:nvGrpSpPr>
          <p:cNvPr id="103" name="Group 102"/>
          <p:cNvGrpSpPr/>
          <p:nvPr/>
        </p:nvGrpSpPr>
        <p:grpSpPr>
          <a:xfrm>
            <a:off x="5397500" y="368300"/>
            <a:ext cx="3632200" cy="3911600"/>
            <a:chOff x="1911350" y="1085850"/>
            <a:chExt cx="5645150" cy="5170526"/>
          </a:xfrm>
        </p:grpSpPr>
        <p:sp>
          <p:nvSpPr>
            <p:cNvPr id="104" name="Rectangle 103"/>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10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1350" y="1085850"/>
              <a:ext cx="5645150" cy="5170526"/>
            </a:xfrm>
            <a:prstGeom prst="rect">
              <a:avLst/>
            </a:prstGeom>
          </p:spPr>
        </p:pic>
      </p:grpSp>
    </p:spTree>
    <p:extLst>
      <p:ext uri="{BB962C8B-B14F-4D97-AF65-F5344CB8AC3E}">
        <p14:creationId xmlns:p14="http://schemas.microsoft.com/office/powerpoint/2010/main" val="323408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31"/>
          <p:cNvGrpSpPr>
            <a:grpSpLocks/>
          </p:cNvGrpSpPr>
          <p:nvPr/>
        </p:nvGrpSpPr>
        <p:grpSpPr bwMode="auto">
          <a:xfrm>
            <a:off x="6743700" y="2984501"/>
            <a:ext cx="2378076" cy="3227388"/>
            <a:chOff x="4080" y="2304"/>
            <a:chExt cx="1200" cy="1874"/>
          </a:xfrm>
        </p:grpSpPr>
        <p:pic>
          <p:nvPicPr>
            <p:cNvPr id="118" name="Picture 19" descr="F01B_LTERregionMapBW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 y="2304"/>
              <a:ext cx="1200"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 name="Group 32"/>
            <p:cNvGrpSpPr>
              <a:grpSpLocks/>
            </p:cNvGrpSpPr>
            <p:nvPr/>
          </p:nvGrpSpPr>
          <p:grpSpPr bwMode="auto">
            <a:xfrm>
              <a:off x="4403" y="3465"/>
              <a:ext cx="180" cy="173"/>
              <a:chOff x="1454" y="2438"/>
              <a:chExt cx="180" cy="173"/>
            </a:xfrm>
          </p:grpSpPr>
          <p:sp>
            <p:nvSpPr>
              <p:cNvPr id="132" name="Oval 29"/>
              <p:cNvSpPr>
                <a:spLocks noChangeArrowheads="1"/>
              </p:cNvSpPr>
              <p:nvPr/>
            </p:nvSpPr>
            <p:spPr bwMode="auto">
              <a:xfrm>
                <a:off x="1488" y="2473"/>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33" name="Text Box 25"/>
              <p:cNvSpPr txBox="1">
                <a:spLocks noChangeArrowheads="1"/>
              </p:cNvSpPr>
              <p:nvPr/>
            </p:nvSpPr>
            <p:spPr bwMode="auto">
              <a:xfrm>
                <a:off x="1454" y="243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20" name="Group 35"/>
            <p:cNvGrpSpPr>
              <a:grpSpLocks/>
            </p:cNvGrpSpPr>
            <p:nvPr/>
          </p:nvGrpSpPr>
          <p:grpSpPr bwMode="auto">
            <a:xfrm>
              <a:off x="4786" y="2928"/>
              <a:ext cx="180" cy="173"/>
              <a:chOff x="2142" y="1531"/>
              <a:chExt cx="180" cy="173"/>
            </a:xfrm>
          </p:grpSpPr>
          <p:sp>
            <p:nvSpPr>
              <p:cNvPr id="130" name="Oval 30"/>
              <p:cNvSpPr>
                <a:spLocks noChangeArrowheads="1"/>
              </p:cNvSpPr>
              <p:nvPr/>
            </p:nvSpPr>
            <p:spPr bwMode="auto">
              <a:xfrm>
                <a:off x="2176" y="1567"/>
                <a:ext cx="120" cy="112"/>
              </a:xfrm>
              <a:prstGeom prst="ellipse">
                <a:avLst/>
              </a:prstGeom>
              <a:solidFill>
                <a:srgbClr val="3366FF"/>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31" name="Text Box 26"/>
              <p:cNvSpPr txBox="1">
                <a:spLocks noChangeArrowheads="1"/>
              </p:cNvSpPr>
              <p:nvPr/>
            </p:nvSpPr>
            <p:spPr bwMode="auto">
              <a:xfrm>
                <a:off x="2142" y="1531"/>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21" name="Group 38"/>
            <p:cNvGrpSpPr>
              <a:grpSpLocks/>
            </p:cNvGrpSpPr>
            <p:nvPr/>
          </p:nvGrpSpPr>
          <p:grpSpPr bwMode="auto">
            <a:xfrm>
              <a:off x="4624" y="3129"/>
              <a:ext cx="180" cy="173"/>
              <a:chOff x="1822" y="1852"/>
              <a:chExt cx="180" cy="173"/>
            </a:xfrm>
          </p:grpSpPr>
          <p:sp>
            <p:nvSpPr>
              <p:cNvPr id="128" name="Oval 32"/>
              <p:cNvSpPr>
                <a:spLocks noChangeArrowheads="1"/>
              </p:cNvSpPr>
              <p:nvPr/>
            </p:nvSpPr>
            <p:spPr bwMode="auto">
              <a:xfrm>
                <a:off x="1851" y="1886"/>
                <a:ext cx="120" cy="112"/>
              </a:xfrm>
              <a:prstGeom prst="ellipse">
                <a:avLst/>
              </a:prstGeom>
              <a:solidFill>
                <a:srgbClr val="FF09F3"/>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29" name="Text Box 27"/>
              <p:cNvSpPr txBox="1">
                <a:spLocks noChangeArrowheads="1"/>
              </p:cNvSpPr>
              <p:nvPr/>
            </p:nvSpPr>
            <p:spPr bwMode="auto">
              <a:xfrm>
                <a:off x="1822" y="185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22" name="Group 41"/>
            <p:cNvGrpSpPr>
              <a:grpSpLocks/>
            </p:cNvGrpSpPr>
            <p:nvPr/>
          </p:nvGrpSpPr>
          <p:grpSpPr bwMode="auto">
            <a:xfrm>
              <a:off x="5074" y="3696"/>
              <a:ext cx="180" cy="173"/>
              <a:chOff x="2636" y="2865"/>
              <a:chExt cx="180" cy="173"/>
            </a:xfrm>
          </p:grpSpPr>
          <p:sp>
            <p:nvSpPr>
              <p:cNvPr id="126" name="Oval 31"/>
              <p:cNvSpPr>
                <a:spLocks noChangeArrowheads="1"/>
              </p:cNvSpPr>
              <p:nvPr/>
            </p:nvSpPr>
            <p:spPr bwMode="auto">
              <a:xfrm>
                <a:off x="2666" y="2899"/>
                <a:ext cx="120" cy="112"/>
              </a:xfrm>
              <a:prstGeom prst="ellipse">
                <a:avLst/>
              </a:prstGeom>
              <a:solidFill>
                <a:srgbClr val="800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27" name="Text Box 28"/>
              <p:cNvSpPr txBox="1">
                <a:spLocks noChangeArrowheads="1"/>
              </p:cNvSpPr>
              <p:nvPr/>
            </p:nvSpPr>
            <p:spPr bwMode="auto">
              <a:xfrm>
                <a:off x="2636" y="2865"/>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23" name="Group 44"/>
            <p:cNvGrpSpPr>
              <a:grpSpLocks/>
            </p:cNvGrpSpPr>
            <p:nvPr/>
          </p:nvGrpSpPr>
          <p:grpSpPr bwMode="auto">
            <a:xfrm>
              <a:off x="4642" y="3465"/>
              <a:ext cx="180" cy="173"/>
              <a:chOff x="4413" y="2323"/>
              <a:chExt cx="180" cy="173"/>
            </a:xfrm>
          </p:grpSpPr>
          <p:sp>
            <p:nvSpPr>
              <p:cNvPr id="124"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25"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grpSp>
      <p:pic>
        <p:nvPicPr>
          <p:cNvPr id="2" name="Picture 1"/>
          <p:cNvPicPr>
            <a:picLocks noChangeAspect="1"/>
          </p:cNvPicPr>
          <p:nvPr/>
        </p:nvPicPr>
        <p:blipFill>
          <a:blip r:embed="rId4"/>
          <a:stretch>
            <a:fillRect/>
          </a:stretch>
        </p:blipFill>
        <p:spPr>
          <a:xfrm>
            <a:off x="127000" y="545883"/>
            <a:ext cx="6616700" cy="4808756"/>
          </a:xfrm>
          <a:prstGeom prst="rect">
            <a:avLst/>
          </a:prstGeom>
        </p:spPr>
      </p:pic>
      <p:sp>
        <p:nvSpPr>
          <p:cNvPr id="135" name="Rectangle 196"/>
          <p:cNvSpPr>
            <a:spLocks noChangeArrowheads="1"/>
          </p:cNvSpPr>
          <p:nvPr/>
        </p:nvSpPr>
        <p:spPr bwMode="auto">
          <a:xfrm>
            <a:off x="0" y="5842556"/>
            <a:ext cx="3814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t>Courtesy of Doug Martinson, LDEO</a:t>
            </a:r>
            <a:endParaRPr lang="en-US" i="1" dirty="0"/>
          </a:p>
        </p:txBody>
      </p:sp>
      <p:sp>
        <p:nvSpPr>
          <p:cNvPr id="3" name="TextBox 2"/>
          <p:cNvSpPr txBox="1"/>
          <p:nvPr/>
        </p:nvSpPr>
        <p:spPr>
          <a:xfrm>
            <a:off x="6899276" y="84218"/>
            <a:ext cx="2244724" cy="1015663"/>
          </a:xfrm>
          <a:prstGeom prst="rect">
            <a:avLst/>
          </a:prstGeom>
          <a:noFill/>
        </p:spPr>
        <p:txBody>
          <a:bodyPr wrap="square" rtlCol="0">
            <a:spAutoFit/>
          </a:bodyPr>
          <a:lstStyle/>
          <a:p>
            <a:r>
              <a:rPr lang="en-US" sz="2000" b="1" dirty="0" smtClean="0">
                <a:solidFill>
                  <a:srgbClr val="333399"/>
                </a:solidFill>
                <a:latin typeface="Times New Roman"/>
                <a:cs typeface="Times New Roman"/>
              </a:rPr>
              <a:t>Role of ‘Events’ delivering warm water to the WAP</a:t>
            </a:r>
            <a:endParaRPr lang="en-US" sz="2000" b="1" dirty="0">
              <a:solidFill>
                <a:srgbClr val="333399"/>
              </a:solidFill>
              <a:latin typeface="Times New Roman"/>
              <a:cs typeface="Times New Roman"/>
            </a:endParaRPr>
          </a:p>
        </p:txBody>
      </p:sp>
    </p:spTree>
    <p:extLst>
      <p:ext uri="{BB962C8B-B14F-4D97-AF65-F5344CB8AC3E}">
        <p14:creationId xmlns:p14="http://schemas.microsoft.com/office/powerpoint/2010/main" val="398610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cross-path velocity.png"/>
          <p:cNvPicPr>
            <a:picLocks noChangeAspect="1"/>
          </p:cNvPicPr>
          <p:nvPr/>
        </p:nvPicPr>
        <p:blipFill rotWithShape="1">
          <a:blip r:embed="rId2" cstate="screen">
            <a:extLst>
              <a:ext uri="{28A0092B-C50C-407E-A947-70E740481C1C}">
                <a14:useLocalDpi xmlns:a14="http://schemas.microsoft.com/office/drawing/2010/main"/>
              </a:ext>
            </a:extLst>
          </a:blip>
          <a:srcRect l="12692" t="5976" r="10611" b="10258"/>
          <a:stretch/>
        </p:blipFill>
        <p:spPr>
          <a:xfrm>
            <a:off x="3881304" y="3402927"/>
            <a:ext cx="4951546" cy="2435171"/>
          </a:xfrm>
          <a:prstGeom prst="rect">
            <a:avLst/>
          </a:prstGeom>
        </p:spPr>
      </p:pic>
      <p:pic>
        <p:nvPicPr>
          <p:cNvPr id="9" name="Picture 8" descr="temperature.png"/>
          <p:cNvPicPr>
            <a:picLocks noChangeAspect="1"/>
          </p:cNvPicPr>
          <p:nvPr/>
        </p:nvPicPr>
        <p:blipFill rotWithShape="1">
          <a:blip r:embed="rId3" cstate="screen">
            <a:extLst>
              <a:ext uri="{28A0092B-C50C-407E-A947-70E740481C1C}">
                <a14:useLocalDpi xmlns:a14="http://schemas.microsoft.com/office/drawing/2010/main"/>
              </a:ext>
            </a:extLst>
          </a:blip>
          <a:srcRect l="13069" t="6603" r="11019" b="10747"/>
          <a:stretch/>
        </p:blipFill>
        <p:spPr>
          <a:xfrm>
            <a:off x="3881304" y="565150"/>
            <a:ext cx="4882915" cy="2406650"/>
          </a:xfrm>
          <a:prstGeom prst="rect">
            <a:avLst/>
          </a:prstGeom>
        </p:spPr>
      </p:pic>
      <p:sp>
        <p:nvSpPr>
          <p:cNvPr id="8" name="Text Box 2"/>
          <p:cNvSpPr txBox="1">
            <a:spLocks noChangeArrowheads="1"/>
          </p:cNvSpPr>
          <p:nvPr/>
        </p:nvSpPr>
        <p:spPr bwMode="auto">
          <a:xfrm>
            <a:off x="228600" y="129520"/>
            <a:ext cx="34671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solidFill>
                  <a:srgbClr val="0000FF"/>
                </a:solidFill>
                <a:effectLst>
                  <a:outerShdw blurRad="38100" dist="38100" dir="2700000" algn="tl">
                    <a:srgbClr val="FFFFFF"/>
                  </a:outerShdw>
                </a:effectLst>
              </a:rPr>
              <a:t>Western Antarctic Peninsula (2011): </a:t>
            </a:r>
          </a:p>
          <a:p>
            <a:endParaRPr lang="en-US" sz="2400" b="1" dirty="0" smtClean="0">
              <a:solidFill>
                <a:srgbClr val="0000FF"/>
              </a:solidFill>
              <a:effectLst>
                <a:outerShdw blurRad="38100" dist="38100" dir="2700000" algn="tl">
                  <a:srgbClr val="FFFFFF"/>
                </a:outerShdw>
              </a:effectLst>
            </a:endParaRPr>
          </a:p>
          <a:p>
            <a:r>
              <a:rPr lang="en-US" sz="2000" i="1" dirty="0" smtClean="0">
                <a:solidFill>
                  <a:srgbClr val="0000FF"/>
                </a:solidFill>
                <a:effectLst>
                  <a:outerShdw blurRad="38100" dist="38100" dir="2700000" algn="tl">
                    <a:srgbClr val="FFFFFF"/>
                  </a:outerShdw>
                </a:effectLst>
              </a:rPr>
              <a:t>Alongshore Variability</a:t>
            </a:r>
            <a:endParaRPr lang="en-US" sz="2000" i="1" dirty="0">
              <a:solidFill>
                <a:srgbClr val="0000FF"/>
              </a:solidFill>
              <a:effectLst>
                <a:outerShdw blurRad="38100" dist="38100" dir="2700000" algn="tl">
                  <a:srgbClr val="FFFFFF"/>
                </a:outerShdw>
              </a:effectLst>
            </a:endParaRPr>
          </a:p>
        </p:txBody>
      </p:sp>
      <p:sp>
        <p:nvSpPr>
          <p:cNvPr id="10" name="TextBox 9"/>
          <p:cNvSpPr txBox="1"/>
          <p:nvPr/>
        </p:nvSpPr>
        <p:spPr>
          <a:xfrm>
            <a:off x="6866466" y="2549963"/>
            <a:ext cx="1805340" cy="369332"/>
          </a:xfrm>
          <a:prstGeom prst="rect">
            <a:avLst/>
          </a:prstGeom>
          <a:noFill/>
        </p:spPr>
        <p:txBody>
          <a:bodyPr wrap="none" rtlCol="0">
            <a:spAutoFit/>
          </a:bodyPr>
          <a:lstStyle/>
          <a:p>
            <a:r>
              <a:rPr lang="en-US" dirty="0" smtClean="0">
                <a:solidFill>
                  <a:schemeClr val="tx2"/>
                </a:solidFill>
                <a:latin typeface="Times New Roman"/>
                <a:cs typeface="Times New Roman"/>
              </a:rPr>
              <a:t>Temperature (°C)</a:t>
            </a:r>
            <a:endParaRPr lang="en-US" dirty="0">
              <a:solidFill>
                <a:schemeClr val="tx2"/>
              </a:solidFill>
              <a:latin typeface="Times New Roman"/>
              <a:cs typeface="Times New Roman"/>
            </a:endParaRPr>
          </a:p>
        </p:txBody>
      </p:sp>
      <p:sp>
        <p:nvSpPr>
          <p:cNvPr id="13" name="TextBox 12"/>
          <p:cNvSpPr txBox="1"/>
          <p:nvPr/>
        </p:nvSpPr>
        <p:spPr>
          <a:xfrm>
            <a:off x="6046913" y="5423932"/>
            <a:ext cx="2667805" cy="369332"/>
          </a:xfrm>
          <a:prstGeom prst="rect">
            <a:avLst/>
          </a:prstGeom>
          <a:noFill/>
        </p:spPr>
        <p:txBody>
          <a:bodyPr wrap="none" rtlCol="0">
            <a:spAutoFit/>
          </a:bodyPr>
          <a:lstStyle/>
          <a:p>
            <a:r>
              <a:rPr lang="en-US" dirty="0" smtClean="0">
                <a:solidFill>
                  <a:srgbClr val="000000"/>
                </a:solidFill>
                <a:latin typeface="Times New Roman"/>
                <a:cs typeface="Times New Roman"/>
              </a:rPr>
              <a:t>Across-path Velocity (m/s)</a:t>
            </a:r>
            <a:endParaRPr lang="en-US" dirty="0">
              <a:solidFill>
                <a:srgbClr val="000000"/>
              </a:solidFill>
              <a:latin typeface="Times New Roman"/>
              <a:cs typeface="Times New Roman"/>
            </a:endParaRPr>
          </a:p>
        </p:txBody>
      </p:sp>
      <p:pic>
        <p:nvPicPr>
          <p:cNvPr id="3" name="Picture 2" descr="map.png"/>
          <p:cNvPicPr>
            <a:picLocks noChangeAspect="1"/>
          </p:cNvPicPr>
          <p:nvPr/>
        </p:nvPicPr>
        <p:blipFill rotWithShape="1">
          <a:blip r:embed="rId4" cstate="screen">
            <a:extLst>
              <a:ext uri="{28A0092B-C50C-407E-A947-70E740481C1C}">
                <a14:useLocalDpi xmlns:a14="http://schemas.microsoft.com/office/drawing/2010/main"/>
              </a:ext>
            </a:extLst>
          </a:blip>
          <a:srcRect l="17856" r="14295" b="11196"/>
          <a:stretch/>
        </p:blipFill>
        <p:spPr>
          <a:xfrm>
            <a:off x="152401" y="1828800"/>
            <a:ext cx="3136900" cy="3283466"/>
          </a:xfrm>
          <a:prstGeom prst="rect">
            <a:avLst/>
          </a:prstGeom>
        </p:spPr>
      </p:pic>
      <p:sp>
        <p:nvSpPr>
          <p:cNvPr id="11" name="TextBox 10"/>
          <p:cNvSpPr txBox="1"/>
          <p:nvPr/>
        </p:nvSpPr>
        <p:spPr>
          <a:xfrm>
            <a:off x="3111500" y="441931"/>
            <a:ext cx="803009" cy="2680648"/>
          </a:xfrm>
          <a:prstGeom prst="rect">
            <a:avLst/>
          </a:prstGeom>
          <a:noFill/>
        </p:spPr>
        <p:txBody>
          <a:bodyPr wrap="square" rtlCol="0">
            <a:spAutoFit/>
          </a:bodyPr>
          <a:lstStyle/>
          <a:p>
            <a:pPr algn="r">
              <a:lnSpc>
                <a:spcPts val="2020"/>
              </a:lnSpc>
            </a:pPr>
            <a:r>
              <a:rPr lang="en-US" sz="1600" dirty="0" smtClean="0">
                <a:latin typeface="Times New Roman"/>
                <a:cs typeface="Times New Roman"/>
              </a:rPr>
              <a:t>0</a:t>
            </a: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r>
              <a:rPr lang="en-US" sz="1600" dirty="0" smtClean="0">
                <a:latin typeface="Times New Roman"/>
                <a:cs typeface="Times New Roman"/>
              </a:rPr>
              <a:t>1000</a:t>
            </a:r>
            <a:endParaRPr lang="en-US" sz="1600" dirty="0">
              <a:latin typeface="Times New Roman"/>
              <a:cs typeface="Times New Roman"/>
            </a:endParaRPr>
          </a:p>
        </p:txBody>
      </p:sp>
      <p:sp>
        <p:nvSpPr>
          <p:cNvPr id="14" name="TextBox 13"/>
          <p:cNvSpPr txBox="1"/>
          <p:nvPr/>
        </p:nvSpPr>
        <p:spPr>
          <a:xfrm>
            <a:off x="3116395" y="3288627"/>
            <a:ext cx="803009" cy="2680648"/>
          </a:xfrm>
          <a:prstGeom prst="rect">
            <a:avLst/>
          </a:prstGeom>
          <a:noFill/>
        </p:spPr>
        <p:txBody>
          <a:bodyPr wrap="square" rtlCol="0">
            <a:spAutoFit/>
          </a:bodyPr>
          <a:lstStyle/>
          <a:p>
            <a:pPr algn="r">
              <a:lnSpc>
                <a:spcPts val="2020"/>
              </a:lnSpc>
            </a:pPr>
            <a:r>
              <a:rPr lang="en-US" sz="1600" dirty="0" smtClean="0">
                <a:latin typeface="Times New Roman"/>
                <a:cs typeface="Times New Roman"/>
              </a:rPr>
              <a:t>0</a:t>
            </a: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a:latin typeface="Times New Roman"/>
              <a:cs typeface="Times New Roman"/>
            </a:endParaRPr>
          </a:p>
          <a:p>
            <a:pPr algn="r">
              <a:lnSpc>
                <a:spcPts val="2020"/>
              </a:lnSpc>
            </a:pPr>
            <a:endParaRPr lang="en-US" sz="1600" dirty="0" smtClean="0">
              <a:latin typeface="Times New Roman"/>
              <a:cs typeface="Times New Roman"/>
            </a:endParaRPr>
          </a:p>
          <a:p>
            <a:pPr algn="r">
              <a:lnSpc>
                <a:spcPts val="2020"/>
              </a:lnSpc>
            </a:pPr>
            <a:r>
              <a:rPr lang="en-US" sz="1600" dirty="0" smtClean="0">
                <a:latin typeface="Times New Roman"/>
                <a:cs typeface="Times New Roman"/>
              </a:rPr>
              <a:t>1000</a:t>
            </a:r>
            <a:endParaRPr lang="en-US" sz="1600" dirty="0">
              <a:latin typeface="Times New Roman"/>
              <a:cs typeface="Times New Roman"/>
            </a:endParaRPr>
          </a:p>
        </p:txBody>
      </p:sp>
      <p:sp>
        <p:nvSpPr>
          <p:cNvPr id="15" name="TextBox 14"/>
          <p:cNvSpPr txBox="1"/>
          <p:nvPr/>
        </p:nvSpPr>
        <p:spPr>
          <a:xfrm>
            <a:off x="3746500" y="2919295"/>
            <a:ext cx="5160387" cy="338554"/>
          </a:xfrm>
          <a:prstGeom prst="rect">
            <a:avLst/>
          </a:prstGeom>
          <a:noFill/>
        </p:spPr>
        <p:txBody>
          <a:bodyPr wrap="none" rtlCol="0">
            <a:spAutoFit/>
          </a:bodyPr>
          <a:lstStyle/>
          <a:p>
            <a:r>
              <a:rPr lang="en-US" sz="1600" dirty="0" smtClean="0">
                <a:latin typeface="Times New Roman"/>
                <a:cs typeface="Times New Roman"/>
              </a:rPr>
              <a:t>0                                          300                                         600</a:t>
            </a:r>
            <a:endParaRPr lang="en-US" sz="1600" dirty="0">
              <a:latin typeface="Times New Roman"/>
              <a:cs typeface="Times New Roman"/>
            </a:endParaRPr>
          </a:p>
        </p:txBody>
      </p:sp>
      <p:sp>
        <p:nvSpPr>
          <p:cNvPr id="16" name="TextBox 15"/>
          <p:cNvSpPr txBox="1"/>
          <p:nvPr/>
        </p:nvSpPr>
        <p:spPr>
          <a:xfrm>
            <a:off x="5639700" y="5838098"/>
            <a:ext cx="1352654" cy="338554"/>
          </a:xfrm>
          <a:prstGeom prst="rect">
            <a:avLst/>
          </a:prstGeom>
          <a:noFill/>
        </p:spPr>
        <p:txBody>
          <a:bodyPr wrap="none" rtlCol="0">
            <a:spAutoFit/>
          </a:bodyPr>
          <a:lstStyle/>
          <a:p>
            <a:r>
              <a:rPr lang="en-US" sz="1600" dirty="0" smtClean="0">
                <a:latin typeface="Times New Roman"/>
                <a:cs typeface="Times New Roman"/>
              </a:rPr>
              <a:t>Distance (km)</a:t>
            </a:r>
            <a:endParaRPr lang="en-US" sz="1600" dirty="0">
              <a:latin typeface="Times New Roman"/>
              <a:cs typeface="Times New Roman"/>
            </a:endParaRPr>
          </a:p>
        </p:txBody>
      </p:sp>
      <p:sp>
        <p:nvSpPr>
          <p:cNvPr id="17" name="TextBox 16"/>
          <p:cNvSpPr txBox="1"/>
          <p:nvPr/>
        </p:nvSpPr>
        <p:spPr>
          <a:xfrm>
            <a:off x="8751518" y="565150"/>
            <a:ext cx="313822" cy="2257883"/>
          </a:xfrm>
          <a:prstGeom prst="rect">
            <a:avLst/>
          </a:prstGeom>
          <a:noFill/>
        </p:spPr>
        <p:txBody>
          <a:bodyPr wrap="square" rtlCol="0">
            <a:spAutoFit/>
          </a:bodyPr>
          <a:lstStyle/>
          <a:p>
            <a:pPr>
              <a:lnSpc>
                <a:spcPts val="2120"/>
              </a:lnSpc>
            </a:pPr>
            <a:r>
              <a:rPr lang="en-US" sz="1400" dirty="0" smtClean="0">
                <a:latin typeface="Times New Roman"/>
                <a:cs typeface="Times New Roman"/>
              </a:rPr>
              <a:t>2</a:t>
            </a:r>
          </a:p>
          <a:p>
            <a:pPr>
              <a:lnSpc>
                <a:spcPts val="2120"/>
              </a:lnSpc>
            </a:pPr>
            <a:endParaRPr lang="en-US" sz="1400" dirty="0">
              <a:latin typeface="Times New Roman"/>
              <a:cs typeface="Times New Roman"/>
            </a:endParaRPr>
          </a:p>
          <a:p>
            <a:pPr>
              <a:lnSpc>
                <a:spcPts val="2120"/>
              </a:lnSpc>
            </a:pPr>
            <a:endParaRPr lang="en-US" sz="1400" dirty="0" smtClean="0">
              <a:latin typeface="Times New Roman"/>
              <a:cs typeface="Times New Roman"/>
            </a:endParaRPr>
          </a:p>
          <a:p>
            <a:pPr>
              <a:lnSpc>
                <a:spcPts val="2120"/>
              </a:lnSpc>
            </a:pPr>
            <a:endParaRPr lang="en-US" sz="1400" dirty="0">
              <a:latin typeface="Times New Roman"/>
              <a:cs typeface="Times New Roman"/>
            </a:endParaRPr>
          </a:p>
          <a:p>
            <a:pPr>
              <a:lnSpc>
                <a:spcPts val="2120"/>
              </a:lnSpc>
            </a:pPr>
            <a:endParaRPr lang="en-US" sz="1400" dirty="0" smtClean="0">
              <a:latin typeface="Times New Roman"/>
              <a:cs typeface="Times New Roman"/>
            </a:endParaRPr>
          </a:p>
          <a:p>
            <a:pPr>
              <a:lnSpc>
                <a:spcPts val="2120"/>
              </a:lnSpc>
            </a:pPr>
            <a:endParaRPr lang="en-US" sz="1400" dirty="0" smtClean="0">
              <a:latin typeface="Times New Roman"/>
              <a:cs typeface="Times New Roman"/>
            </a:endParaRPr>
          </a:p>
          <a:p>
            <a:pPr>
              <a:lnSpc>
                <a:spcPts val="2120"/>
              </a:lnSpc>
            </a:pPr>
            <a:endParaRPr lang="en-US" sz="1400" dirty="0">
              <a:latin typeface="Times New Roman"/>
              <a:cs typeface="Times New Roman"/>
            </a:endParaRPr>
          </a:p>
          <a:p>
            <a:pPr>
              <a:lnSpc>
                <a:spcPts val="2120"/>
              </a:lnSpc>
            </a:pPr>
            <a:r>
              <a:rPr lang="en-US" sz="1400" dirty="0" smtClean="0">
                <a:latin typeface="Times New Roman"/>
                <a:cs typeface="Times New Roman"/>
              </a:rPr>
              <a:t>0</a:t>
            </a:r>
            <a:endParaRPr lang="en-US" sz="1400" dirty="0">
              <a:latin typeface="Times New Roman"/>
              <a:cs typeface="Times New Roman"/>
            </a:endParaRPr>
          </a:p>
        </p:txBody>
      </p:sp>
      <p:sp>
        <p:nvSpPr>
          <p:cNvPr id="18" name="TextBox 17"/>
          <p:cNvSpPr txBox="1"/>
          <p:nvPr/>
        </p:nvSpPr>
        <p:spPr>
          <a:xfrm>
            <a:off x="8760421" y="3390227"/>
            <a:ext cx="458032" cy="2348079"/>
          </a:xfrm>
          <a:prstGeom prst="rect">
            <a:avLst/>
          </a:prstGeom>
          <a:noFill/>
        </p:spPr>
        <p:txBody>
          <a:bodyPr wrap="square" rtlCol="0">
            <a:spAutoFit/>
          </a:bodyPr>
          <a:lstStyle/>
          <a:p>
            <a:pPr>
              <a:lnSpc>
                <a:spcPts val="2220"/>
              </a:lnSpc>
            </a:pPr>
            <a:r>
              <a:rPr lang="en-US" sz="1000" dirty="0" smtClean="0">
                <a:latin typeface="Times New Roman"/>
                <a:cs typeface="Times New Roman"/>
              </a:rPr>
              <a:t>0.25</a:t>
            </a:r>
          </a:p>
          <a:p>
            <a:pPr>
              <a:lnSpc>
                <a:spcPts val="2220"/>
              </a:lnSpc>
            </a:pPr>
            <a:endParaRPr lang="en-US" sz="1000" dirty="0" smtClean="0">
              <a:latin typeface="Times New Roman"/>
              <a:cs typeface="Times New Roman"/>
            </a:endParaRPr>
          </a:p>
          <a:p>
            <a:pPr>
              <a:lnSpc>
                <a:spcPts val="2220"/>
              </a:lnSpc>
            </a:pPr>
            <a:endParaRPr lang="en-US" sz="1000" dirty="0">
              <a:latin typeface="Times New Roman"/>
              <a:cs typeface="Times New Roman"/>
            </a:endParaRPr>
          </a:p>
          <a:p>
            <a:pPr>
              <a:lnSpc>
                <a:spcPts val="2220"/>
              </a:lnSpc>
            </a:pPr>
            <a:endParaRPr lang="en-US" sz="1000" dirty="0" smtClean="0">
              <a:latin typeface="Times New Roman"/>
              <a:cs typeface="Times New Roman"/>
            </a:endParaRPr>
          </a:p>
          <a:p>
            <a:pPr>
              <a:lnSpc>
                <a:spcPts val="2220"/>
              </a:lnSpc>
            </a:pPr>
            <a:endParaRPr lang="en-US" sz="1000" dirty="0">
              <a:latin typeface="Times New Roman"/>
              <a:cs typeface="Times New Roman"/>
            </a:endParaRPr>
          </a:p>
          <a:p>
            <a:pPr>
              <a:lnSpc>
                <a:spcPts val="2220"/>
              </a:lnSpc>
            </a:pPr>
            <a:endParaRPr lang="en-US" sz="1000" dirty="0" smtClean="0">
              <a:latin typeface="Times New Roman"/>
              <a:cs typeface="Times New Roman"/>
            </a:endParaRPr>
          </a:p>
          <a:p>
            <a:pPr>
              <a:lnSpc>
                <a:spcPts val="2220"/>
              </a:lnSpc>
            </a:pPr>
            <a:endParaRPr lang="en-US" sz="1000" dirty="0" smtClean="0">
              <a:latin typeface="Times New Roman"/>
              <a:cs typeface="Times New Roman"/>
            </a:endParaRPr>
          </a:p>
          <a:p>
            <a:pPr>
              <a:lnSpc>
                <a:spcPts val="2220"/>
              </a:lnSpc>
            </a:pPr>
            <a:r>
              <a:rPr lang="en-US" sz="1000" dirty="0" smtClean="0">
                <a:latin typeface="Times New Roman"/>
                <a:cs typeface="Times New Roman"/>
              </a:rPr>
              <a:t>-0.25</a:t>
            </a:r>
            <a:endParaRPr lang="en-US" sz="1000" dirty="0">
              <a:latin typeface="Times New Roman"/>
              <a:cs typeface="Times New Roman"/>
            </a:endParaRPr>
          </a:p>
        </p:txBody>
      </p:sp>
      <p:cxnSp>
        <p:nvCxnSpPr>
          <p:cNvPr id="7" name="Straight Connector 6"/>
          <p:cNvCxnSpPr/>
          <p:nvPr/>
        </p:nvCxnSpPr>
        <p:spPr>
          <a:xfrm flipV="1">
            <a:off x="4665134" y="565150"/>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461001" y="558180"/>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256868" y="551210"/>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7052735" y="544240"/>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48602" y="537270"/>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690534" y="3428328"/>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486401" y="3421358"/>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282268" y="3414388"/>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078135" y="3407418"/>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874002" y="3400448"/>
            <a:ext cx="25400" cy="240665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53957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5288" y="474754"/>
            <a:ext cx="5658712" cy="2748307"/>
          </a:xfrm>
          <a:prstGeom prst="rect">
            <a:avLst/>
          </a:prstGeom>
        </p:spPr>
      </p:pic>
      <p:pic>
        <p:nvPicPr>
          <p:cNvPr id="2" name="Picture 1" descr="ru26D_WAP_2011_201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599" y="1848908"/>
            <a:ext cx="3200401" cy="3829024"/>
          </a:xfrm>
          <a:prstGeom prst="rect">
            <a:avLst/>
          </a:prstGeom>
        </p:spPr>
      </p:pic>
      <p:sp>
        <p:nvSpPr>
          <p:cNvPr id="8" name="Text Box 2"/>
          <p:cNvSpPr txBox="1">
            <a:spLocks noChangeArrowheads="1"/>
          </p:cNvSpPr>
          <p:nvPr/>
        </p:nvSpPr>
        <p:spPr bwMode="auto">
          <a:xfrm>
            <a:off x="228600" y="129520"/>
            <a:ext cx="34671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solidFill>
                  <a:srgbClr val="0000FF"/>
                </a:solidFill>
                <a:effectLst>
                  <a:outerShdw blurRad="38100" dist="38100" dir="2700000" algn="tl">
                    <a:srgbClr val="FFFFFF"/>
                  </a:outerShdw>
                </a:effectLst>
              </a:rPr>
              <a:t>Western Antarctic Peninsula (2011-2012) </a:t>
            </a:r>
          </a:p>
          <a:p>
            <a:endParaRPr lang="en-US" sz="2400" b="1" dirty="0" smtClean="0">
              <a:solidFill>
                <a:srgbClr val="0000FF"/>
              </a:solidFill>
              <a:effectLst>
                <a:outerShdw blurRad="38100" dist="38100" dir="2700000" algn="tl">
                  <a:srgbClr val="FFFFFF"/>
                </a:outerShdw>
              </a:effectLst>
            </a:endParaRPr>
          </a:p>
          <a:p>
            <a:r>
              <a:rPr lang="en-US" sz="2000" i="1" dirty="0" smtClean="0">
                <a:solidFill>
                  <a:srgbClr val="0000FF"/>
                </a:solidFill>
                <a:effectLst>
                  <a:outerShdw blurRad="38100" dist="38100" dir="2700000" algn="tl">
                    <a:srgbClr val="FFFFFF"/>
                  </a:outerShdw>
                </a:effectLst>
              </a:rPr>
              <a:t>Alongshore Variability</a:t>
            </a:r>
            <a:endParaRPr lang="en-US" sz="2000" i="1" dirty="0">
              <a:solidFill>
                <a:srgbClr val="0000FF"/>
              </a:solidFill>
              <a:effectLst>
                <a:outerShdw blurRad="38100" dist="38100" dir="2700000" algn="tl">
                  <a:srgbClr val="FFFFFF"/>
                </a:outerShdw>
              </a:effectLst>
            </a:endParaRPr>
          </a:p>
        </p:txBody>
      </p:sp>
      <p:sp>
        <p:nvSpPr>
          <p:cNvPr id="10" name="TextBox 9"/>
          <p:cNvSpPr txBox="1"/>
          <p:nvPr/>
        </p:nvSpPr>
        <p:spPr>
          <a:xfrm>
            <a:off x="7133166" y="2554301"/>
            <a:ext cx="1351652" cy="369332"/>
          </a:xfrm>
          <a:prstGeom prst="rect">
            <a:avLst/>
          </a:prstGeom>
          <a:noFill/>
        </p:spPr>
        <p:txBody>
          <a:bodyPr wrap="none" rtlCol="0">
            <a:spAutoFit/>
          </a:bodyPr>
          <a:lstStyle/>
          <a:p>
            <a:r>
              <a:rPr lang="en-US" dirty="0" smtClean="0">
                <a:solidFill>
                  <a:schemeClr val="bg1"/>
                </a:solidFill>
                <a:latin typeface="Times New Roman"/>
                <a:cs typeface="Times New Roman"/>
              </a:rPr>
              <a:t>Temperature</a:t>
            </a:r>
            <a:endParaRPr lang="en-US" dirty="0">
              <a:solidFill>
                <a:schemeClr val="bg1"/>
              </a:solidFill>
              <a:latin typeface="Times New Roman"/>
              <a:cs typeface="Times New Roman"/>
            </a:endParaRPr>
          </a:p>
        </p:txBody>
      </p:sp>
      <p:pic>
        <p:nvPicPr>
          <p:cNvPr id="6" name="Picture 5"/>
          <p:cNvPicPr>
            <a:picLocks noChangeAspect="1"/>
          </p:cNvPicPr>
          <p:nvPr/>
        </p:nvPicPr>
        <p:blipFill>
          <a:blip r:embed="rId4"/>
          <a:stretch>
            <a:fillRect/>
          </a:stretch>
        </p:blipFill>
        <p:spPr>
          <a:xfrm>
            <a:off x="3487624" y="3403600"/>
            <a:ext cx="5658712" cy="2763043"/>
          </a:xfrm>
          <a:prstGeom prst="rect">
            <a:avLst/>
          </a:prstGeom>
        </p:spPr>
      </p:pic>
      <p:sp>
        <p:nvSpPr>
          <p:cNvPr id="13" name="TextBox 12"/>
          <p:cNvSpPr txBox="1"/>
          <p:nvPr/>
        </p:nvSpPr>
        <p:spPr>
          <a:xfrm>
            <a:off x="7004926" y="5493266"/>
            <a:ext cx="1479892" cy="369332"/>
          </a:xfrm>
          <a:prstGeom prst="rect">
            <a:avLst/>
          </a:prstGeom>
          <a:noFill/>
        </p:spPr>
        <p:txBody>
          <a:bodyPr wrap="none" rtlCol="0">
            <a:spAutoFit/>
          </a:bodyPr>
          <a:lstStyle/>
          <a:p>
            <a:r>
              <a:rPr lang="en-US" dirty="0" smtClean="0">
                <a:solidFill>
                  <a:srgbClr val="FFFFFF"/>
                </a:solidFill>
                <a:latin typeface="Times New Roman"/>
                <a:cs typeface="Times New Roman"/>
              </a:rPr>
              <a:t>Chlorophyll-a</a:t>
            </a:r>
            <a:endParaRPr lang="en-US" dirty="0">
              <a:solidFill>
                <a:srgbClr val="FFFFFF"/>
              </a:solidFill>
              <a:latin typeface="Times New Roman"/>
              <a:cs typeface="Times New Roman"/>
            </a:endParaRPr>
          </a:p>
        </p:txBody>
      </p:sp>
    </p:spTree>
    <p:extLst>
      <p:ext uri="{BB962C8B-B14F-4D97-AF65-F5344CB8AC3E}">
        <p14:creationId xmlns:p14="http://schemas.microsoft.com/office/powerpoint/2010/main" val="30322125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B_figs.0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9183" y="3059664"/>
            <a:ext cx="5244817" cy="3181007"/>
          </a:xfrm>
          <a:prstGeom prst="rect">
            <a:avLst/>
          </a:prstGeom>
        </p:spPr>
      </p:pic>
      <p:sp>
        <p:nvSpPr>
          <p:cNvPr id="164872" name="Text Box 8"/>
          <p:cNvSpPr txBox="1">
            <a:spLocks noChangeArrowheads="1"/>
          </p:cNvSpPr>
          <p:nvPr/>
        </p:nvSpPr>
        <p:spPr bwMode="auto">
          <a:xfrm>
            <a:off x="304800" y="76200"/>
            <a:ext cx="8474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800" b="1" dirty="0" smtClean="0">
                <a:solidFill>
                  <a:srgbClr val="0000FF"/>
                </a:solidFill>
              </a:rPr>
              <a:t>Adaptive Sampling of Penguin Habitats</a:t>
            </a:r>
            <a:endParaRPr lang="en-US" sz="2800" b="1" dirty="0">
              <a:solidFill>
                <a:srgbClr val="0000FF"/>
              </a:solidFill>
            </a:endParaRPr>
          </a:p>
        </p:txBody>
      </p:sp>
      <p:pic>
        <p:nvPicPr>
          <p:cNvPr id="164873" name="Picture 9" descr="ADPE summer kernel"/>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69698" y="1295400"/>
            <a:ext cx="4503902"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10" descr="IMGP01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99" y="758031"/>
            <a:ext cx="2156199" cy="183276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64879" name="Line 15"/>
          <p:cNvSpPr>
            <a:spLocks noChangeShapeType="1"/>
          </p:cNvSpPr>
          <p:nvPr/>
        </p:nvSpPr>
        <p:spPr bwMode="auto">
          <a:xfrm flipV="1">
            <a:off x="1739900" y="4432300"/>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1" name="Line 17"/>
          <p:cNvSpPr>
            <a:spLocks noChangeShapeType="1"/>
          </p:cNvSpPr>
          <p:nvPr/>
        </p:nvSpPr>
        <p:spPr bwMode="auto">
          <a:xfrm flipH="1" flipV="1">
            <a:off x="977900" y="44323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2" name="Text Box 18"/>
          <p:cNvSpPr txBox="1">
            <a:spLocks noChangeArrowheads="1"/>
          </p:cNvSpPr>
          <p:nvPr/>
        </p:nvSpPr>
        <p:spPr bwMode="auto">
          <a:xfrm>
            <a:off x="901700" y="4737100"/>
            <a:ext cx="12096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200" b="1"/>
              <a:t>Penguin</a:t>
            </a:r>
          </a:p>
          <a:p>
            <a:pPr algn="ctr"/>
            <a:r>
              <a:rPr lang="en-US" sz="1200" b="1"/>
              <a:t>Foraging </a:t>
            </a:r>
          </a:p>
          <a:p>
            <a:pPr algn="ctr"/>
            <a:r>
              <a:rPr lang="en-US" sz="1200" b="1"/>
              <a:t>locations</a:t>
            </a:r>
          </a:p>
        </p:txBody>
      </p:sp>
      <p:sp>
        <p:nvSpPr>
          <p:cNvPr id="2" name="TextBox 1"/>
          <p:cNvSpPr txBox="1"/>
          <p:nvPr/>
        </p:nvSpPr>
        <p:spPr>
          <a:xfrm>
            <a:off x="0" y="5858639"/>
            <a:ext cx="1808483" cy="369332"/>
          </a:xfrm>
          <a:prstGeom prst="rect">
            <a:avLst/>
          </a:prstGeom>
          <a:noFill/>
        </p:spPr>
        <p:txBody>
          <a:bodyPr wrap="none" rtlCol="0">
            <a:spAutoFit/>
          </a:bodyPr>
          <a:lstStyle/>
          <a:p>
            <a:r>
              <a:rPr lang="en-US" i="1" dirty="0" err="1" smtClean="0">
                <a:latin typeface="Times New Roman"/>
                <a:cs typeface="Times New Roman"/>
              </a:rPr>
              <a:t>Kahl</a:t>
            </a:r>
            <a:r>
              <a:rPr lang="en-US" i="1" dirty="0" smtClean="0">
                <a:latin typeface="Times New Roman"/>
                <a:cs typeface="Times New Roman"/>
              </a:rPr>
              <a:t> et al., 2010</a:t>
            </a:r>
            <a:endParaRPr lang="en-US" i="1" dirty="0">
              <a:latin typeface="Times New Roman"/>
              <a:cs typeface="Times New Roman"/>
            </a:endParaRPr>
          </a:p>
        </p:txBody>
      </p:sp>
      <p:pic>
        <p:nvPicPr>
          <p:cNvPr id="15" name="Picture 5" descr="DSC_0250small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9300" y="4813300"/>
            <a:ext cx="1879883" cy="12885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 descr="Penguin Tracks PAL.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10526" y="599420"/>
            <a:ext cx="2736697" cy="246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4394200" y="1574800"/>
            <a:ext cx="1104900" cy="228600"/>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3799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u06_fv-fm_ribbon_black_200m.png"/>
          <p:cNvPicPr>
            <a:picLocks noChangeAspect="1"/>
          </p:cNvPicPr>
          <p:nvPr/>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0" y="3037819"/>
            <a:ext cx="3877733" cy="3014133"/>
          </a:xfrm>
          <a:prstGeom prst="rect">
            <a:avLst/>
          </a:prstGeom>
        </p:spPr>
      </p:pic>
      <p:pic>
        <p:nvPicPr>
          <p:cNvPr id="7" name="Picture 6" descr="TS_fv-fm-diagram.png"/>
          <p:cNvPicPr>
            <a:picLocks noChangeAspect="1"/>
          </p:cNvPicPr>
          <p:nvPr/>
        </p:nvPicPr>
        <p:blipFill rotWithShape="1">
          <a:blip r:embed="rId4" cstate="screen">
            <a:extLst>
              <a:ext uri="{28A0092B-C50C-407E-A947-70E740481C1C}">
                <a14:useLocalDpi xmlns:a14="http://schemas.microsoft.com/office/drawing/2010/main"/>
              </a:ext>
            </a:extLst>
          </a:blip>
          <a:srcRect l="4887" t="19754" r="7143" b="20404"/>
          <a:stretch/>
        </p:blipFill>
        <p:spPr>
          <a:xfrm>
            <a:off x="3810126" y="1113367"/>
            <a:ext cx="5270374" cy="4639732"/>
          </a:xfrm>
          <a:prstGeom prst="rect">
            <a:avLst/>
          </a:prstGeom>
        </p:spPr>
      </p:pic>
      <p:sp>
        <p:nvSpPr>
          <p:cNvPr id="8" name="Text Box 8"/>
          <p:cNvSpPr txBox="1">
            <a:spLocks noChangeArrowheads="1"/>
          </p:cNvSpPr>
          <p:nvPr/>
        </p:nvSpPr>
        <p:spPr bwMode="auto">
          <a:xfrm>
            <a:off x="568327" y="-8465"/>
            <a:ext cx="84740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2800" b="1" dirty="0" smtClean="0">
                <a:solidFill>
                  <a:srgbClr val="0000FF"/>
                </a:solidFill>
              </a:rPr>
              <a:t>Mapping Phytoplankton Physiology</a:t>
            </a:r>
          </a:p>
          <a:p>
            <a:pPr algn="r"/>
            <a:r>
              <a:rPr lang="en-US" b="1" dirty="0" smtClean="0">
                <a:solidFill>
                  <a:srgbClr val="0000FF"/>
                </a:solidFill>
              </a:rPr>
              <a:t>Rutgers /</a:t>
            </a:r>
            <a:r>
              <a:rPr lang="en-US" b="1" dirty="0" err="1" smtClean="0">
                <a:solidFill>
                  <a:srgbClr val="0000FF"/>
                </a:solidFill>
              </a:rPr>
              <a:t>Satlantic</a:t>
            </a:r>
            <a:r>
              <a:rPr lang="en-US" b="1" dirty="0" smtClean="0">
                <a:solidFill>
                  <a:srgbClr val="0000FF"/>
                </a:solidFill>
              </a:rPr>
              <a:t> </a:t>
            </a:r>
            <a:r>
              <a:rPr lang="en-US" b="1" dirty="0" err="1" smtClean="0">
                <a:solidFill>
                  <a:srgbClr val="0000FF"/>
                </a:solidFill>
              </a:rPr>
              <a:t>FIRe</a:t>
            </a:r>
            <a:r>
              <a:rPr lang="en-US" b="1" dirty="0" smtClean="0">
                <a:solidFill>
                  <a:srgbClr val="0000FF"/>
                </a:solidFill>
              </a:rPr>
              <a:t> Sensor</a:t>
            </a:r>
            <a:endParaRPr lang="en-US" b="1" dirty="0">
              <a:solidFill>
                <a:srgbClr val="0000FF"/>
              </a:solidFill>
            </a:endParaRPr>
          </a:p>
        </p:txBody>
      </p:sp>
      <p:pic>
        <p:nvPicPr>
          <p:cNvPr id="9" name="Picture 8" descr="IMG_941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35115" y="258005"/>
            <a:ext cx="2441367" cy="3124202"/>
          </a:xfrm>
          <a:prstGeom prst="rect">
            <a:avLst/>
          </a:prstGeom>
          <a:ln>
            <a:solidFill>
              <a:srgbClr val="000000"/>
            </a:solidFill>
          </a:ln>
        </p:spPr>
      </p:pic>
    </p:spTree>
    <p:extLst>
      <p:ext uri="{BB962C8B-B14F-4D97-AF65-F5344CB8AC3E}">
        <p14:creationId xmlns:p14="http://schemas.microsoft.com/office/powerpoint/2010/main" val="709022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r>
              <a:rPr lang="en-US" sz="2400" b="1">
                <a:solidFill>
                  <a:srgbClr val="3366FF"/>
                </a:solidFill>
              </a:rPr>
              <a:t>RU-COOL Ross Sea Slocum Glider Deployments: 2011</a:t>
            </a:r>
          </a:p>
        </p:txBody>
      </p:sp>
      <p:pic>
        <p:nvPicPr>
          <p:cNvPr id="10243" name="Picture 4" descr="antarctica_ross_sea_glider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533400"/>
            <a:ext cx="8004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ntarctica_ross_sea_glid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32666" y="3090333"/>
            <a:ext cx="203200" cy="21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ntarctica_ross_sea_glid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505200" y="2438400"/>
            <a:ext cx="203200" cy="21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2558" y="533400"/>
            <a:ext cx="1116445" cy="1071563"/>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908800" y="3924300"/>
            <a:ext cx="2235200" cy="2235200"/>
          </a:xfrm>
          <a:prstGeom prst="ellipse">
            <a:avLst/>
          </a:prstGeom>
        </p:spPr>
      </p:pic>
      <p:sp>
        <p:nvSpPr>
          <p:cNvPr id="9" name="TextBox 8"/>
          <p:cNvSpPr txBox="1"/>
          <p:nvPr/>
        </p:nvSpPr>
        <p:spPr>
          <a:xfrm>
            <a:off x="609600" y="565210"/>
            <a:ext cx="7012958" cy="707886"/>
          </a:xfrm>
          <a:prstGeom prst="rect">
            <a:avLst/>
          </a:prstGeom>
          <a:noFill/>
        </p:spPr>
        <p:txBody>
          <a:bodyPr wrap="none" rtlCol="0">
            <a:spAutoFit/>
          </a:bodyPr>
          <a:lstStyle/>
          <a:p>
            <a:r>
              <a:rPr lang="en-US" sz="2000" b="1" dirty="0" smtClean="0">
                <a:solidFill>
                  <a:srgbClr val="FF0000"/>
                </a:solidFill>
                <a:latin typeface="Times New Roman"/>
                <a:cs typeface="Times New Roman"/>
              </a:rPr>
              <a:t>S</a:t>
            </a:r>
            <a:r>
              <a:rPr lang="en-US" sz="2000" b="1" dirty="0" smtClean="0">
                <a:solidFill>
                  <a:schemeClr val="bg1"/>
                </a:solidFill>
                <a:latin typeface="Times New Roman"/>
                <a:cs typeface="Times New Roman"/>
              </a:rPr>
              <a:t>locum </a:t>
            </a:r>
            <a:r>
              <a:rPr lang="en-US" sz="2000" b="1" dirty="0" smtClean="0">
                <a:solidFill>
                  <a:srgbClr val="FF0000"/>
                </a:solidFill>
                <a:latin typeface="Times New Roman"/>
                <a:cs typeface="Times New Roman"/>
              </a:rPr>
              <a:t>E</a:t>
            </a:r>
            <a:r>
              <a:rPr lang="en-US" sz="2000" b="1" dirty="0" smtClean="0">
                <a:solidFill>
                  <a:schemeClr val="bg1"/>
                </a:solidFill>
                <a:latin typeface="Times New Roman"/>
                <a:cs typeface="Times New Roman"/>
              </a:rPr>
              <a:t>nhanced </a:t>
            </a:r>
            <a:r>
              <a:rPr lang="en-US" sz="2000" b="1" dirty="0" smtClean="0">
                <a:solidFill>
                  <a:srgbClr val="FF0000"/>
                </a:solidFill>
                <a:latin typeface="Times New Roman"/>
                <a:cs typeface="Times New Roman"/>
              </a:rPr>
              <a:t>A</a:t>
            </a:r>
            <a:r>
              <a:rPr lang="en-US" sz="2000" b="1" dirty="0" smtClean="0">
                <a:solidFill>
                  <a:schemeClr val="bg1"/>
                </a:solidFill>
                <a:latin typeface="Times New Roman"/>
                <a:cs typeface="Times New Roman"/>
              </a:rPr>
              <a:t>daptive </a:t>
            </a:r>
            <a:r>
              <a:rPr lang="en-US" sz="2000" b="1" dirty="0" smtClean="0">
                <a:solidFill>
                  <a:srgbClr val="FF0000"/>
                </a:solidFill>
                <a:latin typeface="Times New Roman"/>
                <a:cs typeface="Times New Roman"/>
              </a:rPr>
              <a:t>F</a:t>
            </a:r>
            <a:r>
              <a:rPr lang="en-US" sz="2000" b="1" dirty="0" smtClean="0">
                <a:solidFill>
                  <a:schemeClr val="bg1"/>
                </a:solidFill>
                <a:latin typeface="Times New Roman"/>
                <a:cs typeface="Times New Roman"/>
              </a:rPr>
              <a:t>e </a:t>
            </a:r>
            <a:r>
              <a:rPr lang="en-US" sz="2000" b="1" dirty="0" smtClean="0">
                <a:solidFill>
                  <a:srgbClr val="FF0000"/>
                </a:solidFill>
                <a:latin typeface="Times New Roman"/>
                <a:cs typeface="Times New Roman"/>
              </a:rPr>
              <a:t>A</a:t>
            </a:r>
            <a:r>
              <a:rPr lang="en-US" sz="2000" b="1" dirty="0" smtClean="0">
                <a:solidFill>
                  <a:schemeClr val="bg1"/>
                </a:solidFill>
                <a:latin typeface="Times New Roman"/>
                <a:cs typeface="Times New Roman"/>
              </a:rPr>
              <a:t>lgal </a:t>
            </a:r>
            <a:r>
              <a:rPr lang="en-US" sz="2000" b="1" dirty="0" err="1" smtClean="0">
                <a:solidFill>
                  <a:srgbClr val="FF0000"/>
                </a:solidFill>
                <a:latin typeface="Times New Roman"/>
                <a:cs typeface="Times New Roman"/>
              </a:rPr>
              <a:t>RE</a:t>
            </a:r>
            <a:r>
              <a:rPr lang="en-US" sz="2000" b="1" dirty="0" err="1" smtClean="0">
                <a:solidFill>
                  <a:schemeClr val="bg1"/>
                </a:solidFill>
                <a:latin typeface="Times New Roman"/>
                <a:cs typeface="Times New Roman"/>
              </a:rPr>
              <a:t>search</a:t>
            </a:r>
            <a:r>
              <a:rPr lang="en-US" sz="2000" b="1" dirty="0" smtClean="0">
                <a:solidFill>
                  <a:schemeClr val="bg1"/>
                </a:solidFill>
                <a:latin typeface="Times New Roman"/>
                <a:cs typeface="Times New Roman"/>
              </a:rPr>
              <a:t> in the </a:t>
            </a:r>
            <a:r>
              <a:rPr lang="en-US" sz="2000" b="1" dirty="0" smtClean="0">
                <a:solidFill>
                  <a:srgbClr val="FF0000"/>
                </a:solidFill>
                <a:latin typeface="Times New Roman"/>
                <a:cs typeface="Times New Roman"/>
              </a:rPr>
              <a:t>R</a:t>
            </a:r>
            <a:r>
              <a:rPr lang="en-US" sz="2000" b="1" dirty="0" smtClean="0">
                <a:solidFill>
                  <a:schemeClr val="bg1"/>
                </a:solidFill>
                <a:latin typeface="Times New Roman"/>
                <a:cs typeface="Times New Roman"/>
              </a:rPr>
              <a:t>oss </a:t>
            </a:r>
            <a:r>
              <a:rPr lang="en-US" sz="2000" b="1" dirty="0" smtClean="0">
                <a:solidFill>
                  <a:srgbClr val="FF0000"/>
                </a:solidFill>
                <a:latin typeface="Times New Roman"/>
                <a:cs typeface="Times New Roman"/>
              </a:rPr>
              <a:t>S</a:t>
            </a:r>
            <a:r>
              <a:rPr lang="en-US" sz="2000" b="1" dirty="0" smtClean="0">
                <a:solidFill>
                  <a:schemeClr val="bg1"/>
                </a:solidFill>
                <a:latin typeface="Times New Roman"/>
                <a:cs typeface="Times New Roman"/>
              </a:rPr>
              <a:t>ea  </a:t>
            </a:r>
          </a:p>
          <a:p>
            <a:r>
              <a:rPr lang="en-US" sz="2000" b="1" dirty="0" smtClean="0">
                <a:solidFill>
                  <a:srgbClr val="FF0000"/>
                </a:solidFill>
                <a:latin typeface="Times New Roman"/>
                <a:cs typeface="Times New Roman"/>
              </a:rPr>
              <a:t>SEAFARERS</a:t>
            </a:r>
            <a:endParaRPr lang="en-US" sz="2000" b="1" dirty="0">
              <a:solidFill>
                <a:srgbClr val="FF0000"/>
              </a:solidFill>
              <a:latin typeface="Times New Roman"/>
              <a:cs typeface="Times New Roman"/>
            </a:endParaRPr>
          </a:p>
        </p:txBody>
      </p:sp>
      <p:pic>
        <p:nvPicPr>
          <p:cNvPr id="10" name="Picture 9" descr="Antarctic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1" y="4153106"/>
            <a:ext cx="1803400" cy="1787316"/>
          </a:xfrm>
          <a:prstGeom prst="ellipse">
            <a:avLst/>
          </a:prstGeom>
        </p:spPr>
      </p:pic>
      <p:sp>
        <p:nvSpPr>
          <p:cNvPr id="3" name="Rounded Rectangle 2"/>
          <p:cNvSpPr/>
          <p:nvPr/>
        </p:nvSpPr>
        <p:spPr>
          <a:xfrm>
            <a:off x="1485900" y="4622800"/>
            <a:ext cx="228600" cy="228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047633" y="1441460"/>
            <a:ext cx="3543300" cy="923330"/>
          </a:xfrm>
          <a:prstGeom prst="rect">
            <a:avLst/>
          </a:prstGeom>
        </p:spPr>
        <p:txBody>
          <a:bodyPr wrap="square">
            <a:spAutoFit/>
          </a:bodyPr>
          <a:lstStyle/>
          <a:p>
            <a:pPr algn="r">
              <a:defRPr/>
            </a:pPr>
            <a:r>
              <a:rPr lang="en-US" b="1" i="1" dirty="0">
                <a:solidFill>
                  <a:srgbClr val="FFFFFF"/>
                </a:solidFill>
                <a:latin typeface="Times New Roman" charset="0"/>
              </a:rPr>
              <a:t>Mike </a:t>
            </a:r>
            <a:r>
              <a:rPr lang="en-US" b="1" i="1" dirty="0" err="1">
                <a:solidFill>
                  <a:srgbClr val="FFFFFF"/>
                </a:solidFill>
                <a:latin typeface="Times New Roman" charset="0"/>
              </a:rPr>
              <a:t>Hiscock</a:t>
            </a:r>
            <a:r>
              <a:rPr lang="en-US" b="1" i="1" dirty="0">
                <a:solidFill>
                  <a:srgbClr val="FFFFFF"/>
                </a:solidFill>
                <a:latin typeface="Times New Roman" charset="0"/>
              </a:rPr>
              <a:t>, Adam </a:t>
            </a:r>
            <a:r>
              <a:rPr lang="en-US" b="1" i="1" dirty="0" err="1">
                <a:solidFill>
                  <a:srgbClr val="FFFFFF"/>
                </a:solidFill>
                <a:latin typeface="Times New Roman" charset="0"/>
              </a:rPr>
              <a:t>Kustka</a:t>
            </a:r>
            <a:r>
              <a:rPr lang="en-US" b="1" i="1" dirty="0">
                <a:solidFill>
                  <a:srgbClr val="FFFFFF"/>
                </a:solidFill>
                <a:latin typeface="Times New Roman" charset="0"/>
              </a:rPr>
              <a:t>, </a:t>
            </a:r>
            <a:r>
              <a:rPr lang="en-US" b="1" i="1" dirty="0" smtClean="0">
                <a:solidFill>
                  <a:srgbClr val="FFFFFF"/>
                </a:solidFill>
                <a:latin typeface="Times New Roman" charset="0"/>
              </a:rPr>
              <a:t>Phoebe </a:t>
            </a:r>
            <a:r>
              <a:rPr lang="en-US" b="1" i="1" dirty="0">
                <a:solidFill>
                  <a:srgbClr val="FFFFFF"/>
                </a:solidFill>
                <a:latin typeface="Times New Roman" charset="0"/>
              </a:rPr>
              <a:t>Lam, </a:t>
            </a:r>
            <a:r>
              <a:rPr lang="en-US" b="1" i="1" dirty="0" smtClean="0">
                <a:solidFill>
                  <a:srgbClr val="FFFFFF"/>
                </a:solidFill>
                <a:latin typeface="Times New Roman" charset="0"/>
              </a:rPr>
              <a:t>Chris </a:t>
            </a:r>
            <a:r>
              <a:rPr lang="en-US" b="1" i="1" dirty="0">
                <a:solidFill>
                  <a:srgbClr val="FFFFFF"/>
                </a:solidFill>
                <a:latin typeface="Times New Roman" charset="0"/>
              </a:rPr>
              <a:t>Measures, </a:t>
            </a:r>
            <a:r>
              <a:rPr lang="en-US" b="1" i="1" dirty="0" smtClean="0">
                <a:solidFill>
                  <a:srgbClr val="FFFFFF"/>
                </a:solidFill>
                <a:latin typeface="Times New Roman" charset="0"/>
              </a:rPr>
              <a:t>Allen Milligan, and </a:t>
            </a:r>
            <a:r>
              <a:rPr lang="en-US" b="1" i="1" dirty="0">
                <a:solidFill>
                  <a:srgbClr val="FFFFFF"/>
                </a:solidFill>
                <a:latin typeface="Times New Roman" charset="0"/>
              </a:rPr>
              <a:t>Josh Kohut </a:t>
            </a:r>
          </a:p>
        </p:txBody>
      </p:sp>
    </p:spTree>
    <p:extLst>
      <p:ext uri="{BB962C8B-B14F-4D97-AF65-F5344CB8AC3E}">
        <p14:creationId xmlns:p14="http://schemas.microsoft.com/office/powerpoint/2010/main" val="28391930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marcoos_sst_codar_invert"/>
          <p:cNvPicPr>
            <a:picLocks noChangeAspect="1" noChangeArrowheads="1"/>
          </p:cNvPicPr>
          <p:nvPr/>
        </p:nvPicPr>
        <p:blipFill>
          <a:blip r:embed="rId3"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101600" y="66675"/>
            <a:ext cx="22701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descr="marcoos_ribbons_3d_150m"/>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14563" y="514350"/>
            <a:ext cx="35210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2128838" y="688975"/>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dirty="0"/>
              <a:t>+</a:t>
            </a:r>
          </a:p>
        </p:txBody>
      </p:sp>
      <p:pic>
        <p:nvPicPr>
          <p:cNvPr id="37893" name="Picture 7" descr="marcoos_composite_newcodar_070416_01"/>
          <p:cNvPicPr preferRelativeResize="0">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1218" y="123825"/>
            <a:ext cx="340278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p:cNvPicPr preferRelativeResize="0">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9929"/>
          <a:stretch>
            <a:fillRect/>
          </a:stretch>
        </p:blipFill>
        <p:spPr bwMode="auto">
          <a:xfrm>
            <a:off x="5589588" y="3105150"/>
            <a:ext cx="42672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00" y="3789363"/>
            <a:ext cx="266541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0"/>
          <p:cNvSpPr txBox="1">
            <a:spLocks noChangeArrowheads="1"/>
          </p:cNvSpPr>
          <p:nvPr/>
        </p:nvSpPr>
        <p:spPr bwMode="auto">
          <a:xfrm>
            <a:off x="2655888" y="4232275"/>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a:solidFill>
                  <a:srgbClr val="000000"/>
                </a:solidFill>
              </a:rPr>
              <a:t>+</a:t>
            </a:r>
          </a:p>
        </p:txBody>
      </p:sp>
      <p:sp>
        <p:nvSpPr>
          <p:cNvPr id="37897" name="Text Box 11"/>
          <p:cNvSpPr txBox="1">
            <a:spLocks noChangeArrowheads="1"/>
          </p:cNvSpPr>
          <p:nvPr/>
        </p:nvSpPr>
        <p:spPr bwMode="auto">
          <a:xfrm>
            <a:off x="5684838" y="4162425"/>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a:solidFill>
                  <a:srgbClr val="000000"/>
                </a:solidFill>
              </a:rPr>
              <a:t>=</a:t>
            </a:r>
          </a:p>
        </p:txBody>
      </p:sp>
      <p:pic>
        <p:nvPicPr>
          <p:cNvPr id="3789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90888" y="3916363"/>
            <a:ext cx="2449512"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9" name="Text Box 13"/>
          <p:cNvSpPr txBox="1">
            <a:spLocks noChangeArrowheads="1"/>
          </p:cNvSpPr>
          <p:nvPr/>
        </p:nvSpPr>
        <p:spPr bwMode="auto">
          <a:xfrm>
            <a:off x="527050" y="5843588"/>
            <a:ext cx="16843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Nested Models </a:t>
            </a:r>
          </a:p>
        </p:txBody>
      </p:sp>
      <p:sp>
        <p:nvSpPr>
          <p:cNvPr id="37900" name="Text Box 14"/>
          <p:cNvSpPr txBox="1">
            <a:spLocks noChangeArrowheads="1"/>
          </p:cNvSpPr>
          <p:nvPr/>
        </p:nvSpPr>
        <p:spPr bwMode="auto">
          <a:xfrm>
            <a:off x="3889375" y="5811838"/>
            <a:ext cx="1911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Data Assimilation </a:t>
            </a:r>
          </a:p>
        </p:txBody>
      </p:sp>
      <p:sp>
        <p:nvSpPr>
          <p:cNvPr id="37901" name="Text Box 15"/>
          <p:cNvSpPr txBox="1">
            <a:spLocks noChangeArrowheads="1"/>
          </p:cNvSpPr>
          <p:nvPr/>
        </p:nvSpPr>
        <p:spPr bwMode="auto">
          <a:xfrm>
            <a:off x="6297613" y="5840413"/>
            <a:ext cx="16002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4-D Forecasts </a:t>
            </a:r>
          </a:p>
        </p:txBody>
      </p:sp>
      <p:sp>
        <p:nvSpPr>
          <p:cNvPr id="37902" name="Text Box 5"/>
          <p:cNvSpPr txBox="1">
            <a:spLocks noChangeArrowheads="1"/>
          </p:cNvSpPr>
          <p:nvPr/>
        </p:nvSpPr>
        <p:spPr bwMode="auto">
          <a:xfrm>
            <a:off x="5326063" y="682625"/>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a:t>=</a:t>
            </a:r>
          </a:p>
        </p:txBody>
      </p:sp>
      <p:sp>
        <p:nvSpPr>
          <p:cNvPr id="37903" name="Text Box 13"/>
          <p:cNvSpPr txBox="1">
            <a:spLocks noChangeArrowheads="1"/>
          </p:cNvSpPr>
          <p:nvPr/>
        </p:nvSpPr>
        <p:spPr bwMode="auto">
          <a:xfrm>
            <a:off x="115888" y="3136900"/>
            <a:ext cx="17970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Remote Sensing</a:t>
            </a:r>
          </a:p>
        </p:txBody>
      </p:sp>
      <p:sp>
        <p:nvSpPr>
          <p:cNvPr id="37904" name="Text Box 14"/>
          <p:cNvSpPr txBox="1">
            <a:spLocks noChangeArrowheads="1"/>
          </p:cNvSpPr>
          <p:nvPr/>
        </p:nvSpPr>
        <p:spPr bwMode="auto">
          <a:xfrm>
            <a:off x="3656013" y="3105150"/>
            <a:ext cx="7540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AUVs</a:t>
            </a:r>
          </a:p>
        </p:txBody>
      </p:sp>
      <p:sp>
        <p:nvSpPr>
          <p:cNvPr id="37905" name="Text Box 15"/>
          <p:cNvSpPr txBox="1">
            <a:spLocks noChangeArrowheads="1"/>
          </p:cNvSpPr>
          <p:nvPr/>
        </p:nvSpPr>
        <p:spPr bwMode="auto">
          <a:xfrm>
            <a:off x="5197475" y="3133725"/>
            <a:ext cx="18573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Spatial Nowcasts</a:t>
            </a:r>
          </a:p>
        </p:txBody>
      </p:sp>
    </p:spTree>
    <p:extLst>
      <p:ext uri="{BB962C8B-B14F-4D97-AF65-F5344CB8AC3E}">
        <p14:creationId xmlns:p14="http://schemas.microsoft.com/office/powerpoint/2010/main" val="5862295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_2011021117374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237068"/>
          </a:xfrm>
          <a:prstGeom prst="rect">
            <a:avLst/>
          </a:prstGeom>
        </p:spPr>
      </p:pic>
      <p:pic>
        <p:nvPicPr>
          <p:cNvPr id="7" name="Picture 6" descr="cl_20110203201401-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21200" cy="6237069"/>
          </a:xfrm>
          <a:prstGeom prst="rect">
            <a:avLst/>
          </a:prstGeom>
        </p:spPr>
      </p:pic>
      <p:sp>
        <p:nvSpPr>
          <p:cNvPr id="12" name="TextBox 11"/>
          <p:cNvSpPr txBox="1"/>
          <p:nvPr/>
        </p:nvSpPr>
        <p:spPr>
          <a:xfrm>
            <a:off x="482600" y="161785"/>
            <a:ext cx="9144000" cy="400110"/>
          </a:xfrm>
          <a:prstGeom prst="rect">
            <a:avLst/>
          </a:prstGeom>
          <a:noFill/>
        </p:spPr>
        <p:txBody>
          <a:bodyPr wrap="square" rtlCol="0">
            <a:spAutoFit/>
          </a:bodyPr>
          <a:lstStyle/>
          <a:p>
            <a:r>
              <a:rPr lang="en-US" sz="2000" b="1" dirty="0" smtClean="0">
                <a:solidFill>
                  <a:srgbClr val="FFFFFF"/>
                </a:solidFill>
              </a:rPr>
              <a:t>Modified Circumpolar Deep Water and the Ross Sea Ecosystem</a:t>
            </a:r>
            <a:endParaRPr lang="en-US" sz="2000" b="1" dirty="0">
              <a:solidFill>
                <a:srgbClr val="FFFFFF"/>
              </a:solidFill>
            </a:endParaRPr>
          </a:p>
        </p:txBody>
      </p:sp>
      <p:pic>
        <p:nvPicPr>
          <p:cNvPr id="13" name="Picture 12" descr="ORSI_CLIM_TEMP_250.png"/>
          <p:cNvPicPr>
            <a:picLocks noChangeAspect="1"/>
          </p:cNvPicPr>
          <p:nvPr/>
        </p:nvPicPr>
        <p:blipFill rotWithShape="1">
          <a:blip r:embed="rId4" cstate="screen">
            <a:extLst>
              <a:ext uri="{28A0092B-C50C-407E-A947-70E740481C1C}">
                <a14:useLocalDpi xmlns:a14="http://schemas.microsoft.com/office/drawing/2010/main"/>
              </a:ext>
            </a:extLst>
          </a:blip>
          <a:srcRect l="22409" t="6520" r="19346" b="8213"/>
          <a:stretch/>
        </p:blipFill>
        <p:spPr>
          <a:xfrm>
            <a:off x="585082" y="1701800"/>
            <a:ext cx="3279702" cy="3600904"/>
          </a:xfrm>
          <a:prstGeom prst="rect">
            <a:avLst/>
          </a:prstGeom>
          <a:ln>
            <a:solidFill>
              <a:srgbClr val="000000"/>
            </a:solidFill>
          </a:ln>
        </p:spPr>
      </p:pic>
      <p:sp>
        <p:nvSpPr>
          <p:cNvPr id="14" name="TextBox 13"/>
          <p:cNvSpPr txBox="1"/>
          <p:nvPr/>
        </p:nvSpPr>
        <p:spPr>
          <a:xfrm>
            <a:off x="6261020" y="1353117"/>
            <a:ext cx="1690086" cy="338554"/>
          </a:xfrm>
          <a:prstGeom prst="rect">
            <a:avLst/>
          </a:prstGeom>
          <a:noFill/>
        </p:spPr>
        <p:txBody>
          <a:bodyPr wrap="none" rtlCol="0">
            <a:spAutoFit/>
          </a:bodyPr>
          <a:lstStyle/>
          <a:p>
            <a:r>
              <a:rPr lang="en-US" sz="1600" dirty="0" smtClean="0">
                <a:solidFill>
                  <a:schemeClr val="bg1"/>
                </a:solidFill>
              </a:rPr>
              <a:t>Ross Sea Model</a:t>
            </a:r>
          </a:p>
        </p:txBody>
      </p:sp>
      <p:sp>
        <p:nvSpPr>
          <p:cNvPr id="15" name="TextBox 14"/>
          <p:cNvSpPr txBox="1"/>
          <p:nvPr/>
        </p:nvSpPr>
        <p:spPr>
          <a:xfrm>
            <a:off x="2959975" y="5313283"/>
            <a:ext cx="1078440" cy="338554"/>
          </a:xfrm>
          <a:prstGeom prst="rect">
            <a:avLst/>
          </a:prstGeom>
          <a:noFill/>
        </p:spPr>
        <p:txBody>
          <a:bodyPr wrap="none" rtlCol="0">
            <a:spAutoFit/>
          </a:bodyPr>
          <a:lstStyle/>
          <a:p>
            <a:r>
              <a:rPr lang="en-US" sz="1600" i="1" dirty="0" err="1">
                <a:solidFill>
                  <a:schemeClr val="bg1"/>
                </a:solidFill>
                <a:latin typeface="Times New Roman"/>
                <a:cs typeface="Times New Roman"/>
              </a:rPr>
              <a:t>Orsi</a:t>
            </a:r>
            <a:r>
              <a:rPr lang="en-US" sz="1600" i="1" dirty="0">
                <a:solidFill>
                  <a:schemeClr val="bg1"/>
                </a:solidFill>
                <a:latin typeface="Times New Roman"/>
                <a:cs typeface="Times New Roman"/>
              </a:rPr>
              <a:t> et al. </a:t>
            </a:r>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8741" y="1702846"/>
            <a:ext cx="3552360" cy="35998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Text Box 12"/>
          <p:cNvSpPr txBox="1">
            <a:spLocks noChangeArrowheads="1"/>
          </p:cNvSpPr>
          <p:nvPr/>
        </p:nvSpPr>
        <p:spPr bwMode="auto">
          <a:xfrm>
            <a:off x="7380280" y="5313283"/>
            <a:ext cx="16368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solidFill>
                  <a:schemeClr val="bg1"/>
                </a:solidFill>
                <a:latin typeface="Times New Roman" charset="0"/>
              </a:rPr>
              <a:t>Dinninman</a:t>
            </a:r>
            <a:r>
              <a:rPr lang="en-US" sz="1600" i="1" dirty="0">
                <a:solidFill>
                  <a:schemeClr val="bg1"/>
                </a:solidFill>
                <a:latin typeface="Times New Roman" charset="0"/>
              </a:rPr>
              <a:t> et al. </a:t>
            </a:r>
          </a:p>
        </p:txBody>
      </p:sp>
      <p:sp>
        <p:nvSpPr>
          <p:cNvPr id="18" name="TextBox 17"/>
          <p:cNvSpPr txBox="1"/>
          <p:nvPr/>
        </p:nvSpPr>
        <p:spPr>
          <a:xfrm>
            <a:off x="1086903" y="1353117"/>
            <a:ext cx="2203147" cy="338554"/>
          </a:xfrm>
          <a:prstGeom prst="rect">
            <a:avLst/>
          </a:prstGeom>
          <a:noFill/>
        </p:spPr>
        <p:txBody>
          <a:bodyPr wrap="none" rtlCol="0">
            <a:spAutoFit/>
          </a:bodyPr>
          <a:lstStyle/>
          <a:p>
            <a:r>
              <a:rPr lang="en-US" sz="1600" dirty="0" smtClean="0">
                <a:solidFill>
                  <a:schemeClr val="bg1"/>
                </a:solidFill>
              </a:rPr>
              <a:t>Ross Sea Climatology </a:t>
            </a:r>
          </a:p>
        </p:txBody>
      </p:sp>
      <p:sp>
        <p:nvSpPr>
          <p:cNvPr id="11" name="TextBox 10"/>
          <p:cNvSpPr txBox="1"/>
          <p:nvPr/>
        </p:nvSpPr>
        <p:spPr>
          <a:xfrm>
            <a:off x="392566" y="5302704"/>
            <a:ext cx="1946667" cy="338554"/>
          </a:xfrm>
          <a:prstGeom prst="rect">
            <a:avLst/>
          </a:prstGeom>
          <a:noFill/>
        </p:spPr>
        <p:txBody>
          <a:bodyPr wrap="none" rtlCol="0">
            <a:spAutoFit/>
          </a:bodyPr>
          <a:lstStyle/>
          <a:p>
            <a:r>
              <a:rPr lang="en-US" sz="1600" i="1" dirty="0" smtClean="0">
                <a:solidFill>
                  <a:schemeClr val="bg1"/>
                </a:solidFill>
                <a:latin typeface="Times New Roman"/>
                <a:cs typeface="Times New Roman"/>
              </a:rPr>
              <a:t>Temperature – 250m</a:t>
            </a:r>
          </a:p>
        </p:txBody>
      </p:sp>
    </p:spTree>
    <p:extLst>
      <p:ext uri="{BB962C8B-B14F-4D97-AF65-F5344CB8AC3E}">
        <p14:creationId xmlns:p14="http://schemas.microsoft.com/office/powerpoint/2010/main" val="1819166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u26D_trac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0493"/>
            <a:ext cx="6489699" cy="5340975"/>
          </a:xfrm>
          <a:prstGeom prst="rect">
            <a:avLst/>
          </a:prstGeom>
          <a:ln>
            <a:solidFill>
              <a:schemeClr val="tx1"/>
            </a:solidFill>
          </a:ln>
        </p:spPr>
      </p:pic>
      <p:pic>
        <p:nvPicPr>
          <p:cNvPr id="15" name="Picture 14" descr="CPJ_07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456" y="0"/>
            <a:ext cx="3132544" cy="2095500"/>
          </a:xfrm>
          <a:prstGeom prst="rect">
            <a:avLst/>
          </a:prstGeom>
          <a:ln>
            <a:solidFill>
              <a:schemeClr val="tx1"/>
            </a:solidFill>
          </a:ln>
        </p:spPr>
      </p:pic>
      <p:pic>
        <p:nvPicPr>
          <p:cNvPr id="16" name="Picture 15" descr="CPJ_07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1456" y="4135968"/>
            <a:ext cx="3132543" cy="2095500"/>
          </a:xfrm>
          <a:prstGeom prst="rect">
            <a:avLst/>
          </a:prstGeom>
        </p:spPr>
      </p:pic>
      <p:pic>
        <p:nvPicPr>
          <p:cNvPr id="14" name="Picture 13" descr="CPJ_076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1456" y="2095500"/>
            <a:ext cx="3132544" cy="2095500"/>
          </a:xfrm>
          <a:prstGeom prst="rect">
            <a:avLst/>
          </a:prstGeom>
          <a:ln>
            <a:solidFill>
              <a:schemeClr val="tx1"/>
            </a:solidFill>
          </a:ln>
        </p:spPr>
      </p:pic>
      <p:sp>
        <p:nvSpPr>
          <p:cNvPr id="17" name="TextBox 16"/>
          <p:cNvSpPr txBox="1"/>
          <p:nvPr/>
        </p:nvSpPr>
        <p:spPr>
          <a:xfrm>
            <a:off x="0" y="119965"/>
            <a:ext cx="6061550" cy="646331"/>
          </a:xfrm>
          <a:prstGeom prst="rect">
            <a:avLst/>
          </a:prstGeom>
          <a:noFill/>
        </p:spPr>
        <p:txBody>
          <a:bodyPr wrap="none" rtlCol="0">
            <a:spAutoFit/>
          </a:bodyPr>
          <a:lstStyle/>
          <a:p>
            <a:r>
              <a:rPr lang="en-US" sz="2000" b="1" dirty="0" smtClean="0">
                <a:solidFill>
                  <a:srgbClr val="0000FF"/>
                </a:solidFill>
              </a:rPr>
              <a:t>Deep Glider Mapping of Ross Sea Water Masses</a:t>
            </a:r>
          </a:p>
          <a:p>
            <a:r>
              <a:rPr lang="en-US" sz="1600" b="1" i="1" dirty="0" smtClean="0">
                <a:solidFill>
                  <a:srgbClr val="0000FF"/>
                </a:solidFill>
              </a:rPr>
              <a:t>December 2010-February 2011</a:t>
            </a:r>
            <a:endParaRPr lang="en-US" sz="1600" b="1" i="1" dirty="0">
              <a:solidFill>
                <a:srgbClr val="0000FF"/>
              </a:solidFill>
            </a:endParaRPr>
          </a:p>
        </p:txBody>
      </p:sp>
      <p:sp>
        <p:nvSpPr>
          <p:cNvPr id="2" name="TextBox 1"/>
          <p:cNvSpPr txBox="1"/>
          <p:nvPr/>
        </p:nvSpPr>
        <p:spPr>
          <a:xfrm flipH="1">
            <a:off x="3217330" y="1744808"/>
            <a:ext cx="1930401" cy="2062103"/>
          </a:xfrm>
          <a:prstGeom prst="rect">
            <a:avLst/>
          </a:prstGeom>
          <a:noFill/>
        </p:spPr>
        <p:txBody>
          <a:bodyPr wrap="square" rtlCol="0">
            <a:spAutoFit/>
          </a:bodyPr>
          <a:lstStyle/>
          <a:p>
            <a:r>
              <a:rPr lang="en-US" sz="2000" b="1" dirty="0" smtClean="0">
                <a:solidFill>
                  <a:srgbClr val="0000FF"/>
                </a:solidFill>
              </a:rPr>
              <a:t>RU26D</a:t>
            </a:r>
          </a:p>
          <a:p>
            <a:r>
              <a:rPr lang="en-US" dirty="0" smtClean="0"/>
              <a:t>- Lithium Primary </a:t>
            </a:r>
          </a:p>
          <a:p>
            <a:r>
              <a:rPr lang="en-US" dirty="0" smtClean="0"/>
              <a:t>- 1000m Pump</a:t>
            </a:r>
          </a:p>
          <a:p>
            <a:r>
              <a:rPr lang="en-US" dirty="0" smtClean="0"/>
              <a:t>- CTD</a:t>
            </a:r>
          </a:p>
          <a:p>
            <a:r>
              <a:rPr lang="en-US" dirty="0" smtClean="0"/>
              <a:t>- </a:t>
            </a:r>
            <a:r>
              <a:rPr lang="en-US" dirty="0" err="1" smtClean="0"/>
              <a:t>Optode</a:t>
            </a:r>
            <a:endParaRPr lang="en-US" dirty="0" smtClean="0"/>
          </a:p>
          <a:p>
            <a:r>
              <a:rPr lang="en-US" dirty="0" smtClean="0"/>
              <a:t>- Triplet Puck</a:t>
            </a:r>
          </a:p>
          <a:p>
            <a:endParaRPr lang="en-US" dirty="0" smtClean="0"/>
          </a:p>
        </p:txBody>
      </p:sp>
      <p:cxnSp>
        <p:nvCxnSpPr>
          <p:cNvPr id="4" name="Straight Arrow Connector 3"/>
          <p:cNvCxnSpPr/>
          <p:nvPr/>
        </p:nvCxnSpPr>
        <p:spPr>
          <a:xfrm>
            <a:off x="1727200" y="2370667"/>
            <a:ext cx="1981200" cy="2302933"/>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3138109">
            <a:off x="1898659" y="3490546"/>
            <a:ext cx="1076437" cy="369332"/>
          </a:xfrm>
          <a:prstGeom prst="rect">
            <a:avLst/>
          </a:prstGeom>
          <a:noFill/>
          <a:scene3d>
            <a:camera prst="orthographicFront">
              <a:rot lat="0" lon="21599978" rev="300000"/>
            </a:camera>
            <a:lightRig rig="threePt" dir="t"/>
          </a:scene3d>
        </p:spPr>
        <p:txBody>
          <a:bodyPr wrap="none" rtlCol="0">
            <a:spAutoFit/>
          </a:bodyPr>
          <a:lstStyle/>
          <a:p>
            <a:r>
              <a:rPr lang="en-US" dirty="0" smtClean="0"/>
              <a:t>~300 km</a:t>
            </a:r>
            <a:endParaRPr lang="en-US" dirty="0"/>
          </a:p>
        </p:txBody>
      </p:sp>
    </p:spTree>
    <p:extLst>
      <p:ext uri="{BB962C8B-B14F-4D97-AF65-F5344CB8AC3E}">
        <p14:creationId xmlns:p14="http://schemas.microsoft.com/office/powerpoint/2010/main" val="14325910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26D_trac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90493"/>
            <a:ext cx="4149256" cy="3414807"/>
          </a:xfrm>
          <a:prstGeom prst="rect">
            <a:avLst/>
          </a:prstGeom>
          <a:ln>
            <a:solidFill>
              <a:schemeClr val="tx1"/>
            </a:solidFill>
          </a:ln>
        </p:spPr>
      </p:pic>
      <p:sp>
        <p:nvSpPr>
          <p:cNvPr id="11" name="Oval 10"/>
          <p:cNvSpPr/>
          <p:nvPr/>
        </p:nvSpPr>
        <p:spPr>
          <a:xfrm>
            <a:off x="1393752" y="2066901"/>
            <a:ext cx="290031" cy="292608"/>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l_2011011811255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626026"/>
            <a:ext cx="3565466" cy="2371174"/>
          </a:xfrm>
          <a:prstGeom prst="rect">
            <a:avLst/>
          </a:prstGeom>
          <a:ln>
            <a:solidFill>
              <a:schemeClr val="tx1"/>
            </a:solidFill>
          </a:ln>
        </p:spPr>
      </p:pic>
      <p:sp>
        <p:nvSpPr>
          <p:cNvPr id="15" name="TextBox 14"/>
          <p:cNvSpPr txBox="1"/>
          <p:nvPr/>
        </p:nvSpPr>
        <p:spPr>
          <a:xfrm>
            <a:off x="0" y="119965"/>
            <a:ext cx="6061550" cy="646331"/>
          </a:xfrm>
          <a:prstGeom prst="rect">
            <a:avLst/>
          </a:prstGeom>
          <a:noFill/>
        </p:spPr>
        <p:txBody>
          <a:bodyPr wrap="none" rtlCol="0">
            <a:spAutoFit/>
          </a:bodyPr>
          <a:lstStyle/>
          <a:p>
            <a:r>
              <a:rPr lang="en-US" sz="2000" b="1" dirty="0" smtClean="0">
                <a:solidFill>
                  <a:srgbClr val="0000FF"/>
                </a:solidFill>
              </a:rPr>
              <a:t>Deep Glider Mapping of Ross Sea Water Masses</a:t>
            </a:r>
          </a:p>
          <a:p>
            <a:r>
              <a:rPr lang="en-US" sz="1600" b="1" i="1" dirty="0" smtClean="0">
                <a:solidFill>
                  <a:srgbClr val="0000FF"/>
                </a:solidFill>
              </a:rPr>
              <a:t>Cross bank section identifies peak MCDW</a:t>
            </a:r>
            <a:endParaRPr lang="en-US" sz="1600" b="1" i="1" dirty="0">
              <a:solidFill>
                <a:srgbClr val="0000FF"/>
              </a:solidFill>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5256" y="2997200"/>
            <a:ext cx="6495510" cy="3238500"/>
          </a:xfrm>
          <a:prstGeom prst="rect">
            <a:avLst/>
          </a:prstGeom>
          <a:ln>
            <a:solidFill>
              <a:schemeClr val="tx1"/>
            </a:solidFill>
          </a:ln>
        </p:spPr>
      </p:pic>
    </p:spTree>
    <p:extLst>
      <p:ext uri="{BB962C8B-B14F-4D97-AF65-F5344CB8AC3E}">
        <p14:creationId xmlns:p14="http://schemas.microsoft.com/office/powerpoint/2010/main" val="28414772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5" name="Picture 4" descr="Screen shot 2012-03-18 at 9.01.4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0168"/>
            <a:ext cx="5107829" cy="6082398"/>
          </a:xfrm>
          <a:prstGeom prst="rect">
            <a:avLst/>
          </a:prstGeom>
        </p:spPr>
      </p:pic>
      <p:sp>
        <p:nvSpPr>
          <p:cNvPr id="4" name="Rectangle 3"/>
          <p:cNvSpPr/>
          <p:nvPr/>
        </p:nvSpPr>
        <p:spPr>
          <a:xfrm>
            <a:off x="523130" y="246796"/>
            <a:ext cx="1342322" cy="923330"/>
          </a:xfrm>
          <a:prstGeom prst="rect">
            <a:avLst/>
          </a:prstGeom>
        </p:spPr>
        <p:txBody>
          <a:bodyPr wrap="none">
            <a:spAutoFit/>
          </a:bodyPr>
          <a:lstStyle/>
          <a:p>
            <a:r>
              <a:rPr lang="en-US" b="1" dirty="0" smtClean="0">
                <a:latin typeface="Times New Roman"/>
                <a:cs typeface="Times New Roman"/>
              </a:rPr>
              <a:t>    0.0 hours</a:t>
            </a:r>
          </a:p>
          <a:p>
            <a:r>
              <a:rPr lang="en-US" b="1" dirty="0" smtClean="0">
                <a:solidFill>
                  <a:srgbClr val="0000FF"/>
                </a:solidFill>
                <a:latin typeface="Times New Roman"/>
                <a:cs typeface="Times New Roman"/>
              </a:rPr>
              <a:t>+  8.5 hours</a:t>
            </a:r>
          </a:p>
          <a:p>
            <a:r>
              <a:rPr lang="en-US" b="1" dirty="0" smtClean="0">
                <a:solidFill>
                  <a:srgbClr val="FF0000"/>
                </a:solidFill>
                <a:latin typeface="Times New Roman"/>
                <a:cs typeface="Times New Roman"/>
              </a:rPr>
              <a:t>+12.5 hours</a:t>
            </a:r>
            <a:endParaRPr lang="en-US" b="1" dirty="0">
              <a:solidFill>
                <a:srgbClr val="FF0000"/>
              </a:solidFill>
              <a:latin typeface="Times New Roman"/>
              <a:cs typeface="Times New Roman"/>
            </a:endParaRPr>
          </a:p>
        </p:txBody>
      </p:sp>
      <p:pic>
        <p:nvPicPr>
          <p:cNvPr id="6" name="Picture 5" descr="big.Pennell.st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7830" y="2191142"/>
            <a:ext cx="3871070" cy="3849341"/>
          </a:xfrm>
          <a:prstGeom prst="rect">
            <a:avLst/>
          </a:prstGeom>
        </p:spPr>
      </p:pic>
      <p:sp>
        <p:nvSpPr>
          <p:cNvPr id="8" name="TextBox 7"/>
          <p:cNvSpPr txBox="1"/>
          <p:nvPr/>
        </p:nvSpPr>
        <p:spPr>
          <a:xfrm>
            <a:off x="5600700" y="1109365"/>
            <a:ext cx="3072213" cy="923330"/>
          </a:xfrm>
          <a:prstGeom prst="rect">
            <a:avLst/>
          </a:prstGeom>
          <a:noFill/>
        </p:spPr>
        <p:txBody>
          <a:bodyPr wrap="none" rtlCol="0">
            <a:spAutoFit/>
          </a:bodyPr>
          <a:lstStyle/>
          <a:p>
            <a:r>
              <a:rPr lang="en-US" b="1" dirty="0" smtClean="0">
                <a:latin typeface="Times New Roman"/>
                <a:cs typeface="Times New Roman"/>
              </a:rPr>
              <a:t>Jan 31, 2011   –    17:36 GMT</a:t>
            </a:r>
          </a:p>
          <a:p>
            <a:r>
              <a:rPr lang="en-US" b="1" dirty="0" smtClean="0">
                <a:solidFill>
                  <a:srgbClr val="0000FF"/>
                </a:solidFill>
                <a:latin typeface="Times New Roman"/>
                <a:cs typeface="Times New Roman"/>
              </a:rPr>
              <a:t>Feb 01, 2011   –    02:15 GMT</a:t>
            </a:r>
          </a:p>
          <a:p>
            <a:r>
              <a:rPr lang="en-US" b="1" dirty="0" smtClean="0">
                <a:solidFill>
                  <a:srgbClr val="FF0000"/>
                </a:solidFill>
                <a:latin typeface="Times New Roman"/>
                <a:cs typeface="Times New Roman"/>
              </a:rPr>
              <a:t>Feb 01, 2011   –    06:00 GMT</a:t>
            </a:r>
            <a:endParaRPr lang="en-US" b="1" dirty="0">
              <a:solidFill>
                <a:srgbClr val="FF0000"/>
              </a:solidFill>
              <a:latin typeface="Times New Roman"/>
              <a:cs typeface="Times New Roman"/>
            </a:endParaRPr>
          </a:p>
        </p:txBody>
      </p:sp>
      <p:sp>
        <p:nvSpPr>
          <p:cNvPr id="9" name="Oval 8"/>
          <p:cNvSpPr/>
          <p:nvPr/>
        </p:nvSpPr>
        <p:spPr>
          <a:xfrm>
            <a:off x="6540500" y="4521200"/>
            <a:ext cx="203200" cy="215900"/>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2"/>
          <p:cNvSpPr txBox="1">
            <a:spLocks noChangeArrowheads="1"/>
          </p:cNvSpPr>
          <p:nvPr/>
        </p:nvSpPr>
        <p:spPr bwMode="auto">
          <a:xfrm>
            <a:off x="6544118" y="40620"/>
            <a:ext cx="24416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0000FF"/>
                </a:solidFill>
                <a:effectLst>
                  <a:outerShdw blurRad="38100" dist="38100" dir="2700000" algn="tl">
                    <a:srgbClr val="FFFFFF"/>
                  </a:outerShdw>
                </a:effectLst>
              </a:rPr>
              <a:t>Time Variability</a:t>
            </a:r>
          </a:p>
          <a:p>
            <a:pPr algn="r"/>
            <a:r>
              <a:rPr lang="en-US" sz="2000" b="1" i="1" dirty="0" smtClean="0">
                <a:solidFill>
                  <a:srgbClr val="0000FF"/>
                </a:solidFill>
                <a:effectLst>
                  <a:outerShdw blurRad="38100" dist="38100" dir="2700000" algn="tl">
                    <a:srgbClr val="FFFFFF"/>
                  </a:outerShdw>
                </a:effectLst>
              </a:rPr>
              <a:t>Single Station</a:t>
            </a:r>
            <a:endParaRPr lang="en-US" sz="2000" b="1" i="1" dirty="0">
              <a:solidFill>
                <a:srgbClr val="0000FF"/>
              </a:solidFill>
              <a:effectLst>
                <a:outerShdw blurRad="38100" dist="38100" dir="2700000" algn="tl">
                  <a:srgbClr val="FFFFFF"/>
                </a:outerShdw>
              </a:effectLst>
            </a:endParaRPr>
          </a:p>
        </p:txBody>
      </p:sp>
    </p:spTree>
    <p:extLst>
      <p:ext uri="{BB962C8B-B14F-4D97-AF65-F5344CB8AC3E}">
        <p14:creationId xmlns:p14="http://schemas.microsoft.com/office/powerpoint/2010/main" val="35460189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ig.Pennell.st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27841" cy="6192882"/>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21932"/>
            <a:ext cx="1993900" cy="2496350"/>
          </a:xfrm>
          <a:prstGeom prst="rect">
            <a:avLst/>
          </a:prstGeom>
          <a:ln>
            <a:solidFill>
              <a:srgbClr val="000000"/>
            </a:solidFill>
          </a:ln>
        </p:spPr>
      </p:pic>
      <p:sp>
        <p:nvSpPr>
          <p:cNvPr id="9" name="Oval 8"/>
          <p:cNvSpPr/>
          <p:nvPr/>
        </p:nvSpPr>
        <p:spPr>
          <a:xfrm>
            <a:off x="2362200" y="3810000"/>
            <a:ext cx="203200" cy="215900"/>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27841" y="125968"/>
            <a:ext cx="2848431" cy="954107"/>
          </a:xfrm>
          <a:prstGeom prst="rect">
            <a:avLst/>
          </a:prstGeom>
          <a:noFill/>
        </p:spPr>
        <p:txBody>
          <a:bodyPr wrap="none" rtlCol="0">
            <a:spAutoFit/>
          </a:bodyPr>
          <a:lstStyle/>
          <a:p>
            <a:pPr algn="r"/>
            <a:r>
              <a:rPr lang="en-US" sz="2800" b="1" dirty="0" smtClean="0">
                <a:solidFill>
                  <a:srgbClr val="333399"/>
                </a:solidFill>
                <a:latin typeface="Times New Roman"/>
                <a:cs typeface="Times New Roman"/>
              </a:rPr>
              <a:t>Intense Sampling </a:t>
            </a:r>
          </a:p>
          <a:p>
            <a:pPr algn="r"/>
            <a:r>
              <a:rPr lang="en-US" sz="2800" b="1" dirty="0" smtClean="0">
                <a:solidFill>
                  <a:srgbClr val="333399"/>
                </a:solidFill>
                <a:latin typeface="Times New Roman"/>
                <a:cs typeface="Times New Roman"/>
              </a:rPr>
              <a:t>in Time</a:t>
            </a:r>
            <a:endParaRPr lang="en-US" sz="2800" b="1" dirty="0">
              <a:solidFill>
                <a:srgbClr val="333399"/>
              </a:solidFill>
              <a:latin typeface="Times New Roman"/>
              <a:cs typeface="Times New Roman"/>
            </a:endParaRPr>
          </a:p>
        </p:txBody>
      </p:sp>
      <p:sp>
        <p:nvSpPr>
          <p:cNvPr id="11" name="TextBox 10"/>
          <p:cNvSpPr txBox="1"/>
          <p:nvPr/>
        </p:nvSpPr>
        <p:spPr>
          <a:xfrm>
            <a:off x="6206512" y="1320800"/>
            <a:ext cx="2936221" cy="338554"/>
          </a:xfrm>
          <a:prstGeom prst="rect">
            <a:avLst/>
          </a:prstGeom>
          <a:noFill/>
        </p:spPr>
        <p:txBody>
          <a:bodyPr wrap="none" rtlCol="0">
            <a:spAutoFit/>
          </a:bodyPr>
          <a:lstStyle/>
          <a:p>
            <a:r>
              <a:rPr lang="en-US" sz="1600" i="1" dirty="0" smtClean="0">
                <a:latin typeface="Times New Roman"/>
                <a:cs typeface="Times New Roman"/>
              </a:rPr>
              <a:t>Courtesy of Bruce Huber, LDEO</a:t>
            </a:r>
            <a:endParaRPr lang="en-US" sz="1600" i="1" dirty="0">
              <a:latin typeface="Times New Roman"/>
              <a:cs typeface="Times New Roman"/>
            </a:endParaRPr>
          </a:p>
        </p:txBody>
      </p:sp>
      <p:cxnSp>
        <p:nvCxnSpPr>
          <p:cNvPr id="13" name="Straight Arrow Connector 12"/>
          <p:cNvCxnSpPr/>
          <p:nvPr/>
        </p:nvCxnSpPr>
        <p:spPr>
          <a:xfrm flipV="1">
            <a:off x="1841500" y="4394200"/>
            <a:ext cx="1772096" cy="5715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MooringMCDW.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3596" y="1652032"/>
            <a:ext cx="5462676" cy="4540850"/>
          </a:xfrm>
          <a:prstGeom prst="rect">
            <a:avLst/>
          </a:prstGeom>
          <a:ln>
            <a:solidFill>
              <a:srgbClr val="000000"/>
            </a:solidFill>
          </a:ln>
        </p:spPr>
      </p:pic>
    </p:spTree>
    <p:extLst>
      <p:ext uri="{BB962C8B-B14F-4D97-AF65-F5344CB8AC3E}">
        <p14:creationId xmlns:p14="http://schemas.microsoft.com/office/powerpoint/2010/main" val="41597655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_20110121105249.jpg"/>
          <p:cNvPicPr>
            <a:picLocks noChangeAspect="1"/>
          </p:cNvPicPr>
          <p:nvPr/>
        </p:nvPicPr>
        <p:blipFill rotWithShape="1">
          <a:blip r:embed="rId2" cstate="screen">
            <a:extLst>
              <a:ext uri="{28A0092B-C50C-407E-A947-70E740481C1C}">
                <a14:useLocalDpi xmlns:a14="http://schemas.microsoft.com/office/drawing/2010/main"/>
              </a:ext>
            </a:extLst>
          </a:blip>
          <a:srcRect b="-4357"/>
          <a:stretch/>
        </p:blipFill>
        <p:spPr>
          <a:xfrm>
            <a:off x="0" y="12700"/>
            <a:ext cx="9144000" cy="6489699"/>
          </a:xfrm>
          <a:prstGeom prst="rect">
            <a:avLst/>
          </a:prstGeom>
        </p:spPr>
      </p:pic>
      <p:pic>
        <p:nvPicPr>
          <p:cNvPr id="7" name="Picture 6" descr="cl_2011020116150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94" y="0"/>
            <a:ext cx="2418906" cy="1608667"/>
          </a:xfrm>
          <a:prstGeom prst="rect">
            <a:avLst/>
          </a:prstGeom>
          <a:ln>
            <a:solidFill>
              <a:srgbClr val="000000"/>
            </a:solidFill>
          </a:ln>
        </p:spPr>
      </p:pic>
      <p:sp>
        <p:nvSpPr>
          <p:cNvPr id="5" name="TextBox 4"/>
          <p:cNvSpPr txBox="1"/>
          <p:nvPr/>
        </p:nvSpPr>
        <p:spPr>
          <a:xfrm>
            <a:off x="0" y="-88903"/>
            <a:ext cx="3729542" cy="646331"/>
          </a:xfrm>
          <a:prstGeom prst="rect">
            <a:avLst/>
          </a:prstGeom>
          <a:noFill/>
        </p:spPr>
        <p:txBody>
          <a:bodyPr wrap="none" rtlCol="0">
            <a:spAutoFit/>
          </a:bodyPr>
          <a:lstStyle/>
          <a:p>
            <a:r>
              <a:rPr lang="en-US" sz="2000" b="1" dirty="0" smtClean="0">
                <a:solidFill>
                  <a:srgbClr val="0000FF"/>
                </a:solidFill>
              </a:rPr>
              <a:t>Line of Sight Glider Missions</a:t>
            </a:r>
          </a:p>
          <a:p>
            <a:r>
              <a:rPr lang="en-US" sz="1600" b="1" i="1" dirty="0" smtClean="0">
                <a:solidFill>
                  <a:srgbClr val="0000FF"/>
                </a:solidFill>
              </a:rPr>
              <a:t>RVIB Nathaniel B. Palmer </a:t>
            </a:r>
          </a:p>
        </p:txBody>
      </p:sp>
    </p:spTree>
    <p:extLst>
      <p:ext uri="{BB962C8B-B14F-4D97-AF65-F5344CB8AC3E}">
        <p14:creationId xmlns:p14="http://schemas.microsoft.com/office/powerpoint/2010/main" val="7589582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l_2011012017423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299" y="165099"/>
            <a:ext cx="2781301" cy="1804902"/>
          </a:xfrm>
          <a:prstGeom prst="rect">
            <a:avLst/>
          </a:prstGeom>
          <a:ln>
            <a:solidFill>
              <a:srgbClr val="000000"/>
            </a:solidFill>
          </a:ln>
        </p:spPr>
      </p:pic>
      <p:grpSp>
        <p:nvGrpSpPr>
          <p:cNvPr id="13" name="Group 12"/>
          <p:cNvGrpSpPr/>
          <p:nvPr/>
        </p:nvGrpSpPr>
        <p:grpSpPr>
          <a:xfrm>
            <a:off x="266700" y="2223633"/>
            <a:ext cx="4241800" cy="3465966"/>
            <a:chOff x="0" y="2692401"/>
            <a:chExt cx="4350994" cy="3547532"/>
          </a:xfrm>
        </p:grpSpPr>
        <p:pic>
          <p:nvPicPr>
            <p:cNvPr id="11" name="Picture 10" descr="ru07_temperature_profile_st02.png"/>
            <p:cNvPicPr>
              <a:picLocks noChangeAspect="1"/>
            </p:cNvPicPr>
            <p:nvPr/>
          </p:nvPicPr>
          <p:blipFill rotWithShape="1">
            <a:blip r:embed="rId3" cstate="screen">
              <a:extLst>
                <a:ext uri="{28A0092B-C50C-407E-A947-70E740481C1C}">
                  <a14:useLocalDpi xmlns:a14="http://schemas.microsoft.com/office/drawing/2010/main"/>
                </a:ext>
              </a:extLst>
            </a:blip>
            <a:srcRect l="5556" t="2778" r="8131" b="3388"/>
            <a:stretch/>
          </p:blipFill>
          <p:spPr>
            <a:xfrm>
              <a:off x="0" y="2692401"/>
              <a:ext cx="4350994" cy="3547532"/>
            </a:xfrm>
            <a:prstGeom prst="rect">
              <a:avLst/>
            </a:prstGeom>
            <a:ln>
              <a:solidFill>
                <a:schemeClr val="tx1"/>
              </a:solidFill>
            </a:ln>
          </p:spPr>
        </p:pic>
        <p:sp>
          <p:nvSpPr>
            <p:cNvPr id="12" name="TextBox 11"/>
            <p:cNvSpPr txBox="1"/>
            <p:nvPr/>
          </p:nvSpPr>
          <p:spPr>
            <a:xfrm>
              <a:off x="2345267" y="5588000"/>
              <a:ext cx="1480506"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grpSp>
      <p:grpSp>
        <p:nvGrpSpPr>
          <p:cNvPr id="15" name="Group 14"/>
          <p:cNvGrpSpPr/>
          <p:nvPr/>
        </p:nvGrpSpPr>
        <p:grpSpPr>
          <a:xfrm>
            <a:off x="4826000" y="2223632"/>
            <a:ext cx="4159812" cy="3465967"/>
            <a:chOff x="2480755" y="2959457"/>
            <a:chExt cx="4148666" cy="3418788"/>
          </a:xfrm>
        </p:grpSpPr>
        <p:pic>
          <p:nvPicPr>
            <p:cNvPr id="5" name="Picture 4" descr="ru07_chlorophyll_profile_st02.png"/>
            <p:cNvPicPr>
              <a:picLocks noChangeAspect="1"/>
            </p:cNvPicPr>
            <p:nvPr/>
          </p:nvPicPr>
          <p:blipFill rotWithShape="1">
            <a:blip r:embed="rId4" cstate="screen">
              <a:extLst>
                <a:ext uri="{28A0092B-C50C-407E-A947-70E740481C1C}">
                  <a14:useLocalDpi xmlns:a14="http://schemas.microsoft.com/office/drawing/2010/main"/>
                </a:ext>
              </a:extLst>
            </a:blip>
            <a:srcRect l="6075" t="3461" r="9684" b="3362"/>
            <a:stretch/>
          </p:blipFill>
          <p:spPr>
            <a:xfrm>
              <a:off x="2480755" y="2959457"/>
              <a:ext cx="4148666" cy="3418788"/>
            </a:xfrm>
            <a:prstGeom prst="rect">
              <a:avLst/>
            </a:prstGeom>
            <a:ln>
              <a:solidFill>
                <a:srgbClr val="000000"/>
              </a:solidFill>
            </a:ln>
          </p:spPr>
        </p:pic>
        <p:sp>
          <p:nvSpPr>
            <p:cNvPr id="14" name="TextBox 13"/>
            <p:cNvSpPr txBox="1"/>
            <p:nvPr/>
          </p:nvSpPr>
          <p:spPr>
            <a:xfrm>
              <a:off x="4940315" y="5757764"/>
              <a:ext cx="1339392" cy="369332"/>
            </a:xfrm>
            <a:prstGeom prst="rect">
              <a:avLst/>
            </a:prstGeom>
            <a:noFill/>
          </p:spPr>
          <p:txBody>
            <a:bodyPr wrap="none" rtlCol="0">
              <a:spAutoFit/>
            </a:bodyPr>
            <a:lstStyle/>
            <a:p>
              <a:r>
                <a:rPr lang="en-US" dirty="0" smtClean="0">
                  <a:solidFill>
                    <a:schemeClr val="bg1"/>
                  </a:solidFill>
                </a:rPr>
                <a:t>Chlorophyll</a:t>
              </a:r>
              <a:endParaRPr lang="en-US" dirty="0">
                <a:solidFill>
                  <a:schemeClr val="bg1"/>
                </a:solidFill>
              </a:endParaRPr>
            </a:p>
          </p:txBody>
        </p:sp>
      </p:grpSp>
      <p:sp>
        <p:nvSpPr>
          <p:cNvPr id="16" name="Text Box 2"/>
          <p:cNvSpPr txBox="1">
            <a:spLocks noChangeArrowheads="1"/>
          </p:cNvSpPr>
          <p:nvPr/>
        </p:nvSpPr>
        <p:spPr bwMode="auto">
          <a:xfrm>
            <a:off x="3748982" y="40620"/>
            <a:ext cx="52368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0000FF"/>
                </a:solidFill>
                <a:effectLst>
                  <a:outerShdw blurRad="38100" dist="38100" dir="2700000" algn="tl">
                    <a:srgbClr val="FFFFFF"/>
                  </a:outerShdw>
                </a:effectLst>
              </a:rPr>
              <a:t>Small Scale Water Mass Variations</a:t>
            </a:r>
          </a:p>
          <a:p>
            <a:pPr algn="r"/>
            <a:r>
              <a:rPr lang="en-US" sz="2000" b="1" i="1" dirty="0" smtClean="0">
                <a:solidFill>
                  <a:srgbClr val="0000FF"/>
                </a:solidFill>
                <a:effectLst>
                  <a:outerShdw blurRad="38100" dist="38100" dir="2700000" algn="tl">
                    <a:srgbClr val="FFFFFF"/>
                  </a:outerShdw>
                </a:effectLst>
              </a:rPr>
              <a:t>Relative to ship sampling</a:t>
            </a:r>
            <a:endParaRPr lang="en-US" sz="2000" b="1" i="1" dirty="0">
              <a:solidFill>
                <a:srgbClr val="0000FF"/>
              </a:solidFill>
              <a:effectLst>
                <a:outerShdw blurRad="38100" dist="38100" dir="2700000" algn="tl">
                  <a:srgbClr val="FFFFFF"/>
                </a:outerShdw>
              </a:effectLst>
            </a:endParaRPr>
          </a:p>
        </p:txBody>
      </p:sp>
      <p:cxnSp>
        <p:nvCxnSpPr>
          <p:cNvPr id="3" name="Straight Arrow Connector 2"/>
          <p:cNvCxnSpPr/>
          <p:nvPr/>
        </p:nvCxnSpPr>
        <p:spPr>
          <a:xfrm flipV="1">
            <a:off x="711200" y="3708400"/>
            <a:ext cx="3175000" cy="25400"/>
          </a:xfrm>
          <a:prstGeom prst="straightConnector1">
            <a:avLst/>
          </a:prstGeom>
          <a:ln w="28575"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56256" y="3771900"/>
            <a:ext cx="839180" cy="369332"/>
          </a:xfrm>
          <a:prstGeom prst="rect">
            <a:avLst/>
          </a:prstGeom>
          <a:noFill/>
        </p:spPr>
        <p:txBody>
          <a:bodyPr wrap="none" rtlCol="0">
            <a:spAutoFit/>
          </a:bodyPr>
          <a:lstStyle/>
          <a:p>
            <a:r>
              <a:rPr lang="en-US" b="1" dirty="0" smtClean="0">
                <a:solidFill>
                  <a:srgbClr val="FF6600"/>
                </a:solidFill>
              </a:rPr>
              <a:t>12 km </a:t>
            </a:r>
            <a:endParaRPr lang="en-US" b="1" dirty="0">
              <a:solidFill>
                <a:srgbClr val="FF6600"/>
              </a:solidFill>
            </a:endParaRPr>
          </a:p>
        </p:txBody>
      </p:sp>
      <p:cxnSp>
        <p:nvCxnSpPr>
          <p:cNvPr id="17" name="Straight Arrow Connector 16"/>
          <p:cNvCxnSpPr/>
          <p:nvPr/>
        </p:nvCxnSpPr>
        <p:spPr>
          <a:xfrm flipV="1">
            <a:off x="5266052" y="3708400"/>
            <a:ext cx="3175000" cy="25400"/>
          </a:xfrm>
          <a:prstGeom prst="straightConnector1">
            <a:avLst/>
          </a:prstGeom>
          <a:ln w="28575"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11108" y="3771900"/>
            <a:ext cx="839180" cy="369332"/>
          </a:xfrm>
          <a:prstGeom prst="rect">
            <a:avLst/>
          </a:prstGeom>
          <a:noFill/>
        </p:spPr>
        <p:txBody>
          <a:bodyPr wrap="none" rtlCol="0">
            <a:spAutoFit/>
          </a:bodyPr>
          <a:lstStyle/>
          <a:p>
            <a:r>
              <a:rPr lang="en-US" b="1" dirty="0" smtClean="0">
                <a:solidFill>
                  <a:srgbClr val="FF6600"/>
                </a:solidFill>
              </a:rPr>
              <a:t>12 km </a:t>
            </a:r>
            <a:endParaRPr lang="en-US" b="1" dirty="0">
              <a:solidFill>
                <a:srgbClr val="FF6600"/>
              </a:solidFill>
            </a:endParaRPr>
          </a:p>
        </p:txBody>
      </p:sp>
      <p:cxnSp>
        <p:nvCxnSpPr>
          <p:cNvPr id="6" name="Straight Arrow Connector 5"/>
          <p:cNvCxnSpPr/>
          <p:nvPr/>
        </p:nvCxnSpPr>
        <p:spPr>
          <a:xfrm flipH="1">
            <a:off x="711201" y="1970001"/>
            <a:ext cx="1600199" cy="3540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311400" y="1970001"/>
            <a:ext cx="2954652" cy="3540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92160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timelapse_20110216_trac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861" t="4279" r="7387" b="8107"/>
          <a:stretch/>
        </p:blipFill>
        <p:spPr>
          <a:xfrm>
            <a:off x="4432300" y="0"/>
            <a:ext cx="4711700" cy="6233943"/>
          </a:xfrm>
          <a:prstGeom prst="rect">
            <a:avLst/>
          </a:prstGeom>
        </p:spPr>
      </p:pic>
      <p:pic>
        <p:nvPicPr>
          <p:cNvPr id="6" name="Picture 5" descr="DSC_246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4432301" cy="2967078"/>
          </a:xfrm>
          <a:prstGeom prst="rect">
            <a:avLst/>
          </a:prstGeom>
        </p:spPr>
      </p:pic>
      <p:pic>
        <p:nvPicPr>
          <p:cNvPr id="7" name="Picture 6"/>
          <p:cNvPicPr>
            <a:picLocks noChangeAspect="1"/>
          </p:cNvPicPr>
          <p:nvPr/>
        </p:nvPicPr>
        <p:blipFill>
          <a:blip r:embed="rId6"/>
          <a:stretch>
            <a:fillRect/>
          </a:stretch>
        </p:blipFill>
        <p:spPr>
          <a:xfrm>
            <a:off x="-1" y="3259178"/>
            <a:ext cx="4434327" cy="2951122"/>
          </a:xfrm>
          <a:prstGeom prst="rect">
            <a:avLst/>
          </a:prstGeom>
        </p:spPr>
      </p:pic>
    </p:spTree>
    <p:extLst>
      <p:ext uri="{BB962C8B-B14F-4D97-AF65-F5344CB8AC3E}">
        <p14:creationId xmlns:p14="http://schemas.microsoft.com/office/powerpoint/2010/main" val="89196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g.Pennell.st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 y="417859"/>
            <a:ext cx="3871070" cy="3849341"/>
          </a:xfrm>
          <a:prstGeom prst="rect">
            <a:avLst/>
          </a:prstGeom>
          <a:ln>
            <a:solidFill>
              <a:schemeClr val="tx1"/>
            </a:solidFill>
          </a:ln>
        </p:spPr>
      </p:pic>
      <p:pic>
        <p:nvPicPr>
          <p:cNvPr id="24" name="Picture 23" descr="CTD_CAST_CROSS_MEAN_SAL_TEMP_OX.tif"/>
          <p:cNvPicPr>
            <a:picLocks noChangeAspect="1"/>
          </p:cNvPicPr>
          <p:nvPr/>
        </p:nvPicPr>
        <p:blipFill rotWithShape="1">
          <a:blip r:embed="rId3" cstate="screen">
            <a:extLst>
              <a:ext uri="{28A0092B-C50C-407E-A947-70E740481C1C}">
                <a14:useLocalDpi xmlns:a14="http://schemas.microsoft.com/office/drawing/2010/main"/>
              </a:ext>
            </a:extLst>
          </a:blip>
          <a:srcRect l="4719" t="1485" r="3697" b="4830"/>
          <a:stretch/>
        </p:blipFill>
        <p:spPr>
          <a:xfrm>
            <a:off x="2705101" y="1289586"/>
            <a:ext cx="6311900" cy="4842467"/>
          </a:xfrm>
          <a:prstGeom prst="roundRect">
            <a:avLst>
              <a:gd name="adj" fmla="val 8594"/>
            </a:avLst>
          </a:prstGeom>
          <a:solidFill>
            <a:srgbClr val="FFFFFF">
              <a:shade val="85000"/>
            </a:srgbClr>
          </a:solidFill>
          <a:ln w="12700" cmpd="sng">
            <a:solidFill>
              <a:srgbClr val="000000"/>
            </a:solidFill>
          </a:ln>
          <a:effectLst/>
        </p:spPr>
      </p:pic>
      <p:sp>
        <p:nvSpPr>
          <p:cNvPr id="7" name="Text Box 2"/>
          <p:cNvSpPr txBox="1">
            <a:spLocks noChangeArrowheads="1"/>
          </p:cNvSpPr>
          <p:nvPr/>
        </p:nvSpPr>
        <p:spPr bwMode="auto">
          <a:xfrm>
            <a:off x="5565365" y="154920"/>
            <a:ext cx="34516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0000FF"/>
                </a:solidFill>
                <a:effectLst>
                  <a:outerShdw blurRad="38100" dist="38100" dir="2700000" algn="tl">
                    <a:srgbClr val="FFFFFF"/>
                  </a:outerShdw>
                </a:effectLst>
              </a:rPr>
              <a:t>Across-Bank Sections</a:t>
            </a:r>
          </a:p>
          <a:p>
            <a:pPr algn="r"/>
            <a:r>
              <a:rPr lang="en-US" sz="2000" b="1" i="1" dirty="0" smtClean="0">
                <a:solidFill>
                  <a:srgbClr val="0000FF"/>
                </a:solidFill>
                <a:effectLst>
                  <a:outerShdw blurRad="38100" dist="38100" dir="2700000" algn="tl">
                    <a:srgbClr val="FFFFFF"/>
                  </a:outerShdw>
                </a:effectLst>
              </a:rPr>
              <a:t>CTD Stations</a:t>
            </a:r>
            <a:endParaRPr lang="en-US" b="1" i="1" dirty="0">
              <a:solidFill>
                <a:srgbClr val="0000FF"/>
              </a:solidFill>
              <a:effectLst>
                <a:outerShdw blurRad="38100" dist="38100" dir="2700000" algn="tl">
                  <a:srgbClr val="FFFFFF"/>
                </a:outerShdw>
              </a:effectLst>
            </a:endParaRPr>
          </a:p>
        </p:txBody>
      </p:sp>
      <p:sp>
        <p:nvSpPr>
          <p:cNvPr id="4" name="TextBox 3"/>
          <p:cNvSpPr txBox="1"/>
          <p:nvPr/>
        </p:nvSpPr>
        <p:spPr>
          <a:xfrm>
            <a:off x="977900" y="5670388"/>
            <a:ext cx="1542159" cy="461665"/>
          </a:xfrm>
          <a:prstGeom prst="rect">
            <a:avLst/>
          </a:prstGeom>
          <a:noFill/>
        </p:spPr>
        <p:txBody>
          <a:bodyPr wrap="none" rtlCol="0">
            <a:spAutoFit/>
          </a:bodyPr>
          <a:lstStyle/>
          <a:p>
            <a:pPr algn="r"/>
            <a:r>
              <a:rPr lang="en-US" sz="2400" i="1" dirty="0" smtClean="0">
                <a:latin typeface="Times New Roman"/>
                <a:cs typeface="Times New Roman"/>
              </a:rPr>
              <a:t>8 Sections </a:t>
            </a:r>
            <a:endParaRPr lang="en-US" sz="2400" i="1" dirty="0">
              <a:latin typeface="Times New Roman"/>
              <a:cs typeface="Times New Roman"/>
            </a:endParaRPr>
          </a:p>
        </p:txBody>
      </p:sp>
      <p:cxnSp>
        <p:nvCxnSpPr>
          <p:cNvPr id="9" name="Straight Connector 8"/>
          <p:cNvCxnSpPr/>
          <p:nvPr/>
        </p:nvCxnSpPr>
        <p:spPr>
          <a:xfrm>
            <a:off x="1016000" y="2146300"/>
            <a:ext cx="1113367" cy="11811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58104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ROSS_CHANNEL_VELOCITY_AVE.png"/>
          <p:cNvPicPr>
            <a:picLocks noChangeAspect="1"/>
          </p:cNvPicPr>
          <p:nvPr/>
        </p:nvPicPr>
        <p:blipFill rotWithShape="1">
          <a:blip r:embed="rId2" cstate="screen">
            <a:extLst>
              <a:ext uri="{28A0092B-C50C-407E-A947-70E740481C1C}">
                <a14:useLocalDpi xmlns:a14="http://schemas.microsoft.com/office/drawing/2010/main"/>
              </a:ext>
            </a:extLst>
          </a:blip>
          <a:srcRect l="11669" t="4607" r="8475" b="8475"/>
          <a:stretch/>
        </p:blipFill>
        <p:spPr>
          <a:xfrm>
            <a:off x="342900" y="928746"/>
            <a:ext cx="8674101" cy="5140207"/>
          </a:xfrm>
          <a:prstGeom prst="rect">
            <a:avLst/>
          </a:prstGeom>
        </p:spPr>
      </p:pic>
      <p:sp>
        <p:nvSpPr>
          <p:cNvPr id="6" name="Text Box 2"/>
          <p:cNvSpPr txBox="1">
            <a:spLocks noChangeArrowheads="1"/>
          </p:cNvSpPr>
          <p:nvPr/>
        </p:nvSpPr>
        <p:spPr bwMode="auto">
          <a:xfrm>
            <a:off x="5565365" y="154920"/>
            <a:ext cx="34516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400" b="1" dirty="0" smtClean="0">
                <a:solidFill>
                  <a:srgbClr val="0000FF"/>
                </a:solidFill>
                <a:effectLst>
                  <a:outerShdw blurRad="38100" dist="38100" dir="2700000" algn="tl">
                    <a:srgbClr val="FFFFFF"/>
                  </a:outerShdw>
                </a:effectLst>
              </a:rPr>
              <a:t>Across-Bank Sections</a:t>
            </a:r>
          </a:p>
          <a:p>
            <a:pPr algn="r"/>
            <a:r>
              <a:rPr lang="en-US" sz="2000" b="1" i="1" dirty="0" smtClean="0">
                <a:solidFill>
                  <a:srgbClr val="0000FF"/>
                </a:solidFill>
                <a:effectLst>
                  <a:outerShdw blurRad="38100" dist="38100" dir="2700000" algn="tl">
                    <a:srgbClr val="FFFFFF"/>
                  </a:outerShdw>
                </a:effectLst>
              </a:rPr>
              <a:t>ADCP Velocity (m/s)</a:t>
            </a:r>
            <a:endParaRPr lang="en-US" b="1" i="1" dirty="0">
              <a:solidFill>
                <a:srgbClr val="0000FF"/>
              </a:solidFill>
              <a:effectLst>
                <a:outerShdw blurRad="38100" dist="38100" dir="2700000" algn="tl">
                  <a:srgbClr val="FFFFFF"/>
                </a:outerShdw>
              </a:effectLst>
            </a:endParaRPr>
          </a:p>
        </p:txBody>
      </p:sp>
    </p:spTree>
    <p:extLst>
      <p:ext uri="{BB962C8B-B14F-4D97-AF65-F5344CB8AC3E}">
        <p14:creationId xmlns:p14="http://schemas.microsoft.com/office/powerpoint/2010/main" val="32429824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5308597" y="2505605"/>
            <a:ext cx="990600" cy="738187"/>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ea typeface="MS PGothic" pitchFamily="34" charset="-128"/>
                <a:cs typeface="MS PGothic" pitchFamily="34" charset="-128"/>
              </a:rPr>
              <a:t>Vessels - </a:t>
            </a:r>
          </a:p>
          <a:p>
            <a:endParaRPr lang="en-US" sz="1400">
              <a:solidFill>
                <a:schemeClr val="bg1"/>
              </a:solidFill>
              <a:latin typeface="Calibri" charset="0"/>
              <a:ea typeface="MS PGothic" pitchFamily="34" charset="-128"/>
              <a:cs typeface="MS PGothic" pitchFamily="34" charset="-128"/>
            </a:endParaRPr>
          </a:p>
          <a:p>
            <a:r>
              <a:rPr lang="en-US" sz="1400">
                <a:solidFill>
                  <a:schemeClr val="bg1"/>
                </a:solidFill>
                <a:latin typeface="Calibri" charset="0"/>
                <a:ea typeface="MS PGothic" pitchFamily="34" charset="-128"/>
                <a:cs typeface="MS PGothic" pitchFamily="34" charset="-128"/>
              </a:rPr>
              <a:t>Satellite</a:t>
            </a:r>
          </a:p>
        </p:txBody>
      </p:sp>
      <p:sp>
        <p:nvSpPr>
          <p:cNvPr id="20482" name="TextBox 7"/>
          <p:cNvSpPr txBox="1">
            <a:spLocks noChangeArrowheads="1"/>
          </p:cNvSpPr>
          <p:nvPr/>
        </p:nvSpPr>
        <p:spPr bwMode="auto">
          <a:xfrm>
            <a:off x="6002335" y="3161242"/>
            <a:ext cx="1492250"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Satellite</a:t>
            </a:r>
          </a:p>
        </p:txBody>
      </p:sp>
      <p:sp>
        <p:nvSpPr>
          <p:cNvPr id="20483" name="TextBox 8"/>
          <p:cNvSpPr txBox="1">
            <a:spLocks noChangeArrowheads="1"/>
          </p:cNvSpPr>
          <p:nvPr/>
        </p:nvSpPr>
        <p:spPr bwMode="auto">
          <a:xfrm>
            <a:off x="6002335" y="3480330"/>
            <a:ext cx="11779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Ships/ Vessels</a:t>
            </a:r>
          </a:p>
        </p:txBody>
      </p:sp>
      <p:sp>
        <p:nvSpPr>
          <p:cNvPr id="20484" name="TextBox 9"/>
          <p:cNvSpPr txBox="1">
            <a:spLocks noChangeArrowheads="1"/>
          </p:cNvSpPr>
          <p:nvPr/>
        </p:nvSpPr>
        <p:spPr bwMode="auto">
          <a:xfrm>
            <a:off x="5951535" y="4193117"/>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REMUS</a:t>
            </a:r>
          </a:p>
        </p:txBody>
      </p:sp>
      <p:sp>
        <p:nvSpPr>
          <p:cNvPr id="20485" name="TextBox 10"/>
          <p:cNvSpPr txBox="1">
            <a:spLocks noChangeArrowheads="1"/>
          </p:cNvSpPr>
          <p:nvPr/>
        </p:nvSpPr>
        <p:spPr bwMode="auto">
          <a:xfrm>
            <a:off x="5951535" y="451220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Modeling</a:t>
            </a:r>
          </a:p>
        </p:txBody>
      </p:sp>
      <p:sp>
        <p:nvSpPr>
          <p:cNvPr id="20486" name="TextBox 11"/>
          <p:cNvSpPr txBox="1">
            <a:spLocks noChangeArrowheads="1"/>
          </p:cNvSpPr>
          <p:nvPr/>
        </p:nvSpPr>
        <p:spPr bwMode="auto">
          <a:xfrm>
            <a:off x="5951535" y="4831292"/>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Leadership</a:t>
            </a:r>
          </a:p>
        </p:txBody>
      </p:sp>
      <p:sp>
        <p:nvSpPr>
          <p:cNvPr id="20487" name="TextBox 12"/>
          <p:cNvSpPr txBox="1">
            <a:spLocks noChangeArrowheads="1"/>
          </p:cNvSpPr>
          <p:nvPr/>
        </p:nvSpPr>
        <p:spPr bwMode="auto">
          <a:xfrm>
            <a:off x="7415210" y="3161242"/>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CODAR</a:t>
            </a:r>
          </a:p>
        </p:txBody>
      </p:sp>
      <p:sp>
        <p:nvSpPr>
          <p:cNvPr id="20488" name="TextBox 13"/>
          <p:cNvSpPr txBox="1">
            <a:spLocks noChangeArrowheads="1"/>
          </p:cNvSpPr>
          <p:nvPr/>
        </p:nvSpPr>
        <p:spPr bwMode="auto">
          <a:xfrm>
            <a:off x="7415210" y="3480330"/>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Glider</a:t>
            </a:r>
          </a:p>
        </p:txBody>
      </p:sp>
      <p:sp>
        <p:nvSpPr>
          <p:cNvPr id="20489" name="TextBox 14"/>
          <p:cNvSpPr txBox="1">
            <a:spLocks noChangeArrowheads="1"/>
          </p:cNvSpPr>
          <p:nvPr/>
        </p:nvSpPr>
        <p:spPr bwMode="auto">
          <a:xfrm>
            <a:off x="7364410" y="4193117"/>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Data Vis.</a:t>
            </a:r>
          </a:p>
        </p:txBody>
      </p:sp>
      <p:sp>
        <p:nvSpPr>
          <p:cNvPr id="20490" name="TextBox 15"/>
          <p:cNvSpPr txBox="1">
            <a:spLocks noChangeArrowheads="1"/>
          </p:cNvSpPr>
          <p:nvPr/>
        </p:nvSpPr>
        <p:spPr bwMode="auto">
          <a:xfrm>
            <a:off x="7364410" y="451220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Security</a:t>
            </a:r>
          </a:p>
        </p:txBody>
      </p:sp>
      <p:sp>
        <p:nvSpPr>
          <p:cNvPr id="20491" name="TextBox 16"/>
          <p:cNvSpPr txBox="1">
            <a:spLocks noChangeArrowheads="1"/>
          </p:cNvSpPr>
          <p:nvPr/>
        </p:nvSpPr>
        <p:spPr bwMode="auto">
          <a:xfrm>
            <a:off x="7364410" y="4831292"/>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Education</a:t>
            </a:r>
          </a:p>
        </p:txBody>
      </p:sp>
      <p:sp>
        <p:nvSpPr>
          <p:cNvPr id="18" name="Rectangle 17"/>
          <p:cNvSpPr/>
          <p:nvPr/>
        </p:nvSpPr>
        <p:spPr>
          <a:xfrm>
            <a:off x="5765797" y="3002492"/>
            <a:ext cx="2436813" cy="1833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93"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0210" y="984780"/>
            <a:ext cx="8132762" cy="2874962"/>
          </a:xfrm>
          <a:prstGeom prst="rect">
            <a:avLst/>
          </a:prstGeom>
          <a:noFill/>
          <a:ln w="34925">
            <a:solidFill>
              <a:schemeClr val="tx1"/>
            </a:solidFill>
            <a:round/>
            <a:headEnd/>
            <a:tailEnd/>
          </a:ln>
        </p:spPr>
      </p:pic>
      <p:sp>
        <p:nvSpPr>
          <p:cNvPr id="20494" name="Text Box 3"/>
          <p:cNvSpPr txBox="1">
            <a:spLocks noChangeArrowheads="1"/>
          </p:cNvSpPr>
          <p:nvPr/>
        </p:nvSpPr>
        <p:spPr bwMode="auto">
          <a:xfrm>
            <a:off x="76197" y="5618692"/>
            <a:ext cx="1828800" cy="338138"/>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CODAR Network</a:t>
            </a:r>
          </a:p>
        </p:txBody>
      </p:sp>
      <p:sp>
        <p:nvSpPr>
          <p:cNvPr id="20495" name="Text Box 4"/>
          <p:cNvSpPr txBox="1">
            <a:spLocks noChangeArrowheads="1"/>
          </p:cNvSpPr>
          <p:nvPr/>
        </p:nvSpPr>
        <p:spPr bwMode="auto">
          <a:xfrm>
            <a:off x="5380035" y="5594880"/>
            <a:ext cx="1441450" cy="338137"/>
          </a:xfrm>
          <a:prstGeom prst="rect">
            <a:avLst/>
          </a:prstGeom>
          <a:noFill/>
          <a:ln w="9525">
            <a:noFill/>
            <a:miter lim="800000"/>
            <a:headEnd/>
            <a:tailEnd/>
          </a:ln>
        </p:spPr>
        <p:txBody>
          <a:bodyPr>
            <a:prstTxWarp prst="textNoShape">
              <a:avLst/>
            </a:prstTxWarp>
            <a:spAutoFit/>
          </a:bodyPr>
          <a:lstStyle/>
          <a:p>
            <a:r>
              <a:rPr lang="en-US" sz="1600" dirty="0">
                <a:latin typeface="Calibri" charset="0"/>
                <a:ea typeface="MS PGothic" pitchFamily="34" charset="-128"/>
                <a:cs typeface="MS PGothic" pitchFamily="34" charset="-128"/>
              </a:rPr>
              <a:t>Glider Fleet</a:t>
            </a:r>
          </a:p>
        </p:txBody>
      </p:sp>
      <p:sp>
        <p:nvSpPr>
          <p:cNvPr id="20496" name="Text Box 5"/>
          <p:cNvSpPr txBox="1">
            <a:spLocks noChangeArrowheads="1"/>
          </p:cNvSpPr>
          <p:nvPr/>
        </p:nvSpPr>
        <p:spPr bwMode="auto">
          <a:xfrm>
            <a:off x="2057397" y="5618692"/>
            <a:ext cx="2933700" cy="581025"/>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L-Band &amp; X-Band Satellite Receivers</a:t>
            </a:r>
          </a:p>
        </p:txBody>
      </p:sp>
      <p:pic>
        <p:nvPicPr>
          <p:cNvPr id="21" name="Picture 8" descr="SideBySideGliders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237160" y="4313767"/>
            <a:ext cx="1739900" cy="1312863"/>
          </a:xfrm>
          <a:prstGeom prst="rect">
            <a:avLst/>
          </a:prstGeom>
          <a:noFill/>
          <a:ln w="25400">
            <a:solidFill>
              <a:schemeClr val="tx1">
                <a:lumMod val="85000"/>
              </a:schemeClr>
            </a:solidFill>
            <a:miter lim="800000"/>
            <a:headEnd/>
            <a:tailEnd/>
          </a:ln>
        </p:spPr>
      </p:pic>
      <p:sp>
        <p:nvSpPr>
          <p:cNvPr id="20498" name="Text Box 10"/>
          <p:cNvSpPr txBox="1">
            <a:spLocks noChangeArrowheads="1"/>
          </p:cNvSpPr>
          <p:nvPr/>
        </p:nvSpPr>
        <p:spPr bwMode="auto">
          <a:xfrm>
            <a:off x="7191372" y="5618692"/>
            <a:ext cx="1876425" cy="581025"/>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3-D Nowcasts</a:t>
            </a:r>
          </a:p>
          <a:p>
            <a:pPr algn="ctr"/>
            <a:r>
              <a:rPr lang="en-US" sz="1600">
                <a:latin typeface="Calibri" charset="0"/>
                <a:ea typeface="MS PGothic" pitchFamily="34" charset="-128"/>
                <a:cs typeface="MS PGothic" pitchFamily="34" charset="-128"/>
              </a:rPr>
              <a:t>&amp; Forecasts</a:t>
            </a:r>
          </a:p>
        </p:txBody>
      </p:sp>
      <p:sp>
        <p:nvSpPr>
          <p:cNvPr id="20499" name="Text Box 18"/>
          <p:cNvSpPr txBox="1">
            <a:spLocks noChangeArrowheads="1"/>
          </p:cNvSpPr>
          <p:nvPr/>
        </p:nvSpPr>
        <p:spPr bwMode="auto">
          <a:xfrm>
            <a:off x="0" y="0"/>
            <a:ext cx="9144000" cy="892552"/>
          </a:xfrm>
          <a:prstGeom prst="rect">
            <a:avLst/>
          </a:prstGeom>
          <a:noFill/>
          <a:ln w="9525">
            <a:noFill/>
            <a:miter lim="800000"/>
            <a:headEnd/>
            <a:tailEnd/>
          </a:ln>
        </p:spPr>
        <p:txBody>
          <a:bodyPr>
            <a:prstTxWarp prst="textNoShape">
              <a:avLst/>
            </a:prstTxWarp>
            <a:spAutoFit/>
          </a:bodyPr>
          <a:lstStyle/>
          <a:p>
            <a:pPr algn="ctr"/>
            <a:r>
              <a:rPr lang="en-US" sz="2800" b="1" dirty="0">
                <a:solidFill>
                  <a:schemeClr val="accent2"/>
                </a:solidFill>
                <a:latin typeface="Times New Roman"/>
                <a:ea typeface="MS PGothic" pitchFamily="34" charset="-128"/>
                <a:cs typeface="Times New Roman"/>
              </a:rPr>
              <a:t>Rutgers University - Coastal Ocean Observation </a:t>
            </a:r>
            <a:r>
              <a:rPr lang="en-US" sz="2800" b="1" dirty="0" smtClean="0">
                <a:solidFill>
                  <a:schemeClr val="accent2"/>
                </a:solidFill>
                <a:latin typeface="Times New Roman"/>
                <a:ea typeface="MS PGothic" pitchFamily="34" charset="-128"/>
                <a:cs typeface="Times New Roman"/>
              </a:rPr>
              <a:t>Lab</a:t>
            </a:r>
          </a:p>
          <a:p>
            <a:pPr algn="ctr"/>
            <a:r>
              <a:rPr lang="en-US" sz="2400" b="1" dirty="0" smtClean="0">
                <a:solidFill>
                  <a:schemeClr val="accent2"/>
                </a:solidFill>
                <a:latin typeface="Times New Roman"/>
                <a:ea typeface="MS PGothic" pitchFamily="34" charset="-128"/>
                <a:cs typeface="Times New Roman"/>
              </a:rPr>
              <a:t>MARACOOS Operations Center </a:t>
            </a:r>
            <a:endParaRPr lang="en-US" sz="2400" b="1" dirty="0">
              <a:solidFill>
                <a:schemeClr val="accent2"/>
              </a:solidFill>
              <a:latin typeface="Times New Roman"/>
              <a:ea typeface="MS PGothic" pitchFamily="34" charset="-128"/>
              <a:cs typeface="Times New Roman"/>
            </a:endParaRPr>
          </a:p>
        </p:txBody>
      </p:sp>
      <p:pic>
        <p:nvPicPr>
          <p:cNvPr id="24" name="Picture 34" descr="XBand_SatelliteDish"/>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279772" y="4337580"/>
            <a:ext cx="1765300" cy="1316037"/>
          </a:xfrm>
          <a:prstGeom prst="rect">
            <a:avLst/>
          </a:prstGeom>
          <a:noFill/>
          <a:ln w="25400">
            <a:solidFill>
              <a:schemeClr val="tx1">
                <a:lumMod val="85000"/>
              </a:schemeClr>
            </a:solidFill>
            <a:miter lim="800000"/>
            <a:headEnd/>
            <a:tailEnd/>
          </a:ln>
        </p:spPr>
      </p:pic>
      <p:pic>
        <p:nvPicPr>
          <p:cNvPr id="25" name="Picture 35" descr="1468414560_d638cdb7d2_o"/>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80960" y="4340755"/>
            <a:ext cx="1746250" cy="1309687"/>
          </a:xfrm>
          <a:prstGeom prst="rect">
            <a:avLst/>
          </a:prstGeom>
          <a:noFill/>
          <a:ln w="25400">
            <a:solidFill>
              <a:schemeClr val="tx1">
                <a:lumMod val="85000"/>
              </a:schemeClr>
            </a:solidFill>
            <a:miter lim="800000"/>
            <a:headEnd/>
            <a:tailEnd/>
          </a:ln>
        </p:spPr>
      </p:pic>
      <p:pic>
        <p:nvPicPr>
          <p:cNvPr id="26" name="Picture 36" descr="20070928 09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7238997" y="4337580"/>
            <a:ext cx="1755775" cy="1316037"/>
          </a:xfrm>
          <a:prstGeom prst="rect">
            <a:avLst/>
          </a:prstGeom>
          <a:noFill/>
          <a:ln w="25400">
            <a:solidFill>
              <a:schemeClr val="tx1">
                <a:lumMod val="85000"/>
              </a:schemeClr>
            </a:solidFill>
            <a:miter lim="800000"/>
            <a:headEnd/>
            <a:tailEnd/>
          </a:ln>
        </p:spPr>
      </p:pic>
      <p:pic>
        <p:nvPicPr>
          <p:cNvPr id="27" name="Picture 6" descr="jen"/>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2016122" y="4337580"/>
            <a:ext cx="1079500" cy="1316037"/>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2937736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368" y="1584325"/>
            <a:ext cx="7772400" cy="1470025"/>
          </a:xfrm>
        </p:spPr>
        <p:txBody>
          <a:bodyPr/>
          <a:lstStyle/>
          <a:p>
            <a:endParaRPr lang="en-US"/>
          </a:p>
        </p:txBody>
      </p:sp>
      <p:sp>
        <p:nvSpPr>
          <p:cNvPr id="3" name="Subtitle 2"/>
          <p:cNvSpPr>
            <a:spLocks noGrp="1"/>
          </p:cNvSpPr>
          <p:nvPr>
            <p:ph type="subTitle" idx="1"/>
          </p:nvPr>
        </p:nvSpPr>
        <p:spPr>
          <a:xfrm>
            <a:off x="1373168" y="3340100"/>
            <a:ext cx="6400800" cy="1752600"/>
          </a:xfrm>
        </p:spPr>
        <p:txBody>
          <a:bodyPr/>
          <a:lstStyle/>
          <a:p>
            <a:endParaRPr lang="en-US"/>
          </a:p>
        </p:txBody>
      </p:sp>
      <p:pic>
        <p:nvPicPr>
          <p:cNvPr id="4" name="Picture 3" descr="ru26d_20110118T0243_20110203T1223_sea-water-temperature_ts_lvl1_lo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29068" y="1146084"/>
            <a:ext cx="4856163" cy="2371173"/>
          </a:xfrm>
          <a:prstGeom prst="rect">
            <a:avLst/>
          </a:prstGeom>
        </p:spPr>
      </p:pic>
      <p:pic>
        <p:nvPicPr>
          <p:cNvPr id="5" name="Picture 4" descr="ru26d_20110118T0243_20110203T1223_oxygen-concentration-in-seawater_ts_lvl1_lo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9068" y="3490670"/>
            <a:ext cx="4856163" cy="2421180"/>
          </a:xfrm>
          <a:prstGeom prst="rect">
            <a:avLst/>
          </a:prstGeom>
        </p:spPr>
      </p:pic>
      <p:pic>
        <p:nvPicPr>
          <p:cNvPr id="6" name="Picture 5" descr="ru26D_track.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904" y="946819"/>
            <a:ext cx="3833130" cy="3154638"/>
          </a:xfrm>
          <a:prstGeom prst="rect">
            <a:avLst/>
          </a:prstGeom>
          <a:ln>
            <a:solidFill>
              <a:schemeClr val="tx1"/>
            </a:solidFill>
          </a:ln>
        </p:spPr>
      </p:pic>
      <p:sp>
        <p:nvSpPr>
          <p:cNvPr id="7" name="Text Box 2"/>
          <p:cNvSpPr txBox="1">
            <a:spLocks noChangeArrowheads="1"/>
          </p:cNvSpPr>
          <p:nvPr/>
        </p:nvSpPr>
        <p:spPr bwMode="auto">
          <a:xfrm>
            <a:off x="203200" y="40620"/>
            <a:ext cx="7865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effectLst>
                  <a:outerShdw blurRad="38100" dist="38100" dir="2700000" algn="tl">
                    <a:srgbClr val="FFFFFF"/>
                  </a:outerShdw>
                </a:effectLst>
              </a:rPr>
              <a:t>Small Scale Water Mass Variations (Time and Space)</a:t>
            </a:r>
            <a:endParaRPr lang="en-US" sz="2400" b="1" dirty="0">
              <a:solidFill>
                <a:srgbClr val="0000FF"/>
              </a:solidFill>
              <a:effectLst>
                <a:outerShdw blurRad="38100" dist="38100" dir="2700000" algn="tl">
                  <a:srgbClr val="FFFFFF"/>
                </a:outerShdw>
              </a:effectLst>
            </a:endParaRPr>
          </a:p>
        </p:txBody>
      </p:sp>
      <p:pic>
        <p:nvPicPr>
          <p:cNvPr id="8" name="Picture 3"/>
          <p:cNvPicPr>
            <a:picLocks noChangeAspect="1" noChangeArrowheads="1"/>
          </p:cNvPicPr>
          <p:nvPr/>
        </p:nvPicPr>
        <p:blipFill>
          <a:blip r:embed="rId5">
            <a:lum bright="10000" contrast="8000"/>
            <a:extLst>
              <a:ext uri="{28A0092B-C50C-407E-A947-70E740481C1C}">
                <a14:useLocalDpi xmlns:a14="http://schemas.microsoft.com/office/drawing/2010/main"/>
              </a:ext>
            </a:extLst>
          </a:blip>
          <a:srcRect/>
          <a:stretch>
            <a:fillRect/>
          </a:stretch>
        </p:blipFill>
        <p:spPr bwMode="auto">
          <a:xfrm>
            <a:off x="543379" y="4204446"/>
            <a:ext cx="2885621" cy="19237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V="1">
            <a:off x="1663700" y="1524000"/>
            <a:ext cx="393700" cy="29845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006600" y="1524000"/>
            <a:ext cx="50800" cy="65405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1917700" y="1981200"/>
            <a:ext cx="88900" cy="19685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1727200" y="1879600"/>
            <a:ext cx="196850" cy="12065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629400" y="1263650"/>
            <a:ext cx="38100" cy="202565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610350" y="3619500"/>
            <a:ext cx="38100" cy="202565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3477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ru26d_20110124T0000-20110130T0000_sea-water-temperature-neutral-density-contours_ts.png"/>
          <p:cNvPicPr>
            <a:picLocks noChangeAspect="1"/>
          </p:cNvPicPr>
          <p:nvPr/>
        </p:nvPicPr>
        <p:blipFill rotWithShape="1">
          <a:blip r:embed="rId2" cstate="screen">
            <a:extLst>
              <a:ext uri="{28A0092B-C50C-407E-A947-70E740481C1C}">
                <a14:useLocalDpi xmlns:a14="http://schemas.microsoft.com/office/drawing/2010/main"/>
              </a:ext>
            </a:extLst>
          </a:blip>
          <a:srcRect l="6224" t="22791" r="6039" b="25531"/>
          <a:stretch/>
        </p:blipFill>
        <p:spPr>
          <a:xfrm>
            <a:off x="266700" y="2260601"/>
            <a:ext cx="8768322" cy="387349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6" name="Text Box 2"/>
          <p:cNvSpPr txBox="1">
            <a:spLocks noChangeArrowheads="1"/>
          </p:cNvSpPr>
          <p:nvPr/>
        </p:nvSpPr>
        <p:spPr bwMode="auto">
          <a:xfrm>
            <a:off x="203200" y="40620"/>
            <a:ext cx="7865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effectLst>
                  <a:outerShdw blurRad="38100" dist="38100" dir="2700000" algn="tl">
                    <a:srgbClr val="FFFFFF"/>
                  </a:outerShdw>
                </a:effectLst>
              </a:rPr>
              <a:t>Small Scale Water Mass Variations (Time and Space)</a:t>
            </a:r>
            <a:endParaRPr lang="en-US" sz="2400" b="1" dirty="0">
              <a:solidFill>
                <a:srgbClr val="0000FF"/>
              </a:solidFill>
              <a:effectLst>
                <a:outerShdw blurRad="38100" dist="38100" dir="2700000" algn="tl">
                  <a:srgbClr val="FFFFFF"/>
                </a:outerShdw>
              </a:effectLst>
            </a:endParaRPr>
          </a:p>
        </p:txBody>
      </p:sp>
      <p:pic>
        <p:nvPicPr>
          <p:cNvPr id="7" name="Picture 6" descr="ru26D_trac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93755" y="523852"/>
            <a:ext cx="2434345" cy="2003448"/>
          </a:xfrm>
          <a:prstGeom prst="rect">
            <a:avLst/>
          </a:prstGeom>
          <a:ln>
            <a:solidFill>
              <a:schemeClr val="tx1"/>
            </a:solidFill>
          </a:ln>
        </p:spPr>
      </p:pic>
      <p:cxnSp>
        <p:nvCxnSpPr>
          <p:cNvPr id="10" name="Straight Connector 9"/>
          <p:cNvCxnSpPr/>
          <p:nvPr/>
        </p:nvCxnSpPr>
        <p:spPr>
          <a:xfrm flipV="1">
            <a:off x="4356100" y="2590800"/>
            <a:ext cx="38100" cy="2908300"/>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493000" y="889000"/>
            <a:ext cx="190500" cy="1651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683500" y="889000"/>
            <a:ext cx="0" cy="427567"/>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pic>
        <p:nvPicPr>
          <p:cNvPr id="8" name="Picture 7" descr="TidalEllipseK1.pdf"/>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19096" r="4776" b="1563"/>
          <a:stretch/>
        </p:blipFill>
        <p:spPr>
          <a:xfrm>
            <a:off x="88900" y="536552"/>
            <a:ext cx="5257800" cy="5669297"/>
          </a:xfrm>
          <a:prstGeom prst="rect">
            <a:avLst/>
          </a:prstGeom>
          <a:solidFill>
            <a:schemeClr val="bg1"/>
          </a:solidFill>
          <a:ln>
            <a:solidFill>
              <a:srgbClr val="000000"/>
            </a:solidFill>
          </a:ln>
        </p:spPr>
      </p:pic>
    </p:spTree>
    <p:extLst>
      <p:ext uri="{BB962C8B-B14F-4D97-AF65-F5344CB8AC3E}">
        <p14:creationId xmlns:p14="http://schemas.microsoft.com/office/powerpoint/2010/main" val="2104165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L_comp_seaic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121025"/>
            <a:ext cx="591846" cy="6084950"/>
          </a:xfrm>
          <a:prstGeom prst="rect">
            <a:avLst/>
          </a:prstGeom>
        </p:spPr>
      </p:pic>
      <p:pic>
        <p:nvPicPr>
          <p:cNvPr id="3" name="Picture 2" descr="CHL_comp_seaic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803900" cy="6167876"/>
          </a:xfrm>
          <a:prstGeom prst="rect">
            <a:avLst/>
          </a:prstGeom>
        </p:spPr>
      </p:pic>
      <p:sp>
        <p:nvSpPr>
          <p:cNvPr id="4" name="Rectangle 3"/>
          <p:cNvSpPr/>
          <p:nvPr/>
        </p:nvSpPr>
        <p:spPr>
          <a:xfrm rot="1929671">
            <a:off x="2305814" y="2814984"/>
            <a:ext cx="818900" cy="1580350"/>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1929671">
            <a:off x="1649051" y="2311080"/>
            <a:ext cx="526311" cy="117429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2"/>
          <p:cNvSpPr txBox="1">
            <a:spLocks noChangeArrowheads="1"/>
          </p:cNvSpPr>
          <p:nvPr/>
        </p:nvSpPr>
        <p:spPr bwMode="auto">
          <a:xfrm>
            <a:off x="6101788" y="9048"/>
            <a:ext cx="3042212"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2400" b="1" dirty="0" smtClean="0">
                <a:solidFill>
                  <a:srgbClr val="0000FF"/>
                </a:solidFill>
                <a:effectLst>
                  <a:outerShdw blurRad="38100" dist="38100" dir="2700000" algn="tl">
                    <a:srgbClr val="FFFFFF"/>
                  </a:outerShdw>
                </a:effectLst>
              </a:rPr>
              <a:t>Contrasting response across the banks</a:t>
            </a:r>
            <a:endParaRPr lang="en-US" sz="2000" b="1" i="1" dirty="0">
              <a:solidFill>
                <a:srgbClr val="0000FF"/>
              </a:solidFill>
              <a:effectLst>
                <a:outerShdw blurRad="38100" dist="38100" dir="2700000" algn="tl">
                  <a:srgbClr val="FFFFFF"/>
                </a:outerShdw>
              </a:effectLst>
            </a:endParaRPr>
          </a:p>
        </p:txBody>
      </p:sp>
      <p:pic>
        <p:nvPicPr>
          <p:cNvPr id="7" name="Picture 6" descr="TidalEllipseK1.pdf"/>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19096" r="4776" b="1563"/>
          <a:stretch/>
        </p:blipFill>
        <p:spPr>
          <a:xfrm>
            <a:off x="6535446" y="3417743"/>
            <a:ext cx="2585852" cy="2788232"/>
          </a:xfrm>
          <a:prstGeom prst="rect">
            <a:avLst/>
          </a:prstGeom>
          <a:solidFill>
            <a:schemeClr val="bg1"/>
          </a:solidFill>
          <a:ln>
            <a:solidFill>
              <a:srgbClr val="000000"/>
            </a:solidFill>
          </a:ln>
        </p:spPr>
      </p:pic>
    </p:spTree>
    <p:extLst>
      <p:ext uri="{BB962C8B-B14F-4D97-AF65-F5344CB8AC3E}">
        <p14:creationId xmlns:p14="http://schemas.microsoft.com/office/powerpoint/2010/main" val="283533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llowGlider_Track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2900"/>
            <a:ext cx="9144000" cy="5909343"/>
          </a:xfrm>
          <a:prstGeom prst="rect">
            <a:avLst/>
          </a:prstGeom>
        </p:spPr>
      </p:pic>
      <p:sp>
        <p:nvSpPr>
          <p:cNvPr id="4" name="Text Box 2"/>
          <p:cNvSpPr txBox="1">
            <a:spLocks noChangeArrowheads="1"/>
          </p:cNvSpPr>
          <p:nvPr/>
        </p:nvSpPr>
        <p:spPr bwMode="auto">
          <a:xfrm>
            <a:off x="152400" y="-78145"/>
            <a:ext cx="5007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effectLst>
                  <a:outerShdw blurRad="38100" dist="38100" dir="2700000" algn="tl">
                    <a:srgbClr val="FFFFFF"/>
                  </a:outerShdw>
                </a:effectLst>
              </a:rPr>
              <a:t>Shallow Gliders Cover the Banks</a:t>
            </a:r>
            <a:endParaRPr lang="en-US" sz="2400" b="1" dirty="0">
              <a:solidFill>
                <a:srgbClr val="0000FF"/>
              </a:solidFill>
              <a:effectLst>
                <a:outerShdw blurRad="38100" dist="38100" dir="2700000" algn="tl">
                  <a:srgbClr val="FFFFFF"/>
                </a:outerShdw>
              </a:effectLst>
            </a:endParaRPr>
          </a:p>
        </p:txBody>
      </p:sp>
      <p:sp>
        <p:nvSpPr>
          <p:cNvPr id="7" name="TextBox 6"/>
          <p:cNvSpPr txBox="1"/>
          <p:nvPr/>
        </p:nvSpPr>
        <p:spPr>
          <a:xfrm flipH="1">
            <a:off x="1689011" y="388484"/>
            <a:ext cx="1930401" cy="1785104"/>
          </a:xfrm>
          <a:prstGeom prst="rect">
            <a:avLst/>
          </a:prstGeom>
          <a:noFill/>
        </p:spPr>
        <p:txBody>
          <a:bodyPr wrap="square" rtlCol="0">
            <a:spAutoFit/>
          </a:bodyPr>
          <a:lstStyle/>
          <a:p>
            <a:r>
              <a:rPr lang="en-US" sz="2000" b="1" dirty="0" smtClean="0">
                <a:solidFill>
                  <a:srgbClr val="00FF00"/>
                </a:solidFill>
              </a:rPr>
              <a:t>RU07</a:t>
            </a:r>
          </a:p>
          <a:p>
            <a:r>
              <a:rPr lang="en-US" dirty="0" smtClean="0"/>
              <a:t>- Alkaline</a:t>
            </a:r>
          </a:p>
          <a:p>
            <a:r>
              <a:rPr lang="en-US" dirty="0" smtClean="0"/>
              <a:t>- 100 m pump</a:t>
            </a:r>
          </a:p>
          <a:p>
            <a:r>
              <a:rPr lang="en-US" dirty="0" smtClean="0"/>
              <a:t>- CTD</a:t>
            </a:r>
          </a:p>
          <a:p>
            <a:r>
              <a:rPr lang="en-US" dirty="0" smtClean="0"/>
              <a:t>- 2 Triplet Pucks</a:t>
            </a:r>
          </a:p>
          <a:p>
            <a:endParaRPr lang="en-US" dirty="0" smtClean="0"/>
          </a:p>
        </p:txBody>
      </p:sp>
      <p:sp>
        <p:nvSpPr>
          <p:cNvPr id="8" name="TextBox 7"/>
          <p:cNvSpPr txBox="1"/>
          <p:nvPr/>
        </p:nvSpPr>
        <p:spPr>
          <a:xfrm flipH="1">
            <a:off x="4809062" y="2956230"/>
            <a:ext cx="1930401" cy="1785104"/>
          </a:xfrm>
          <a:prstGeom prst="rect">
            <a:avLst/>
          </a:prstGeom>
          <a:noFill/>
        </p:spPr>
        <p:txBody>
          <a:bodyPr wrap="square" rtlCol="0">
            <a:spAutoFit/>
          </a:bodyPr>
          <a:lstStyle/>
          <a:p>
            <a:r>
              <a:rPr lang="en-US" sz="2000" b="1" dirty="0" smtClean="0">
                <a:solidFill>
                  <a:srgbClr val="FF0000"/>
                </a:solidFill>
              </a:rPr>
              <a:t>RU06</a:t>
            </a:r>
          </a:p>
          <a:p>
            <a:r>
              <a:rPr lang="en-US" dirty="0" smtClean="0"/>
              <a:t>- Alkaline</a:t>
            </a:r>
          </a:p>
          <a:p>
            <a:r>
              <a:rPr lang="en-US" dirty="0" smtClean="0"/>
              <a:t>- 100 m pump</a:t>
            </a:r>
          </a:p>
          <a:p>
            <a:r>
              <a:rPr lang="en-US" dirty="0" smtClean="0"/>
              <a:t>- CTD</a:t>
            </a:r>
          </a:p>
          <a:p>
            <a:r>
              <a:rPr lang="en-US" dirty="0" smtClean="0"/>
              <a:t>- 2 Triplet Pucks</a:t>
            </a:r>
          </a:p>
          <a:p>
            <a:endParaRPr lang="en-US" dirty="0" smtClean="0"/>
          </a:p>
        </p:txBody>
      </p:sp>
      <p:sp>
        <p:nvSpPr>
          <p:cNvPr id="3" name="TextBox 2"/>
          <p:cNvSpPr txBox="1"/>
          <p:nvPr/>
        </p:nvSpPr>
        <p:spPr>
          <a:xfrm rot="18692924">
            <a:off x="3474027" y="4888939"/>
            <a:ext cx="1645144" cy="400110"/>
          </a:xfrm>
          <a:prstGeom prst="rect">
            <a:avLst/>
          </a:prstGeom>
          <a:noFill/>
        </p:spPr>
        <p:txBody>
          <a:bodyPr wrap="none" rtlCol="0">
            <a:spAutoFit/>
          </a:bodyPr>
          <a:lstStyle/>
          <a:p>
            <a:r>
              <a:rPr lang="en-US" sz="2000" i="1" dirty="0" smtClean="0">
                <a:latin typeface="Times New Roman"/>
                <a:cs typeface="Times New Roman"/>
              </a:rPr>
              <a:t>Pennell Bank</a:t>
            </a:r>
            <a:endParaRPr lang="en-US" sz="2000" i="1" dirty="0">
              <a:latin typeface="Times New Roman"/>
              <a:cs typeface="Times New Roman"/>
            </a:endParaRPr>
          </a:p>
        </p:txBody>
      </p:sp>
      <p:sp>
        <p:nvSpPr>
          <p:cNvPr id="9" name="TextBox 8"/>
          <p:cNvSpPr txBox="1"/>
          <p:nvPr/>
        </p:nvSpPr>
        <p:spPr>
          <a:xfrm rot="18692924">
            <a:off x="1532484" y="2753972"/>
            <a:ext cx="1731055" cy="400110"/>
          </a:xfrm>
          <a:prstGeom prst="rect">
            <a:avLst/>
          </a:prstGeom>
          <a:noFill/>
        </p:spPr>
        <p:txBody>
          <a:bodyPr wrap="none" rtlCol="0">
            <a:spAutoFit/>
          </a:bodyPr>
          <a:lstStyle/>
          <a:p>
            <a:r>
              <a:rPr lang="en-US" sz="2000" i="1" dirty="0" err="1" smtClean="0">
                <a:latin typeface="Times New Roman"/>
                <a:cs typeface="Times New Roman"/>
              </a:rPr>
              <a:t>Mawson</a:t>
            </a:r>
            <a:r>
              <a:rPr lang="en-US" sz="2000" i="1" dirty="0" smtClean="0">
                <a:latin typeface="Times New Roman"/>
                <a:cs typeface="Times New Roman"/>
              </a:rPr>
              <a:t> Bank</a:t>
            </a:r>
            <a:endParaRPr lang="en-US" sz="2000" i="1" dirty="0">
              <a:latin typeface="Times New Roman"/>
              <a:cs typeface="Times New Roman"/>
            </a:endParaRPr>
          </a:p>
        </p:txBody>
      </p:sp>
      <p:pic>
        <p:nvPicPr>
          <p:cNvPr id="5" name="Picture 4"/>
          <p:cNvPicPr>
            <a:picLocks noChangeAspect="1"/>
          </p:cNvPicPr>
          <p:nvPr/>
        </p:nvPicPr>
        <p:blipFill>
          <a:blip r:embed="rId3"/>
          <a:stretch>
            <a:fillRect/>
          </a:stretch>
        </p:blipFill>
        <p:spPr>
          <a:xfrm>
            <a:off x="5816600" y="10755"/>
            <a:ext cx="3327400" cy="3159415"/>
          </a:xfrm>
          <a:prstGeom prst="rect">
            <a:avLst/>
          </a:prstGeom>
          <a:ln>
            <a:solidFill>
              <a:srgbClr val="000000"/>
            </a:solidFill>
          </a:ln>
        </p:spPr>
      </p:pic>
    </p:spTree>
    <p:extLst>
      <p:ext uri="{BB962C8B-B14F-4D97-AF65-F5344CB8AC3E}">
        <p14:creationId xmlns:p14="http://schemas.microsoft.com/office/powerpoint/2010/main" val="337181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0148" y="3170041"/>
            <a:ext cx="4473852" cy="221362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0148" y="870954"/>
            <a:ext cx="4473852" cy="217284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888035"/>
            <a:ext cx="4415008" cy="2155766"/>
          </a:xfrm>
          <a:prstGeom prst="rect">
            <a:avLst/>
          </a:prstGeom>
        </p:spPr>
      </p:pic>
      <p:pic>
        <p:nvPicPr>
          <p:cNvPr id="5" name="Picture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3157592"/>
            <a:ext cx="4415009" cy="2196008"/>
          </a:xfrm>
          <a:prstGeom prst="rect">
            <a:avLst/>
          </a:prstGeom>
        </p:spPr>
      </p:pic>
      <p:sp>
        <p:nvSpPr>
          <p:cNvPr id="6" name="TextBox 5"/>
          <p:cNvSpPr txBox="1"/>
          <p:nvPr/>
        </p:nvSpPr>
        <p:spPr>
          <a:xfrm>
            <a:off x="1315020" y="295477"/>
            <a:ext cx="1894870" cy="400110"/>
          </a:xfrm>
          <a:prstGeom prst="rect">
            <a:avLst/>
          </a:prstGeom>
          <a:noFill/>
        </p:spPr>
        <p:txBody>
          <a:bodyPr wrap="none" rtlCol="0">
            <a:spAutoFit/>
          </a:bodyPr>
          <a:lstStyle/>
          <a:p>
            <a:r>
              <a:rPr lang="en-US" sz="2000" b="1" dirty="0" err="1" smtClean="0">
                <a:solidFill>
                  <a:srgbClr val="3366FF"/>
                </a:solidFill>
              </a:rPr>
              <a:t>Mawson</a:t>
            </a:r>
            <a:r>
              <a:rPr lang="en-US" sz="2000" b="1" dirty="0" smtClean="0">
                <a:solidFill>
                  <a:srgbClr val="3366FF"/>
                </a:solidFill>
              </a:rPr>
              <a:t> Bank</a:t>
            </a:r>
            <a:endParaRPr lang="en-US" sz="2000" b="1" dirty="0">
              <a:solidFill>
                <a:srgbClr val="3366FF"/>
              </a:solidFill>
            </a:endParaRPr>
          </a:p>
        </p:txBody>
      </p:sp>
      <p:sp>
        <p:nvSpPr>
          <p:cNvPr id="7" name="TextBox 6"/>
          <p:cNvSpPr txBox="1"/>
          <p:nvPr/>
        </p:nvSpPr>
        <p:spPr>
          <a:xfrm>
            <a:off x="6051534" y="305493"/>
            <a:ext cx="1795308" cy="400110"/>
          </a:xfrm>
          <a:prstGeom prst="rect">
            <a:avLst/>
          </a:prstGeom>
          <a:noFill/>
        </p:spPr>
        <p:txBody>
          <a:bodyPr wrap="none" rtlCol="0">
            <a:spAutoFit/>
          </a:bodyPr>
          <a:lstStyle/>
          <a:p>
            <a:r>
              <a:rPr lang="en-US" sz="2000" b="1" dirty="0" smtClean="0">
                <a:solidFill>
                  <a:srgbClr val="3366FF"/>
                </a:solidFill>
              </a:rPr>
              <a:t>Pennell Bank</a:t>
            </a:r>
            <a:endParaRPr lang="en-US" sz="2000" b="1" dirty="0">
              <a:solidFill>
                <a:srgbClr val="3366FF"/>
              </a:solidFill>
            </a:endParaRPr>
          </a:p>
        </p:txBody>
      </p:sp>
      <p:sp>
        <p:nvSpPr>
          <p:cNvPr id="9" name="TextBox 8"/>
          <p:cNvSpPr txBox="1"/>
          <p:nvPr/>
        </p:nvSpPr>
        <p:spPr>
          <a:xfrm>
            <a:off x="138485" y="5387467"/>
            <a:ext cx="4264133" cy="369332"/>
          </a:xfrm>
          <a:prstGeom prst="rect">
            <a:avLst/>
          </a:prstGeom>
          <a:noFill/>
        </p:spPr>
        <p:txBody>
          <a:bodyPr wrap="none" rtlCol="0">
            <a:spAutoFit/>
          </a:bodyPr>
          <a:lstStyle/>
          <a:p>
            <a:r>
              <a:rPr lang="en-US" dirty="0" smtClean="0"/>
              <a:t>Deeper                                   Shallower</a:t>
            </a:r>
            <a:endParaRPr lang="en-US" dirty="0"/>
          </a:p>
        </p:txBody>
      </p:sp>
      <p:sp>
        <p:nvSpPr>
          <p:cNvPr id="11" name="TextBox 10"/>
          <p:cNvSpPr txBox="1"/>
          <p:nvPr/>
        </p:nvSpPr>
        <p:spPr>
          <a:xfrm>
            <a:off x="4845938" y="5387470"/>
            <a:ext cx="4264133" cy="369332"/>
          </a:xfrm>
          <a:prstGeom prst="rect">
            <a:avLst/>
          </a:prstGeom>
          <a:noFill/>
        </p:spPr>
        <p:txBody>
          <a:bodyPr wrap="none" rtlCol="0">
            <a:spAutoFit/>
          </a:bodyPr>
          <a:lstStyle/>
          <a:p>
            <a:r>
              <a:rPr lang="en-US" dirty="0" smtClean="0"/>
              <a:t>Deeper                                   Shallower</a:t>
            </a:r>
            <a:endParaRPr lang="en-US" dirty="0"/>
          </a:p>
        </p:txBody>
      </p:sp>
      <p:cxnSp>
        <p:nvCxnSpPr>
          <p:cNvPr id="13" name="Straight Arrow Connector 12"/>
          <p:cNvCxnSpPr/>
          <p:nvPr/>
        </p:nvCxnSpPr>
        <p:spPr>
          <a:xfrm>
            <a:off x="1188020" y="5587995"/>
            <a:ext cx="1758380" cy="0"/>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912420" y="5621861"/>
            <a:ext cx="1758380" cy="0"/>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0805" y="720987"/>
            <a:ext cx="1105441" cy="276999"/>
          </a:xfrm>
          <a:prstGeom prst="rect">
            <a:avLst/>
          </a:prstGeom>
          <a:noFill/>
        </p:spPr>
        <p:txBody>
          <a:bodyPr wrap="none" rtlCol="0">
            <a:spAutoFit/>
          </a:bodyPr>
          <a:lstStyle/>
          <a:p>
            <a:r>
              <a:rPr lang="en-US" sz="1200" b="1" dirty="0" smtClean="0"/>
              <a:t>Temperature</a:t>
            </a:r>
            <a:endParaRPr lang="en-US" sz="1200" b="1" dirty="0"/>
          </a:p>
        </p:txBody>
      </p:sp>
      <p:sp>
        <p:nvSpPr>
          <p:cNvPr id="15" name="TextBox 14"/>
          <p:cNvSpPr txBox="1"/>
          <p:nvPr/>
        </p:nvSpPr>
        <p:spPr>
          <a:xfrm>
            <a:off x="4806393" y="725689"/>
            <a:ext cx="1105441" cy="276999"/>
          </a:xfrm>
          <a:prstGeom prst="rect">
            <a:avLst/>
          </a:prstGeom>
          <a:noFill/>
        </p:spPr>
        <p:txBody>
          <a:bodyPr wrap="none" rtlCol="0">
            <a:spAutoFit/>
          </a:bodyPr>
          <a:lstStyle/>
          <a:p>
            <a:r>
              <a:rPr lang="en-US" sz="1200" b="1" dirty="0" smtClean="0"/>
              <a:t>Temperature</a:t>
            </a:r>
            <a:endParaRPr lang="en-US" sz="1200" b="1" dirty="0"/>
          </a:p>
        </p:txBody>
      </p:sp>
      <p:sp>
        <p:nvSpPr>
          <p:cNvPr id="16" name="TextBox 15"/>
          <p:cNvSpPr txBox="1"/>
          <p:nvPr/>
        </p:nvSpPr>
        <p:spPr>
          <a:xfrm>
            <a:off x="209579" y="3043801"/>
            <a:ext cx="1039542" cy="276999"/>
          </a:xfrm>
          <a:prstGeom prst="rect">
            <a:avLst/>
          </a:prstGeom>
          <a:noFill/>
        </p:spPr>
        <p:txBody>
          <a:bodyPr wrap="none" rtlCol="0">
            <a:spAutoFit/>
          </a:bodyPr>
          <a:lstStyle/>
          <a:p>
            <a:r>
              <a:rPr lang="en-US" sz="1200" b="1" dirty="0" smtClean="0"/>
              <a:t>Chlorophyll</a:t>
            </a:r>
            <a:endParaRPr lang="en-US" sz="1200" b="1" dirty="0"/>
          </a:p>
        </p:txBody>
      </p:sp>
      <p:sp>
        <p:nvSpPr>
          <p:cNvPr id="17" name="TextBox 16"/>
          <p:cNvSpPr txBox="1"/>
          <p:nvPr/>
        </p:nvSpPr>
        <p:spPr>
          <a:xfrm>
            <a:off x="4872878" y="3019092"/>
            <a:ext cx="1039542" cy="276999"/>
          </a:xfrm>
          <a:prstGeom prst="rect">
            <a:avLst/>
          </a:prstGeom>
          <a:noFill/>
        </p:spPr>
        <p:txBody>
          <a:bodyPr wrap="none" rtlCol="0">
            <a:spAutoFit/>
          </a:bodyPr>
          <a:lstStyle/>
          <a:p>
            <a:r>
              <a:rPr lang="en-US" sz="1200" b="1" dirty="0" smtClean="0"/>
              <a:t>Chlorophyll</a:t>
            </a:r>
            <a:endParaRPr lang="en-US" sz="1200" b="1" dirty="0"/>
          </a:p>
        </p:txBody>
      </p:sp>
    </p:spTree>
    <p:extLst>
      <p:ext uri="{BB962C8B-B14F-4D97-AF65-F5344CB8AC3E}">
        <p14:creationId xmlns:p14="http://schemas.microsoft.com/office/powerpoint/2010/main" val="1467100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235701"/>
          </a:xfrm>
          <a:prstGeom prst="rect">
            <a:avLst/>
          </a:prstGeom>
        </p:spPr>
      </p:pic>
      <p:sp>
        <p:nvSpPr>
          <p:cNvPr id="3" name="TextBox 2"/>
          <p:cNvSpPr txBox="1"/>
          <p:nvPr/>
        </p:nvSpPr>
        <p:spPr>
          <a:xfrm>
            <a:off x="203200" y="206401"/>
            <a:ext cx="2054970" cy="584776"/>
          </a:xfrm>
          <a:prstGeom prst="rect">
            <a:avLst/>
          </a:prstGeom>
          <a:noFill/>
        </p:spPr>
        <p:txBody>
          <a:bodyPr wrap="none" rtlCol="0">
            <a:spAutoFit/>
          </a:bodyPr>
          <a:lstStyle/>
          <a:p>
            <a:r>
              <a:rPr lang="en-US" sz="3200" b="1" dirty="0" smtClean="0">
                <a:solidFill>
                  <a:srgbClr val="FFFF00"/>
                </a:solidFill>
              </a:rPr>
              <a:t>Summary</a:t>
            </a:r>
            <a:endParaRPr lang="en-US" sz="3200" b="1" dirty="0">
              <a:solidFill>
                <a:srgbClr val="FFFF00"/>
              </a:solidFill>
            </a:endParaRPr>
          </a:p>
        </p:txBody>
      </p:sp>
      <p:sp>
        <p:nvSpPr>
          <p:cNvPr id="4" name="TextBox 3"/>
          <p:cNvSpPr txBox="1"/>
          <p:nvPr/>
        </p:nvSpPr>
        <p:spPr>
          <a:xfrm>
            <a:off x="419100" y="863600"/>
            <a:ext cx="8509000" cy="3785652"/>
          </a:xfrm>
          <a:prstGeom prst="rect">
            <a:avLst/>
          </a:prstGeom>
          <a:no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Gliders are well suited for required flexible sampling requirements of the Antarctic coastal seas.</a:t>
            </a:r>
          </a:p>
          <a:p>
            <a:pPr marL="342900" indent="-342900">
              <a:buFont typeface="Arial"/>
              <a:buChar char="•"/>
            </a:pPr>
            <a:endParaRPr lang="en-US" sz="2400" dirty="0">
              <a:solidFill>
                <a:srgbClr val="FFFFFF"/>
              </a:solidFill>
              <a:latin typeface="Times New Roman"/>
              <a:cs typeface="Times New Roman"/>
            </a:endParaRPr>
          </a:p>
          <a:p>
            <a:pPr marL="342900" indent="-342900">
              <a:buFont typeface="Arial"/>
              <a:buChar char="•"/>
            </a:pPr>
            <a:r>
              <a:rPr lang="en-US" sz="2400" dirty="0" smtClean="0">
                <a:solidFill>
                  <a:srgbClr val="FFFFFF"/>
                </a:solidFill>
                <a:latin typeface="Times New Roman"/>
                <a:cs typeface="Times New Roman"/>
              </a:rPr>
              <a:t>Gliders provide a unique view of important coupled process over small time and space scales allowing us to view the polar seas as we have never been able to before. </a:t>
            </a:r>
          </a:p>
          <a:p>
            <a:pPr marL="342900" indent="-342900">
              <a:buFont typeface="Arial"/>
              <a:buChar char="•"/>
            </a:pPr>
            <a:endParaRPr lang="en-US" sz="2400" dirty="0">
              <a:solidFill>
                <a:srgbClr val="FFFFFF"/>
              </a:solidFill>
              <a:latin typeface="Times New Roman"/>
              <a:cs typeface="Times New Roman"/>
            </a:endParaRPr>
          </a:p>
          <a:p>
            <a:pPr marL="342900" indent="-342900">
              <a:buFont typeface="Arial"/>
              <a:buChar char="•"/>
            </a:pPr>
            <a:r>
              <a:rPr lang="en-US" sz="2400" dirty="0" smtClean="0">
                <a:solidFill>
                  <a:srgbClr val="FFFFFF"/>
                </a:solidFill>
                <a:latin typeface="Times New Roman"/>
                <a:cs typeface="Times New Roman"/>
              </a:rPr>
              <a:t>Small scales in time (hours to days) and space (10s of meters to kilometers) play an important role in the coupled processes of polar ecosystems.  </a:t>
            </a:r>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27261222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l_2011012201093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2992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5999729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lastfigure_poster.png"/>
          <p:cNvPicPr>
            <a:picLocks noChangeAspect="1"/>
          </p:cNvPicPr>
          <p:nvPr/>
        </p:nvPicPr>
        <p:blipFill rotWithShape="1">
          <a:blip r:embed="rId2" cstate="screen">
            <a:extLst>
              <a:ext uri="{28A0092B-C50C-407E-A947-70E740481C1C}">
                <a14:useLocalDpi xmlns:a14="http://schemas.microsoft.com/office/drawing/2010/main"/>
              </a:ext>
            </a:extLst>
          </a:blip>
          <a:srcRect l="13888" t="6481" r="10421" b="9496"/>
          <a:stretch/>
        </p:blipFill>
        <p:spPr>
          <a:xfrm>
            <a:off x="0" y="76200"/>
            <a:ext cx="7442200" cy="6196144"/>
          </a:xfrm>
          <a:prstGeom prst="rect">
            <a:avLst/>
          </a:prstGeom>
        </p:spPr>
      </p:pic>
    </p:spTree>
    <p:extLst>
      <p:ext uri="{BB962C8B-B14F-4D97-AF65-F5344CB8AC3E}">
        <p14:creationId xmlns:p14="http://schemas.microsoft.com/office/powerpoint/2010/main" val="21041658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1600" y="3512816"/>
            <a:ext cx="5406486" cy="2639886"/>
          </a:xfrm>
          <a:prstGeom prst="rect">
            <a:avLst/>
          </a:prstGeom>
        </p:spPr>
      </p:pic>
      <p:pic>
        <p:nvPicPr>
          <p:cNvPr id="4" name="Picture 3"/>
          <p:cNvPicPr>
            <a:picLocks noChangeAspect="1"/>
          </p:cNvPicPr>
          <p:nvPr/>
        </p:nvPicPr>
        <p:blipFill>
          <a:blip r:embed="rId3"/>
          <a:stretch>
            <a:fillRect/>
          </a:stretch>
        </p:blipFill>
        <p:spPr>
          <a:xfrm>
            <a:off x="838200" y="762000"/>
            <a:ext cx="3481487" cy="2611115"/>
          </a:xfrm>
          <a:prstGeom prst="rect">
            <a:avLst/>
          </a:prstGeom>
        </p:spPr>
      </p:pic>
      <p:pic>
        <p:nvPicPr>
          <p:cNvPr id="7" name="Picture 6" descr="day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8197" y="105977"/>
            <a:ext cx="3401223" cy="3106789"/>
          </a:xfrm>
          <a:prstGeom prst="rect">
            <a:avLst/>
          </a:prstGeom>
        </p:spPr>
      </p:pic>
      <p:pic>
        <p:nvPicPr>
          <p:cNvPr id="3" name="Picture 2" descr="DSCN452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38800" y="3657600"/>
            <a:ext cx="3365670" cy="2235199"/>
          </a:xfrm>
          <a:prstGeom prst="rect">
            <a:avLst/>
          </a:prstGeom>
        </p:spPr>
      </p:pic>
      <p:sp>
        <p:nvSpPr>
          <p:cNvPr id="2" name="Rectangle 1"/>
          <p:cNvSpPr/>
          <p:nvPr/>
        </p:nvSpPr>
        <p:spPr>
          <a:xfrm>
            <a:off x="1943100" y="3657601"/>
            <a:ext cx="1435100" cy="2209800"/>
          </a:xfrm>
          <a:prstGeom prst="rect">
            <a:avLst/>
          </a:prstGeom>
          <a:solidFill>
            <a:schemeClr val="bg1">
              <a:lumMod val="85000"/>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
          <p:cNvSpPr txBox="1">
            <a:spLocks noChangeArrowheads="1"/>
          </p:cNvSpPr>
          <p:nvPr/>
        </p:nvSpPr>
        <p:spPr bwMode="auto">
          <a:xfrm>
            <a:off x="0" y="0"/>
            <a:ext cx="46080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effectLst>
                  <a:outerShdw blurRad="38100" dist="38100" dir="2700000" algn="tl">
                    <a:srgbClr val="FFFFFF"/>
                  </a:outerShdw>
                </a:effectLst>
              </a:rPr>
              <a:t>We were not alone on the ship</a:t>
            </a:r>
          </a:p>
          <a:p>
            <a:r>
              <a:rPr lang="en-US" sz="1600" b="1" i="1" dirty="0" smtClean="0">
                <a:solidFill>
                  <a:srgbClr val="0000FF"/>
                </a:solidFill>
                <a:effectLst>
                  <a:outerShdw blurRad="38100" dist="38100" dir="2700000" algn="tl">
                    <a:srgbClr val="FFFFFF"/>
                  </a:outerShdw>
                </a:effectLst>
              </a:rPr>
              <a:t>Students follow along back on campus</a:t>
            </a:r>
            <a:endParaRPr lang="en-US" sz="1600" b="1" i="1" dirty="0">
              <a:solidFill>
                <a:srgbClr val="0000FF"/>
              </a:solidFill>
              <a:effectLst>
                <a:outerShdw blurRad="38100" dist="38100" dir="2700000" algn="tl">
                  <a:srgbClr val="FFFFFF"/>
                </a:outerShdw>
              </a:effectLst>
            </a:endParaRPr>
          </a:p>
        </p:txBody>
      </p:sp>
    </p:spTree>
    <p:extLst>
      <p:ext uri="{BB962C8B-B14F-4D97-AF65-F5344CB8AC3E}">
        <p14:creationId xmlns:p14="http://schemas.microsoft.com/office/powerpoint/2010/main" val="7339424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6933" y="0"/>
            <a:ext cx="39921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effectLst>
                  <a:outerShdw blurRad="38100" dist="38100" dir="2700000" algn="tl">
                    <a:srgbClr val="FFFFFF"/>
                  </a:outerShdw>
                </a:effectLst>
              </a:rPr>
              <a:t>The Ross Sea Connection </a:t>
            </a:r>
          </a:p>
          <a:p>
            <a:r>
              <a:rPr lang="en-US" sz="1600" b="1" i="1" dirty="0" smtClean="0">
                <a:solidFill>
                  <a:srgbClr val="0000FF"/>
                </a:solidFill>
                <a:effectLst>
                  <a:outerShdw blurRad="38100" dist="38100" dir="2700000" algn="tl">
                    <a:srgbClr val="FFFFFF"/>
                  </a:outerShdw>
                </a:effectLst>
              </a:rPr>
              <a:t>Many beyond the science team </a:t>
            </a:r>
          </a:p>
          <a:p>
            <a:r>
              <a:rPr lang="en-US" sz="1600" b="1" i="1" dirty="0" smtClean="0">
                <a:solidFill>
                  <a:srgbClr val="0000FF"/>
                </a:solidFill>
                <a:effectLst>
                  <a:outerShdw blurRad="38100" dist="38100" dir="2700000" algn="tl">
                    <a:srgbClr val="FFFFFF"/>
                  </a:outerShdw>
                </a:effectLst>
              </a:rPr>
              <a:t>participate in the science</a:t>
            </a:r>
            <a:endParaRPr lang="en-US" sz="1600" b="1" i="1" dirty="0">
              <a:solidFill>
                <a:srgbClr val="0000FF"/>
              </a:solidFill>
              <a:effectLst>
                <a:outerShdw blurRad="38100" dist="38100" dir="2700000" algn="tl">
                  <a:srgbClr val="FFFFFF"/>
                </a:outerShdw>
              </a:effectLst>
            </a:endParaRPr>
          </a:p>
        </p:txBody>
      </p:sp>
      <p:sp>
        <p:nvSpPr>
          <p:cNvPr id="6" name="TextBox 5"/>
          <p:cNvSpPr txBox="1"/>
          <p:nvPr/>
        </p:nvSpPr>
        <p:spPr>
          <a:xfrm>
            <a:off x="6324601" y="1346200"/>
            <a:ext cx="2819400" cy="3970318"/>
          </a:xfrm>
          <a:prstGeom prst="rect">
            <a:avLst/>
          </a:prstGeom>
          <a:noFill/>
        </p:spPr>
        <p:txBody>
          <a:bodyPr wrap="square" rtlCol="0">
            <a:spAutoFit/>
          </a:bodyPr>
          <a:lstStyle/>
          <a:p>
            <a:pPr marL="285750" indent="-285750">
              <a:buFont typeface="Arial"/>
              <a:buChar char="•"/>
            </a:pPr>
            <a:r>
              <a:rPr lang="en-US" dirty="0" smtClean="0"/>
              <a:t>Daily Blog Entries</a:t>
            </a:r>
          </a:p>
          <a:p>
            <a:r>
              <a:rPr lang="en-US" dirty="0"/>
              <a:t>	</a:t>
            </a:r>
            <a:r>
              <a:rPr lang="en-US" dirty="0" smtClean="0"/>
              <a:t>- Science</a:t>
            </a:r>
          </a:p>
          <a:p>
            <a:r>
              <a:rPr lang="en-US" dirty="0"/>
              <a:t>	</a:t>
            </a:r>
            <a:r>
              <a:rPr lang="en-US" dirty="0" smtClean="0"/>
              <a:t>- Technology</a:t>
            </a:r>
          </a:p>
          <a:p>
            <a:pPr marL="285750" indent="-285750">
              <a:buFont typeface="Arial"/>
              <a:buChar char="•"/>
            </a:pPr>
            <a:endParaRPr lang="en-US" dirty="0" smtClean="0"/>
          </a:p>
          <a:p>
            <a:pPr marL="285750" indent="-285750">
              <a:buFont typeface="Arial"/>
              <a:buChar char="•"/>
            </a:pPr>
            <a:r>
              <a:rPr lang="en-US" dirty="0" smtClean="0"/>
              <a:t>Materials for teachers </a:t>
            </a:r>
          </a:p>
          <a:p>
            <a:pPr marL="285750" indent="-285750">
              <a:buFont typeface="Arial"/>
              <a:buChar char="•"/>
            </a:pPr>
            <a:endParaRPr lang="en-US" dirty="0"/>
          </a:p>
          <a:p>
            <a:pPr marL="285750" indent="-285750">
              <a:buFont typeface="Arial"/>
              <a:buChar char="•"/>
            </a:pPr>
            <a:r>
              <a:rPr lang="en-US" dirty="0" smtClean="0"/>
              <a:t>9 live phone calls from </a:t>
            </a:r>
          </a:p>
          <a:p>
            <a:r>
              <a:rPr lang="en-US" dirty="0" smtClean="0"/>
              <a:t>        the ship to the </a:t>
            </a:r>
          </a:p>
          <a:p>
            <a:r>
              <a:rPr lang="en-US" dirty="0" smtClean="0"/>
              <a:t>        26 classrooms</a:t>
            </a:r>
          </a:p>
          <a:p>
            <a:pPr marL="285750" indent="-285750">
              <a:buFont typeface="Arial"/>
              <a:buChar char="•"/>
            </a:pPr>
            <a:endParaRPr lang="en-US" dirty="0"/>
          </a:p>
          <a:p>
            <a:pPr marL="285750" indent="-285750">
              <a:buFont typeface="Arial"/>
              <a:buChar char="•"/>
            </a:pPr>
            <a:r>
              <a:rPr lang="en-US" dirty="0" smtClean="0"/>
              <a:t>Over the 28-day cruise…</a:t>
            </a:r>
          </a:p>
          <a:p>
            <a:r>
              <a:rPr lang="en-US" dirty="0" smtClean="0"/>
              <a:t> 	- 11,000 Visitors</a:t>
            </a:r>
          </a:p>
          <a:p>
            <a:r>
              <a:rPr lang="en-US" dirty="0" smtClean="0"/>
              <a:t>	- 340 Comments</a:t>
            </a:r>
          </a:p>
        </p:txBody>
      </p:sp>
      <p:pic>
        <p:nvPicPr>
          <p:cNvPr id="7" name="Picture 6" descr="Screen shot 2011-03-17 at 5.00.34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100147"/>
            <a:ext cx="6093612" cy="4538651"/>
          </a:xfrm>
          <a:prstGeom prst="rect">
            <a:avLst/>
          </a:prstGeom>
          <a:ln>
            <a:solidFill>
              <a:srgbClr val="000000"/>
            </a:solidFill>
          </a:ln>
        </p:spPr>
      </p:pic>
      <p:pic>
        <p:nvPicPr>
          <p:cNvPr id="8" name="Picture 7" descr="Screen shot 2011-03-17 at 6.45.2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5051" y="-25400"/>
            <a:ext cx="4928950" cy="825499"/>
          </a:xfrm>
          <a:prstGeom prst="rect">
            <a:avLst/>
          </a:prstGeom>
          <a:ln>
            <a:solidFill>
              <a:schemeClr val="tx1"/>
            </a:solidFill>
          </a:ln>
        </p:spPr>
      </p:pic>
    </p:spTree>
    <p:extLst>
      <p:ext uri="{BB962C8B-B14F-4D97-AF65-F5344CB8AC3E}">
        <p14:creationId xmlns:p14="http://schemas.microsoft.com/office/powerpoint/2010/main" val="20377726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76200"/>
            <a:ext cx="8229600" cy="1143000"/>
          </a:xfrm>
        </p:spPr>
        <p:txBody>
          <a:bodyPr/>
          <a:lstStyle/>
          <a:p>
            <a:r>
              <a:rPr lang="en-US" b="1" dirty="0">
                <a:solidFill>
                  <a:schemeClr val="accent2"/>
                </a:solidFill>
              </a:rPr>
              <a:t>What is a glider?</a:t>
            </a:r>
          </a:p>
        </p:txBody>
      </p:sp>
      <p:sp>
        <p:nvSpPr>
          <p:cNvPr id="79875" name="Rectangle 3"/>
          <p:cNvSpPr>
            <a:spLocks noGrp="1" noChangeArrowheads="1"/>
          </p:cNvSpPr>
          <p:nvPr>
            <p:ph type="body" idx="1"/>
          </p:nvPr>
        </p:nvSpPr>
        <p:spPr>
          <a:xfrm>
            <a:off x="457200" y="1219200"/>
            <a:ext cx="8229600" cy="4525963"/>
          </a:xfrm>
        </p:spPr>
        <p:txBody>
          <a:bodyPr/>
          <a:lstStyle/>
          <a:p>
            <a:r>
              <a:rPr lang="en-US" sz="2400" b="1" dirty="0">
                <a:solidFill>
                  <a:schemeClr val="tx1"/>
                </a:solidFill>
                <a:latin typeface="Times New Roman" charset="0"/>
              </a:rPr>
              <a:t>Autonomous Underwater Vehicle (AUV)</a:t>
            </a:r>
          </a:p>
          <a:p>
            <a:endParaRPr lang="en-US" sz="2400" b="1" dirty="0">
              <a:solidFill>
                <a:schemeClr val="tx1"/>
              </a:solidFill>
              <a:latin typeface="Times New Roman" charset="0"/>
            </a:endParaRPr>
          </a:p>
          <a:p>
            <a:r>
              <a:rPr lang="en-US" sz="2400" b="1" dirty="0">
                <a:solidFill>
                  <a:schemeClr val="tx1"/>
                </a:solidFill>
                <a:latin typeface="Times New Roman" charset="0"/>
              </a:rPr>
              <a:t>Propels itself without a propeller</a:t>
            </a:r>
          </a:p>
          <a:p>
            <a:endParaRPr lang="en-US" sz="2400" b="1" dirty="0">
              <a:solidFill>
                <a:schemeClr val="tx1"/>
              </a:solidFill>
              <a:latin typeface="Times New Roman" charset="0"/>
            </a:endParaRPr>
          </a:p>
          <a:p>
            <a:r>
              <a:rPr lang="en-US" sz="2400" b="1" dirty="0">
                <a:solidFill>
                  <a:schemeClr val="tx1"/>
                </a:solidFill>
                <a:latin typeface="Times New Roman" charset="0"/>
              </a:rPr>
              <a:t>Moves slowly through the water collecting data as it goes</a:t>
            </a:r>
          </a:p>
          <a:p>
            <a:pPr lvl="1"/>
            <a:endParaRPr lang="en-US" sz="2000" b="1" dirty="0">
              <a:solidFill>
                <a:schemeClr val="tx1"/>
              </a:solidFill>
              <a:latin typeface="Times New Roman" charset="0"/>
            </a:endParaRPr>
          </a:p>
          <a:p>
            <a:pPr lvl="1"/>
            <a:endParaRPr lang="en-US" sz="2000" b="1" dirty="0">
              <a:solidFill>
                <a:schemeClr val="tx1"/>
              </a:solidFill>
              <a:latin typeface="Times New Roman" charset="0"/>
            </a:endParaRPr>
          </a:p>
        </p:txBody>
      </p:sp>
      <p:pic>
        <p:nvPicPr>
          <p:cNvPr id="7987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7900" y="3708400"/>
            <a:ext cx="4127500" cy="2319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879" name="Picture 7" descr="ru27_c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708400"/>
            <a:ext cx="4114800" cy="231457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2631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31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8400" y="0"/>
            <a:ext cx="4165600" cy="6248401"/>
          </a:xfrm>
          <a:prstGeom prst="rect">
            <a:avLst/>
          </a:prstGeom>
        </p:spPr>
      </p:pic>
      <p:pic>
        <p:nvPicPr>
          <p:cNvPr id="5" name="Picture 4" descr="P206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316391" cy="6248401"/>
          </a:xfrm>
          <a:prstGeom prst="rect">
            <a:avLst/>
          </a:prstGeom>
        </p:spPr>
      </p:pic>
      <p:sp>
        <p:nvSpPr>
          <p:cNvPr id="6" name="TextBox 5"/>
          <p:cNvSpPr txBox="1"/>
          <p:nvPr/>
        </p:nvSpPr>
        <p:spPr>
          <a:xfrm>
            <a:off x="5384798" y="1710278"/>
            <a:ext cx="3349144" cy="4247317"/>
          </a:xfrm>
          <a:prstGeom prst="rect">
            <a:avLst/>
          </a:prstGeom>
          <a:noFill/>
        </p:spPr>
        <p:txBody>
          <a:bodyPr wrap="none" rtlCol="0">
            <a:spAutoFit/>
          </a:bodyPr>
          <a:lstStyle/>
          <a:p>
            <a:r>
              <a:rPr lang="en-US" b="1" dirty="0"/>
              <a:t>LADCP </a:t>
            </a:r>
          </a:p>
          <a:p>
            <a:endParaRPr lang="en-US" b="1" dirty="0"/>
          </a:p>
          <a:p>
            <a:r>
              <a:rPr lang="en-US" b="1" dirty="0" smtClean="0"/>
              <a:t>Sea Bird CTD – pumped</a:t>
            </a:r>
          </a:p>
          <a:p>
            <a:endParaRPr lang="en-US" b="1" dirty="0" smtClean="0"/>
          </a:p>
          <a:p>
            <a:r>
              <a:rPr lang="en-US" b="1" dirty="0" smtClean="0"/>
              <a:t>Sea Bird CTD – not pumped</a:t>
            </a:r>
          </a:p>
          <a:p>
            <a:endParaRPr lang="en-US" b="1" dirty="0" smtClean="0"/>
          </a:p>
          <a:p>
            <a:r>
              <a:rPr lang="en-US" b="1" dirty="0" err="1"/>
              <a:t>Wetlabs</a:t>
            </a:r>
            <a:r>
              <a:rPr lang="en-US" b="1" dirty="0"/>
              <a:t> – </a:t>
            </a:r>
            <a:r>
              <a:rPr lang="en-US" b="1" dirty="0" err="1"/>
              <a:t>EcoTriplet</a:t>
            </a:r>
            <a:endParaRPr lang="en-US" b="1" dirty="0"/>
          </a:p>
          <a:p>
            <a:endParaRPr lang="en-US" b="1" dirty="0">
              <a:solidFill>
                <a:schemeClr val="bg1"/>
              </a:solidFill>
            </a:endParaRPr>
          </a:p>
          <a:p>
            <a:r>
              <a:rPr lang="en-US" b="1" dirty="0" err="1" smtClean="0">
                <a:solidFill>
                  <a:schemeClr val="bg1"/>
                </a:solidFill>
              </a:rPr>
              <a:t>Aanderraa</a:t>
            </a:r>
            <a:r>
              <a:rPr lang="en-US" b="1" dirty="0" smtClean="0">
                <a:solidFill>
                  <a:schemeClr val="bg1"/>
                </a:solidFill>
              </a:rPr>
              <a:t> DO</a:t>
            </a:r>
          </a:p>
          <a:p>
            <a:endParaRPr lang="en-US" b="1" dirty="0" smtClean="0">
              <a:solidFill>
                <a:schemeClr val="bg1"/>
              </a:solidFill>
            </a:endParaRPr>
          </a:p>
          <a:p>
            <a:r>
              <a:rPr lang="en-US" b="1" dirty="0" smtClean="0">
                <a:solidFill>
                  <a:schemeClr val="bg1"/>
                </a:solidFill>
              </a:rPr>
              <a:t>Sea Bird DO </a:t>
            </a:r>
          </a:p>
          <a:p>
            <a:endParaRPr lang="en-US" b="1" dirty="0" smtClean="0">
              <a:solidFill>
                <a:schemeClr val="bg1"/>
              </a:solidFill>
            </a:endParaRPr>
          </a:p>
          <a:p>
            <a:r>
              <a:rPr lang="en-US" b="1" dirty="0" err="1" smtClean="0">
                <a:solidFill>
                  <a:schemeClr val="bg1"/>
                </a:solidFill>
              </a:rPr>
              <a:t>Wetlabs</a:t>
            </a:r>
            <a:r>
              <a:rPr lang="en-US" b="1" dirty="0" smtClean="0">
                <a:solidFill>
                  <a:schemeClr val="bg1"/>
                </a:solidFill>
              </a:rPr>
              <a:t> – AC-9</a:t>
            </a:r>
          </a:p>
          <a:p>
            <a:endParaRPr lang="en-US" b="1" dirty="0" smtClean="0">
              <a:solidFill>
                <a:schemeClr val="bg1"/>
              </a:solidFill>
            </a:endParaRPr>
          </a:p>
          <a:p>
            <a:r>
              <a:rPr lang="en-US" b="1" dirty="0" smtClean="0">
                <a:solidFill>
                  <a:schemeClr val="bg1"/>
                </a:solidFill>
              </a:rPr>
              <a:t>20 bottle sampler (12 L each)</a:t>
            </a:r>
            <a:endParaRPr lang="en-US" b="1" dirty="0">
              <a:solidFill>
                <a:schemeClr val="bg1"/>
              </a:solidFill>
            </a:endParaRPr>
          </a:p>
        </p:txBody>
      </p:sp>
    </p:spTree>
    <p:extLst>
      <p:ext uri="{BB962C8B-B14F-4D97-AF65-F5344CB8AC3E}">
        <p14:creationId xmlns:p14="http://schemas.microsoft.com/office/powerpoint/2010/main" val="1562982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Freeform 3"/>
          <p:cNvSpPr>
            <a:spLocks/>
          </p:cNvSpPr>
          <p:nvPr/>
        </p:nvSpPr>
        <p:spPr bwMode="auto">
          <a:xfrm>
            <a:off x="241300" y="1549400"/>
            <a:ext cx="4612859" cy="3813175"/>
          </a:xfrm>
          <a:custGeom>
            <a:avLst/>
            <a:gdLst>
              <a:gd name="T0" fmla="*/ 0 w 3670"/>
              <a:gd name="T1" fmla="*/ 81 h 2724"/>
              <a:gd name="T2" fmla="*/ 857 w 3670"/>
              <a:gd name="T3" fmla="*/ 2698 h 2724"/>
              <a:gd name="T4" fmla="*/ 1757 w 3670"/>
              <a:gd name="T5" fmla="*/ 3 h 2724"/>
              <a:gd name="T6" fmla="*/ 2717 w 3670"/>
              <a:gd name="T7" fmla="*/ 2714 h 2724"/>
              <a:gd name="T8" fmla="*/ 3670 w 3670"/>
              <a:gd name="T9" fmla="*/ 66 h 2724"/>
            </a:gdLst>
            <a:ahLst/>
            <a:cxnLst>
              <a:cxn ang="0">
                <a:pos x="T0" y="T1"/>
              </a:cxn>
              <a:cxn ang="0">
                <a:pos x="T2" y="T3"/>
              </a:cxn>
              <a:cxn ang="0">
                <a:pos x="T4" y="T5"/>
              </a:cxn>
              <a:cxn ang="0">
                <a:pos x="T6" y="T7"/>
              </a:cxn>
              <a:cxn ang="0">
                <a:pos x="T8" y="T9"/>
              </a:cxn>
            </a:cxnLst>
            <a:rect l="0" t="0" r="r" b="b"/>
            <a:pathLst>
              <a:path w="3670" h="2724">
                <a:moveTo>
                  <a:pt x="0" y="81"/>
                </a:moveTo>
                <a:cubicBezTo>
                  <a:pt x="143" y="517"/>
                  <a:pt x="564" y="2711"/>
                  <a:pt x="857" y="2698"/>
                </a:cubicBezTo>
                <a:cubicBezTo>
                  <a:pt x="1150" y="2685"/>
                  <a:pt x="1447" y="0"/>
                  <a:pt x="1757" y="3"/>
                </a:cubicBezTo>
                <a:cubicBezTo>
                  <a:pt x="2067" y="6"/>
                  <a:pt x="2398" y="2703"/>
                  <a:pt x="2717" y="2714"/>
                </a:cubicBezTo>
                <a:cubicBezTo>
                  <a:pt x="3037" y="2724"/>
                  <a:pt x="3511" y="507"/>
                  <a:pt x="3670" y="66"/>
                </a:cubicBezTo>
              </a:path>
            </a:pathLst>
          </a:custGeom>
          <a:noFill/>
          <a:ln w="44450">
            <a:solidFill>
              <a:schemeClr val="bg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48" name="Text Box 4"/>
          <p:cNvSpPr txBox="1">
            <a:spLocks noChangeArrowheads="1"/>
          </p:cNvSpPr>
          <p:nvPr/>
        </p:nvSpPr>
        <p:spPr bwMode="auto">
          <a:xfrm>
            <a:off x="-63500" y="822325"/>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dirty="0">
                <a:latin typeface="Garamond" charset="0"/>
              </a:rPr>
              <a:t>Buoyancy pump in </a:t>
            </a:r>
            <a:r>
              <a:rPr lang="en-US" dirty="0">
                <a:latin typeface="Garamond" charset="0"/>
                <a:sym typeface="Wingdings" charset="0"/>
              </a:rPr>
              <a:t> the glider </a:t>
            </a:r>
            <a:r>
              <a:rPr lang="en-US" dirty="0">
                <a:latin typeface="Garamond" charset="0"/>
              </a:rPr>
              <a:t>pulls in 0.5 L of water</a:t>
            </a:r>
          </a:p>
        </p:txBody>
      </p:sp>
      <p:sp>
        <p:nvSpPr>
          <p:cNvPr id="82949" name="Text Box 5"/>
          <p:cNvSpPr txBox="1">
            <a:spLocks noChangeArrowheads="1"/>
          </p:cNvSpPr>
          <p:nvPr/>
        </p:nvSpPr>
        <p:spPr bwMode="auto">
          <a:xfrm>
            <a:off x="317500" y="200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dirty="0">
                <a:latin typeface="Garamond" charset="0"/>
              </a:rPr>
              <a:t>Glider begins to dive downward</a:t>
            </a:r>
          </a:p>
        </p:txBody>
      </p:sp>
      <p:sp>
        <p:nvSpPr>
          <p:cNvPr id="82950" name="Text Box 6"/>
          <p:cNvSpPr txBox="1">
            <a:spLocks noChangeArrowheads="1"/>
          </p:cNvSpPr>
          <p:nvPr/>
        </p:nvSpPr>
        <p:spPr bwMode="auto">
          <a:xfrm>
            <a:off x="63500" y="5365750"/>
            <a:ext cx="320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dirty="0">
                <a:latin typeface="Garamond" charset="0"/>
              </a:rPr>
              <a:t>Push pump out </a:t>
            </a:r>
            <a:r>
              <a:rPr lang="en-US" dirty="0">
                <a:latin typeface="Garamond" charset="0"/>
                <a:sym typeface="Wingdings" charset="0"/>
              </a:rPr>
              <a:t></a:t>
            </a:r>
            <a:r>
              <a:rPr lang="en-US" dirty="0">
                <a:latin typeface="Garamond" charset="0"/>
              </a:rPr>
              <a:t> glider inflects and begins to climb to the surface</a:t>
            </a:r>
          </a:p>
        </p:txBody>
      </p:sp>
      <p:sp>
        <p:nvSpPr>
          <p:cNvPr id="82952" name="AutoShape 8"/>
          <p:cNvSpPr>
            <a:spLocks noChangeArrowheads="1"/>
          </p:cNvSpPr>
          <p:nvPr/>
        </p:nvSpPr>
        <p:spPr bwMode="auto">
          <a:xfrm rot="-748948">
            <a:off x="2645135" y="2471579"/>
            <a:ext cx="381000" cy="2542210"/>
          </a:xfrm>
          <a:prstGeom prst="downArrow">
            <a:avLst>
              <a:gd name="adj1" fmla="val 50000"/>
              <a:gd name="adj2" fmla="val 210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953" name="AutoShape 9"/>
          <p:cNvSpPr>
            <a:spLocks noChangeArrowheads="1"/>
          </p:cNvSpPr>
          <p:nvPr/>
        </p:nvSpPr>
        <p:spPr bwMode="auto">
          <a:xfrm rot="11719445">
            <a:off x="3906808" y="2192315"/>
            <a:ext cx="381000" cy="2776126"/>
          </a:xfrm>
          <a:prstGeom prst="downArrow">
            <a:avLst>
              <a:gd name="adj1" fmla="val 50000"/>
              <a:gd name="adj2" fmla="val 205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954" name="Text Box 10"/>
          <p:cNvSpPr txBox="1">
            <a:spLocks noChangeArrowheads="1"/>
          </p:cNvSpPr>
          <p:nvPr/>
        </p:nvSpPr>
        <p:spPr bwMode="auto">
          <a:xfrm>
            <a:off x="3098800" y="749300"/>
            <a:ext cx="23780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dirty="0">
                <a:latin typeface="Garamond" charset="0"/>
              </a:rPr>
              <a:t>When surfacing to connect glider inflates air bladder</a:t>
            </a:r>
          </a:p>
        </p:txBody>
      </p:sp>
      <p:sp>
        <p:nvSpPr>
          <p:cNvPr id="82968" name="Text Box 24"/>
          <p:cNvSpPr txBox="1">
            <a:spLocks noChangeArrowheads="1"/>
          </p:cNvSpPr>
          <p:nvPr/>
        </p:nvSpPr>
        <p:spPr bwMode="auto">
          <a:xfrm>
            <a:off x="76200" y="44450"/>
            <a:ext cx="3613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b="1" dirty="0">
                <a:solidFill>
                  <a:schemeClr val="accent2"/>
                </a:solidFill>
                <a:latin typeface="Times New Roman" charset="0"/>
              </a:rPr>
              <a:t>How gliders </a:t>
            </a:r>
            <a:r>
              <a:rPr lang="ja-JP" altLang="en-US" sz="3600" b="1" dirty="0">
                <a:solidFill>
                  <a:schemeClr val="accent2"/>
                </a:solidFill>
                <a:latin typeface="Arial"/>
              </a:rPr>
              <a:t>“</a:t>
            </a:r>
            <a:r>
              <a:rPr lang="en-US" sz="3600" b="1" dirty="0">
                <a:solidFill>
                  <a:schemeClr val="accent2"/>
                </a:solidFill>
                <a:latin typeface="Times New Roman" charset="0"/>
              </a:rPr>
              <a:t>fly</a:t>
            </a:r>
            <a:r>
              <a:rPr lang="ja-JP" altLang="en-US" sz="3600" b="1" dirty="0">
                <a:solidFill>
                  <a:schemeClr val="accent2"/>
                </a:solidFill>
                <a:latin typeface="Arial"/>
              </a:rPr>
              <a:t>”</a:t>
            </a:r>
            <a:endParaRPr lang="en-US" sz="3600" b="1" dirty="0">
              <a:solidFill>
                <a:schemeClr val="accent2"/>
              </a:solidFill>
              <a:latin typeface="Times New Roman" charset="0"/>
            </a:endParaRPr>
          </a:p>
        </p:txBody>
      </p:sp>
      <p:pic>
        <p:nvPicPr>
          <p:cNvPr id="14" name="Picture 5" descr="20041007T072359_s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17899" y="114300"/>
            <a:ext cx="3449901" cy="2717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V-1.mpg">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4826000" y="2978150"/>
            <a:ext cx="4241800" cy="3181350"/>
          </a:xfrm>
        </p:spPr>
      </p:pic>
    </p:spTree>
    <p:extLst>
      <p:ext uri="{BB962C8B-B14F-4D97-AF65-F5344CB8AC3E}">
        <p14:creationId xmlns:p14="http://schemas.microsoft.com/office/powerpoint/2010/main" val="538930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3" name="Picture 1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75" name="Text Box 3"/>
          <p:cNvSpPr txBox="1">
            <a:spLocks noChangeArrowheads="1"/>
          </p:cNvSpPr>
          <p:nvPr/>
        </p:nvSpPr>
        <p:spPr bwMode="auto">
          <a:xfrm>
            <a:off x="1371600" y="0"/>
            <a:ext cx="6765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a:solidFill>
                  <a:schemeClr val="accent2"/>
                </a:solidFill>
              </a:rPr>
              <a:t>Slocum Electric Glider Communication</a:t>
            </a:r>
            <a:endParaRPr lang="en-US" sz="2400" b="1" dirty="0">
              <a:solidFill>
                <a:schemeClr val="accent2"/>
              </a:solidFill>
            </a:endParaRPr>
          </a:p>
        </p:txBody>
      </p:sp>
      <p:sp>
        <p:nvSpPr>
          <p:cNvPr id="54276" name="Text Box 4"/>
          <p:cNvSpPr txBox="1">
            <a:spLocks noChangeArrowheads="1"/>
          </p:cNvSpPr>
          <p:nvPr/>
        </p:nvSpPr>
        <p:spPr bwMode="auto">
          <a:xfrm>
            <a:off x="2895600" y="809625"/>
            <a:ext cx="211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a:t>Iridium Antenna</a:t>
            </a:r>
            <a:endParaRPr lang="en-US" sz="2000" b="1">
              <a:solidFill>
                <a:schemeClr val="accent2"/>
              </a:solidFill>
            </a:endParaRPr>
          </a:p>
        </p:txBody>
      </p:sp>
      <p:sp>
        <p:nvSpPr>
          <p:cNvPr id="54277" name="AutoShape 5"/>
          <p:cNvSpPr>
            <a:spLocks noChangeArrowheads="1"/>
          </p:cNvSpPr>
          <p:nvPr/>
        </p:nvSpPr>
        <p:spPr bwMode="auto">
          <a:xfrm rot="-7770062">
            <a:off x="4114800" y="1371600"/>
            <a:ext cx="685800" cy="228600"/>
          </a:xfrm>
          <a:prstGeom prst="left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 name="Text Box 6"/>
          <p:cNvSpPr txBox="1">
            <a:spLocks noChangeArrowheads="1"/>
          </p:cNvSpPr>
          <p:nvPr/>
        </p:nvSpPr>
        <p:spPr bwMode="auto">
          <a:xfrm>
            <a:off x="381000" y="1919288"/>
            <a:ext cx="374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b="1"/>
              <a:t>ARGOS and FreeWave Antennas</a:t>
            </a:r>
          </a:p>
        </p:txBody>
      </p:sp>
      <p:sp>
        <p:nvSpPr>
          <p:cNvPr id="54279" name="AutoShape 7"/>
          <p:cNvSpPr>
            <a:spLocks noChangeArrowheads="1"/>
          </p:cNvSpPr>
          <p:nvPr/>
        </p:nvSpPr>
        <p:spPr bwMode="auto">
          <a:xfrm rot="-10158718">
            <a:off x="4114800" y="2133600"/>
            <a:ext cx="685800" cy="228600"/>
          </a:xfrm>
          <a:prstGeom prst="left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428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952501"/>
            <a:ext cx="2286000" cy="304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for Josh y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57800" y="4024313"/>
            <a:ext cx="3886200" cy="2185988"/>
          </a:xfrm>
          <a:prstGeom prst="rect">
            <a:avLst/>
          </a:prstGeom>
        </p:spPr>
      </p:pic>
    </p:spTree>
    <p:extLst>
      <p:ext uri="{BB962C8B-B14F-4D97-AF65-F5344CB8AC3E}">
        <p14:creationId xmlns:p14="http://schemas.microsoft.com/office/powerpoint/2010/main" val="3070476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836cro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2286000"/>
            <a:ext cx="8820150" cy="2754313"/>
          </a:xfrm>
          <a:prstGeom prst="rect">
            <a:avLst/>
          </a:prstGeom>
          <a:noFill/>
          <a:extLst>
            <a:ext uri="{909E8E84-426E-40dd-AFC4-6F175D3DCCD1}">
              <a14:hiddenFill xmlns:a14="http://schemas.microsoft.com/office/drawing/2010/main">
                <a:solidFill>
                  <a:srgbClr val="FFFFFF"/>
                </a:solidFill>
              </a14:hiddenFill>
            </a:ext>
          </a:extLst>
        </p:spPr>
      </p:pic>
      <p:sp>
        <p:nvSpPr>
          <p:cNvPr id="80899" name="AutoShape 3"/>
          <p:cNvSpPr>
            <a:spLocks noChangeArrowheads="1"/>
          </p:cNvSpPr>
          <p:nvPr/>
        </p:nvSpPr>
        <p:spPr bwMode="auto">
          <a:xfrm>
            <a:off x="7239000" y="2286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0" name="AutoShape 4"/>
          <p:cNvSpPr>
            <a:spLocks noChangeArrowheads="1"/>
          </p:cNvSpPr>
          <p:nvPr/>
        </p:nvSpPr>
        <p:spPr bwMode="auto">
          <a:xfrm>
            <a:off x="8458200" y="1524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1" name="AutoShape 5"/>
          <p:cNvSpPr>
            <a:spLocks noChangeArrowheads="1"/>
          </p:cNvSpPr>
          <p:nvPr/>
        </p:nvSpPr>
        <p:spPr bwMode="auto">
          <a:xfrm>
            <a:off x="5867400" y="1905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2" name="AutoShape 6"/>
          <p:cNvSpPr>
            <a:spLocks noChangeArrowheads="1"/>
          </p:cNvSpPr>
          <p:nvPr/>
        </p:nvSpPr>
        <p:spPr bwMode="auto">
          <a:xfrm>
            <a:off x="3886200" y="17526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3" name="AutoShape 7"/>
          <p:cNvSpPr>
            <a:spLocks noChangeArrowheads="1"/>
          </p:cNvSpPr>
          <p:nvPr/>
        </p:nvSpPr>
        <p:spPr bwMode="auto">
          <a:xfrm>
            <a:off x="1905000" y="21336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4" name="AutoShape 8"/>
          <p:cNvSpPr>
            <a:spLocks noChangeArrowheads="1"/>
          </p:cNvSpPr>
          <p:nvPr/>
        </p:nvSpPr>
        <p:spPr bwMode="auto">
          <a:xfrm rot="10800000">
            <a:off x="304800" y="3429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5" name="AutoShape 9"/>
          <p:cNvSpPr>
            <a:spLocks noChangeArrowheads="1"/>
          </p:cNvSpPr>
          <p:nvPr/>
        </p:nvSpPr>
        <p:spPr bwMode="auto">
          <a:xfrm rot="10800000">
            <a:off x="3810000" y="36576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6" name="AutoShape 10"/>
          <p:cNvSpPr>
            <a:spLocks noChangeArrowheads="1"/>
          </p:cNvSpPr>
          <p:nvPr/>
        </p:nvSpPr>
        <p:spPr bwMode="auto">
          <a:xfrm rot="10800000">
            <a:off x="8382000" y="29718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7" name="AutoShape 11"/>
          <p:cNvSpPr>
            <a:spLocks noChangeArrowheads="1"/>
          </p:cNvSpPr>
          <p:nvPr/>
        </p:nvSpPr>
        <p:spPr bwMode="auto">
          <a:xfrm rot="10800000">
            <a:off x="7543800" y="4953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8" name="AutoShape 12"/>
          <p:cNvSpPr>
            <a:spLocks noChangeArrowheads="1"/>
          </p:cNvSpPr>
          <p:nvPr/>
        </p:nvSpPr>
        <p:spPr bwMode="auto">
          <a:xfrm rot="10800000">
            <a:off x="5562600" y="4953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9" name="AutoShape 13"/>
          <p:cNvSpPr>
            <a:spLocks noChangeArrowheads="1"/>
          </p:cNvSpPr>
          <p:nvPr/>
        </p:nvSpPr>
        <p:spPr bwMode="auto">
          <a:xfrm rot="10800000">
            <a:off x="2057400" y="4953000"/>
            <a:ext cx="381000" cy="914400"/>
          </a:xfrm>
          <a:prstGeom prst="downArrow">
            <a:avLst>
              <a:gd name="adj1" fmla="val 50000"/>
              <a:gd name="adj2" fmla="val 6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80910" name="Text Box 14"/>
          <p:cNvSpPr txBox="1">
            <a:spLocks noChangeArrowheads="1"/>
          </p:cNvSpPr>
          <p:nvPr/>
        </p:nvSpPr>
        <p:spPr bwMode="auto">
          <a:xfrm>
            <a:off x="3276600" y="45720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chemeClr val="bg1"/>
                </a:solidFill>
              </a:rPr>
              <a:t>CTD</a:t>
            </a:r>
          </a:p>
        </p:txBody>
      </p:sp>
      <p:sp>
        <p:nvSpPr>
          <p:cNvPr id="80911" name="Text Box 15"/>
          <p:cNvSpPr txBox="1">
            <a:spLocks noChangeArrowheads="1"/>
          </p:cNvSpPr>
          <p:nvPr/>
        </p:nvSpPr>
        <p:spPr bwMode="auto">
          <a:xfrm>
            <a:off x="1524000" y="58674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Fore Hull</a:t>
            </a:r>
          </a:p>
        </p:txBody>
      </p:sp>
      <p:sp>
        <p:nvSpPr>
          <p:cNvPr id="80912" name="Text Box 16"/>
          <p:cNvSpPr txBox="1">
            <a:spLocks noChangeArrowheads="1"/>
          </p:cNvSpPr>
          <p:nvPr/>
        </p:nvSpPr>
        <p:spPr bwMode="auto">
          <a:xfrm>
            <a:off x="0" y="43434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chemeClr val="bg1"/>
                </a:solidFill>
              </a:rPr>
              <a:t>Altimeter</a:t>
            </a:r>
          </a:p>
        </p:txBody>
      </p:sp>
      <p:sp>
        <p:nvSpPr>
          <p:cNvPr id="80913" name="Text Box 17"/>
          <p:cNvSpPr txBox="1">
            <a:spLocks noChangeArrowheads="1"/>
          </p:cNvSpPr>
          <p:nvPr/>
        </p:nvSpPr>
        <p:spPr bwMode="auto">
          <a:xfrm>
            <a:off x="6781800" y="19050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Air Bladder</a:t>
            </a:r>
          </a:p>
        </p:txBody>
      </p:sp>
      <p:sp>
        <p:nvSpPr>
          <p:cNvPr id="80914" name="Text Box 18"/>
          <p:cNvSpPr txBox="1">
            <a:spLocks noChangeArrowheads="1"/>
          </p:cNvSpPr>
          <p:nvPr/>
        </p:nvSpPr>
        <p:spPr bwMode="auto">
          <a:xfrm>
            <a:off x="5334000" y="1219200"/>
            <a:ext cx="1371600" cy="6413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Control Board</a:t>
            </a:r>
          </a:p>
        </p:txBody>
      </p:sp>
      <p:sp>
        <p:nvSpPr>
          <p:cNvPr id="80915" name="Text Box 19"/>
          <p:cNvSpPr txBox="1">
            <a:spLocks noChangeArrowheads="1"/>
          </p:cNvSpPr>
          <p:nvPr/>
        </p:nvSpPr>
        <p:spPr bwMode="auto">
          <a:xfrm>
            <a:off x="3048000" y="1143000"/>
            <a:ext cx="1676400" cy="6413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Science Payload Bay</a:t>
            </a:r>
          </a:p>
        </p:txBody>
      </p:sp>
      <p:sp>
        <p:nvSpPr>
          <p:cNvPr id="80916" name="Text Box 20"/>
          <p:cNvSpPr txBox="1">
            <a:spLocks noChangeArrowheads="1"/>
          </p:cNvSpPr>
          <p:nvPr/>
        </p:nvSpPr>
        <p:spPr bwMode="auto">
          <a:xfrm>
            <a:off x="7924800" y="38862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chemeClr val="bg1"/>
                </a:solidFill>
              </a:rPr>
              <a:t>Fin</a:t>
            </a:r>
          </a:p>
        </p:txBody>
      </p:sp>
      <p:sp>
        <p:nvSpPr>
          <p:cNvPr id="80917" name="Text Box 21"/>
          <p:cNvSpPr txBox="1">
            <a:spLocks noChangeArrowheads="1"/>
          </p:cNvSpPr>
          <p:nvPr/>
        </p:nvSpPr>
        <p:spPr bwMode="auto">
          <a:xfrm>
            <a:off x="7086600" y="58674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Cowling</a:t>
            </a:r>
          </a:p>
        </p:txBody>
      </p:sp>
      <p:sp>
        <p:nvSpPr>
          <p:cNvPr id="80918" name="Text Box 22"/>
          <p:cNvSpPr txBox="1">
            <a:spLocks noChangeArrowheads="1"/>
          </p:cNvSpPr>
          <p:nvPr/>
        </p:nvSpPr>
        <p:spPr bwMode="auto">
          <a:xfrm>
            <a:off x="5029200" y="5867400"/>
            <a:ext cx="1371600" cy="3667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Aft Hull</a:t>
            </a:r>
          </a:p>
        </p:txBody>
      </p:sp>
      <p:sp>
        <p:nvSpPr>
          <p:cNvPr id="80919" name="Text Box 23"/>
          <p:cNvSpPr txBox="1">
            <a:spLocks noChangeArrowheads="1"/>
          </p:cNvSpPr>
          <p:nvPr/>
        </p:nvSpPr>
        <p:spPr bwMode="auto">
          <a:xfrm>
            <a:off x="1447800" y="1524000"/>
            <a:ext cx="1371600" cy="6413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Buoyancy Pump</a:t>
            </a:r>
          </a:p>
        </p:txBody>
      </p:sp>
      <p:sp>
        <p:nvSpPr>
          <p:cNvPr id="80920" name="Text Box 24"/>
          <p:cNvSpPr txBox="1">
            <a:spLocks noChangeArrowheads="1"/>
          </p:cNvSpPr>
          <p:nvPr/>
        </p:nvSpPr>
        <p:spPr bwMode="auto">
          <a:xfrm>
            <a:off x="6934200" y="762000"/>
            <a:ext cx="2514600" cy="9159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000000"/>
                </a:solidFill>
              </a:rPr>
              <a:t>Antenna (Iridium, Freewave, GPS &amp; Argos)</a:t>
            </a:r>
          </a:p>
        </p:txBody>
      </p:sp>
      <p:sp>
        <p:nvSpPr>
          <p:cNvPr id="80921" name="Text Box 25"/>
          <p:cNvSpPr txBox="1">
            <a:spLocks noChangeArrowheads="1"/>
          </p:cNvSpPr>
          <p:nvPr/>
        </p:nvSpPr>
        <p:spPr bwMode="auto">
          <a:xfrm>
            <a:off x="76200" y="44450"/>
            <a:ext cx="421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b="1">
                <a:latin typeface="Times New Roman" charset="0"/>
              </a:rPr>
              <a:t>Anatomy of a Glider</a:t>
            </a:r>
          </a:p>
        </p:txBody>
      </p:sp>
    </p:spTree>
    <p:extLst>
      <p:ext uri="{BB962C8B-B14F-4D97-AF65-F5344CB8AC3E}">
        <p14:creationId xmlns:p14="http://schemas.microsoft.com/office/powerpoint/2010/main" val="509910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01" name="Text Box 9"/>
          <p:cNvSpPr txBox="1">
            <a:spLocks noChangeArrowheads="1"/>
          </p:cNvSpPr>
          <p:nvPr/>
        </p:nvSpPr>
        <p:spPr bwMode="auto">
          <a:xfrm>
            <a:off x="136525" y="0"/>
            <a:ext cx="398603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smtClean="0">
                <a:solidFill>
                  <a:schemeClr val="accent2"/>
                </a:solidFill>
                <a:latin typeface="Times New Roman" charset="0"/>
              </a:rPr>
              <a:t>Rutgers Glider Facilities</a:t>
            </a:r>
          </a:p>
          <a:p>
            <a:r>
              <a:rPr lang="en-US" sz="2400" i="1" dirty="0" smtClean="0">
                <a:latin typeface="Times New Roman" charset="0"/>
              </a:rPr>
              <a:t>Modular Science Payloads</a:t>
            </a:r>
            <a:endParaRPr lang="en-US" sz="2400" i="1" dirty="0">
              <a:latin typeface="Times New Roman" charset="0"/>
            </a:endParaRPr>
          </a:p>
        </p:txBody>
      </p:sp>
      <p:pic>
        <p:nvPicPr>
          <p:cNvPr id="3" name="Picture 2" descr="IMG_1277 (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939" y="1110579"/>
            <a:ext cx="6275661" cy="4706745"/>
          </a:xfrm>
          <a:prstGeom prst="rect">
            <a:avLst/>
          </a:prstGeom>
          <a:ln>
            <a:solidFill>
              <a:srgbClr val="000000"/>
            </a:solidFill>
          </a:ln>
        </p:spPr>
      </p:pic>
      <p:sp>
        <p:nvSpPr>
          <p:cNvPr id="4" name="TextBox 3"/>
          <p:cNvSpPr txBox="1"/>
          <p:nvPr/>
        </p:nvSpPr>
        <p:spPr>
          <a:xfrm>
            <a:off x="6637865" y="742279"/>
            <a:ext cx="2571262" cy="5891354"/>
          </a:xfrm>
          <a:prstGeom prst="rect">
            <a:avLst/>
          </a:prstGeom>
          <a:noFill/>
        </p:spPr>
        <p:txBody>
          <a:bodyPr wrap="none" rtlCol="0">
            <a:spAutoFit/>
          </a:bodyPr>
          <a:lstStyle/>
          <a:p>
            <a:pPr>
              <a:lnSpc>
                <a:spcPct val="150000"/>
              </a:lnSpc>
            </a:pPr>
            <a:r>
              <a:rPr lang="en-US" sz="1400" dirty="0" smtClean="0">
                <a:latin typeface="Times New Roman"/>
                <a:cs typeface="Times New Roman"/>
              </a:rPr>
              <a:t>Sea-Bird CTD (un-pumped)</a:t>
            </a:r>
          </a:p>
          <a:p>
            <a:pPr>
              <a:lnSpc>
                <a:spcPct val="150000"/>
              </a:lnSpc>
            </a:pPr>
            <a:r>
              <a:rPr lang="en-US" sz="1400" dirty="0" smtClean="0">
                <a:latin typeface="Times New Roman"/>
                <a:cs typeface="Times New Roman"/>
              </a:rPr>
              <a:t>Sea-Bird CTD (pumped)</a:t>
            </a:r>
          </a:p>
          <a:p>
            <a:pPr>
              <a:lnSpc>
                <a:spcPct val="150000"/>
              </a:lnSpc>
            </a:pPr>
            <a:r>
              <a:rPr lang="en-US" sz="1400" dirty="0" smtClean="0">
                <a:latin typeface="Times New Roman"/>
                <a:cs typeface="Times New Roman"/>
              </a:rPr>
              <a:t>TRDI ADCP</a:t>
            </a:r>
          </a:p>
          <a:p>
            <a:pPr>
              <a:lnSpc>
                <a:spcPct val="150000"/>
              </a:lnSpc>
            </a:pPr>
            <a:r>
              <a:rPr lang="en-US" sz="1400" dirty="0" smtClean="0">
                <a:latin typeface="Times New Roman"/>
                <a:cs typeface="Times New Roman"/>
              </a:rPr>
              <a:t>OSU Turbulence Chi-pod</a:t>
            </a:r>
          </a:p>
          <a:p>
            <a:pPr>
              <a:lnSpc>
                <a:spcPct val="150000"/>
              </a:lnSpc>
            </a:pPr>
            <a:r>
              <a:rPr lang="en-US" sz="1400" dirty="0" smtClean="0">
                <a:latin typeface="Times New Roman"/>
                <a:cs typeface="Times New Roman"/>
              </a:rPr>
              <a:t>URI </a:t>
            </a:r>
            <a:r>
              <a:rPr lang="en-US" sz="1400" dirty="0" err="1" smtClean="0">
                <a:latin typeface="Times New Roman"/>
                <a:cs typeface="Times New Roman"/>
              </a:rPr>
              <a:t>Bioprobe</a:t>
            </a:r>
            <a:endParaRPr lang="en-US" sz="1400" dirty="0" smtClean="0">
              <a:latin typeface="Times New Roman"/>
              <a:cs typeface="Times New Roman"/>
            </a:endParaRPr>
          </a:p>
          <a:p>
            <a:pPr>
              <a:lnSpc>
                <a:spcPct val="150000"/>
              </a:lnSpc>
            </a:pPr>
            <a:r>
              <a:rPr lang="en-US" sz="1400" dirty="0" err="1" smtClean="0">
                <a:latin typeface="Times New Roman"/>
                <a:cs typeface="Times New Roman"/>
              </a:rPr>
              <a:t>Wetlabs</a:t>
            </a:r>
            <a:r>
              <a:rPr lang="en-US" sz="1400" dirty="0" smtClean="0">
                <a:latin typeface="Times New Roman"/>
                <a:cs typeface="Times New Roman"/>
              </a:rPr>
              <a:t> pucks (5 configurations)</a:t>
            </a:r>
          </a:p>
          <a:p>
            <a:pPr>
              <a:lnSpc>
                <a:spcPct val="150000"/>
              </a:lnSpc>
            </a:pPr>
            <a:r>
              <a:rPr lang="en-US" sz="1400" dirty="0" err="1" smtClean="0">
                <a:latin typeface="Times New Roman"/>
                <a:cs typeface="Times New Roman"/>
              </a:rPr>
              <a:t>Hobi</a:t>
            </a:r>
            <a:r>
              <a:rPr lang="en-US" sz="1400" dirty="0" smtClean="0">
                <a:latin typeface="Times New Roman"/>
                <a:cs typeface="Times New Roman"/>
              </a:rPr>
              <a:t> Labs hydroscat-2</a:t>
            </a:r>
          </a:p>
          <a:p>
            <a:pPr>
              <a:lnSpc>
                <a:spcPct val="150000"/>
              </a:lnSpc>
            </a:pPr>
            <a:r>
              <a:rPr lang="en-US" sz="1400" dirty="0" smtClean="0">
                <a:latin typeface="Times New Roman"/>
                <a:cs typeface="Times New Roman"/>
              </a:rPr>
              <a:t>Sony camera</a:t>
            </a:r>
          </a:p>
          <a:p>
            <a:pPr>
              <a:lnSpc>
                <a:spcPct val="150000"/>
              </a:lnSpc>
            </a:pPr>
            <a:r>
              <a:rPr lang="en-US" sz="1400" dirty="0" smtClean="0">
                <a:latin typeface="Times New Roman"/>
                <a:cs typeface="Times New Roman"/>
              </a:rPr>
              <a:t>Mote Marine Lab </a:t>
            </a:r>
            <a:r>
              <a:rPr lang="en-US" sz="1400" dirty="0" err="1" smtClean="0">
                <a:latin typeface="Times New Roman"/>
                <a:cs typeface="Times New Roman"/>
              </a:rPr>
              <a:t>breve</a:t>
            </a:r>
            <a:r>
              <a:rPr lang="en-US" sz="1400" dirty="0" smtClean="0">
                <a:latin typeface="Times New Roman"/>
                <a:cs typeface="Times New Roman"/>
              </a:rPr>
              <a:t> buster</a:t>
            </a:r>
          </a:p>
          <a:p>
            <a:pPr>
              <a:lnSpc>
                <a:spcPct val="150000"/>
              </a:lnSpc>
            </a:pPr>
            <a:r>
              <a:rPr lang="en-US" sz="1400" dirty="0" smtClean="0">
                <a:latin typeface="Times New Roman"/>
                <a:cs typeface="Times New Roman"/>
              </a:rPr>
              <a:t>RU/</a:t>
            </a:r>
            <a:r>
              <a:rPr lang="en-US" sz="1400" dirty="0" err="1" smtClean="0">
                <a:latin typeface="Times New Roman"/>
                <a:cs typeface="Times New Roman"/>
              </a:rPr>
              <a:t>Satlantic</a:t>
            </a:r>
            <a:r>
              <a:rPr lang="en-US" sz="1400" dirty="0" smtClean="0">
                <a:latin typeface="Times New Roman"/>
                <a:cs typeface="Times New Roman"/>
              </a:rPr>
              <a:t> </a:t>
            </a:r>
            <a:r>
              <a:rPr lang="en-US" sz="1400" dirty="0" err="1" smtClean="0">
                <a:latin typeface="Times New Roman"/>
                <a:cs typeface="Times New Roman"/>
              </a:rPr>
              <a:t>FIRe</a:t>
            </a:r>
            <a:endParaRPr lang="en-US" sz="1400" dirty="0" smtClean="0">
              <a:latin typeface="Times New Roman"/>
              <a:cs typeface="Times New Roman"/>
            </a:endParaRPr>
          </a:p>
          <a:p>
            <a:pPr>
              <a:lnSpc>
                <a:spcPct val="150000"/>
              </a:lnSpc>
            </a:pPr>
            <a:r>
              <a:rPr lang="en-US" sz="1400" dirty="0" err="1" smtClean="0">
                <a:latin typeface="Times New Roman"/>
                <a:cs typeface="Times New Roman"/>
              </a:rPr>
              <a:t>Satlantic</a:t>
            </a:r>
            <a:r>
              <a:rPr lang="en-US" sz="1400" dirty="0" smtClean="0">
                <a:latin typeface="Times New Roman"/>
                <a:cs typeface="Times New Roman"/>
              </a:rPr>
              <a:t> radiometer</a:t>
            </a:r>
          </a:p>
          <a:p>
            <a:pPr>
              <a:lnSpc>
                <a:spcPct val="150000"/>
              </a:lnSpc>
            </a:pPr>
            <a:r>
              <a:rPr lang="en-US" sz="1400" dirty="0" err="1" smtClean="0">
                <a:latin typeface="Times New Roman"/>
                <a:cs typeface="Times New Roman"/>
              </a:rPr>
              <a:t>Aanderraa</a:t>
            </a:r>
            <a:r>
              <a:rPr lang="en-US" sz="1400" dirty="0" smtClean="0">
                <a:latin typeface="Times New Roman"/>
                <a:cs typeface="Times New Roman"/>
              </a:rPr>
              <a:t> </a:t>
            </a:r>
            <a:r>
              <a:rPr lang="en-US" sz="1400" dirty="0" err="1" smtClean="0">
                <a:latin typeface="Times New Roman"/>
                <a:cs typeface="Times New Roman"/>
              </a:rPr>
              <a:t>optode</a:t>
            </a:r>
            <a:endParaRPr lang="en-US" sz="1400" dirty="0" smtClean="0">
              <a:latin typeface="Times New Roman"/>
              <a:cs typeface="Times New Roman"/>
            </a:endParaRPr>
          </a:p>
          <a:p>
            <a:pPr>
              <a:lnSpc>
                <a:spcPct val="150000"/>
              </a:lnSpc>
            </a:pPr>
            <a:r>
              <a:rPr lang="en-US" sz="1400" dirty="0" err="1" smtClean="0">
                <a:latin typeface="Times New Roman"/>
                <a:cs typeface="Times New Roman"/>
              </a:rPr>
              <a:t>Vemco</a:t>
            </a:r>
            <a:r>
              <a:rPr lang="en-US" sz="1400" dirty="0" smtClean="0">
                <a:latin typeface="Times New Roman"/>
                <a:cs typeface="Times New Roman"/>
              </a:rPr>
              <a:t> fish receiver</a:t>
            </a:r>
          </a:p>
          <a:p>
            <a:pPr>
              <a:lnSpc>
                <a:spcPct val="150000"/>
              </a:lnSpc>
            </a:pPr>
            <a:r>
              <a:rPr lang="en-US" sz="1400" dirty="0" err="1" smtClean="0">
                <a:latin typeface="Times New Roman"/>
                <a:cs typeface="Times New Roman"/>
              </a:rPr>
              <a:t>Wetlabs</a:t>
            </a:r>
            <a:r>
              <a:rPr lang="en-US" sz="1400" dirty="0" smtClean="0">
                <a:latin typeface="Times New Roman"/>
                <a:cs typeface="Times New Roman"/>
              </a:rPr>
              <a:t> SAM</a:t>
            </a:r>
          </a:p>
          <a:p>
            <a:pPr>
              <a:lnSpc>
                <a:spcPct val="150000"/>
              </a:lnSpc>
            </a:pPr>
            <a:r>
              <a:rPr lang="en-US" sz="1400" dirty="0" err="1" smtClean="0">
                <a:latin typeface="Times New Roman"/>
                <a:cs typeface="Times New Roman"/>
              </a:rPr>
              <a:t>Wetlabs</a:t>
            </a:r>
            <a:r>
              <a:rPr lang="en-US" sz="1400" dirty="0" smtClean="0">
                <a:latin typeface="Times New Roman"/>
                <a:cs typeface="Times New Roman"/>
              </a:rPr>
              <a:t> BAM</a:t>
            </a:r>
          </a:p>
          <a:p>
            <a:pPr>
              <a:lnSpc>
                <a:spcPct val="150000"/>
              </a:lnSpc>
            </a:pPr>
            <a:r>
              <a:rPr lang="en-US" sz="1400" dirty="0" err="1" smtClean="0">
                <a:latin typeface="Times New Roman"/>
                <a:cs typeface="Times New Roman"/>
              </a:rPr>
              <a:t>Licor</a:t>
            </a:r>
            <a:r>
              <a:rPr lang="en-US" sz="1400" dirty="0" smtClean="0">
                <a:latin typeface="Times New Roman"/>
                <a:cs typeface="Times New Roman"/>
              </a:rPr>
              <a:t> PAR</a:t>
            </a:r>
          </a:p>
          <a:p>
            <a:pPr>
              <a:lnSpc>
                <a:spcPct val="150000"/>
              </a:lnSpc>
            </a:pPr>
            <a:endParaRPr lang="en-US" sz="1400" dirty="0" smtClean="0">
              <a:latin typeface="Times New Roman"/>
              <a:cs typeface="Times New Roman"/>
            </a:endParaRPr>
          </a:p>
          <a:p>
            <a:pPr>
              <a:lnSpc>
                <a:spcPct val="150000"/>
              </a:lnSpc>
            </a:pPr>
            <a:endParaRPr lang="en-US" sz="1400" dirty="0">
              <a:latin typeface="Times New Roman"/>
              <a:cs typeface="Times New Roman"/>
            </a:endParaRPr>
          </a:p>
        </p:txBody>
      </p:sp>
    </p:spTree>
    <p:extLst>
      <p:ext uri="{BB962C8B-B14F-4D97-AF65-F5344CB8AC3E}">
        <p14:creationId xmlns:p14="http://schemas.microsoft.com/office/powerpoint/2010/main" val="32603022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8362</TotalTime>
  <Words>2318</Words>
  <Application>Microsoft Macintosh PowerPoint</Application>
  <PresentationFormat>On-screen Show (4:3)</PresentationFormat>
  <Paragraphs>572</Paragraphs>
  <Slides>50</Slides>
  <Notes>4</Notes>
  <HiddenSlides>0</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Default Design</vt:lpstr>
      <vt:lpstr>Office Theme</vt:lpstr>
      <vt:lpstr>Photo Editor Photo</vt:lpstr>
      <vt:lpstr>PowerPoint Presentation</vt:lpstr>
      <vt:lpstr>PowerPoint Presentation</vt:lpstr>
      <vt:lpstr>PowerPoint Presentation</vt:lpstr>
      <vt:lpstr>PowerPoint Presentation</vt:lpstr>
      <vt:lpstr>What is a glider?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Igor Heifetz</cp:lastModifiedBy>
  <cp:revision>190</cp:revision>
  <dcterms:created xsi:type="dcterms:W3CDTF">2011-03-13T17:44:07Z</dcterms:created>
  <dcterms:modified xsi:type="dcterms:W3CDTF">2012-03-26T19:56:20Z</dcterms:modified>
</cp:coreProperties>
</file>