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7" r:id="rId16"/>
    <p:sldId id="274" r:id="rId17"/>
    <p:sldId id="272" r:id="rId18"/>
    <p:sldId id="276" r:id="rId19"/>
    <p:sldId id="273" r:id="rId20"/>
    <p:sldId id="278" r:id="rId21"/>
    <p:sldId id="264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5" d="100"/>
          <a:sy n="135" d="100"/>
        </p:scale>
        <p:origin x="-1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03B8E8-0336-9B44-840D-55CF9BE841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809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fld id="{EEDB1B78-CA8D-174B-9DD1-AA1B16EB931F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Geneva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-NWP</a:t>
            </a:r>
            <a:r>
              <a:rPr lang="en-US" baseline="0" dirty="0" smtClean="0"/>
              <a:t> is cost-effective way to achieve </a:t>
            </a:r>
            <a:r>
              <a:rPr lang="en-US" b="1" baseline="0" dirty="0" smtClean="0"/>
              <a:t>accurate wind resource assessments and representative wind forecasts</a:t>
            </a:r>
            <a:r>
              <a:rPr lang="en-US" baseline="0" dirty="0" smtClean="0">
                <a:sym typeface="Wingdings"/>
              </a:rPr>
              <a:t> cost reductions</a:t>
            </a:r>
          </a:p>
          <a:p>
            <a:r>
              <a:rPr lang="en-US" baseline="0" dirty="0" smtClean="0">
                <a:sym typeface="Wingdings"/>
              </a:rPr>
              <a:t>-minimize “risks” by determining variability in offshore wind resource</a:t>
            </a:r>
          </a:p>
          <a:p>
            <a:r>
              <a:rPr lang="en-US" baseline="0" dirty="0" smtClean="0">
                <a:sym typeface="Wingdings"/>
              </a:rPr>
              <a:t>-mesoscale and local influences of sea breeze- one of primary microclimate circulations that affect offshore environment, during peak energy demand periods with ACs running on hot summer afternoons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49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-day:</a:t>
            </a:r>
            <a:r>
              <a:rPr lang="en-US" baseline="0" dirty="0" smtClean="0"/>
              <a:t> warmer over land, cooler over water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err="1" smtClean="0">
                <a:sym typeface="Wingdings"/>
              </a:rPr>
              <a:t>seabreeze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-night: cooler over land, relatively warmer over water </a:t>
            </a:r>
            <a:r>
              <a:rPr lang="en-US" baseline="0" dirty="0" err="1" smtClean="0">
                <a:sym typeface="Wingdings"/>
              </a:rPr>
              <a:t>landbreeze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-little known about offshore component of sea/land breeze due to dearth of observations/monitoring</a:t>
            </a:r>
          </a:p>
          <a:p>
            <a:r>
              <a:rPr lang="en-US" baseline="0" dirty="0" smtClean="0">
                <a:sym typeface="Wingdings"/>
              </a:rPr>
              <a:t>-coastal upwelling changes dynamics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7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-NWP</a:t>
            </a:r>
            <a:r>
              <a:rPr lang="en-US" baseline="0" dirty="0" smtClean="0"/>
              <a:t> is cost-effective way to achieve accurate wind resource assessments and representative wind forecasts</a:t>
            </a:r>
            <a:r>
              <a:rPr lang="en-US" baseline="0" dirty="0" smtClean="0">
                <a:sym typeface="Wingdings"/>
              </a:rPr>
              <a:t> cost reductions</a:t>
            </a:r>
          </a:p>
          <a:p>
            <a:r>
              <a:rPr lang="en-US" baseline="0" dirty="0" smtClean="0">
                <a:sym typeface="Wingdings"/>
              </a:rPr>
              <a:t>-minimize “risks” by determining variability in offshore wind resource</a:t>
            </a:r>
          </a:p>
          <a:p>
            <a:r>
              <a:rPr lang="en-US" baseline="0" dirty="0" smtClean="0">
                <a:sym typeface="Wingdings"/>
              </a:rPr>
              <a:t>-mesoscale and local influences of sea breeze- one of primary microclimate circulations that affect offshore environment, during peak energy demand periods with ACs running on hot summer afternoons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49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-spatial resolution</a:t>
            </a:r>
            <a:r>
              <a:rPr lang="en-US" baseline="0" dirty="0" smtClean="0"/>
              <a:t> low, especially coastal waters</a:t>
            </a:r>
          </a:p>
          <a:p>
            <a:r>
              <a:rPr lang="en-US" baseline="0" dirty="0" smtClean="0"/>
              <a:t>-NAM, GFS, for example, use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71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-temporal resolution</a:t>
            </a:r>
            <a:r>
              <a:rPr lang="en-US" baseline="0" dirty="0" smtClean="0"/>
              <a:t> is low (cannot capture upwelling, mixing response from storms)</a:t>
            </a:r>
          </a:p>
          <a:p>
            <a:r>
              <a:rPr lang="en-US" baseline="0" dirty="0" smtClean="0"/>
              <a:t>-weighted based on quality and latency</a:t>
            </a:r>
          </a:p>
          <a:p>
            <a:r>
              <a:rPr lang="en-US" baseline="0" dirty="0" smtClean="0"/>
              <a:t>Operational SST and Sea Ice Analysis (OSTIA) (UK MET)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08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-warmest pixel composites used</a:t>
            </a:r>
            <a:r>
              <a:rPr lang="en-US" baseline="0" dirty="0" smtClean="0"/>
              <a:t> in the past to remove cloudy signals (usually colder than ocean surface)</a:t>
            </a:r>
            <a:r>
              <a:rPr lang="en-US" baseline="0" dirty="0" smtClean="0">
                <a:sym typeface="Wingdings"/>
              </a:rPr>
              <a:t> can eliminate upwelling, storm mixing</a:t>
            </a:r>
            <a:endParaRPr lang="en-US" dirty="0" smtClean="0"/>
          </a:p>
          <a:p>
            <a:r>
              <a:rPr lang="en-US" dirty="0" smtClean="0"/>
              <a:t>-3-day coldest</a:t>
            </a:r>
            <a:r>
              <a:rPr lang="en-US" baseline="0" dirty="0" smtClean="0"/>
              <a:t> pixel composite with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retains upwelling and storm mixing</a:t>
            </a:r>
          </a:p>
          <a:p>
            <a:r>
              <a:rPr lang="en-US" dirty="0" smtClean="0"/>
              <a:t>(-5km smoothing over 3-day composite of AVHRR before composited</a:t>
            </a:r>
            <a:r>
              <a:rPr lang="en-US" baseline="0" dirty="0" smtClean="0"/>
              <a:t> with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data… smoothing is being used to smooth out any discontinuities between AVHRR and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data)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5729D5-16E6-5A4D-85B5-77479216E7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73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C11D1-D39B-AF44-8D02-369C4762E4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6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B145E-D531-D54F-81E4-A9A06156A6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8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F3C1FC-8B68-4643-AEBF-3EC77554CD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3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DF7D3-13B8-1946-BE56-36E575D7A5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7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12FCA-8EEC-1046-9B67-BC8FB12C48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7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1B69D2-1CCD-CE48-B152-3D5E4929F2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67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5DDAD4-686A-D943-9739-60A86C24B4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6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24892D-E72E-6F4F-9F8B-A32D9D1C37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A45CC-82A3-4345-91B4-325CD12CE6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5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78816-7491-244D-B984-2CC6D95B0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0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E840DFAC-E767-9549-AFCE-84F68F5FA1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6" Type="http://schemas.openxmlformats.org/officeDocument/2006/relationships/image" Target="../media/image27.gif"/><Relationship Id="rId7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2.png"/><Relationship Id="rId6" Type="http://schemas.microsoft.com/office/2007/relationships/hdphoto" Target="../media/hdphoto1.wdp"/><Relationship Id="rId7" Type="http://schemas.microsoft.com/office/2007/relationships/hdphoto" Target="../media/hdphoto2.wdp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3"/>
          <a:stretch>
            <a:fillRect/>
          </a:stretch>
        </p:blipFill>
        <p:spPr bwMode="auto">
          <a:xfrm>
            <a:off x="0" y="-1588"/>
            <a:ext cx="9144000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215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914400"/>
            <a:ext cx="9067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Rutgers University Coastal Ocean Observation Laboratory (RU-COOL) Advanced Modeling System Developed to Cost-Effectively Support Offshore Wind Energy Development and Operational Applications:</a:t>
            </a:r>
          </a:p>
          <a:p>
            <a:pPr algn="ctr"/>
            <a:r>
              <a:rPr lang="en-US" sz="2200" b="1" i="1" dirty="0" smtClean="0">
                <a:latin typeface="Calibri"/>
                <a:cs typeface="Calibri"/>
              </a:rPr>
              <a:t>Investigating the NJ Sea/Land Breeze</a:t>
            </a:r>
            <a:endParaRPr lang="en-US" sz="2200" b="1" i="1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514600"/>
            <a:ext cx="5867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Greg Seroka</a:t>
            </a:r>
            <a:r>
              <a:rPr lang="en-US" dirty="0" smtClean="0">
                <a:latin typeface="Calibri"/>
                <a:cs typeface="Calibri"/>
              </a:rPr>
              <a:t>, Rich Dunk, Scott Glenn, Louis Bowers, John </a:t>
            </a:r>
            <a:r>
              <a:rPr lang="en-US" dirty="0" err="1" smtClean="0">
                <a:latin typeface="Calibri"/>
                <a:cs typeface="Calibri"/>
              </a:rPr>
              <a:t>Kerfoot</a:t>
            </a:r>
            <a:r>
              <a:rPr lang="en-US" dirty="0" smtClean="0">
                <a:latin typeface="Calibri"/>
                <a:cs typeface="Calibri"/>
              </a:rPr>
              <a:t>, Michael Crowley, Hugh </a:t>
            </a:r>
            <a:r>
              <a:rPr lang="en-US" dirty="0" err="1" smtClean="0">
                <a:latin typeface="Calibri"/>
                <a:cs typeface="Calibri"/>
              </a:rPr>
              <a:t>Roarty</a:t>
            </a:r>
            <a:r>
              <a:rPr lang="en-US" dirty="0" smtClean="0">
                <a:latin typeface="Calibri"/>
                <a:cs typeface="Calibri"/>
              </a:rPr>
              <a:t>, Laura </a:t>
            </a:r>
            <a:r>
              <a:rPr lang="en-US" dirty="0" err="1" smtClean="0">
                <a:latin typeface="Calibri"/>
                <a:cs typeface="Calibri"/>
              </a:rPr>
              <a:t>Palamara</a:t>
            </a:r>
            <a:endParaRPr lang="en-US" dirty="0" smtClean="0">
              <a:latin typeface="Calibri"/>
              <a:cs typeface="Calibri"/>
            </a:endParaRPr>
          </a:p>
          <a:p>
            <a:pPr algn="ctr"/>
            <a:endParaRPr lang="en-US" sz="1000" b="1" dirty="0" smtClean="0">
              <a:latin typeface="Calibri"/>
              <a:cs typeface="Calibri"/>
            </a:endParaRPr>
          </a:p>
          <a:p>
            <a:pPr algn="ctr"/>
            <a:r>
              <a:rPr lang="en-US" dirty="0" smtClean="0">
                <a:latin typeface="Calibri"/>
                <a:cs typeface="Calibri"/>
              </a:rPr>
              <a:t>October 17, 2012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Oceans 2012 MTS Meeting </a:t>
            </a: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0"/>
            <a:ext cx="10810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8382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RU_SIG_COOL_CMYK_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1611087" cy="66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RU_SIG_IMCS_CMYK_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819400"/>
            <a:ext cx="1524000" cy="64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mposite8h20120912T060000_1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5" t="33859" r="29948" b="4935"/>
          <a:stretch/>
        </p:blipFill>
        <p:spPr>
          <a:xfrm>
            <a:off x="1701972" y="3861138"/>
            <a:ext cx="2362200" cy="229960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1929115">
            <a:off x="2550699" y="4911535"/>
            <a:ext cx="454025" cy="112251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" name="Picture 18" descr="KDIX_09-12-2012_2130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7674" r="30175" b="8436"/>
          <a:stretch/>
        </p:blipFill>
        <p:spPr>
          <a:xfrm>
            <a:off x="5181600" y="3861139"/>
            <a:ext cx="2198248" cy="2311061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 rot="1929115">
            <a:off x="5725648" y="3849427"/>
            <a:ext cx="622802" cy="1646977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119"/>
            <a:ext cx="914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Case Study: Sept. 12, 2012: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cs typeface="Calibri"/>
              </a:rPr>
              <a:t>Sea breeze</a:t>
            </a:r>
            <a:endParaRPr lang="en-US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_radar_mov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421"/>
            <a:ext cx="9144000" cy="525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3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3952"/>
            <a:ext cx="914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SST Sensitivity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5576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Only change SST: RU-COOL SST vs.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SPoRT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SST</a:t>
            </a:r>
          </a:p>
        </p:txBody>
      </p:sp>
      <p:pic>
        <p:nvPicPr>
          <p:cNvPr id="7" name="Picture 6" descr="composite8h20120912T06000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4910740" cy="4038600"/>
          </a:xfrm>
          <a:prstGeom prst="rect">
            <a:avLst/>
          </a:prstGeom>
        </p:spPr>
      </p:pic>
      <p:pic>
        <p:nvPicPr>
          <p:cNvPr id="6" name="Picture 5" descr="sport8h20120912T060000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3021" r="19071" b="6123"/>
          <a:stretch/>
        </p:blipFill>
        <p:spPr>
          <a:xfrm>
            <a:off x="4876800" y="1656748"/>
            <a:ext cx="4267200" cy="4058252"/>
          </a:xfrm>
          <a:prstGeom prst="rect">
            <a:avLst/>
          </a:prstGeom>
        </p:spPr>
      </p:pic>
      <p:pic>
        <p:nvPicPr>
          <p:cNvPr id="9" name="Picture 8" descr="bight_zoom_3km_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13" name="Picture 12" descr="bight_zoom_3km_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14" name="Picture 13" descr="bight_zoom_3km_1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15" name="Picture 14" descr="bight_zoom_3km_2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16" name="Picture 15" descr="bight_zoom_3km_3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685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Sept 12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1744" y="1447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12Z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1744" y="225505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18Z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2704" y="68529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06Z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3220" y="3124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00Z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" y="3124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Sept 13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1228" y="3962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06Z</a:t>
            </a:r>
            <a:endParaRPr lang="en-US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3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19752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000000"/>
                </a:solidFill>
                <a:latin typeface="Calibri"/>
                <a:cs typeface="Calibri"/>
              </a:rPr>
              <a:t>Skin T Diff (°C): RU-COOL SST run – </a:t>
            </a:r>
            <a:r>
              <a:rPr lang="en-US" sz="3400" b="1" dirty="0" err="1" smtClean="0">
                <a:solidFill>
                  <a:srgbClr val="000000"/>
                </a:solidFill>
                <a:latin typeface="Calibri"/>
                <a:cs typeface="Calibri"/>
              </a:rPr>
              <a:t>SPoRT</a:t>
            </a:r>
            <a:r>
              <a:rPr lang="en-US" sz="3400" b="1" dirty="0" smtClean="0">
                <a:solidFill>
                  <a:srgbClr val="000000"/>
                </a:solidFill>
                <a:latin typeface="Calibri"/>
                <a:cs typeface="Calibri"/>
              </a:rPr>
              <a:t> SST run</a:t>
            </a:r>
            <a:endParaRPr lang="en-US" sz="3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skin_diff_1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4" t="8379" r="1603"/>
          <a:stretch/>
        </p:blipFill>
        <p:spPr>
          <a:xfrm>
            <a:off x="1861085" y="578394"/>
            <a:ext cx="6013585" cy="62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20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1975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10m Wind </a:t>
            </a:r>
            <a:r>
              <a:rPr lang="en-US" sz="2800" b="1" dirty="0" err="1" smtClean="0">
                <a:solidFill>
                  <a:srgbClr val="000000"/>
                </a:solidFill>
                <a:latin typeface="Calibri"/>
                <a:cs typeface="Calibri"/>
              </a:rPr>
              <a:t>Spd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 Diff (m s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/>
                <a:cs typeface="Calibri"/>
              </a:rPr>
              <a:t>-1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): RU-COOL SST run – </a:t>
            </a:r>
            <a:r>
              <a:rPr lang="en-US" sz="2800" b="1" dirty="0" err="1" smtClean="0">
                <a:solidFill>
                  <a:srgbClr val="000000"/>
                </a:solidFill>
                <a:latin typeface="Calibri"/>
                <a:cs typeface="Calibri"/>
              </a:rPr>
              <a:t>SPoRT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 SST run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bight_zoom_diff_3km_7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/>
          <a:stretch/>
        </p:blipFill>
        <p:spPr>
          <a:xfrm>
            <a:off x="1143000" y="596626"/>
            <a:ext cx="6858000" cy="6261374"/>
          </a:xfrm>
          <a:prstGeom prst="rect">
            <a:avLst/>
          </a:prstGeom>
        </p:spPr>
      </p:pic>
      <p:pic>
        <p:nvPicPr>
          <p:cNvPr id="8" name="Picture 7" descr="bight_zoom_diff_3km_13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/>
          <a:stretch/>
        </p:blipFill>
        <p:spPr>
          <a:xfrm>
            <a:off x="1143000" y="588102"/>
            <a:ext cx="6858000" cy="6269897"/>
          </a:xfrm>
          <a:prstGeom prst="rect">
            <a:avLst/>
          </a:prstGeom>
        </p:spPr>
      </p:pic>
      <p:pic>
        <p:nvPicPr>
          <p:cNvPr id="9" name="Picture 8" descr="bight_zoom_diff_3km_19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/>
          <a:stretch/>
        </p:blipFill>
        <p:spPr>
          <a:xfrm>
            <a:off x="1143000" y="588102"/>
            <a:ext cx="6858000" cy="6269897"/>
          </a:xfrm>
          <a:prstGeom prst="rect">
            <a:avLst/>
          </a:prstGeom>
        </p:spPr>
      </p:pic>
      <p:pic>
        <p:nvPicPr>
          <p:cNvPr id="10" name="Picture 9" descr="bight_zoom_diff_3km_25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/>
          <a:stretch/>
        </p:blipFill>
        <p:spPr>
          <a:xfrm>
            <a:off x="1143000" y="588102"/>
            <a:ext cx="6858000" cy="6269897"/>
          </a:xfrm>
          <a:prstGeom prst="rect">
            <a:avLst/>
          </a:prstGeom>
        </p:spPr>
      </p:pic>
      <p:pic>
        <p:nvPicPr>
          <p:cNvPr id="11" name="Picture 10" descr="bight_zoom_diff_3km_31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/>
          <a:stretch/>
        </p:blipFill>
        <p:spPr>
          <a:xfrm>
            <a:off x="1143000" y="596626"/>
            <a:ext cx="6858000" cy="62613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685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Sept 12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1744" y="1447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12Z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1744" y="225505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18Z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2704" y="68529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06Z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3220" y="3124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00Z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3124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Sept 13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1228" y="3962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06Z</a:t>
            </a:r>
            <a:endParaRPr lang="en-US" b="1" dirty="0">
              <a:latin typeface="Calibri"/>
              <a:cs typeface="Calibri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114800" y="4851231"/>
            <a:ext cx="78643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29200" y="4267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Cross section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5" name="Right Arrow 24"/>
          <p:cNvSpPr/>
          <p:nvPr/>
        </p:nvSpPr>
        <p:spPr>
          <a:xfrm rot="8907385">
            <a:off x="4654947" y="4592215"/>
            <a:ext cx="461259" cy="1560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6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8" grpId="0"/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ght_zoom_3km_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r="2349"/>
          <a:stretch/>
        </p:blipFill>
        <p:spPr>
          <a:xfrm>
            <a:off x="685800" y="0"/>
            <a:ext cx="65395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301" y="456404"/>
            <a:ext cx="3092699" cy="58681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0" y="4800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 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53400" y="457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110+ 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7670440" y="441629"/>
            <a:ext cx="1425727" cy="70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719542" y="5160418"/>
            <a:ext cx="1425727" cy="70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49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Skin T Difference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bight_zoom_3km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114800" y="4851231"/>
            <a:ext cx="78643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53000" y="4267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Cross section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7" name="Right Arrow 6"/>
          <p:cNvSpPr/>
          <p:nvPr/>
        </p:nvSpPr>
        <p:spPr>
          <a:xfrm rot="8907385">
            <a:off x="4492018" y="4585384"/>
            <a:ext cx="540961" cy="1383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322321">
            <a:off x="3882007" y="5239485"/>
            <a:ext cx="1611050" cy="505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513342">
            <a:off x="4218694" y="3487611"/>
            <a:ext cx="2090826" cy="656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875931">
            <a:off x="5255573" y="1891708"/>
            <a:ext cx="1951301" cy="61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9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ht_zoom_3km_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/>
          <a:stretch/>
        </p:blipFill>
        <p:spPr>
          <a:xfrm>
            <a:off x="703823" y="0"/>
            <a:ext cx="6687577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410200" y="381000"/>
            <a:ext cx="0" cy="529256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81600" y="5715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Front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 rot="14893658">
            <a:off x="5326355" y="5546240"/>
            <a:ext cx="461259" cy="1560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0" y="4800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 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153400" y="457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110+ m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7670440" y="441629"/>
            <a:ext cx="1425727" cy="70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19542" y="5160418"/>
            <a:ext cx="1425727" cy="70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301" y="456404"/>
            <a:ext cx="3092699" cy="586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77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ight_zoom_3km_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3" r="14251"/>
          <a:stretch/>
        </p:blipFill>
        <p:spPr>
          <a:xfrm>
            <a:off x="621" y="0"/>
            <a:ext cx="4918283" cy="6858000"/>
          </a:xfrm>
          <a:prstGeom prst="rect">
            <a:avLst/>
          </a:prstGeom>
        </p:spPr>
      </p:pic>
      <p:pic>
        <p:nvPicPr>
          <p:cNvPr id="12" name="Picture 11" descr="bight_zoom_3km_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7" r="14250"/>
          <a:stretch/>
        </p:blipFill>
        <p:spPr>
          <a:xfrm>
            <a:off x="4234241" y="0"/>
            <a:ext cx="490975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11029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08Z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9784" y="11881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11Z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0" name="Up-Down Arrow 9"/>
          <p:cNvSpPr/>
          <p:nvPr/>
        </p:nvSpPr>
        <p:spPr>
          <a:xfrm rot="17762272">
            <a:off x="7053659" y="4095523"/>
            <a:ext cx="228600" cy="523252"/>
          </a:xfrm>
          <a:prstGeom prst="up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322321">
            <a:off x="1198150" y="3868153"/>
            <a:ext cx="2857500" cy="8966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alphaModFix amt="31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322321">
            <a:off x="5435254" y="3868156"/>
            <a:ext cx="2857500" cy="8966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322321">
            <a:off x="5931074" y="4096753"/>
            <a:ext cx="2857500" cy="8966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20920" y="4714557"/>
            <a:ext cx="2015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~15 km/3 </a:t>
            </a:r>
            <a:r>
              <a:rPr lang="en-US" sz="2400" b="1" dirty="0" err="1" smtClean="0">
                <a:latin typeface="Calibri"/>
                <a:cs typeface="Calibri"/>
              </a:rPr>
              <a:t>hr</a:t>
            </a:r>
            <a:r>
              <a:rPr lang="en-US" sz="2400" b="1" dirty="0" smtClean="0">
                <a:latin typeface="Calibri"/>
                <a:cs typeface="Calibri"/>
              </a:rPr>
              <a:t> =    5 km hr</a:t>
            </a:r>
            <a:r>
              <a:rPr lang="en-US" sz="2400" b="1" baseline="30000" dirty="0" smtClean="0">
                <a:latin typeface="Calibri"/>
                <a:cs typeface="Calibri"/>
              </a:rPr>
              <a:t>-1</a:t>
            </a:r>
            <a:endParaRPr lang="en-US" sz="2400" b="1" baseline="30000" dirty="0">
              <a:latin typeface="Calibri"/>
              <a:cs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92521">
            <a:off x="1686625" y="1200341"/>
            <a:ext cx="2826239" cy="8867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alphaModFix amt="31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92521">
            <a:off x="5908934" y="1178243"/>
            <a:ext cx="2857500" cy="896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063704">
            <a:off x="6495060" y="1359475"/>
            <a:ext cx="2967392" cy="93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9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t_BPU_Raw_20120912T11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r="20800"/>
          <a:stretch/>
        </p:blipFill>
        <p:spPr>
          <a:xfrm>
            <a:off x="4438815" y="369540"/>
            <a:ext cx="4705185" cy="5492130"/>
          </a:xfrm>
          <a:prstGeom prst="rect">
            <a:avLst/>
          </a:prstGeom>
        </p:spPr>
      </p:pic>
      <p:pic>
        <p:nvPicPr>
          <p:cNvPr id="2" name="Picture 1" descr="Tot_BPU_Raw_20120912T08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7" r="11681"/>
          <a:stretch/>
        </p:blipFill>
        <p:spPr>
          <a:xfrm>
            <a:off x="8008" y="375270"/>
            <a:ext cx="5288001" cy="54921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11029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08Z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9600" y="118308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11Z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0" name="Up-Down Arrow 9"/>
          <p:cNvSpPr/>
          <p:nvPr/>
        </p:nvSpPr>
        <p:spPr>
          <a:xfrm rot="15786976">
            <a:off x="8124047" y="3314981"/>
            <a:ext cx="228600" cy="784247"/>
          </a:xfrm>
          <a:prstGeom prst="up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9000" y="5417403"/>
            <a:ext cx="2015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~21 km/3 </a:t>
            </a:r>
            <a:r>
              <a:rPr lang="en-US" sz="2400" b="1" dirty="0" err="1" smtClean="0">
                <a:latin typeface="Calibri"/>
                <a:cs typeface="Calibri"/>
              </a:rPr>
              <a:t>hr</a:t>
            </a:r>
            <a:r>
              <a:rPr lang="en-US" sz="2400" b="1" dirty="0" smtClean="0">
                <a:latin typeface="Calibri"/>
                <a:cs typeface="Calibri"/>
              </a:rPr>
              <a:t> =    7 km hr</a:t>
            </a:r>
            <a:r>
              <a:rPr lang="en-US" sz="2400" b="1" baseline="30000" dirty="0" smtClean="0">
                <a:latin typeface="Calibri"/>
                <a:cs typeface="Calibri"/>
              </a:rPr>
              <a:t>-1</a:t>
            </a:r>
            <a:endParaRPr lang="en-US" sz="2400" b="1" baseline="30000" dirty="0">
              <a:latin typeface="Calibri"/>
              <a:cs typeface="Calibri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829007" y="2091233"/>
            <a:ext cx="573923" cy="2556967"/>
          </a:xfrm>
          <a:custGeom>
            <a:avLst/>
            <a:gdLst>
              <a:gd name="connsiteX0" fmla="*/ 0 w 573923"/>
              <a:gd name="connsiteY0" fmla="*/ 0 h 2556967"/>
              <a:gd name="connsiteX1" fmla="*/ 17048 w 573923"/>
              <a:gd name="connsiteY1" fmla="*/ 383545 h 2556967"/>
              <a:gd name="connsiteX2" fmla="*/ 25572 w 573923"/>
              <a:gd name="connsiteY2" fmla="*/ 409114 h 2556967"/>
              <a:gd name="connsiteX3" fmla="*/ 34096 w 573923"/>
              <a:gd name="connsiteY3" fmla="*/ 460254 h 2556967"/>
              <a:gd name="connsiteX4" fmla="*/ 42619 w 573923"/>
              <a:gd name="connsiteY4" fmla="*/ 536963 h 2556967"/>
              <a:gd name="connsiteX5" fmla="*/ 59667 w 573923"/>
              <a:gd name="connsiteY5" fmla="*/ 562532 h 2556967"/>
              <a:gd name="connsiteX6" fmla="*/ 68191 w 573923"/>
              <a:gd name="connsiteY6" fmla="*/ 596625 h 2556967"/>
              <a:gd name="connsiteX7" fmla="*/ 76715 w 573923"/>
              <a:gd name="connsiteY7" fmla="*/ 622195 h 2556967"/>
              <a:gd name="connsiteX8" fmla="*/ 85239 w 573923"/>
              <a:gd name="connsiteY8" fmla="*/ 732997 h 2556967"/>
              <a:gd name="connsiteX9" fmla="*/ 102287 w 573923"/>
              <a:gd name="connsiteY9" fmla="*/ 784136 h 2556967"/>
              <a:gd name="connsiteX10" fmla="*/ 110811 w 573923"/>
              <a:gd name="connsiteY10" fmla="*/ 809706 h 2556967"/>
              <a:gd name="connsiteX11" fmla="*/ 144906 w 573923"/>
              <a:gd name="connsiteY11" fmla="*/ 869369 h 2556967"/>
              <a:gd name="connsiteX12" fmla="*/ 153430 w 573923"/>
              <a:gd name="connsiteY12" fmla="*/ 894938 h 2556967"/>
              <a:gd name="connsiteX13" fmla="*/ 161954 w 573923"/>
              <a:gd name="connsiteY13" fmla="*/ 946078 h 2556967"/>
              <a:gd name="connsiteX14" fmla="*/ 179002 w 573923"/>
              <a:gd name="connsiteY14" fmla="*/ 971647 h 2556967"/>
              <a:gd name="connsiteX15" fmla="*/ 187526 w 573923"/>
              <a:gd name="connsiteY15" fmla="*/ 997217 h 2556967"/>
              <a:gd name="connsiteX16" fmla="*/ 196049 w 573923"/>
              <a:gd name="connsiteY16" fmla="*/ 1031310 h 2556967"/>
              <a:gd name="connsiteX17" fmla="*/ 204573 w 573923"/>
              <a:gd name="connsiteY17" fmla="*/ 1056879 h 2556967"/>
              <a:gd name="connsiteX18" fmla="*/ 213097 w 573923"/>
              <a:gd name="connsiteY18" fmla="*/ 1090972 h 2556967"/>
              <a:gd name="connsiteX19" fmla="*/ 230145 w 573923"/>
              <a:gd name="connsiteY19" fmla="*/ 1125065 h 2556967"/>
              <a:gd name="connsiteX20" fmla="*/ 238669 w 573923"/>
              <a:gd name="connsiteY20" fmla="*/ 1150635 h 2556967"/>
              <a:gd name="connsiteX21" fmla="*/ 264240 w 573923"/>
              <a:gd name="connsiteY21" fmla="*/ 1184728 h 2556967"/>
              <a:gd name="connsiteX22" fmla="*/ 281288 w 573923"/>
              <a:gd name="connsiteY22" fmla="*/ 1218821 h 2556967"/>
              <a:gd name="connsiteX23" fmla="*/ 315384 w 573923"/>
              <a:gd name="connsiteY23" fmla="*/ 1269960 h 2556967"/>
              <a:gd name="connsiteX24" fmla="*/ 332432 w 573923"/>
              <a:gd name="connsiteY24" fmla="*/ 1287007 h 2556967"/>
              <a:gd name="connsiteX25" fmla="*/ 366527 w 573923"/>
              <a:gd name="connsiteY25" fmla="*/ 1338146 h 2556967"/>
              <a:gd name="connsiteX26" fmla="*/ 375051 w 573923"/>
              <a:gd name="connsiteY26" fmla="*/ 1406332 h 2556967"/>
              <a:gd name="connsiteX27" fmla="*/ 392099 w 573923"/>
              <a:gd name="connsiteY27" fmla="*/ 1431901 h 2556967"/>
              <a:gd name="connsiteX28" fmla="*/ 409147 w 573923"/>
              <a:gd name="connsiteY28" fmla="*/ 1491564 h 2556967"/>
              <a:gd name="connsiteX29" fmla="*/ 451766 w 573923"/>
              <a:gd name="connsiteY29" fmla="*/ 1585319 h 2556967"/>
              <a:gd name="connsiteX30" fmla="*/ 477338 w 573923"/>
              <a:gd name="connsiteY30" fmla="*/ 1704645 h 2556967"/>
              <a:gd name="connsiteX31" fmla="*/ 502909 w 573923"/>
              <a:gd name="connsiteY31" fmla="*/ 1738737 h 2556967"/>
              <a:gd name="connsiteX32" fmla="*/ 511433 w 573923"/>
              <a:gd name="connsiteY32" fmla="*/ 1781354 h 2556967"/>
              <a:gd name="connsiteX33" fmla="*/ 519957 w 573923"/>
              <a:gd name="connsiteY33" fmla="*/ 1841016 h 2556967"/>
              <a:gd name="connsiteX34" fmla="*/ 537005 w 573923"/>
              <a:gd name="connsiteY34" fmla="*/ 1892156 h 2556967"/>
              <a:gd name="connsiteX35" fmla="*/ 562577 w 573923"/>
              <a:gd name="connsiteY35" fmla="*/ 1934772 h 2556967"/>
              <a:gd name="connsiteX36" fmla="*/ 562577 w 573923"/>
              <a:gd name="connsiteY36" fmla="*/ 2429119 h 2556967"/>
              <a:gd name="connsiteX37" fmla="*/ 554053 w 573923"/>
              <a:gd name="connsiteY37" fmla="*/ 2463212 h 2556967"/>
              <a:gd name="connsiteX38" fmla="*/ 545529 w 573923"/>
              <a:gd name="connsiteY38" fmla="*/ 2505828 h 2556967"/>
              <a:gd name="connsiteX39" fmla="*/ 545529 w 573923"/>
              <a:gd name="connsiteY39" fmla="*/ 2556967 h 255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73923" h="2556967">
                <a:moveTo>
                  <a:pt x="0" y="0"/>
                </a:moveTo>
                <a:cubicBezTo>
                  <a:pt x="1299" y="49341"/>
                  <a:pt x="-5308" y="271775"/>
                  <a:pt x="17048" y="383545"/>
                </a:cubicBezTo>
                <a:cubicBezTo>
                  <a:pt x="18810" y="392355"/>
                  <a:pt x="22731" y="400591"/>
                  <a:pt x="25572" y="409114"/>
                </a:cubicBezTo>
                <a:cubicBezTo>
                  <a:pt x="28413" y="426161"/>
                  <a:pt x="31812" y="443124"/>
                  <a:pt x="34096" y="460254"/>
                </a:cubicBezTo>
                <a:cubicBezTo>
                  <a:pt x="37496" y="485755"/>
                  <a:pt x="36379" y="512004"/>
                  <a:pt x="42619" y="536963"/>
                </a:cubicBezTo>
                <a:cubicBezTo>
                  <a:pt x="45104" y="546901"/>
                  <a:pt x="53984" y="554009"/>
                  <a:pt x="59667" y="562532"/>
                </a:cubicBezTo>
                <a:cubicBezTo>
                  <a:pt x="62508" y="573896"/>
                  <a:pt x="64973" y="585362"/>
                  <a:pt x="68191" y="596625"/>
                </a:cubicBezTo>
                <a:cubicBezTo>
                  <a:pt x="70659" y="605264"/>
                  <a:pt x="75601" y="613280"/>
                  <a:pt x="76715" y="622195"/>
                </a:cubicBezTo>
                <a:cubicBezTo>
                  <a:pt x="81310" y="658952"/>
                  <a:pt x="79461" y="696407"/>
                  <a:pt x="85239" y="732997"/>
                </a:cubicBezTo>
                <a:cubicBezTo>
                  <a:pt x="88042" y="750746"/>
                  <a:pt x="96604" y="767090"/>
                  <a:pt x="102287" y="784136"/>
                </a:cubicBezTo>
                <a:cubicBezTo>
                  <a:pt x="105128" y="792659"/>
                  <a:pt x="105827" y="802231"/>
                  <a:pt x="110811" y="809706"/>
                </a:cubicBezTo>
                <a:cubicBezTo>
                  <a:pt x="127930" y="835384"/>
                  <a:pt x="131929" y="839092"/>
                  <a:pt x="144906" y="869369"/>
                </a:cubicBezTo>
                <a:cubicBezTo>
                  <a:pt x="148445" y="877627"/>
                  <a:pt x="150589" y="886415"/>
                  <a:pt x="153430" y="894938"/>
                </a:cubicBezTo>
                <a:cubicBezTo>
                  <a:pt x="156271" y="911985"/>
                  <a:pt x="156489" y="929683"/>
                  <a:pt x="161954" y="946078"/>
                </a:cubicBezTo>
                <a:cubicBezTo>
                  <a:pt x="165194" y="955796"/>
                  <a:pt x="174421" y="962485"/>
                  <a:pt x="179002" y="971647"/>
                </a:cubicBezTo>
                <a:cubicBezTo>
                  <a:pt x="183020" y="979683"/>
                  <a:pt x="185058" y="988578"/>
                  <a:pt x="187526" y="997217"/>
                </a:cubicBezTo>
                <a:cubicBezTo>
                  <a:pt x="190744" y="1008480"/>
                  <a:pt x="192831" y="1020047"/>
                  <a:pt x="196049" y="1031310"/>
                </a:cubicBezTo>
                <a:cubicBezTo>
                  <a:pt x="198517" y="1039948"/>
                  <a:pt x="202105" y="1048241"/>
                  <a:pt x="204573" y="1056879"/>
                </a:cubicBezTo>
                <a:cubicBezTo>
                  <a:pt x="207791" y="1068142"/>
                  <a:pt x="208984" y="1080004"/>
                  <a:pt x="213097" y="1090972"/>
                </a:cubicBezTo>
                <a:cubicBezTo>
                  <a:pt x="217559" y="1102869"/>
                  <a:pt x="225140" y="1113387"/>
                  <a:pt x="230145" y="1125065"/>
                </a:cubicBezTo>
                <a:cubicBezTo>
                  <a:pt x="233684" y="1133323"/>
                  <a:pt x="234211" y="1142834"/>
                  <a:pt x="238669" y="1150635"/>
                </a:cubicBezTo>
                <a:cubicBezTo>
                  <a:pt x="245717" y="1162969"/>
                  <a:pt x="256711" y="1172682"/>
                  <a:pt x="264240" y="1184728"/>
                </a:cubicBezTo>
                <a:cubicBezTo>
                  <a:pt x="270974" y="1195502"/>
                  <a:pt x="274750" y="1207926"/>
                  <a:pt x="281288" y="1218821"/>
                </a:cubicBezTo>
                <a:cubicBezTo>
                  <a:pt x="291830" y="1236389"/>
                  <a:pt x="300897" y="1255473"/>
                  <a:pt x="315384" y="1269960"/>
                </a:cubicBezTo>
                <a:cubicBezTo>
                  <a:pt x="321067" y="1275642"/>
                  <a:pt x="327610" y="1280578"/>
                  <a:pt x="332432" y="1287007"/>
                </a:cubicBezTo>
                <a:cubicBezTo>
                  <a:pt x="344725" y="1303397"/>
                  <a:pt x="366527" y="1338146"/>
                  <a:pt x="366527" y="1338146"/>
                </a:cubicBezTo>
                <a:cubicBezTo>
                  <a:pt x="369368" y="1360875"/>
                  <a:pt x="369024" y="1384234"/>
                  <a:pt x="375051" y="1406332"/>
                </a:cubicBezTo>
                <a:cubicBezTo>
                  <a:pt x="377747" y="1416215"/>
                  <a:pt x="387518" y="1422739"/>
                  <a:pt x="392099" y="1431901"/>
                </a:cubicBezTo>
                <a:cubicBezTo>
                  <a:pt x="406589" y="1460879"/>
                  <a:pt x="395495" y="1458801"/>
                  <a:pt x="409147" y="1491564"/>
                </a:cubicBezTo>
                <a:cubicBezTo>
                  <a:pt x="472675" y="1644021"/>
                  <a:pt x="426220" y="1508690"/>
                  <a:pt x="451766" y="1585319"/>
                </a:cubicBezTo>
                <a:cubicBezTo>
                  <a:pt x="454777" y="1609408"/>
                  <a:pt x="459119" y="1680355"/>
                  <a:pt x="477338" y="1704645"/>
                </a:cubicBezTo>
                <a:lnTo>
                  <a:pt x="502909" y="1738737"/>
                </a:lnTo>
                <a:cubicBezTo>
                  <a:pt x="505750" y="1752943"/>
                  <a:pt x="509051" y="1767064"/>
                  <a:pt x="511433" y="1781354"/>
                </a:cubicBezTo>
                <a:cubicBezTo>
                  <a:pt x="514736" y="1801170"/>
                  <a:pt x="515439" y="1821441"/>
                  <a:pt x="519957" y="1841016"/>
                </a:cubicBezTo>
                <a:cubicBezTo>
                  <a:pt x="523998" y="1858525"/>
                  <a:pt x="531322" y="1875109"/>
                  <a:pt x="537005" y="1892156"/>
                </a:cubicBezTo>
                <a:cubicBezTo>
                  <a:pt x="548070" y="1925348"/>
                  <a:pt x="539176" y="1911373"/>
                  <a:pt x="562577" y="1934772"/>
                </a:cubicBezTo>
                <a:cubicBezTo>
                  <a:pt x="578426" y="2156659"/>
                  <a:pt x="576969" y="2083717"/>
                  <a:pt x="562577" y="2429119"/>
                </a:cubicBezTo>
                <a:cubicBezTo>
                  <a:pt x="562089" y="2440823"/>
                  <a:pt x="556594" y="2451777"/>
                  <a:pt x="554053" y="2463212"/>
                </a:cubicBezTo>
                <a:cubicBezTo>
                  <a:pt x="550910" y="2477354"/>
                  <a:pt x="546841" y="2491401"/>
                  <a:pt x="545529" y="2505828"/>
                </a:cubicBezTo>
                <a:cubicBezTo>
                  <a:pt x="543986" y="2522804"/>
                  <a:pt x="545529" y="2539921"/>
                  <a:pt x="545529" y="255696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8610600" y="1926249"/>
            <a:ext cx="45719" cy="1731351"/>
          </a:xfrm>
          <a:custGeom>
            <a:avLst/>
            <a:gdLst>
              <a:gd name="connsiteX0" fmla="*/ 0 w 196050"/>
              <a:gd name="connsiteY0" fmla="*/ 0 h 1764307"/>
              <a:gd name="connsiteX1" fmla="*/ 17048 w 196050"/>
              <a:gd name="connsiteY1" fmla="*/ 42616 h 1764307"/>
              <a:gd name="connsiteX2" fmla="*/ 25572 w 196050"/>
              <a:gd name="connsiteY2" fmla="*/ 93755 h 1764307"/>
              <a:gd name="connsiteX3" fmla="*/ 34096 w 196050"/>
              <a:gd name="connsiteY3" fmla="*/ 119325 h 1764307"/>
              <a:gd name="connsiteX4" fmla="*/ 42620 w 196050"/>
              <a:gd name="connsiteY4" fmla="*/ 332406 h 1764307"/>
              <a:gd name="connsiteX5" fmla="*/ 59667 w 196050"/>
              <a:gd name="connsiteY5" fmla="*/ 775613 h 1764307"/>
              <a:gd name="connsiteX6" fmla="*/ 76715 w 196050"/>
              <a:gd name="connsiteY6" fmla="*/ 886415 h 1764307"/>
              <a:gd name="connsiteX7" fmla="*/ 85239 w 196050"/>
              <a:gd name="connsiteY7" fmla="*/ 911985 h 1764307"/>
              <a:gd name="connsiteX8" fmla="*/ 102287 w 196050"/>
              <a:gd name="connsiteY8" fmla="*/ 937555 h 1764307"/>
              <a:gd name="connsiteX9" fmla="*/ 110811 w 196050"/>
              <a:gd name="connsiteY9" fmla="*/ 980171 h 1764307"/>
              <a:gd name="connsiteX10" fmla="*/ 127858 w 196050"/>
              <a:gd name="connsiteY10" fmla="*/ 1031310 h 1764307"/>
              <a:gd name="connsiteX11" fmla="*/ 144906 w 196050"/>
              <a:gd name="connsiteY11" fmla="*/ 1099496 h 1764307"/>
              <a:gd name="connsiteX12" fmla="*/ 153430 w 196050"/>
              <a:gd name="connsiteY12" fmla="*/ 1201775 h 1764307"/>
              <a:gd name="connsiteX13" fmla="*/ 179002 w 196050"/>
              <a:gd name="connsiteY13" fmla="*/ 1372239 h 1764307"/>
              <a:gd name="connsiteX14" fmla="*/ 196050 w 196050"/>
              <a:gd name="connsiteY14" fmla="*/ 1653506 h 1764307"/>
              <a:gd name="connsiteX15" fmla="*/ 187526 w 196050"/>
              <a:gd name="connsiteY15" fmla="*/ 1764307 h 1764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050" h="1764307">
                <a:moveTo>
                  <a:pt x="0" y="0"/>
                </a:moveTo>
                <a:cubicBezTo>
                  <a:pt x="5683" y="14205"/>
                  <a:pt x="13022" y="27855"/>
                  <a:pt x="17048" y="42616"/>
                </a:cubicBezTo>
                <a:cubicBezTo>
                  <a:pt x="21595" y="59288"/>
                  <a:pt x="21823" y="76885"/>
                  <a:pt x="25572" y="93755"/>
                </a:cubicBezTo>
                <a:cubicBezTo>
                  <a:pt x="27521" y="102525"/>
                  <a:pt x="31255" y="110802"/>
                  <a:pt x="34096" y="119325"/>
                </a:cubicBezTo>
                <a:cubicBezTo>
                  <a:pt x="36937" y="190352"/>
                  <a:pt x="40699" y="261348"/>
                  <a:pt x="42620" y="332406"/>
                </a:cubicBezTo>
                <a:cubicBezTo>
                  <a:pt x="54401" y="768246"/>
                  <a:pt x="6914" y="617353"/>
                  <a:pt x="59667" y="775613"/>
                </a:cubicBezTo>
                <a:cubicBezTo>
                  <a:pt x="64843" y="817017"/>
                  <a:pt x="66952" y="847368"/>
                  <a:pt x="76715" y="886415"/>
                </a:cubicBezTo>
                <a:cubicBezTo>
                  <a:pt x="78894" y="895131"/>
                  <a:pt x="81221" y="903949"/>
                  <a:pt x="85239" y="911985"/>
                </a:cubicBezTo>
                <a:cubicBezTo>
                  <a:pt x="89821" y="921147"/>
                  <a:pt x="96604" y="929032"/>
                  <a:pt x="102287" y="937555"/>
                </a:cubicBezTo>
                <a:cubicBezTo>
                  <a:pt x="105128" y="951760"/>
                  <a:pt x="106999" y="966195"/>
                  <a:pt x="110811" y="980171"/>
                </a:cubicBezTo>
                <a:cubicBezTo>
                  <a:pt x="115539" y="997506"/>
                  <a:pt x="124334" y="1013691"/>
                  <a:pt x="127858" y="1031310"/>
                </a:cubicBezTo>
                <a:cubicBezTo>
                  <a:pt x="138144" y="1082736"/>
                  <a:pt x="131801" y="1060183"/>
                  <a:pt x="144906" y="1099496"/>
                </a:cubicBezTo>
                <a:cubicBezTo>
                  <a:pt x="147747" y="1133589"/>
                  <a:pt x="149186" y="1167828"/>
                  <a:pt x="153430" y="1201775"/>
                </a:cubicBezTo>
                <a:cubicBezTo>
                  <a:pt x="162259" y="1272398"/>
                  <a:pt x="174133" y="1305708"/>
                  <a:pt x="179002" y="1372239"/>
                </a:cubicBezTo>
                <a:cubicBezTo>
                  <a:pt x="185857" y="1465916"/>
                  <a:pt x="196050" y="1653506"/>
                  <a:pt x="196050" y="1653506"/>
                </a:cubicBezTo>
                <a:cubicBezTo>
                  <a:pt x="187290" y="1758615"/>
                  <a:pt x="187526" y="1721573"/>
                  <a:pt x="187526" y="1764307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356975" y="2084497"/>
            <a:ext cx="573923" cy="2556967"/>
          </a:xfrm>
          <a:custGeom>
            <a:avLst/>
            <a:gdLst>
              <a:gd name="connsiteX0" fmla="*/ 0 w 573923"/>
              <a:gd name="connsiteY0" fmla="*/ 0 h 2556967"/>
              <a:gd name="connsiteX1" fmla="*/ 17048 w 573923"/>
              <a:gd name="connsiteY1" fmla="*/ 383545 h 2556967"/>
              <a:gd name="connsiteX2" fmla="*/ 25572 w 573923"/>
              <a:gd name="connsiteY2" fmla="*/ 409114 h 2556967"/>
              <a:gd name="connsiteX3" fmla="*/ 34096 w 573923"/>
              <a:gd name="connsiteY3" fmla="*/ 460254 h 2556967"/>
              <a:gd name="connsiteX4" fmla="*/ 42619 w 573923"/>
              <a:gd name="connsiteY4" fmla="*/ 536963 h 2556967"/>
              <a:gd name="connsiteX5" fmla="*/ 59667 w 573923"/>
              <a:gd name="connsiteY5" fmla="*/ 562532 h 2556967"/>
              <a:gd name="connsiteX6" fmla="*/ 68191 w 573923"/>
              <a:gd name="connsiteY6" fmla="*/ 596625 h 2556967"/>
              <a:gd name="connsiteX7" fmla="*/ 76715 w 573923"/>
              <a:gd name="connsiteY7" fmla="*/ 622195 h 2556967"/>
              <a:gd name="connsiteX8" fmla="*/ 85239 w 573923"/>
              <a:gd name="connsiteY8" fmla="*/ 732997 h 2556967"/>
              <a:gd name="connsiteX9" fmla="*/ 102287 w 573923"/>
              <a:gd name="connsiteY9" fmla="*/ 784136 h 2556967"/>
              <a:gd name="connsiteX10" fmla="*/ 110811 w 573923"/>
              <a:gd name="connsiteY10" fmla="*/ 809706 h 2556967"/>
              <a:gd name="connsiteX11" fmla="*/ 144906 w 573923"/>
              <a:gd name="connsiteY11" fmla="*/ 869369 h 2556967"/>
              <a:gd name="connsiteX12" fmla="*/ 153430 w 573923"/>
              <a:gd name="connsiteY12" fmla="*/ 894938 h 2556967"/>
              <a:gd name="connsiteX13" fmla="*/ 161954 w 573923"/>
              <a:gd name="connsiteY13" fmla="*/ 946078 h 2556967"/>
              <a:gd name="connsiteX14" fmla="*/ 179002 w 573923"/>
              <a:gd name="connsiteY14" fmla="*/ 971647 h 2556967"/>
              <a:gd name="connsiteX15" fmla="*/ 187526 w 573923"/>
              <a:gd name="connsiteY15" fmla="*/ 997217 h 2556967"/>
              <a:gd name="connsiteX16" fmla="*/ 196049 w 573923"/>
              <a:gd name="connsiteY16" fmla="*/ 1031310 h 2556967"/>
              <a:gd name="connsiteX17" fmla="*/ 204573 w 573923"/>
              <a:gd name="connsiteY17" fmla="*/ 1056879 h 2556967"/>
              <a:gd name="connsiteX18" fmla="*/ 213097 w 573923"/>
              <a:gd name="connsiteY18" fmla="*/ 1090972 h 2556967"/>
              <a:gd name="connsiteX19" fmla="*/ 230145 w 573923"/>
              <a:gd name="connsiteY19" fmla="*/ 1125065 h 2556967"/>
              <a:gd name="connsiteX20" fmla="*/ 238669 w 573923"/>
              <a:gd name="connsiteY20" fmla="*/ 1150635 h 2556967"/>
              <a:gd name="connsiteX21" fmla="*/ 264240 w 573923"/>
              <a:gd name="connsiteY21" fmla="*/ 1184728 h 2556967"/>
              <a:gd name="connsiteX22" fmla="*/ 281288 w 573923"/>
              <a:gd name="connsiteY22" fmla="*/ 1218821 h 2556967"/>
              <a:gd name="connsiteX23" fmla="*/ 315384 w 573923"/>
              <a:gd name="connsiteY23" fmla="*/ 1269960 h 2556967"/>
              <a:gd name="connsiteX24" fmla="*/ 332432 w 573923"/>
              <a:gd name="connsiteY24" fmla="*/ 1287007 h 2556967"/>
              <a:gd name="connsiteX25" fmla="*/ 366527 w 573923"/>
              <a:gd name="connsiteY25" fmla="*/ 1338146 h 2556967"/>
              <a:gd name="connsiteX26" fmla="*/ 375051 w 573923"/>
              <a:gd name="connsiteY26" fmla="*/ 1406332 h 2556967"/>
              <a:gd name="connsiteX27" fmla="*/ 392099 w 573923"/>
              <a:gd name="connsiteY27" fmla="*/ 1431901 h 2556967"/>
              <a:gd name="connsiteX28" fmla="*/ 409147 w 573923"/>
              <a:gd name="connsiteY28" fmla="*/ 1491564 h 2556967"/>
              <a:gd name="connsiteX29" fmla="*/ 451766 w 573923"/>
              <a:gd name="connsiteY29" fmla="*/ 1585319 h 2556967"/>
              <a:gd name="connsiteX30" fmla="*/ 477338 w 573923"/>
              <a:gd name="connsiteY30" fmla="*/ 1704645 h 2556967"/>
              <a:gd name="connsiteX31" fmla="*/ 502909 w 573923"/>
              <a:gd name="connsiteY31" fmla="*/ 1738737 h 2556967"/>
              <a:gd name="connsiteX32" fmla="*/ 511433 w 573923"/>
              <a:gd name="connsiteY32" fmla="*/ 1781354 h 2556967"/>
              <a:gd name="connsiteX33" fmla="*/ 519957 w 573923"/>
              <a:gd name="connsiteY33" fmla="*/ 1841016 h 2556967"/>
              <a:gd name="connsiteX34" fmla="*/ 537005 w 573923"/>
              <a:gd name="connsiteY34" fmla="*/ 1892156 h 2556967"/>
              <a:gd name="connsiteX35" fmla="*/ 562577 w 573923"/>
              <a:gd name="connsiteY35" fmla="*/ 1934772 h 2556967"/>
              <a:gd name="connsiteX36" fmla="*/ 562577 w 573923"/>
              <a:gd name="connsiteY36" fmla="*/ 2429119 h 2556967"/>
              <a:gd name="connsiteX37" fmla="*/ 554053 w 573923"/>
              <a:gd name="connsiteY37" fmla="*/ 2463212 h 2556967"/>
              <a:gd name="connsiteX38" fmla="*/ 545529 w 573923"/>
              <a:gd name="connsiteY38" fmla="*/ 2505828 h 2556967"/>
              <a:gd name="connsiteX39" fmla="*/ 545529 w 573923"/>
              <a:gd name="connsiteY39" fmla="*/ 2556967 h 255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73923" h="2556967">
                <a:moveTo>
                  <a:pt x="0" y="0"/>
                </a:moveTo>
                <a:cubicBezTo>
                  <a:pt x="1299" y="49341"/>
                  <a:pt x="-5308" y="271775"/>
                  <a:pt x="17048" y="383545"/>
                </a:cubicBezTo>
                <a:cubicBezTo>
                  <a:pt x="18810" y="392355"/>
                  <a:pt x="22731" y="400591"/>
                  <a:pt x="25572" y="409114"/>
                </a:cubicBezTo>
                <a:cubicBezTo>
                  <a:pt x="28413" y="426161"/>
                  <a:pt x="31812" y="443124"/>
                  <a:pt x="34096" y="460254"/>
                </a:cubicBezTo>
                <a:cubicBezTo>
                  <a:pt x="37496" y="485755"/>
                  <a:pt x="36379" y="512004"/>
                  <a:pt x="42619" y="536963"/>
                </a:cubicBezTo>
                <a:cubicBezTo>
                  <a:pt x="45104" y="546901"/>
                  <a:pt x="53984" y="554009"/>
                  <a:pt x="59667" y="562532"/>
                </a:cubicBezTo>
                <a:cubicBezTo>
                  <a:pt x="62508" y="573896"/>
                  <a:pt x="64973" y="585362"/>
                  <a:pt x="68191" y="596625"/>
                </a:cubicBezTo>
                <a:cubicBezTo>
                  <a:pt x="70659" y="605264"/>
                  <a:pt x="75601" y="613280"/>
                  <a:pt x="76715" y="622195"/>
                </a:cubicBezTo>
                <a:cubicBezTo>
                  <a:pt x="81310" y="658952"/>
                  <a:pt x="79461" y="696407"/>
                  <a:pt x="85239" y="732997"/>
                </a:cubicBezTo>
                <a:cubicBezTo>
                  <a:pt x="88042" y="750746"/>
                  <a:pt x="96604" y="767090"/>
                  <a:pt x="102287" y="784136"/>
                </a:cubicBezTo>
                <a:cubicBezTo>
                  <a:pt x="105128" y="792659"/>
                  <a:pt x="105827" y="802231"/>
                  <a:pt x="110811" y="809706"/>
                </a:cubicBezTo>
                <a:cubicBezTo>
                  <a:pt x="127930" y="835384"/>
                  <a:pt x="131929" y="839092"/>
                  <a:pt x="144906" y="869369"/>
                </a:cubicBezTo>
                <a:cubicBezTo>
                  <a:pt x="148445" y="877627"/>
                  <a:pt x="150589" y="886415"/>
                  <a:pt x="153430" y="894938"/>
                </a:cubicBezTo>
                <a:cubicBezTo>
                  <a:pt x="156271" y="911985"/>
                  <a:pt x="156489" y="929683"/>
                  <a:pt x="161954" y="946078"/>
                </a:cubicBezTo>
                <a:cubicBezTo>
                  <a:pt x="165194" y="955796"/>
                  <a:pt x="174421" y="962485"/>
                  <a:pt x="179002" y="971647"/>
                </a:cubicBezTo>
                <a:cubicBezTo>
                  <a:pt x="183020" y="979683"/>
                  <a:pt x="185058" y="988578"/>
                  <a:pt x="187526" y="997217"/>
                </a:cubicBezTo>
                <a:cubicBezTo>
                  <a:pt x="190744" y="1008480"/>
                  <a:pt x="192831" y="1020047"/>
                  <a:pt x="196049" y="1031310"/>
                </a:cubicBezTo>
                <a:cubicBezTo>
                  <a:pt x="198517" y="1039948"/>
                  <a:pt x="202105" y="1048241"/>
                  <a:pt x="204573" y="1056879"/>
                </a:cubicBezTo>
                <a:cubicBezTo>
                  <a:pt x="207791" y="1068142"/>
                  <a:pt x="208984" y="1080004"/>
                  <a:pt x="213097" y="1090972"/>
                </a:cubicBezTo>
                <a:cubicBezTo>
                  <a:pt x="217559" y="1102869"/>
                  <a:pt x="225140" y="1113387"/>
                  <a:pt x="230145" y="1125065"/>
                </a:cubicBezTo>
                <a:cubicBezTo>
                  <a:pt x="233684" y="1133323"/>
                  <a:pt x="234211" y="1142834"/>
                  <a:pt x="238669" y="1150635"/>
                </a:cubicBezTo>
                <a:cubicBezTo>
                  <a:pt x="245717" y="1162969"/>
                  <a:pt x="256711" y="1172682"/>
                  <a:pt x="264240" y="1184728"/>
                </a:cubicBezTo>
                <a:cubicBezTo>
                  <a:pt x="270974" y="1195502"/>
                  <a:pt x="274750" y="1207926"/>
                  <a:pt x="281288" y="1218821"/>
                </a:cubicBezTo>
                <a:cubicBezTo>
                  <a:pt x="291830" y="1236389"/>
                  <a:pt x="300897" y="1255473"/>
                  <a:pt x="315384" y="1269960"/>
                </a:cubicBezTo>
                <a:cubicBezTo>
                  <a:pt x="321067" y="1275642"/>
                  <a:pt x="327610" y="1280578"/>
                  <a:pt x="332432" y="1287007"/>
                </a:cubicBezTo>
                <a:cubicBezTo>
                  <a:pt x="344725" y="1303397"/>
                  <a:pt x="366527" y="1338146"/>
                  <a:pt x="366527" y="1338146"/>
                </a:cubicBezTo>
                <a:cubicBezTo>
                  <a:pt x="369368" y="1360875"/>
                  <a:pt x="369024" y="1384234"/>
                  <a:pt x="375051" y="1406332"/>
                </a:cubicBezTo>
                <a:cubicBezTo>
                  <a:pt x="377747" y="1416215"/>
                  <a:pt x="387518" y="1422739"/>
                  <a:pt x="392099" y="1431901"/>
                </a:cubicBezTo>
                <a:cubicBezTo>
                  <a:pt x="406589" y="1460879"/>
                  <a:pt x="395495" y="1458801"/>
                  <a:pt x="409147" y="1491564"/>
                </a:cubicBezTo>
                <a:cubicBezTo>
                  <a:pt x="472675" y="1644021"/>
                  <a:pt x="426220" y="1508690"/>
                  <a:pt x="451766" y="1585319"/>
                </a:cubicBezTo>
                <a:cubicBezTo>
                  <a:pt x="454777" y="1609408"/>
                  <a:pt x="459119" y="1680355"/>
                  <a:pt x="477338" y="1704645"/>
                </a:cubicBezTo>
                <a:lnTo>
                  <a:pt x="502909" y="1738737"/>
                </a:lnTo>
                <a:cubicBezTo>
                  <a:pt x="505750" y="1752943"/>
                  <a:pt x="509051" y="1767064"/>
                  <a:pt x="511433" y="1781354"/>
                </a:cubicBezTo>
                <a:cubicBezTo>
                  <a:pt x="514736" y="1801170"/>
                  <a:pt x="515439" y="1821441"/>
                  <a:pt x="519957" y="1841016"/>
                </a:cubicBezTo>
                <a:cubicBezTo>
                  <a:pt x="523998" y="1858525"/>
                  <a:pt x="531322" y="1875109"/>
                  <a:pt x="537005" y="1892156"/>
                </a:cubicBezTo>
                <a:cubicBezTo>
                  <a:pt x="548070" y="1925348"/>
                  <a:pt x="539176" y="1911373"/>
                  <a:pt x="562577" y="1934772"/>
                </a:cubicBezTo>
                <a:cubicBezTo>
                  <a:pt x="578426" y="2156659"/>
                  <a:pt x="576969" y="2083717"/>
                  <a:pt x="562577" y="2429119"/>
                </a:cubicBezTo>
                <a:cubicBezTo>
                  <a:pt x="562089" y="2440823"/>
                  <a:pt x="556594" y="2451777"/>
                  <a:pt x="554053" y="2463212"/>
                </a:cubicBezTo>
                <a:cubicBezTo>
                  <a:pt x="550910" y="2477354"/>
                  <a:pt x="546841" y="2491401"/>
                  <a:pt x="545529" y="2505828"/>
                </a:cubicBezTo>
                <a:cubicBezTo>
                  <a:pt x="543986" y="2522804"/>
                  <a:pt x="545529" y="2539921"/>
                  <a:pt x="545529" y="2556967"/>
                </a:cubicBezTo>
              </a:path>
            </a:pathLst>
          </a:custGeom>
          <a:ln w="571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905000" y="-118308"/>
            <a:ext cx="533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Raw CODAR Currents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496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5" grpId="0" animBg="1"/>
      <p:bldP spid="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7048"/>
            <a:ext cx="914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Conclusions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176986"/>
            <a:ext cx="8839200" cy="494917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Modeling allows the study of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little known offshore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component of land/sea breeze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circulation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New de-clouded satellite SST product preserves coastal upwelling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Significant sensitivity of winds to SST forcing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Effects extend vertically through PBL, across wind turbine blade heights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CODAR currents can be used to horizontally validate modeled offshore surface wind fields</a:t>
            </a:r>
          </a:p>
          <a:p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49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Background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Significant cost reductions for offshore wind energy development from high-res numerical weather prediction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Determine variability in offshore wind resource along NJ coast, minimize “risks”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Synoptic weather patterns known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Less known about mesoscale sea breeze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peak energy demand periods</a:t>
            </a: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37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References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 err="1" smtClean="0">
                <a:solidFill>
                  <a:srgbClr val="000000"/>
                </a:solidFill>
                <a:latin typeface="Calibri"/>
                <a:cs typeface="Calibri"/>
              </a:rPr>
              <a:t>Gemmill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William, Bert Katz and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Xu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Li, 2007: Daily Real-Time Global Sea Surface Temperature - High Resolution Analysis at NOAA/NCEP. NOAA / NWS / NCEP / MMAB Office Note Nr. 260, 39 </a:t>
            </a:r>
            <a:r>
              <a:rPr lang="en-US" sz="1400" dirty="0" err="1" smtClean="0">
                <a:solidFill>
                  <a:srgbClr val="000000"/>
                </a:solidFill>
                <a:latin typeface="Calibri"/>
                <a:cs typeface="Calibri"/>
              </a:rPr>
              <a:t>pp</a:t>
            </a:r>
            <a:endParaRPr lang="en-US" sz="1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Haines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S. L., G. J.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Jedlovec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and S. M. Lazarus, 2007: A MODIS sea surface temperature composite for regional applications. IEEE Trans.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Geosci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. Remote Sens., 45, 2919-2927</a:t>
            </a:r>
            <a:endParaRPr lang="en-US" sz="1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Michalakes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J., S. Chen, J.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Dudhia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L. Hart, J.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Klemp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J.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Middlecoff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and W.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Skamarock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2001: Development of a next-generation regional weather research and forecast model. Developments in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Teracomputing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W.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Zwieflhafer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and N.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Kreitz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Eds., World Scientific, 269–296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14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785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119"/>
            <a:ext cx="82296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RU-COOL De-clouding Thresholds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986"/>
            <a:ext cx="8229600" cy="4949178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Visible and near IR  thresholds empirically derived by season and location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E.g. Mid-Atlantic Bight, summer/fall: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&lt;10°C removed (cloud)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near IR albedo &gt;2.3% removed (clouds)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Other tests on changes (within ~3km X 3km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grid boxes) of SST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(1°C) and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near IR albedo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(0.15%)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28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3810000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Sea breeze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634668"/>
            <a:ext cx="8890000" cy="5080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76800" y="-84214"/>
            <a:ext cx="3851660" cy="75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Land breeze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2616210" y="2615856"/>
            <a:ext cx="1244577" cy="251460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5400000">
            <a:off x="7069392" y="2615856"/>
            <a:ext cx="1244577" cy="251460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95400" y="4546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Little known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1" name="Right Arrow 10"/>
          <p:cNvSpPr/>
          <p:nvPr/>
        </p:nvSpPr>
        <p:spPr>
          <a:xfrm rot="17979017">
            <a:off x="2435380" y="4120614"/>
            <a:ext cx="457200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455937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Little known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 rot="17979017">
            <a:off x="6931180" y="4133722"/>
            <a:ext cx="457200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4" name="Round Same Side Corner Rectangle 13"/>
          <p:cNvSpPr/>
          <p:nvPr/>
        </p:nvSpPr>
        <p:spPr>
          <a:xfrm rot="10800000">
            <a:off x="3276600" y="4165268"/>
            <a:ext cx="990600" cy="533400"/>
          </a:xfrm>
          <a:prstGeom prst="round2SameRect">
            <a:avLst/>
          </a:prstGeom>
          <a:solidFill>
            <a:srgbClr val="000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46048" y="423294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Cold</a:t>
            </a:r>
            <a:endParaRPr lang="en-US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3567137" y="2884131"/>
            <a:ext cx="717347" cy="384021"/>
          </a:xfrm>
          <a:prstGeom prst="rightArrow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0370997">
            <a:off x="1546813" y="3321289"/>
            <a:ext cx="1589384" cy="302161"/>
          </a:xfrm>
          <a:prstGeom prst="rightArrow">
            <a:avLst>
              <a:gd name="adj1" fmla="val 50000"/>
              <a:gd name="adj2" fmla="val 141666"/>
            </a:avLst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622" y="5685941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sz="23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Modeling can be used to investigate little known offshore component</a:t>
            </a:r>
            <a:endParaRPr lang="en-US" sz="23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80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/>
      <p:bldP spid="10" grpId="1"/>
      <p:bldP spid="11" grpId="0" animBg="1"/>
      <p:bldP spid="11" grpId="1" animBg="1"/>
      <p:bldP spid="12" grpId="0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Model Setup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9037"/>
            <a:ext cx="9144000" cy="4525963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Weather Research and Forecasting (WRF) model, Advanced Research core (ARW)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Michalakes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et al., 2001)</a:t>
            </a:r>
            <a:endParaRPr lang="en-US" sz="24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Horizontal Resolution: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3km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Vertical Resolution: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32 levels, focused near surface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Lateral B.C.: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North American Mesoscale (NAM) 12km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Microphysics: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Thompson (6-class with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graupel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Planetary Boundary Layer (PBL) scheme: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Mellor-Yamada-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Janjic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(MYJ)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Land surface model: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Rapid Update Cycle (RUC)</a:t>
            </a:r>
          </a:p>
          <a:p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Longwave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radiation: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Rapid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Radiative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Transfer Model (RRTM)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Shortwave radiation: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Dudhia</a:t>
            </a:r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Bottom B.C. (Sea Surface Temperature, SST):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Variant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65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508"/>
            <a:ext cx="8229600" cy="79498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Previous Satellite SST Products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4053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Real-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T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ime Global (RTG)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1/12 degree (~9.25 km)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Wingdings"/>
              </a:rPr>
              <a:t>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(low spatial resolution)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Most recent 24 </a:t>
            </a:r>
            <a:r>
              <a:rPr lang="en-US" dirty="0" err="1" smtClean="0">
                <a:solidFill>
                  <a:schemeClr val="tx1"/>
                </a:solidFill>
                <a:latin typeface="Calibri"/>
                <a:cs typeface="Calibri"/>
              </a:rPr>
              <a:t>hrs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 of in situ (buoys, ships) and satellite (AVHRR and METOP) data</a:t>
            </a:r>
          </a:p>
        </p:txBody>
      </p:sp>
      <p:pic>
        <p:nvPicPr>
          <p:cNvPr id="4" name="Picture 3" descr="rtg_N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56" y="3035524"/>
            <a:ext cx="5096635" cy="3822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5867400"/>
            <a:ext cx="231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Gemmill</a:t>
            </a:r>
            <a:r>
              <a:rPr lang="en-US" dirty="0" smtClean="0">
                <a:latin typeface="Calibri"/>
                <a:cs typeface="Calibri"/>
              </a:rPr>
              <a:t> et al. (2007)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81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508"/>
            <a:ext cx="8229600" cy="79498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Previous Satellite SST Products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4053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NASA Short-term Prediction Research and Transition Center (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SPoRT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) SST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km resolution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7-day (weighted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blend of MODIS, AMSR-E, GOES/POES, OSTIA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  <a:sym typeface="Wingdings"/>
              </a:rPr>
              <a:t>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(low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temporal resolution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)</a:t>
            </a:r>
          </a:p>
          <a:p>
            <a:pPr lvl="1"/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sport_N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07" y="3528416"/>
            <a:ext cx="4693962" cy="3329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12221" y="5867400"/>
            <a:ext cx="231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Haines et al. (2007)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06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119"/>
            <a:ext cx="8229600" cy="81975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New RU-COOL De-clouded Composite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986"/>
            <a:ext cx="8229600" cy="494917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De-cloud 1-km resolution AVHRR data using various temperature and near IR thresholds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3-day</a:t>
            </a:r>
            <a:r>
              <a:rPr lang="en-US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alibri"/>
                <a:cs typeface="Calibri"/>
              </a:rPr>
              <a:t>coldest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pixel composite of de-clouded AVHRR scans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Then, coldest pixel composite with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SPoRT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SST to fill in remaining cloudy gaps</a:t>
            </a:r>
          </a:p>
        </p:txBody>
      </p:sp>
    </p:spTree>
    <p:extLst>
      <p:ext uri="{BB962C8B-B14F-4D97-AF65-F5344CB8AC3E}">
        <p14:creationId xmlns:p14="http://schemas.microsoft.com/office/powerpoint/2010/main" val="32596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119"/>
            <a:ext cx="914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Case Study: Sept. 12, 2012: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cs typeface="Calibri"/>
              </a:rPr>
              <a:t>Upwelling</a:t>
            </a:r>
            <a:endParaRPr lang="en-US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986"/>
            <a:ext cx="8229600" cy="4949178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Sept. 4-8: persistent southerly winds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/>
            </a:r>
            <a:br>
              <a:rPr 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</a:b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NJ coastal upwelling</a:t>
            </a: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omposite8h20120912T06000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35369"/>
            <a:ext cx="4846934" cy="398612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29115">
            <a:off x="3705946" y="4637554"/>
            <a:ext cx="504346" cy="118616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5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119"/>
            <a:ext cx="37338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RU-COOL SST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rutgers_9-12-2012_zo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t="8203" r="1945" b="5671"/>
          <a:stretch/>
        </p:blipFill>
        <p:spPr>
          <a:xfrm>
            <a:off x="84208" y="914401"/>
            <a:ext cx="4792592" cy="4664338"/>
          </a:xfrm>
          <a:prstGeom prst="rect">
            <a:avLst/>
          </a:prstGeom>
        </p:spPr>
      </p:pic>
      <p:pic>
        <p:nvPicPr>
          <p:cNvPr id="9" name="Picture 8" descr="sport_9-12-2012_zoo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8327" r="2691" b="6167"/>
          <a:stretch/>
        </p:blipFill>
        <p:spPr>
          <a:xfrm>
            <a:off x="4302398" y="914400"/>
            <a:ext cx="4765402" cy="465013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648200" y="76200"/>
            <a:ext cx="3733800" cy="81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err="1" smtClean="0">
                <a:solidFill>
                  <a:srgbClr val="000000"/>
                </a:solidFill>
                <a:latin typeface="Calibri"/>
                <a:cs typeface="Calibri"/>
              </a:rPr>
              <a:t>SPoRT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SST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WTMP_ACYN4_2012_09_0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2174" r="8546" b="7775"/>
          <a:stretch/>
        </p:blipFill>
        <p:spPr>
          <a:xfrm>
            <a:off x="1997732" y="3017491"/>
            <a:ext cx="4783907" cy="3838721"/>
          </a:xfrm>
          <a:prstGeom prst="rect">
            <a:avLst/>
          </a:prstGeom>
        </p:spPr>
      </p:pic>
      <p:sp>
        <p:nvSpPr>
          <p:cNvPr id="12" name="5-Point Star 11"/>
          <p:cNvSpPr/>
          <p:nvPr/>
        </p:nvSpPr>
        <p:spPr>
          <a:xfrm>
            <a:off x="1895446" y="2166166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113740" y="2182194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96000" y="2438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~24°C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3000" y="19166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~21°C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7" name="Right Arrow 16"/>
          <p:cNvSpPr/>
          <p:nvPr/>
        </p:nvSpPr>
        <p:spPr>
          <a:xfrm rot="3030047">
            <a:off x="1478828" y="2430062"/>
            <a:ext cx="547543" cy="1411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5400000">
            <a:off x="4531910" y="5450290"/>
            <a:ext cx="504346" cy="118616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7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</TotalTime>
  <Words>1169</Words>
  <Application>Microsoft Macintosh PowerPoint</Application>
  <PresentationFormat>On-screen Show (4:3)</PresentationFormat>
  <Paragraphs>138</Paragraphs>
  <Slides>21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PowerPoint Presentation</vt:lpstr>
      <vt:lpstr>Background</vt:lpstr>
      <vt:lpstr>Sea breeze</vt:lpstr>
      <vt:lpstr>Model Setup</vt:lpstr>
      <vt:lpstr>Previous Satellite SST Products</vt:lpstr>
      <vt:lpstr>Previous Satellite SST Products</vt:lpstr>
      <vt:lpstr>New RU-COOL De-clouded Composite</vt:lpstr>
      <vt:lpstr>Case Study: Sept. 12, 2012: Upwelling</vt:lpstr>
      <vt:lpstr>RU-COOL SST</vt:lpstr>
      <vt:lpstr>Case Study: Sept. 12, 2012: Sea breeze</vt:lpstr>
      <vt:lpstr>SST Sensitivity</vt:lpstr>
      <vt:lpstr>Skin T Diff (°C): RU-COOL SST run – SPoRT SST run</vt:lpstr>
      <vt:lpstr>10m Wind Spd Diff (m s-1): RU-COOL SST run – SPoRT SST run</vt:lpstr>
      <vt:lpstr>PowerPoint Presentation</vt:lpstr>
      <vt:lpstr>Skin T Difference</vt:lpstr>
      <vt:lpstr>PowerPoint Presentation</vt:lpstr>
      <vt:lpstr>PowerPoint Presentation</vt:lpstr>
      <vt:lpstr>Raw CODAR Currents</vt:lpstr>
      <vt:lpstr>Conclusions</vt:lpstr>
      <vt:lpstr>References</vt:lpstr>
      <vt:lpstr>RU-COOL De-clouding Thresholds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Igor Heifetz</cp:lastModifiedBy>
  <cp:revision>173</cp:revision>
  <dcterms:created xsi:type="dcterms:W3CDTF">2011-03-03T17:35:39Z</dcterms:created>
  <dcterms:modified xsi:type="dcterms:W3CDTF">2012-10-19T17:29:41Z</dcterms:modified>
</cp:coreProperties>
</file>