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6" r:id="rId2"/>
    <p:sldId id="301" r:id="rId3"/>
    <p:sldId id="297" r:id="rId4"/>
    <p:sldId id="298" r:id="rId5"/>
    <p:sldId id="300" r:id="rId6"/>
    <p:sldId id="331" r:id="rId7"/>
    <p:sldId id="333" r:id="rId8"/>
    <p:sldId id="332" r:id="rId9"/>
    <p:sldId id="326" r:id="rId10"/>
    <p:sldId id="302" r:id="rId11"/>
    <p:sldId id="327" r:id="rId12"/>
    <p:sldId id="309" r:id="rId13"/>
    <p:sldId id="323" r:id="rId14"/>
    <p:sldId id="322" r:id="rId15"/>
    <p:sldId id="324" r:id="rId16"/>
    <p:sldId id="310" r:id="rId17"/>
    <p:sldId id="328" r:id="rId18"/>
    <p:sldId id="316" r:id="rId19"/>
    <p:sldId id="329" r:id="rId20"/>
    <p:sldId id="317" r:id="rId21"/>
    <p:sldId id="318" r:id="rId22"/>
    <p:sldId id="319" r:id="rId23"/>
    <p:sldId id="320" r:id="rId24"/>
    <p:sldId id="325" r:id="rId25"/>
    <p:sldId id="315" r:id="rId26"/>
    <p:sldId id="33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60FC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24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charset="0"/>
              </a:defRPr>
            </a:lvl1pPr>
          </a:lstStyle>
          <a:p>
            <a:pPr>
              <a:defRPr/>
            </a:pPr>
            <a:fld id="{0CD8BDEF-FE03-194C-86A7-6378BC914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Geneva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896C2-7A1B-534D-9E7C-0C6D745E8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1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CD7B-0717-3F48-9CC4-4DD198810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7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03904-93CC-D744-982F-D36F01AE8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38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CEF6D-0F8D-C24B-85D9-1EEE39D32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2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B755A-A4E3-A94A-A4BD-61A59D637295}" type="datetimeFigureOut">
              <a:rPr lang="en-US"/>
              <a:pPr>
                <a:defRPr/>
              </a:pPr>
              <a:t>10/17/12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DE228-A232-8245-8E95-5F7CA66CA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6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B2898-A2A8-6E4F-A9A7-B3567E9C0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7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5FF7F-3CBC-9649-B3B6-EF828108A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0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56D2B-9AB3-484A-BD6F-3F30A737F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9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31C6A-B9A0-3C4B-B699-6C79EDFAF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DC943-4C0F-A541-A0D4-E32623392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3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88BF-3D6A-E04D-98F5-C8D6B2AEA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4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7DAF5-322C-5F41-9F85-C21F332FC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6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1FC9-3F72-E545-828B-725F43511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5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Geneva" charset="0"/>
              </a:defRPr>
            </a:lvl1pPr>
          </a:lstStyle>
          <a:p>
            <a:pPr>
              <a:defRPr/>
            </a:pPr>
            <a:fld id="{2CA33478-2DAE-0747-8ACE-558F9221D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Geneva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Geneva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ctrTitle"/>
          </p:nvPr>
        </p:nvSpPr>
        <p:spPr>
          <a:xfrm>
            <a:off x="728663" y="344488"/>
            <a:ext cx="7772400" cy="14700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Expanding the Coverage of HF Radar Through the Use of Wave Powered Buoys</a:t>
            </a:r>
          </a:p>
        </p:txBody>
      </p:sp>
      <p:sp>
        <p:nvSpPr>
          <p:cNvPr id="16386" name="Subtitle 4"/>
          <p:cNvSpPr>
            <a:spLocks noGrp="1"/>
          </p:cNvSpPr>
          <p:nvPr>
            <p:ph type="subTitle" idx="1"/>
          </p:nvPr>
        </p:nvSpPr>
        <p:spPr>
          <a:xfrm>
            <a:off x="0" y="3378200"/>
            <a:ext cx="4437063" cy="1041400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Hugh Roarty, Michael Smith, Ethan Handel and Scott Glenn</a:t>
            </a:r>
          </a:p>
        </p:txBody>
      </p:sp>
      <p:pic>
        <p:nvPicPr>
          <p:cNvPr id="16387" name="Picture 5" descr="COOL_redgray_on_light_l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2243138"/>
            <a:ext cx="2392362" cy="104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codar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2014538"/>
            <a:ext cx="2662237" cy="140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Subtitle 4"/>
          <p:cNvSpPr txBox="1">
            <a:spLocks/>
          </p:cNvSpPr>
          <p:nvPr/>
        </p:nvSpPr>
        <p:spPr bwMode="auto">
          <a:xfrm>
            <a:off x="4960938" y="3509963"/>
            <a:ext cx="29638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dirty="0"/>
              <a:t>Don Barrick</a:t>
            </a:r>
          </a:p>
        </p:txBody>
      </p:sp>
      <p:pic>
        <p:nvPicPr>
          <p:cNvPr id="7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4878388"/>
            <a:ext cx="2149026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4" descr="OPT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4878388"/>
            <a:ext cx="2908261" cy="925512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57200" y="-68263"/>
            <a:ext cx="8229600" cy="1143001"/>
          </a:xfrm>
        </p:spPr>
        <p:txBody>
          <a:bodyPr/>
          <a:lstStyle/>
          <a:p>
            <a:r>
              <a:rPr lang="en-US" sz="3200">
                <a:latin typeface="Calibri" charset="0"/>
                <a:cs typeface="ＭＳ Ｐゴシック" charset="0"/>
              </a:rPr>
              <a:t>Littoral Expeditionary Autonomous </a:t>
            </a:r>
            <a:br>
              <a:rPr lang="en-US" sz="3200">
                <a:latin typeface="Calibri" charset="0"/>
                <a:cs typeface="ＭＳ Ｐゴシック" charset="0"/>
              </a:rPr>
            </a:br>
            <a:r>
              <a:rPr lang="en-US" sz="3200">
                <a:latin typeface="Calibri" charset="0"/>
                <a:cs typeface="ＭＳ Ｐゴシック" charset="0"/>
              </a:rPr>
              <a:t>PowerBuoy (LEAP)</a:t>
            </a:r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4572000" y="1201738"/>
            <a:ext cx="0" cy="50085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0" y="3254375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5" name="Group 13"/>
          <p:cNvGrpSpPr>
            <a:grpSpLocks noChangeAspect="1"/>
          </p:cNvGrpSpPr>
          <p:nvPr/>
        </p:nvGrpSpPr>
        <p:grpSpPr bwMode="auto">
          <a:xfrm>
            <a:off x="0" y="995628"/>
            <a:ext cx="4699000" cy="4870668"/>
            <a:chOff x="2952" y="2768"/>
            <a:chExt cx="1396" cy="1447"/>
          </a:xfrm>
        </p:grpSpPr>
        <p:pic>
          <p:nvPicPr>
            <p:cNvPr id="21527" name="Picture 14" descr="Ba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" y="2768"/>
              <a:ext cx="1369" cy="1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31" name="Text Box 15"/>
            <p:cNvSpPr txBox="1">
              <a:spLocks noChangeAspect="1" noChangeArrowheads="1"/>
            </p:cNvSpPr>
            <p:nvPr/>
          </p:nvSpPr>
          <p:spPr bwMode="auto">
            <a:xfrm>
              <a:off x="3181" y="3968"/>
              <a:ext cx="924" cy="24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cs typeface="Geneva" charset="0"/>
                </a:rPr>
                <a:t>Monostatic Geometry </a:t>
              </a:r>
            </a:p>
            <a:p>
              <a:pPr algn="ctr">
                <a:defRPr/>
              </a:pPr>
              <a:r>
                <a:rPr lang="en-US" sz="2400" dirty="0">
                  <a:cs typeface="Geneva" charset="0"/>
                </a:rPr>
                <a:t>at 13 MHz</a:t>
              </a:r>
            </a:p>
          </p:txBody>
        </p:sp>
        <p:sp>
          <p:nvSpPr>
            <p:cNvPr id="21529" name="Text Box 16"/>
            <p:cNvSpPr txBox="1">
              <a:spLocks noChangeAspect="1" noChangeArrowheads="1"/>
            </p:cNvSpPr>
            <p:nvPr/>
          </p:nvSpPr>
          <p:spPr bwMode="auto">
            <a:xfrm>
              <a:off x="3768" y="3348"/>
              <a:ext cx="5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solidFill>
                    <a:schemeClr val="bg1"/>
                  </a:solidFill>
                </a:rPr>
                <a:t>SNR 17 dB</a:t>
              </a:r>
            </a:p>
          </p:txBody>
        </p:sp>
      </p:grpSp>
      <p:grpSp>
        <p:nvGrpSpPr>
          <p:cNvPr id="21516" name="Group 17"/>
          <p:cNvGrpSpPr>
            <a:grpSpLocks noChangeAspect="1"/>
          </p:cNvGrpSpPr>
          <p:nvPr/>
        </p:nvGrpSpPr>
        <p:grpSpPr bwMode="auto">
          <a:xfrm>
            <a:off x="4334933" y="1014477"/>
            <a:ext cx="4594114" cy="4747921"/>
            <a:chOff x="4386" y="2648"/>
            <a:chExt cx="1374" cy="1420"/>
          </a:xfrm>
        </p:grpSpPr>
        <p:pic>
          <p:nvPicPr>
            <p:cNvPr id="21524" name="Picture 18" descr="Mul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" y="2648"/>
              <a:ext cx="1374" cy="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35" name="Text Box 19"/>
            <p:cNvSpPr txBox="1">
              <a:spLocks noChangeAspect="1" noChangeArrowheads="1"/>
            </p:cNvSpPr>
            <p:nvPr/>
          </p:nvSpPr>
          <p:spPr bwMode="auto">
            <a:xfrm>
              <a:off x="4821" y="3819"/>
              <a:ext cx="782" cy="249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cs typeface="Geneva" charset="0"/>
                </a:rPr>
                <a:t>Bistatic Geometry </a:t>
              </a:r>
            </a:p>
            <a:p>
              <a:pPr algn="ctr">
                <a:defRPr/>
              </a:pPr>
              <a:r>
                <a:rPr lang="en-US" sz="2400" dirty="0">
                  <a:cs typeface="Geneva" charset="0"/>
                </a:rPr>
                <a:t>at 13 MHz</a:t>
              </a:r>
            </a:p>
          </p:txBody>
        </p:sp>
        <p:sp>
          <p:nvSpPr>
            <p:cNvPr id="21526" name="Text Box 20"/>
            <p:cNvSpPr txBox="1">
              <a:spLocks noChangeAspect="1" noChangeArrowheads="1"/>
            </p:cNvSpPr>
            <p:nvPr/>
          </p:nvSpPr>
          <p:spPr bwMode="auto">
            <a:xfrm>
              <a:off x="5102" y="3515"/>
              <a:ext cx="56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solidFill>
                    <a:schemeClr val="bg1"/>
                  </a:solidFill>
                </a:rPr>
                <a:t>SNR 32 dB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239000" cy="592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55" name="Oval 3"/>
          <p:cNvSpPr>
            <a:spLocks noChangeArrowheads="1"/>
          </p:cNvSpPr>
          <p:nvPr/>
        </p:nvSpPr>
        <p:spPr bwMode="auto">
          <a:xfrm>
            <a:off x="5029200" y="4191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125730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57" name="AutoShape 5"/>
          <p:cNvSpPr>
            <a:spLocks noChangeArrowheads="1"/>
          </p:cNvSpPr>
          <p:nvPr/>
        </p:nvSpPr>
        <p:spPr bwMode="auto">
          <a:xfrm rot="-385075">
            <a:off x="5486400" y="41910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0358" name="AutoShape 6"/>
          <p:cNvSpPr>
            <a:spLocks noChangeArrowheads="1"/>
          </p:cNvSpPr>
          <p:nvPr/>
        </p:nvSpPr>
        <p:spPr bwMode="auto">
          <a:xfrm rot="-11185075">
            <a:off x="5410200" y="41910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0359" name="Oval 7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0360" name="AutoShape 8"/>
          <p:cNvSpPr>
            <a:spLocks noChangeArrowheads="1"/>
          </p:cNvSpPr>
          <p:nvPr/>
        </p:nvSpPr>
        <p:spPr bwMode="auto">
          <a:xfrm rot="-20368456">
            <a:off x="5715000" y="35052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0361" name="AutoShape 9"/>
          <p:cNvSpPr>
            <a:spLocks noChangeArrowheads="1"/>
          </p:cNvSpPr>
          <p:nvPr/>
        </p:nvSpPr>
        <p:spPr bwMode="auto">
          <a:xfrm rot="-11274840">
            <a:off x="5410200" y="40386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0362" name="Oval 10"/>
          <p:cNvSpPr>
            <a:spLocks noChangeArrowheads="1"/>
          </p:cNvSpPr>
          <p:nvPr/>
        </p:nvSpPr>
        <p:spPr bwMode="auto">
          <a:xfrm>
            <a:off x="5410200" y="2362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0363" name="AutoShape 11"/>
          <p:cNvSpPr>
            <a:spLocks noChangeArrowheads="1"/>
          </p:cNvSpPr>
          <p:nvPr/>
        </p:nvSpPr>
        <p:spPr bwMode="auto">
          <a:xfrm rot="-19358795">
            <a:off x="5638800" y="27432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0364" name="AutoShape 12"/>
          <p:cNvSpPr>
            <a:spLocks noChangeArrowheads="1"/>
          </p:cNvSpPr>
          <p:nvPr/>
        </p:nvSpPr>
        <p:spPr bwMode="auto">
          <a:xfrm rot="-11274840">
            <a:off x="5486400" y="44196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60" name="Rectangle 13"/>
          <p:cNvSpPr>
            <a:spLocks noChangeArrowheads="1"/>
          </p:cNvSpPr>
          <p:nvPr/>
        </p:nvSpPr>
        <p:spPr bwMode="auto">
          <a:xfrm>
            <a:off x="0" y="228600"/>
            <a:ext cx="3352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>
                <a:cs typeface="Geneva" charset="0"/>
              </a:rPr>
              <a:t>Enhancing the Network with Bistatics</a:t>
            </a:r>
          </a:p>
        </p:txBody>
      </p:sp>
      <p:sp>
        <p:nvSpPr>
          <p:cNvPr id="100366" name="AutoShape 14"/>
          <p:cNvSpPr>
            <a:spLocks noChangeArrowheads="1"/>
          </p:cNvSpPr>
          <p:nvPr/>
        </p:nvSpPr>
        <p:spPr bwMode="auto">
          <a:xfrm rot="-31168455">
            <a:off x="5638800" y="35052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0367" name="AutoShape 15"/>
          <p:cNvSpPr>
            <a:spLocks noChangeArrowheads="1"/>
          </p:cNvSpPr>
          <p:nvPr/>
        </p:nvSpPr>
        <p:spPr bwMode="auto">
          <a:xfrm rot="-9936167">
            <a:off x="5638800" y="32766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0368" name="AutoShape 16"/>
          <p:cNvSpPr>
            <a:spLocks noChangeArrowheads="1"/>
          </p:cNvSpPr>
          <p:nvPr/>
        </p:nvSpPr>
        <p:spPr bwMode="auto">
          <a:xfrm rot="-8772263">
            <a:off x="5715000" y="27432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5029200" y="5045075"/>
            <a:ext cx="2579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4</a:t>
            </a:r>
            <a:r>
              <a:rPr lang="en-US" dirty="0" smtClean="0"/>
              <a:t> radars can provide </a:t>
            </a:r>
          </a:p>
          <a:p>
            <a:pPr algn="ctr">
              <a:defRPr/>
            </a:pPr>
            <a:r>
              <a:rPr lang="en-US" dirty="0"/>
              <a:t>9</a:t>
            </a:r>
            <a:r>
              <a:rPr lang="en-US" dirty="0" smtClean="0"/>
              <a:t> measurements</a:t>
            </a:r>
            <a:endParaRPr lang="en-US" dirty="0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7010400" y="3234266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 rot="12827737">
            <a:off x="5757333" y="2556932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 rot="11820000">
            <a:off x="5672665" y="3132667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 rot="10500000">
            <a:off x="5520265" y="4622793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7" grpId="1" animBg="1"/>
      <p:bldP spid="100358" grpId="0" animBg="1"/>
      <p:bldP spid="100359" grpId="0" animBg="1"/>
      <p:bldP spid="100360" grpId="0" animBg="1"/>
      <p:bldP spid="100360" grpId="1" animBg="1"/>
      <p:bldP spid="100361" grpId="0" animBg="1"/>
      <p:bldP spid="100362" grpId="0" animBg="1"/>
      <p:bldP spid="100363" grpId="0" animBg="1"/>
      <p:bldP spid="100363" grpId="1" animBg="1"/>
      <p:bldP spid="100364" grpId="0" animBg="1"/>
      <p:bldP spid="100366" grpId="0" animBg="1"/>
      <p:bldP spid="100367" grpId="0" animBg="1"/>
      <p:bldP spid="100368" grpId="0" animBg="1"/>
      <p:bldP spid="100369" grpId="0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2370138" y="0"/>
            <a:ext cx="6773862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Wave Powered Buoy</a:t>
            </a:r>
          </a:p>
        </p:txBody>
      </p:sp>
      <p:pic>
        <p:nvPicPr>
          <p:cNvPr id="35842" name="Picture 2" descr="image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3014663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474663" y="457200"/>
            <a:ext cx="209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HF Radar Antenna</a:t>
            </a:r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1795463" y="3995738"/>
            <a:ext cx="671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Spar</a:t>
            </a:r>
          </a:p>
        </p:txBody>
      </p:sp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2217738" y="2420938"/>
            <a:ext cx="69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Float</a:t>
            </a:r>
          </a:p>
        </p:txBody>
      </p:sp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2235200" y="5468938"/>
            <a:ext cx="144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Heave Plate</a:t>
            </a:r>
          </a:p>
        </p:txBody>
      </p:sp>
      <p:pic>
        <p:nvPicPr>
          <p:cNvPr id="35847" name="Picture 2" descr="DSC00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1252538"/>
            <a:ext cx="5373687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4000" y="4419600"/>
            <a:ext cx="4198938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HF Transmitter Inside Buoy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19738" y="3319463"/>
            <a:ext cx="1439862" cy="744537"/>
          </a:xfrm>
          <a:prstGeom prst="roundRect">
            <a:avLst/>
          </a:prstGeom>
          <a:noFill/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13200" y="5435600"/>
            <a:ext cx="4272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Buoy provided: 	300 watts </a:t>
            </a:r>
          </a:p>
          <a:p>
            <a:r>
              <a:rPr lang="en-US" sz="2400" dirty="0" smtClean="0"/>
              <a:t>Tx consumed: 	100 watts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IMG_94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0"/>
            <a:ext cx="9321800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Arial" charset="0"/>
              </a:rPr>
              <a:t>Deployment</a:t>
            </a: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660400" y="5468938"/>
            <a:ext cx="1839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USCGC Juniper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OPT_Buoy_water2011-08-11.mov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31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" charset="0"/>
              </a:rPr>
              <a:t>Wave Environment During Deployment</a:t>
            </a:r>
          </a:p>
        </p:txBody>
      </p:sp>
      <p:pic>
        <p:nvPicPr>
          <p:cNvPr id="38914" name="Picture 2" descr="WAVE_44009_20110811_201110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165225"/>
            <a:ext cx="666908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 Improvements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dial_BELM_plo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673100"/>
            <a:ext cx="7324527" cy="549339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0699"/>
            <a:ext cx="8229600" cy="1143000"/>
          </a:xfrm>
        </p:spPr>
        <p:txBody>
          <a:bodyPr/>
          <a:lstStyle/>
          <a:p>
            <a:r>
              <a:rPr lang="en-US" dirty="0" smtClean="0"/>
              <a:t>Plot of One Radial File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3788834" y="2764367"/>
            <a:ext cx="220133" cy="22860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BELM_RDLi_radial_coverage_20110914_201109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75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3735388" y="1804988"/>
            <a:ext cx="1576387" cy="2225675"/>
          </a:xfrm>
          <a:custGeom>
            <a:avLst/>
            <a:gdLst>
              <a:gd name="connsiteX0" fmla="*/ 157595 w 1575952"/>
              <a:gd name="connsiteY0" fmla="*/ 917799 h 2224968"/>
              <a:gd name="connsiteX1" fmla="*/ 370812 w 1575952"/>
              <a:gd name="connsiteY1" fmla="*/ 101977 h 2224968"/>
              <a:gd name="connsiteX2" fmla="*/ 982653 w 1575952"/>
              <a:gd name="connsiteY2" fmla="*/ 0 h 2224968"/>
              <a:gd name="connsiteX3" fmla="*/ 1353465 w 1575952"/>
              <a:gd name="connsiteY3" fmla="*/ 398640 h 2224968"/>
              <a:gd name="connsiteX4" fmla="*/ 1575952 w 1575952"/>
              <a:gd name="connsiteY4" fmla="*/ 1001235 h 2224968"/>
              <a:gd name="connsiteX5" fmla="*/ 1464709 w 1575952"/>
              <a:gd name="connsiteY5" fmla="*/ 1520394 h 2224968"/>
              <a:gd name="connsiteX6" fmla="*/ 1121707 w 1575952"/>
              <a:gd name="connsiteY6" fmla="*/ 1956117 h 2224968"/>
              <a:gd name="connsiteX7" fmla="*/ 361542 w 1575952"/>
              <a:gd name="connsiteY7" fmla="*/ 2224968 h 2224968"/>
              <a:gd name="connsiteX8" fmla="*/ 0 w 1575952"/>
              <a:gd name="connsiteY8" fmla="*/ 2206426 h 2224968"/>
              <a:gd name="connsiteX9" fmla="*/ 157595 w 1575952"/>
              <a:gd name="connsiteY9" fmla="*/ 917799 h 222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952" h="2224968">
                <a:moveTo>
                  <a:pt x="157595" y="917799"/>
                </a:moveTo>
                <a:lnTo>
                  <a:pt x="370812" y="101977"/>
                </a:lnTo>
                <a:lnTo>
                  <a:pt x="982653" y="0"/>
                </a:lnTo>
                <a:lnTo>
                  <a:pt x="1353465" y="398640"/>
                </a:lnTo>
                <a:lnTo>
                  <a:pt x="1575952" y="1001235"/>
                </a:lnTo>
                <a:lnTo>
                  <a:pt x="1464709" y="1520394"/>
                </a:lnTo>
                <a:lnTo>
                  <a:pt x="1121707" y="1956117"/>
                </a:lnTo>
                <a:lnTo>
                  <a:pt x="361542" y="2224968"/>
                </a:lnTo>
                <a:lnTo>
                  <a:pt x="0" y="2206426"/>
                </a:lnTo>
                <a:lnTo>
                  <a:pt x="157595" y="917799"/>
                </a:lnTo>
                <a:close/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liptical_BEOP_plo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723900"/>
            <a:ext cx="7324527" cy="5493395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4411134" y="3208867"/>
            <a:ext cx="220133" cy="22860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57200" y="13069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ＭＳ Ｐゴシック" charset="0"/>
                <a:cs typeface="Geneva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Plot of One Elliptical File</a:t>
            </a: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3776134" y="2891367"/>
            <a:ext cx="220133" cy="22860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4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 txBox="1">
            <a:spLocks noChangeArrowheads="1"/>
          </p:cNvSpPr>
          <p:nvPr/>
        </p:nvSpPr>
        <p:spPr bwMode="auto">
          <a:xfrm>
            <a:off x="5308600" y="2505075"/>
            <a:ext cx="990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  <a:latin typeface="Calibri" charset="0"/>
              </a:rPr>
              <a:t>Vessels - </a:t>
            </a:r>
          </a:p>
          <a:p>
            <a:pPr eaLnBrk="1" hangingPunct="1"/>
            <a:endParaRPr lang="en-US" sz="1400">
              <a:solidFill>
                <a:schemeClr val="bg1"/>
              </a:solidFill>
              <a:latin typeface="Calibri" charset="0"/>
            </a:endParaRPr>
          </a:p>
          <a:p>
            <a:pPr eaLnBrk="1" hangingPunct="1"/>
            <a:r>
              <a:rPr lang="en-US" sz="1400">
                <a:solidFill>
                  <a:schemeClr val="bg1"/>
                </a:solidFill>
                <a:latin typeface="Calibri" charset="0"/>
              </a:rPr>
              <a:t>Satellite</a:t>
            </a:r>
          </a:p>
        </p:txBody>
      </p:sp>
      <p:sp>
        <p:nvSpPr>
          <p:cNvPr id="17410" name="TextBox 7"/>
          <p:cNvSpPr txBox="1">
            <a:spLocks noChangeArrowheads="1"/>
          </p:cNvSpPr>
          <p:nvPr/>
        </p:nvSpPr>
        <p:spPr bwMode="auto">
          <a:xfrm>
            <a:off x="6002338" y="3160713"/>
            <a:ext cx="14922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Satellite</a:t>
            </a:r>
          </a:p>
        </p:txBody>
      </p:sp>
      <p:sp>
        <p:nvSpPr>
          <p:cNvPr id="17411" name="TextBox 8"/>
          <p:cNvSpPr txBox="1">
            <a:spLocks noChangeArrowheads="1"/>
          </p:cNvSpPr>
          <p:nvPr/>
        </p:nvSpPr>
        <p:spPr bwMode="auto">
          <a:xfrm>
            <a:off x="6002338" y="3479800"/>
            <a:ext cx="1177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Ships/ Vessels</a:t>
            </a:r>
          </a:p>
        </p:txBody>
      </p: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5951538" y="4192588"/>
            <a:ext cx="11001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REMUS</a:t>
            </a:r>
          </a:p>
        </p:txBody>
      </p:sp>
      <p:sp>
        <p:nvSpPr>
          <p:cNvPr id="17413" name="TextBox 10"/>
          <p:cNvSpPr txBox="1">
            <a:spLocks noChangeArrowheads="1"/>
          </p:cNvSpPr>
          <p:nvPr/>
        </p:nvSpPr>
        <p:spPr bwMode="auto">
          <a:xfrm>
            <a:off x="5951538" y="4511675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Modeling</a:t>
            </a:r>
          </a:p>
        </p:txBody>
      </p: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5951538" y="4830763"/>
            <a:ext cx="10207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Leadership</a:t>
            </a:r>
          </a:p>
        </p:txBody>
      </p:sp>
      <p:sp>
        <p:nvSpPr>
          <p:cNvPr id="17415" name="TextBox 12"/>
          <p:cNvSpPr txBox="1">
            <a:spLocks noChangeArrowheads="1"/>
          </p:cNvSpPr>
          <p:nvPr/>
        </p:nvSpPr>
        <p:spPr bwMode="auto">
          <a:xfrm>
            <a:off x="7415213" y="3160713"/>
            <a:ext cx="7080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CODAR</a:t>
            </a:r>
          </a:p>
        </p:txBody>
      </p:sp>
      <p:sp>
        <p:nvSpPr>
          <p:cNvPr id="17416" name="TextBox 13"/>
          <p:cNvSpPr txBox="1">
            <a:spLocks noChangeArrowheads="1"/>
          </p:cNvSpPr>
          <p:nvPr/>
        </p:nvSpPr>
        <p:spPr bwMode="auto">
          <a:xfrm>
            <a:off x="7415213" y="3479800"/>
            <a:ext cx="7080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Glider</a:t>
            </a:r>
          </a:p>
        </p:txBody>
      </p:sp>
      <p:sp>
        <p:nvSpPr>
          <p:cNvPr id="17417" name="TextBox 14"/>
          <p:cNvSpPr txBox="1">
            <a:spLocks noChangeArrowheads="1"/>
          </p:cNvSpPr>
          <p:nvPr/>
        </p:nvSpPr>
        <p:spPr bwMode="auto">
          <a:xfrm>
            <a:off x="7364413" y="4192588"/>
            <a:ext cx="787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Data Vis.</a:t>
            </a:r>
          </a:p>
        </p:txBody>
      </p:sp>
      <p:sp>
        <p:nvSpPr>
          <p:cNvPr id="17418" name="TextBox 15"/>
          <p:cNvSpPr txBox="1">
            <a:spLocks noChangeArrowheads="1"/>
          </p:cNvSpPr>
          <p:nvPr/>
        </p:nvSpPr>
        <p:spPr bwMode="auto">
          <a:xfrm>
            <a:off x="7364413" y="45116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Security</a:t>
            </a:r>
          </a:p>
        </p:txBody>
      </p:sp>
      <p:sp>
        <p:nvSpPr>
          <p:cNvPr id="17419" name="TextBox 16"/>
          <p:cNvSpPr txBox="1">
            <a:spLocks noChangeArrowheads="1"/>
          </p:cNvSpPr>
          <p:nvPr/>
        </p:nvSpPr>
        <p:spPr bwMode="auto">
          <a:xfrm>
            <a:off x="7364413" y="4830763"/>
            <a:ext cx="8651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Education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65800" y="3001963"/>
            <a:ext cx="2436813" cy="18335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21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144588"/>
            <a:ext cx="8132762" cy="2874962"/>
          </a:xfrm>
          <a:prstGeom prst="rect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2" name="Text Box 3"/>
          <p:cNvSpPr txBox="1">
            <a:spLocks noChangeArrowheads="1"/>
          </p:cNvSpPr>
          <p:nvPr/>
        </p:nvSpPr>
        <p:spPr bwMode="auto">
          <a:xfrm>
            <a:off x="3335338" y="561816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Calibri" charset="0"/>
              </a:rPr>
              <a:t>CODAR Network</a:t>
            </a:r>
          </a:p>
        </p:txBody>
      </p:sp>
      <p:sp>
        <p:nvSpPr>
          <p:cNvPr id="17423" name="Text Box 4"/>
          <p:cNvSpPr txBox="1">
            <a:spLocks noChangeArrowheads="1"/>
          </p:cNvSpPr>
          <p:nvPr/>
        </p:nvSpPr>
        <p:spPr bwMode="auto">
          <a:xfrm>
            <a:off x="5481638" y="5611813"/>
            <a:ext cx="1441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Glider Fleet</a:t>
            </a:r>
          </a:p>
        </p:txBody>
      </p:sp>
      <p:sp>
        <p:nvSpPr>
          <p:cNvPr id="17424" name="Text Box 5"/>
          <p:cNvSpPr txBox="1">
            <a:spLocks noChangeArrowheads="1"/>
          </p:cNvSpPr>
          <p:nvPr/>
        </p:nvSpPr>
        <p:spPr bwMode="auto">
          <a:xfrm>
            <a:off x="127000" y="5618163"/>
            <a:ext cx="3119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Calibri" charset="0"/>
              </a:rPr>
              <a:t>Satellite Data Acquisition Stations</a:t>
            </a:r>
          </a:p>
        </p:txBody>
      </p:sp>
      <p:pic>
        <p:nvPicPr>
          <p:cNvPr id="21" name="Picture 8" descr="SideBySideGliders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37163" y="4356100"/>
            <a:ext cx="1739900" cy="1312863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17426" name="Text Box 10"/>
          <p:cNvSpPr txBox="1">
            <a:spLocks noChangeArrowheads="1"/>
          </p:cNvSpPr>
          <p:nvPr/>
        </p:nvSpPr>
        <p:spPr bwMode="auto">
          <a:xfrm>
            <a:off x="7191375" y="5618163"/>
            <a:ext cx="1876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Calibri" charset="0"/>
              </a:rPr>
              <a:t>3-D Forecasts</a:t>
            </a:r>
          </a:p>
        </p:txBody>
      </p:sp>
      <p:sp>
        <p:nvSpPr>
          <p:cNvPr id="17427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latin typeface="Calibri" charset="0"/>
              </a:rPr>
              <a:t>Rutgers University - Coastal Ocean Observation Lab</a:t>
            </a:r>
          </a:p>
          <a:p>
            <a:pPr algn="ctr" eaLnBrk="1" hangingPunct="1"/>
            <a:r>
              <a:rPr lang="en-US" sz="2800" b="1">
                <a:latin typeface="Calibri" charset="0"/>
              </a:rPr>
              <a:t>Operations, Research &amp; Education Center </a:t>
            </a:r>
          </a:p>
        </p:txBody>
      </p:sp>
      <p:pic>
        <p:nvPicPr>
          <p:cNvPr id="24" name="Picture 34" descr="XBand_SatelliteDish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17638" y="4337050"/>
            <a:ext cx="1765300" cy="1316038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25" name="Picture 35" descr="1468414560_d638cdb7d2_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40100" y="4340225"/>
            <a:ext cx="1746250" cy="1309688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26" name="Picture 36" descr="20070928 09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39000" y="4337050"/>
            <a:ext cx="1755775" cy="1316038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27" name="Picture 6" descr="je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3988" y="4337050"/>
            <a:ext cx="1079500" cy="1316038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BEOP_ELTi_radial_coverage_20110914_201109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75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4348163" y="2157413"/>
            <a:ext cx="1343025" cy="2290762"/>
          </a:xfrm>
          <a:custGeom>
            <a:avLst/>
            <a:gdLst>
              <a:gd name="connsiteX0" fmla="*/ 203947 w 1344195"/>
              <a:gd name="connsiteY0" fmla="*/ 565513 h 2289863"/>
              <a:gd name="connsiteX1" fmla="*/ 305921 w 1344195"/>
              <a:gd name="connsiteY1" fmla="*/ 18542 h 2289863"/>
              <a:gd name="connsiteX2" fmla="*/ 1084626 w 1344195"/>
              <a:gd name="connsiteY2" fmla="*/ 0 h 2289863"/>
              <a:gd name="connsiteX3" fmla="*/ 1344195 w 1344195"/>
              <a:gd name="connsiteY3" fmla="*/ 472806 h 2289863"/>
              <a:gd name="connsiteX4" fmla="*/ 1344195 w 1344195"/>
              <a:gd name="connsiteY4" fmla="*/ 1205191 h 2289863"/>
              <a:gd name="connsiteX5" fmla="*/ 1001194 w 1344195"/>
              <a:gd name="connsiteY5" fmla="*/ 1854140 h 2289863"/>
              <a:gd name="connsiteX6" fmla="*/ 519138 w 1344195"/>
              <a:gd name="connsiteY6" fmla="*/ 2169344 h 2289863"/>
              <a:gd name="connsiteX7" fmla="*/ 46352 w 1344195"/>
              <a:gd name="connsiteY7" fmla="*/ 2289863 h 2289863"/>
              <a:gd name="connsiteX8" fmla="*/ 0 w 1344195"/>
              <a:gd name="connsiteY8" fmla="*/ 1186650 h 2289863"/>
              <a:gd name="connsiteX9" fmla="*/ 241028 w 1344195"/>
              <a:gd name="connsiteY9" fmla="*/ 1066131 h 2289863"/>
              <a:gd name="connsiteX10" fmla="*/ 296650 w 1344195"/>
              <a:gd name="connsiteY10" fmla="*/ 852905 h 2289863"/>
              <a:gd name="connsiteX11" fmla="*/ 203947 w 1344195"/>
              <a:gd name="connsiteY11" fmla="*/ 565513 h 228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44195" h="2289863">
                <a:moveTo>
                  <a:pt x="203947" y="565513"/>
                </a:moveTo>
                <a:lnTo>
                  <a:pt x="305921" y="18542"/>
                </a:lnTo>
                <a:lnTo>
                  <a:pt x="1084626" y="0"/>
                </a:lnTo>
                <a:lnTo>
                  <a:pt x="1344195" y="472806"/>
                </a:lnTo>
                <a:lnTo>
                  <a:pt x="1344195" y="1205191"/>
                </a:lnTo>
                <a:lnTo>
                  <a:pt x="1001194" y="1854140"/>
                </a:lnTo>
                <a:lnTo>
                  <a:pt x="519138" y="2169344"/>
                </a:lnTo>
                <a:lnTo>
                  <a:pt x="46352" y="2289863"/>
                </a:lnTo>
                <a:lnTo>
                  <a:pt x="0" y="1186650"/>
                </a:lnTo>
                <a:lnTo>
                  <a:pt x="241028" y="1066131"/>
                </a:lnTo>
                <a:lnTo>
                  <a:pt x="296650" y="852905"/>
                </a:lnTo>
                <a:lnTo>
                  <a:pt x="203947" y="565513"/>
                </a:lnTo>
                <a:close/>
              </a:path>
            </a:pathLst>
          </a:cu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3776133" y="2565400"/>
            <a:ext cx="220133" cy="22860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419600" y="2971800"/>
            <a:ext cx="220133" cy="22860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SEOP_ELTi_radial_coverage_20110914_201109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75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4430713" y="2408238"/>
            <a:ext cx="1539875" cy="1965325"/>
          </a:xfrm>
          <a:custGeom>
            <a:avLst/>
            <a:gdLst>
              <a:gd name="connsiteX0" fmla="*/ 74162 w 1613033"/>
              <a:gd name="connsiteY0" fmla="*/ 945612 h 1965388"/>
              <a:gd name="connsiteX1" fmla="*/ 278109 w 1613033"/>
              <a:gd name="connsiteY1" fmla="*/ 834363 h 1965388"/>
              <a:gd name="connsiteX2" fmla="*/ 398623 w 1613033"/>
              <a:gd name="connsiteY2" fmla="*/ 676761 h 1965388"/>
              <a:gd name="connsiteX3" fmla="*/ 407893 w 1613033"/>
              <a:gd name="connsiteY3" fmla="*/ 454264 h 1965388"/>
              <a:gd name="connsiteX4" fmla="*/ 407893 w 1613033"/>
              <a:gd name="connsiteY4" fmla="*/ 176143 h 1965388"/>
              <a:gd name="connsiteX5" fmla="*/ 1594493 w 1613033"/>
              <a:gd name="connsiteY5" fmla="*/ 0 h 1965388"/>
              <a:gd name="connsiteX6" fmla="*/ 1613033 w 1613033"/>
              <a:gd name="connsiteY6" fmla="*/ 639678 h 1965388"/>
              <a:gd name="connsiteX7" fmla="*/ 1418357 w 1613033"/>
              <a:gd name="connsiteY7" fmla="*/ 1195920 h 1965388"/>
              <a:gd name="connsiteX8" fmla="*/ 1056815 w 1613033"/>
              <a:gd name="connsiteY8" fmla="*/ 1659455 h 1965388"/>
              <a:gd name="connsiteX9" fmla="*/ 574759 w 1613033"/>
              <a:gd name="connsiteY9" fmla="*/ 1965388 h 1965388"/>
              <a:gd name="connsiteX10" fmla="*/ 139054 w 1613033"/>
              <a:gd name="connsiteY10" fmla="*/ 1557478 h 1965388"/>
              <a:gd name="connsiteX11" fmla="*/ 0 w 1613033"/>
              <a:gd name="connsiteY11" fmla="*/ 964153 h 1965388"/>
              <a:gd name="connsiteX0" fmla="*/ 0 w 1538871"/>
              <a:gd name="connsiteY0" fmla="*/ 945612 h 1965388"/>
              <a:gd name="connsiteX1" fmla="*/ 203947 w 1538871"/>
              <a:gd name="connsiteY1" fmla="*/ 834363 h 1965388"/>
              <a:gd name="connsiteX2" fmla="*/ 324461 w 1538871"/>
              <a:gd name="connsiteY2" fmla="*/ 676761 h 1965388"/>
              <a:gd name="connsiteX3" fmla="*/ 333731 w 1538871"/>
              <a:gd name="connsiteY3" fmla="*/ 454264 h 1965388"/>
              <a:gd name="connsiteX4" fmla="*/ 333731 w 1538871"/>
              <a:gd name="connsiteY4" fmla="*/ 176143 h 1965388"/>
              <a:gd name="connsiteX5" fmla="*/ 1520331 w 1538871"/>
              <a:gd name="connsiteY5" fmla="*/ 0 h 1965388"/>
              <a:gd name="connsiteX6" fmla="*/ 1538871 w 1538871"/>
              <a:gd name="connsiteY6" fmla="*/ 639678 h 1965388"/>
              <a:gd name="connsiteX7" fmla="*/ 1344195 w 1538871"/>
              <a:gd name="connsiteY7" fmla="*/ 1195920 h 1965388"/>
              <a:gd name="connsiteX8" fmla="*/ 982653 w 1538871"/>
              <a:gd name="connsiteY8" fmla="*/ 1659455 h 1965388"/>
              <a:gd name="connsiteX9" fmla="*/ 500597 w 1538871"/>
              <a:gd name="connsiteY9" fmla="*/ 1965388 h 1965388"/>
              <a:gd name="connsiteX10" fmla="*/ 64892 w 1538871"/>
              <a:gd name="connsiteY10" fmla="*/ 1557478 h 1965388"/>
              <a:gd name="connsiteX11" fmla="*/ 0 w 1538871"/>
              <a:gd name="connsiteY11" fmla="*/ 964153 h 196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8871" h="1965388">
                <a:moveTo>
                  <a:pt x="0" y="945612"/>
                </a:moveTo>
                <a:lnTo>
                  <a:pt x="203947" y="834363"/>
                </a:lnTo>
                <a:lnTo>
                  <a:pt x="324461" y="676761"/>
                </a:lnTo>
                <a:lnTo>
                  <a:pt x="333731" y="454264"/>
                </a:lnTo>
                <a:lnTo>
                  <a:pt x="333731" y="176143"/>
                </a:lnTo>
                <a:lnTo>
                  <a:pt x="1520331" y="0"/>
                </a:lnTo>
                <a:lnTo>
                  <a:pt x="1538871" y="639678"/>
                </a:lnTo>
                <a:lnTo>
                  <a:pt x="1344195" y="1195920"/>
                </a:lnTo>
                <a:lnTo>
                  <a:pt x="982653" y="1659455"/>
                </a:lnTo>
                <a:lnTo>
                  <a:pt x="500597" y="1965388"/>
                </a:lnTo>
                <a:lnTo>
                  <a:pt x="64892" y="1557478"/>
                </a:lnTo>
                <a:lnTo>
                  <a:pt x="0" y="964153"/>
                </a:lnTo>
              </a:path>
            </a:pathLst>
          </a:custGeom>
          <a:noFill/>
          <a:ln w="762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3826933" y="2142067"/>
            <a:ext cx="220133" cy="22860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419600" y="2971800"/>
            <a:ext cx="220133" cy="22860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 descr="SPOP_ELTi_radial_coverage_20110914_201109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38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4283075" y="1785938"/>
            <a:ext cx="1436688" cy="3059112"/>
          </a:xfrm>
          <a:custGeom>
            <a:avLst/>
            <a:gdLst>
              <a:gd name="connsiteX0" fmla="*/ 231758 w 1436898"/>
              <a:gd name="connsiteY0" fmla="*/ 1075401 h 3059331"/>
              <a:gd name="connsiteX1" fmla="*/ 287380 w 1436898"/>
              <a:gd name="connsiteY1" fmla="*/ 565513 h 3059331"/>
              <a:gd name="connsiteX2" fmla="*/ 546948 w 1436898"/>
              <a:gd name="connsiteY2" fmla="*/ 0 h 3059331"/>
              <a:gd name="connsiteX3" fmla="*/ 1177329 w 1436898"/>
              <a:gd name="connsiteY3" fmla="*/ 491347 h 3059331"/>
              <a:gd name="connsiteX4" fmla="*/ 1436898 w 1436898"/>
              <a:gd name="connsiteY4" fmla="*/ 1029048 h 3059331"/>
              <a:gd name="connsiteX5" fmla="*/ 1427628 w 1436898"/>
              <a:gd name="connsiteY5" fmla="*/ 1752162 h 3059331"/>
              <a:gd name="connsiteX6" fmla="*/ 1232951 w 1436898"/>
              <a:gd name="connsiteY6" fmla="*/ 2252780 h 3059331"/>
              <a:gd name="connsiteX7" fmla="*/ 834328 w 1436898"/>
              <a:gd name="connsiteY7" fmla="*/ 2707044 h 3059331"/>
              <a:gd name="connsiteX8" fmla="*/ 157596 w 1436898"/>
              <a:gd name="connsiteY8" fmla="*/ 3059331 h 3059331"/>
              <a:gd name="connsiteX9" fmla="*/ 0 w 1436898"/>
              <a:gd name="connsiteY9" fmla="*/ 2605066 h 3059331"/>
              <a:gd name="connsiteX10" fmla="*/ 92703 w 1436898"/>
              <a:gd name="connsiteY10" fmla="*/ 1844869 h 3059331"/>
              <a:gd name="connsiteX11" fmla="*/ 389353 w 1436898"/>
              <a:gd name="connsiteY11" fmla="*/ 1492583 h 3059331"/>
              <a:gd name="connsiteX12" fmla="*/ 398624 w 1436898"/>
              <a:gd name="connsiteY12" fmla="*/ 1251544 h 3059331"/>
              <a:gd name="connsiteX13" fmla="*/ 231758 w 1436898"/>
              <a:gd name="connsiteY13" fmla="*/ 1075401 h 305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6898" h="3059331">
                <a:moveTo>
                  <a:pt x="231758" y="1075401"/>
                </a:moveTo>
                <a:lnTo>
                  <a:pt x="287380" y="565513"/>
                </a:lnTo>
                <a:lnTo>
                  <a:pt x="546948" y="0"/>
                </a:lnTo>
                <a:lnTo>
                  <a:pt x="1177329" y="491347"/>
                </a:lnTo>
                <a:lnTo>
                  <a:pt x="1436898" y="1029048"/>
                </a:lnTo>
                <a:lnTo>
                  <a:pt x="1427628" y="1752162"/>
                </a:lnTo>
                <a:lnTo>
                  <a:pt x="1232951" y="2252780"/>
                </a:lnTo>
                <a:lnTo>
                  <a:pt x="834328" y="2707044"/>
                </a:lnTo>
                <a:lnTo>
                  <a:pt x="157596" y="3059331"/>
                </a:lnTo>
                <a:lnTo>
                  <a:pt x="0" y="2605066"/>
                </a:lnTo>
                <a:lnTo>
                  <a:pt x="92703" y="1844869"/>
                </a:lnTo>
                <a:lnTo>
                  <a:pt x="389353" y="1492583"/>
                </a:lnTo>
                <a:lnTo>
                  <a:pt x="398624" y="1251544"/>
                </a:lnTo>
                <a:lnTo>
                  <a:pt x="231758" y="1075401"/>
                </a:lnTo>
                <a:close/>
              </a:path>
            </a:pathLst>
          </a:cu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3649133" y="3259667"/>
            <a:ext cx="220133" cy="22860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419600" y="2971800"/>
            <a:ext cx="220133" cy="22860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 descr="BELM_RDLi_radial_coverage_20110914_201109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75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3735388" y="1804988"/>
            <a:ext cx="1576387" cy="2225675"/>
          </a:xfrm>
          <a:custGeom>
            <a:avLst/>
            <a:gdLst>
              <a:gd name="connsiteX0" fmla="*/ 157595 w 1575952"/>
              <a:gd name="connsiteY0" fmla="*/ 917799 h 2224968"/>
              <a:gd name="connsiteX1" fmla="*/ 370812 w 1575952"/>
              <a:gd name="connsiteY1" fmla="*/ 101977 h 2224968"/>
              <a:gd name="connsiteX2" fmla="*/ 982653 w 1575952"/>
              <a:gd name="connsiteY2" fmla="*/ 0 h 2224968"/>
              <a:gd name="connsiteX3" fmla="*/ 1353465 w 1575952"/>
              <a:gd name="connsiteY3" fmla="*/ 398640 h 2224968"/>
              <a:gd name="connsiteX4" fmla="*/ 1575952 w 1575952"/>
              <a:gd name="connsiteY4" fmla="*/ 1001235 h 2224968"/>
              <a:gd name="connsiteX5" fmla="*/ 1464709 w 1575952"/>
              <a:gd name="connsiteY5" fmla="*/ 1520394 h 2224968"/>
              <a:gd name="connsiteX6" fmla="*/ 1121707 w 1575952"/>
              <a:gd name="connsiteY6" fmla="*/ 1956117 h 2224968"/>
              <a:gd name="connsiteX7" fmla="*/ 361542 w 1575952"/>
              <a:gd name="connsiteY7" fmla="*/ 2224968 h 2224968"/>
              <a:gd name="connsiteX8" fmla="*/ 0 w 1575952"/>
              <a:gd name="connsiteY8" fmla="*/ 2206426 h 2224968"/>
              <a:gd name="connsiteX9" fmla="*/ 157595 w 1575952"/>
              <a:gd name="connsiteY9" fmla="*/ 917799 h 222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952" h="2224968">
                <a:moveTo>
                  <a:pt x="157595" y="917799"/>
                </a:moveTo>
                <a:lnTo>
                  <a:pt x="370812" y="101977"/>
                </a:lnTo>
                <a:lnTo>
                  <a:pt x="982653" y="0"/>
                </a:lnTo>
                <a:lnTo>
                  <a:pt x="1353465" y="398640"/>
                </a:lnTo>
                <a:lnTo>
                  <a:pt x="1575952" y="1001235"/>
                </a:lnTo>
                <a:lnTo>
                  <a:pt x="1464709" y="1520394"/>
                </a:lnTo>
                <a:lnTo>
                  <a:pt x="1121707" y="1956117"/>
                </a:lnTo>
                <a:lnTo>
                  <a:pt x="361542" y="2224968"/>
                </a:lnTo>
                <a:lnTo>
                  <a:pt x="0" y="2206426"/>
                </a:lnTo>
                <a:lnTo>
                  <a:pt x="157595" y="917799"/>
                </a:lnTo>
                <a:close/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348163" y="2157413"/>
            <a:ext cx="1343025" cy="2290762"/>
          </a:xfrm>
          <a:custGeom>
            <a:avLst/>
            <a:gdLst>
              <a:gd name="connsiteX0" fmla="*/ 203947 w 1344195"/>
              <a:gd name="connsiteY0" fmla="*/ 565513 h 2289863"/>
              <a:gd name="connsiteX1" fmla="*/ 305921 w 1344195"/>
              <a:gd name="connsiteY1" fmla="*/ 18542 h 2289863"/>
              <a:gd name="connsiteX2" fmla="*/ 1084626 w 1344195"/>
              <a:gd name="connsiteY2" fmla="*/ 0 h 2289863"/>
              <a:gd name="connsiteX3" fmla="*/ 1344195 w 1344195"/>
              <a:gd name="connsiteY3" fmla="*/ 472806 h 2289863"/>
              <a:gd name="connsiteX4" fmla="*/ 1344195 w 1344195"/>
              <a:gd name="connsiteY4" fmla="*/ 1205191 h 2289863"/>
              <a:gd name="connsiteX5" fmla="*/ 1001194 w 1344195"/>
              <a:gd name="connsiteY5" fmla="*/ 1854140 h 2289863"/>
              <a:gd name="connsiteX6" fmla="*/ 519138 w 1344195"/>
              <a:gd name="connsiteY6" fmla="*/ 2169344 h 2289863"/>
              <a:gd name="connsiteX7" fmla="*/ 46352 w 1344195"/>
              <a:gd name="connsiteY7" fmla="*/ 2289863 h 2289863"/>
              <a:gd name="connsiteX8" fmla="*/ 0 w 1344195"/>
              <a:gd name="connsiteY8" fmla="*/ 1186650 h 2289863"/>
              <a:gd name="connsiteX9" fmla="*/ 241028 w 1344195"/>
              <a:gd name="connsiteY9" fmla="*/ 1066131 h 2289863"/>
              <a:gd name="connsiteX10" fmla="*/ 296650 w 1344195"/>
              <a:gd name="connsiteY10" fmla="*/ 852905 h 2289863"/>
              <a:gd name="connsiteX11" fmla="*/ 203947 w 1344195"/>
              <a:gd name="connsiteY11" fmla="*/ 565513 h 228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44195" h="2289863">
                <a:moveTo>
                  <a:pt x="203947" y="565513"/>
                </a:moveTo>
                <a:lnTo>
                  <a:pt x="305921" y="18542"/>
                </a:lnTo>
                <a:lnTo>
                  <a:pt x="1084626" y="0"/>
                </a:lnTo>
                <a:lnTo>
                  <a:pt x="1344195" y="472806"/>
                </a:lnTo>
                <a:lnTo>
                  <a:pt x="1344195" y="1205191"/>
                </a:lnTo>
                <a:lnTo>
                  <a:pt x="1001194" y="1854140"/>
                </a:lnTo>
                <a:lnTo>
                  <a:pt x="519138" y="2169344"/>
                </a:lnTo>
                <a:lnTo>
                  <a:pt x="46352" y="2289863"/>
                </a:lnTo>
                <a:lnTo>
                  <a:pt x="0" y="1186650"/>
                </a:lnTo>
                <a:lnTo>
                  <a:pt x="241028" y="1066131"/>
                </a:lnTo>
                <a:lnTo>
                  <a:pt x="296650" y="852905"/>
                </a:lnTo>
                <a:lnTo>
                  <a:pt x="203947" y="565513"/>
                </a:lnTo>
                <a:close/>
              </a:path>
            </a:pathLst>
          </a:cu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430713" y="2408238"/>
            <a:ext cx="1539875" cy="1965325"/>
          </a:xfrm>
          <a:custGeom>
            <a:avLst/>
            <a:gdLst>
              <a:gd name="connsiteX0" fmla="*/ 74162 w 1613033"/>
              <a:gd name="connsiteY0" fmla="*/ 945612 h 1965388"/>
              <a:gd name="connsiteX1" fmla="*/ 278109 w 1613033"/>
              <a:gd name="connsiteY1" fmla="*/ 834363 h 1965388"/>
              <a:gd name="connsiteX2" fmla="*/ 398623 w 1613033"/>
              <a:gd name="connsiteY2" fmla="*/ 676761 h 1965388"/>
              <a:gd name="connsiteX3" fmla="*/ 407893 w 1613033"/>
              <a:gd name="connsiteY3" fmla="*/ 454264 h 1965388"/>
              <a:gd name="connsiteX4" fmla="*/ 407893 w 1613033"/>
              <a:gd name="connsiteY4" fmla="*/ 176143 h 1965388"/>
              <a:gd name="connsiteX5" fmla="*/ 1594493 w 1613033"/>
              <a:gd name="connsiteY5" fmla="*/ 0 h 1965388"/>
              <a:gd name="connsiteX6" fmla="*/ 1613033 w 1613033"/>
              <a:gd name="connsiteY6" fmla="*/ 639678 h 1965388"/>
              <a:gd name="connsiteX7" fmla="*/ 1418357 w 1613033"/>
              <a:gd name="connsiteY7" fmla="*/ 1195920 h 1965388"/>
              <a:gd name="connsiteX8" fmla="*/ 1056815 w 1613033"/>
              <a:gd name="connsiteY8" fmla="*/ 1659455 h 1965388"/>
              <a:gd name="connsiteX9" fmla="*/ 574759 w 1613033"/>
              <a:gd name="connsiteY9" fmla="*/ 1965388 h 1965388"/>
              <a:gd name="connsiteX10" fmla="*/ 139054 w 1613033"/>
              <a:gd name="connsiteY10" fmla="*/ 1557478 h 1965388"/>
              <a:gd name="connsiteX11" fmla="*/ 0 w 1613033"/>
              <a:gd name="connsiteY11" fmla="*/ 964153 h 1965388"/>
              <a:gd name="connsiteX0" fmla="*/ 0 w 1538871"/>
              <a:gd name="connsiteY0" fmla="*/ 945612 h 1965388"/>
              <a:gd name="connsiteX1" fmla="*/ 203947 w 1538871"/>
              <a:gd name="connsiteY1" fmla="*/ 834363 h 1965388"/>
              <a:gd name="connsiteX2" fmla="*/ 324461 w 1538871"/>
              <a:gd name="connsiteY2" fmla="*/ 676761 h 1965388"/>
              <a:gd name="connsiteX3" fmla="*/ 333731 w 1538871"/>
              <a:gd name="connsiteY3" fmla="*/ 454264 h 1965388"/>
              <a:gd name="connsiteX4" fmla="*/ 333731 w 1538871"/>
              <a:gd name="connsiteY4" fmla="*/ 176143 h 1965388"/>
              <a:gd name="connsiteX5" fmla="*/ 1520331 w 1538871"/>
              <a:gd name="connsiteY5" fmla="*/ 0 h 1965388"/>
              <a:gd name="connsiteX6" fmla="*/ 1538871 w 1538871"/>
              <a:gd name="connsiteY6" fmla="*/ 639678 h 1965388"/>
              <a:gd name="connsiteX7" fmla="*/ 1344195 w 1538871"/>
              <a:gd name="connsiteY7" fmla="*/ 1195920 h 1965388"/>
              <a:gd name="connsiteX8" fmla="*/ 982653 w 1538871"/>
              <a:gd name="connsiteY8" fmla="*/ 1659455 h 1965388"/>
              <a:gd name="connsiteX9" fmla="*/ 500597 w 1538871"/>
              <a:gd name="connsiteY9" fmla="*/ 1965388 h 1965388"/>
              <a:gd name="connsiteX10" fmla="*/ 64892 w 1538871"/>
              <a:gd name="connsiteY10" fmla="*/ 1557478 h 1965388"/>
              <a:gd name="connsiteX11" fmla="*/ 0 w 1538871"/>
              <a:gd name="connsiteY11" fmla="*/ 964153 h 196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8871" h="1965388">
                <a:moveTo>
                  <a:pt x="0" y="945612"/>
                </a:moveTo>
                <a:lnTo>
                  <a:pt x="203947" y="834363"/>
                </a:lnTo>
                <a:lnTo>
                  <a:pt x="324461" y="676761"/>
                </a:lnTo>
                <a:lnTo>
                  <a:pt x="333731" y="454264"/>
                </a:lnTo>
                <a:lnTo>
                  <a:pt x="333731" y="176143"/>
                </a:lnTo>
                <a:lnTo>
                  <a:pt x="1520331" y="0"/>
                </a:lnTo>
                <a:lnTo>
                  <a:pt x="1538871" y="639678"/>
                </a:lnTo>
                <a:lnTo>
                  <a:pt x="1344195" y="1195920"/>
                </a:lnTo>
                <a:lnTo>
                  <a:pt x="982653" y="1659455"/>
                </a:lnTo>
                <a:lnTo>
                  <a:pt x="500597" y="1965388"/>
                </a:lnTo>
                <a:lnTo>
                  <a:pt x="64892" y="1557478"/>
                </a:lnTo>
                <a:lnTo>
                  <a:pt x="0" y="964153"/>
                </a:lnTo>
              </a:path>
            </a:pathLst>
          </a:custGeom>
          <a:noFill/>
          <a:ln w="762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283075" y="1768475"/>
            <a:ext cx="1436688" cy="3059113"/>
          </a:xfrm>
          <a:custGeom>
            <a:avLst/>
            <a:gdLst>
              <a:gd name="connsiteX0" fmla="*/ 231758 w 1436898"/>
              <a:gd name="connsiteY0" fmla="*/ 1075401 h 3059331"/>
              <a:gd name="connsiteX1" fmla="*/ 287380 w 1436898"/>
              <a:gd name="connsiteY1" fmla="*/ 565513 h 3059331"/>
              <a:gd name="connsiteX2" fmla="*/ 546948 w 1436898"/>
              <a:gd name="connsiteY2" fmla="*/ 0 h 3059331"/>
              <a:gd name="connsiteX3" fmla="*/ 1177329 w 1436898"/>
              <a:gd name="connsiteY3" fmla="*/ 491347 h 3059331"/>
              <a:gd name="connsiteX4" fmla="*/ 1436898 w 1436898"/>
              <a:gd name="connsiteY4" fmla="*/ 1029048 h 3059331"/>
              <a:gd name="connsiteX5" fmla="*/ 1427628 w 1436898"/>
              <a:gd name="connsiteY5" fmla="*/ 1752162 h 3059331"/>
              <a:gd name="connsiteX6" fmla="*/ 1232951 w 1436898"/>
              <a:gd name="connsiteY6" fmla="*/ 2252780 h 3059331"/>
              <a:gd name="connsiteX7" fmla="*/ 834328 w 1436898"/>
              <a:gd name="connsiteY7" fmla="*/ 2707044 h 3059331"/>
              <a:gd name="connsiteX8" fmla="*/ 157596 w 1436898"/>
              <a:gd name="connsiteY8" fmla="*/ 3059331 h 3059331"/>
              <a:gd name="connsiteX9" fmla="*/ 0 w 1436898"/>
              <a:gd name="connsiteY9" fmla="*/ 2605066 h 3059331"/>
              <a:gd name="connsiteX10" fmla="*/ 92703 w 1436898"/>
              <a:gd name="connsiteY10" fmla="*/ 1844869 h 3059331"/>
              <a:gd name="connsiteX11" fmla="*/ 389353 w 1436898"/>
              <a:gd name="connsiteY11" fmla="*/ 1492583 h 3059331"/>
              <a:gd name="connsiteX12" fmla="*/ 398624 w 1436898"/>
              <a:gd name="connsiteY12" fmla="*/ 1251544 h 3059331"/>
              <a:gd name="connsiteX13" fmla="*/ 231758 w 1436898"/>
              <a:gd name="connsiteY13" fmla="*/ 1075401 h 305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6898" h="3059331">
                <a:moveTo>
                  <a:pt x="231758" y="1075401"/>
                </a:moveTo>
                <a:lnTo>
                  <a:pt x="287380" y="565513"/>
                </a:lnTo>
                <a:lnTo>
                  <a:pt x="546948" y="0"/>
                </a:lnTo>
                <a:lnTo>
                  <a:pt x="1177329" y="491347"/>
                </a:lnTo>
                <a:lnTo>
                  <a:pt x="1436898" y="1029048"/>
                </a:lnTo>
                <a:lnTo>
                  <a:pt x="1427628" y="1752162"/>
                </a:lnTo>
                <a:lnTo>
                  <a:pt x="1232951" y="2252780"/>
                </a:lnTo>
                <a:lnTo>
                  <a:pt x="834328" y="2707044"/>
                </a:lnTo>
                <a:lnTo>
                  <a:pt x="157596" y="3059331"/>
                </a:lnTo>
                <a:lnTo>
                  <a:pt x="0" y="2605066"/>
                </a:lnTo>
                <a:lnTo>
                  <a:pt x="92703" y="1844869"/>
                </a:lnTo>
                <a:lnTo>
                  <a:pt x="389353" y="1492583"/>
                </a:lnTo>
                <a:lnTo>
                  <a:pt x="398624" y="1251544"/>
                </a:lnTo>
                <a:lnTo>
                  <a:pt x="231758" y="1075401"/>
                </a:lnTo>
                <a:close/>
              </a:path>
            </a:pathLst>
          </a:cu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Total_Coverage_No_Bistatic13 MHz_20110914_201109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673100"/>
            <a:ext cx="7324725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1037"/>
            <a:ext cx="2345267" cy="2324629"/>
          </a:xfrm>
        </p:spPr>
        <p:txBody>
          <a:bodyPr/>
          <a:lstStyle/>
          <a:p>
            <a:r>
              <a:rPr lang="en-US" sz="3600" dirty="0" smtClean="0"/>
              <a:t>Three Radial Site Coverage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Total_Coverage_13 MHz_20110914_201109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673100"/>
            <a:ext cx="7324725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908703"/>
            <a:ext cx="2142067" cy="2849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ＭＳ Ｐゴシック" charset="0"/>
                <a:cs typeface="Geneva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2400" dirty="0" smtClean="0"/>
              <a:t>Three Radial Site Coverage with </a:t>
            </a:r>
          </a:p>
          <a:p>
            <a:r>
              <a:rPr lang="en-US" sz="2400" dirty="0" smtClean="0"/>
              <a:t>Three Signals From Bistatic Transmitter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Bistatics</a:t>
            </a:r>
            <a:r>
              <a:rPr lang="en-US" dirty="0" smtClean="0"/>
              <a:t> increase coverage and look </a:t>
            </a:r>
            <a:r>
              <a:rPr lang="en-US" dirty="0" smtClean="0"/>
              <a:t>angles</a:t>
            </a:r>
          </a:p>
          <a:p>
            <a:r>
              <a:rPr lang="en-US" dirty="0" err="1" smtClean="0"/>
              <a:t>Bistatics</a:t>
            </a:r>
            <a:r>
              <a:rPr lang="en-US" dirty="0" smtClean="0"/>
              <a:t> can make the National HF Radar Network more robust</a:t>
            </a:r>
            <a:endParaRPr lang="en-US" dirty="0" smtClean="0"/>
          </a:p>
          <a:p>
            <a:r>
              <a:rPr lang="en-US" dirty="0" smtClean="0"/>
              <a:t>Wave powered buoy is a robust and stable platform for at sea bistatic transmitter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>
                <a:latin typeface="Calibri" charset="0"/>
                <a:cs typeface="ＭＳ Ｐゴシック" charset="0"/>
              </a:rPr>
              <a:t>CODAR Compact HF Radar Antennas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795463"/>
            <a:ext cx="2154238" cy="307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779463" y="4865688"/>
            <a:ext cx="1106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25 MHz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1771650"/>
            <a:ext cx="2243137" cy="310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3257550" y="4870450"/>
            <a:ext cx="110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13 MHz</a:t>
            </a:r>
          </a:p>
        </p:txBody>
      </p:sp>
      <p:grpSp>
        <p:nvGrpSpPr>
          <p:cNvPr id="18438" name="Group 9"/>
          <p:cNvGrpSpPr>
            <a:grpSpLocks/>
          </p:cNvGrpSpPr>
          <p:nvPr/>
        </p:nvGrpSpPr>
        <p:grpSpPr bwMode="auto">
          <a:xfrm>
            <a:off x="5203825" y="1760538"/>
            <a:ext cx="3767138" cy="3127375"/>
            <a:chOff x="5204177" y="1478844"/>
            <a:chExt cx="3766629" cy="3127024"/>
          </a:xfrm>
        </p:grpSpPr>
        <p:pic>
          <p:nvPicPr>
            <p:cNvPr id="1844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4177" y="1478846"/>
              <a:ext cx="1341012" cy="31270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0235" y="1478844"/>
              <a:ext cx="2380571" cy="31270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6689725" y="4899025"/>
            <a:ext cx="1106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 MHz</a:t>
            </a:r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973138" y="5300663"/>
            <a:ext cx="3649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Combined Transmitter &amp; Receiver</a:t>
            </a:r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5453063" y="5283200"/>
            <a:ext cx="3532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Separate Transmitter &amp; Receiver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cs typeface="ＭＳ Ｐゴシック" charset="0"/>
              </a:rPr>
              <a:t>Shed and Enclosures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1377950"/>
            <a:ext cx="2182812" cy="4040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6043613" y="5353050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Enclosure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389063"/>
            <a:ext cx="3195638" cy="400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1633538" y="5335588"/>
            <a:ext cx="841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Shed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5022850" y="2020888"/>
            <a:ext cx="1141413" cy="536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H="1">
            <a:off x="6680200" y="3132138"/>
            <a:ext cx="1295400" cy="50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4800600" y="2801938"/>
            <a:ext cx="990600" cy="3984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4859338" y="3598863"/>
            <a:ext cx="1447800" cy="152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 flipV="1">
            <a:off x="6713538" y="4005263"/>
            <a:ext cx="1270000" cy="66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flipH="1">
            <a:off x="6781800" y="2387600"/>
            <a:ext cx="1084263" cy="482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8" name="TextBox 39"/>
          <p:cNvSpPr txBox="1">
            <a:spLocks noChangeArrowheads="1"/>
          </p:cNvSpPr>
          <p:nvPr/>
        </p:nvSpPr>
        <p:spPr bwMode="auto">
          <a:xfrm>
            <a:off x="4148138" y="1727200"/>
            <a:ext cx="1109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monitor</a:t>
            </a:r>
          </a:p>
        </p:txBody>
      </p:sp>
      <p:sp>
        <p:nvSpPr>
          <p:cNvPr id="19469" name="TextBox 40"/>
          <p:cNvSpPr txBox="1">
            <a:spLocks noChangeArrowheads="1"/>
          </p:cNvSpPr>
          <p:nvPr/>
        </p:nvSpPr>
        <p:spPr bwMode="auto">
          <a:xfrm>
            <a:off x="3860800" y="2506663"/>
            <a:ext cx="1109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A.C. unit</a:t>
            </a:r>
          </a:p>
        </p:txBody>
      </p:sp>
      <p:sp>
        <p:nvSpPr>
          <p:cNvPr id="19470" name="TextBox 41"/>
          <p:cNvSpPr txBox="1">
            <a:spLocks noChangeArrowheads="1"/>
          </p:cNvSpPr>
          <p:nvPr/>
        </p:nvSpPr>
        <p:spPr bwMode="auto">
          <a:xfrm>
            <a:off x="3802063" y="3284538"/>
            <a:ext cx="1438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transmitter</a:t>
            </a:r>
          </a:p>
        </p:txBody>
      </p:sp>
      <p:sp>
        <p:nvSpPr>
          <p:cNvPr id="19471" name="TextBox 42"/>
          <p:cNvSpPr txBox="1">
            <a:spLocks noChangeArrowheads="1"/>
          </p:cNvSpPr>
          <p:nvPr/>
        </p:nvSpPr>
        <p:spPr bwMode="auto">
          <a:xfrm>
            <a:off x="7874000" y="1752600"/>
            <a:ext cx="129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computer &amp; external hard drive</a:t>
            </a:r>
          </a:p>
        </p:txBody>
      </p:sp>
      <p:sp>
        <p:nvSpPr>
          <p:cNvPr id="19472" name="TextBox 45"/>
          <p:cNvSpPr txBox="1">
            <a:spLocks noChangeArrowheads="1"/>
          </p:cNvSpPr>
          <p:nvPr/>
        </p:nvSpPr>
        <p:spPr bwMode="auto">
          <a:xfrm>
            <a:off x="7958138" y="2921000"/>
            <a:ext cx="1109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UPS system</a:t>
            </a:r>
          </a:p>
        </p:txBody>
      </p:sp>
      <p:sp>
        <p:nvSpPr>
          <p:cNvPr id="19473" name="TextBox 47"/>
          <p:cNvSpPr txBox="1">
            <a:spLocks noChangeArrowheads="1"/>
          </p:cNvSpPr>
          <p:nvPr/>
        </p:nvSpPr>
        <p:spPr bwMode="auto">
          <a:xfrm>
            <a:off x="7916863" y="3894138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receiver</a:t>
            </a:r>
          </a:p>
        </p:txBody>
      </p: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 flipH="1">
            <a:off x="6654800" y="4826000"/>
            <a:ext cx="1236663" cy="1698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5" name="TextBox 51"/>
          <p:cNvSpPr txBox="1">
            <a:spLocks noChangeArrowheads="1"/>
          </p:cNvSpPr>
          <p:nvPr/>
        </p:nvSpPr>
        <p:spPr bwMode="auto">
          <a:xfrm>
            <a:off x="7715250" y="4572000"/>
            <a:ext cx="142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Two lines of </a:t>
            </a:r>
            <a:r>
              <a:rPr lang="en-US" sz="1400"/>
              <a:t>Communication</a:t>
            </a:r>
          </a:p>
        </p:txBody>
      </p:sp>
      <p:pic>
        <p:nvPicPr>
          <p:cNvPr id="1947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4086225"/>
            <a:ext cx="1879600" cy="1409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7" name="TextBox 41"/>
          <p:cNvSpPr txBox="1">
            <a:spLocks noChangeArrowheads="1"/>
          </p:cNvSpPr>
          <p:nvPr/>
        </p:nvSpPr>
        <p:spPr bwMode="auto">
          <a:xfrm>
            <a:off x="3646488" y="5540375"/>
            <a:ext cx="223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Lightning Protection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Three_Freq_Cov_P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5000" r="21529" b="5556"/>
          <a:stretch>
            <a:fillRect/>
          </a:stretch>
        </p:blipFill>
        <p:spPr bwMode="auto">
          <a:xfrm>
            <a:off x="0" y="1333500"/>
            <a:ext cx="41052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35400" y="1485900"/>
            <a:ext cx="53086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cs typeface="Geneva" charset="0"/>
              </a:rPr>
              <a:t>25 MHz</a:t>
            </a:r>
          </a:p>
          <a:p>
            <a:pPr>
              <a:defRPr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cs typeface="Geneva" charset="0"/>
              </a:rPr>
              <a:t>Radar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Symbol" charset="2"/>
                <a:cs typeface="Symbol" charset="2"/>
              </a:rPr>
              <a:t>l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cs typeface="Geneva" charset="0"/>
              </a:rPr>
              <a:t>: 12 m   Ocean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Symbol" charset="2"/>
                <a:cs typeface="Symbol" charset="2"/>
              </a:rPr>
              <a:t>l: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6 m</a:t>
            </a:r>
          </a:p>
          <a:p>
            <a:pPr>
              <a:defRPr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Range: 30 km   Resolution: 1 km</a:t>
            </a:r>
          </a:p>
          <a:p>
            <a:pPr>
              <a:defRPr/>
            </a:pPr>
            <a:r>
              <a:rPr lang="en-US" sz="4000" dirty="0">
                <a:solidFill>
                  <a:srgbClr val="0000FF"/>
                </a:solidFill>
                <a:cs typeface="Geneva" charset="0"/>
              </a:rPr>
              <a:t>13 MHz</a:t>
            </a: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cs typeface="Geneva" charset="0"/>
              </a:rPr>
              <a:t>Radar </a:t>
            </a:r>
            <a:r>
              <a:rPr lang="en-US" sz="2400" dirty="0">
                <a:solidFill>
                  <a:srgbClr val="0000FF"/>
                </a:solidFill>
                <a:latin typeface="Symbol" charset="2"/>
                <a:cs typeface="Symbol" charset="2"/>
              </a:rPr>
              <a:t>l</a:t>
            </a:r>
            <a:r>
              <a:rPr lang="en-US" sz="2400" dirty="0">
                <a:solidFill>
                  <a:srgbClr val="0000FF"/>
                </a:solidFill>
                <a:cs typeface="Geneva" charset="0"/>
              </a:rPr>
              <a:t>: 23 m   Ocean </a:t>
            </a:r>
            <a:r>
              <a:rPr lang="en-US" sz="2400" dirty="0">
                <a:solidFill>
                  <a:srgbClr val="0000FF"/>
                </a:solidFill>
                <a:latin typeface="Symbol" charset="2"/>
                <a:cs typeface="Symbol" charset="2"/>
              </a:rPr>
              <a:t>l: 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12 m</a:t>
            </a: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Range: 80 km   Resolution: 3 km</a:t>
            </a:r>
          </a:p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Geneva" charset="0"/>
              </a:rPr>
              <a:t>05 MHz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cs typeface="Geneva" charset="0"/>
              </a:rPr>
              <a:t>Radar </a:t>
            </a:r>
            <a:r>
              <a:rPr lang="en-US" sz="2400" dirty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2400" dirty="0">
                <a:solidFill>
                  <a:srgbClr val="FF0000"/>
                </a:solidFill>
                <a:cs typeface="Geneva" charset="0"/>
              </a:rPr>
              <a:t>: 60m   Ocean </a:t>
            </a:r>
            <a:r>
              <a:rPr lang="en-US" sz="2400" dirty="0">
                <a:solidFill>
                  <a:srgbClr val="FF0000"/>
                </a:solidFill>
                <a:latin typeface="Symbol" charset="2"/>
                <a:cs typeface="Symbol" charset="2"/>
              </a:rPr>
              <a:t>l: 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30 m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Range: 180 km   Resolution: 6 km</a:t>
            </a:r>
          </a:p>
        </p:txBody>
      </p:sp>
      <p:pic>
        <p:nvPicPr>
          <p:cNvPr id="20483" name="Picture 1" descr="25MHz_Cov_Pl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2400"/>
            <a:ext cx="1536700" cy="128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/>
          <a:lstStyle/>
          <a:p>
            <a:r>
              <a:rPr lang="en-US">
                <a:latin typeface="Calibri" charset="0"/>
                <a:cs typeface="ＭＳ Ｐゴシック" charset="0"/>
              </a:rPr>
              <a:t>Surface Current Mapping Capability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Arial" charset="0"/>
              </a:rPr>
              <a:t>133 </a:t>
            </a:r>
            <a:r>
              <a:rPr lang="en-US" dirty="0">
                <a:latin typeface="Arial" charset="0"/>
              </a:rPr>
              <a:t>Sites in the USA</a:t>
            </a:r>
          </a:p>
        </p:txBody>
      </p:sp>
      <p:pic>
        <p:nvPicPr>
          <p:cNvPr id="20482" name="Picture 2" descr="2012_National_HF_Netwo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153400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11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This Mornings Coverage</a:t>
            </a:r>
            <a:endParaRPr lang="en-US" dirty="0"/>
          </a:p>
        </p:txBody>
      </p:sp>
      <p:pic>
        <p:nvPicPr>
          <p:cNvPr id="3" name="Picture 2" descr="Screen shot 2012-10-17 at 11.45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73727"/>
            <a:ext cx="8610600" cy="46222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Screen shot 2012-10-17 at 11.47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410200"/>
            <a:ext cx="1652857" cy="584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shot 2012-10-17 at 11.47.3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0"/>
            <a:ext cx="1052464" cy="11049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Screen shot 2012-10-17 at 11.49.1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888214" cy="13081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7611533" y="3505200"/>
            <a:ext cx="228600" cy="19473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31799" y="3623742"/>
            <a:ext cx="228600" cy="19473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8867" y="3276601"/>
            <a:ext cx="94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km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54800" y="3208868"/>
            <a:ext cx="94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150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5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alibri" charset="0"/>
                <a:cs typeface="ＭＳ Ｐゴシック" charset="0"/>
              </a:rPr>
              <a:t>261 Stations Globally</a:t>
            </a:r>
          </a:p>
        </p:txBody>
      </p:sp>
      <p:pic>
        <p:nvPicPr>
          <p:cNvPr id="22530" name="Picture 2" descr="Global_SeaSon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619250"/>
            <a:ext cx="8407400" cy="4384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4076700" y="5448300"/>
            <a:ext cx="3084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261 Stations in 21 Countries</a:t>
            </a:r>
          </a:p>
        </p:txBody>
      </p:sp>
    </p:spTree>
    <p:extLst>
      <p:ext uri="{BB962C8B-B14F-4D97-AF65-F5344CB8AC3E}">
        <p14:creationId xmlns:p14="http://schemas.microsoft.com/office/powerpoint/2010/main" val="20906082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Enhancing the Network with </a:t>
            </a:r>
            <a:r>
              <a:rPr lang="en-US" dirty="0" err="1">
                <a:latin typeface="Arial" charset="0"/>
              </a:rPr>
              <a:t>Bistatics</a:t>
            </a:r>
            <a:endParaRPr lang="en-US" dirty="0">
              <a:latin typeface="Arial" charset="0"/>
            </a:endParaRPr>
          </a:p>
        </p:txBody>
      </p:sp>
      <p:sp>
        <p:nvSpPr>
          <p:cNvPr id="2560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1806</TotalTime>
  <Words>310</Words>
  <Application>Microsoft Macintosh PowerPoint</Application>
  <PresentationFormat>On-screen Show (4:3)</PresentationFormat>
  <Paragraphs>87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Expanding the Coverage of HF Radar Through the Use of Wave Powered Buoys</vt:lpstr>
      <vt:lpstr>PowerPoint Presentation</vt:lpstr>
      <vt:lpstr>CODAR Compact HF Radar Antennas </vt:lpstr>
      <vt:lpstr>Shed and Enclosures </vt:lpstr>
      <vt:lpstr>Surface Current Mapping Capability</vt:lpstr>
      <vt:lpstr>133 Sites in the USA</vt:lpstr>
      <vt:lpstr>This Mornings Coverage</vt:lpstr>
      <vt:lpstr>261 Stations Globally</vt:lpstr>
      <vt:lpstr>Enhancing the Network with Bistatics</vt:lpstr>
      <vt:lpstr>Littoral Expeditionary Autonomous  PowerBuoy (LEAP)</vt:lpstr>
      <vt:lpstr>PowerPoint Presentation</vt:lpstr>
      <vt:lpstr>Wave Powered Buoy</vt:lpstr>
      <vt:lpstr>Deployment</vt:lpstr>
      <vt:lpstr>PowerPoint Presentation</vt:lpstr>
      <vt:lpstr>Wave Environment During Deployment</vt:lpstr>
      <vt:lpstr>Coverage Improvements</vt:lpstr>
      <vt:lpstr>Plot of One Radial 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Radial Site Coverage</vt:lpstr>
      <vt:lpstr>PowerPoint Presentation</vt:lpstr>
      <vt:lpstr>Conclusions</vt:lpstr>
    </vt:vector>
  </TitlesOfParts>
  <Manager/>
  <Company>Rutgers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hroarty</dc:creator>
  <cp:keywords/>
  <dc:description/>
  <cp:lastModifiedBy>Hugh Roarty</cp:lastModifiedBy>
  <cp:revision>52</cp:revision>
  <dcterms:created xsi:type="dcterms:W3CDTF">2011-03-03T17:35:39Z</dcterms:created>
  <dcterms:modified xsi:type="dcterms:W3CDTF">2012-10-17T19:10:41Z</dcterms:modified>
  <cp:category/>
</cp:coreProperties>
</file>