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98" r:id="rId3"/>
    <p:sldId id="301" r:id="rId4"/>
    <p:sldId id="283" r:id="rId5"/>
    <p:sldId id="289" r:id="rId6"/>
    <p:sldId id="296" r:id="rId7"/>
    <p:sldId id="297" r:id="rId8"/>
    <p:sldId id="300" r:id="rId9"/>
    <p:sldId id="299" r:id="rId10"/>
    <p:sldId id="290" r:id="rId11"/>
    <p:sldId id="303" r:id="rId12"/>
    <p:sldId id="291" r:id="rId13"/>
    <p:sldId id="293" r:id="rId14"/>
    <p:sldId id="286" r:id="rId15"/>
    <p:sldId id="287" r:id="rId16"/>
    <p:sldId id="30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B1999"/>
    <a:srgbClr val="0037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2712" autoAdjust="0"/>
  </p:normalViewPr>
  <p:slideViewPr>
    <p:cSldViewPr>
      <p:cViewPr>
        <p:scale>
          <a:sx n="84" d="100"/>
          <a:sy n="84" d="100"/>
        </p:scale>
        <p:origin x="-66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Application%20Data\Microsoft\Excel\Hours2RC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4"/>
          <c:order val="4"/>
          <c:tx>
            <c:strRef>
              <c:f>Sheet1!$D$2</c:f>
              <c:strCache>
                <c:ptCount val="1"/>
                <c:pt idx="0">
                  <c:v>&lt; .5 m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tar"/>
            <c:size val="7"/>
            <c:spPr>
              <a:noFill/>
              <a:ln w="12700">
                <a:solidFill>
                  <a:schemeClr val="tx2"/>
                </a:solidFill>
              </a:ln>
            </c:spPr>
          </c:marker>
          <c:cat>
            <c:strRef>
              <c:f>Sheet1!$A$4:$A$7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55.1</c:v>
                </c:pt>
                <c:pt idx="1">
                  <c:v>62</c:v>
                </c:pt>
                <c:pt idx="2">
                  <c:v>57.7</c:v>
                </c:pt>
                <c:pt idx="3">
                  <c:v>63.5</c:v>
                </c:pt>
              </c:numCache>
            </c:numRef>
          </c:val>
        </c:ser>
        <c:ser>
          <c:idx val="5"/>
          <c:order val="5"/>
          <c:tx>
            <c:strRef>
              <c:f>Sheet1!$E$2</c:f>
              <c:strCache>
                <c:ptCount val="1"/>
                <c:pt idx="0">
                  <c:v>.5 m - 1 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cat>
            <c:strRef>
              <c:f>Sheet1!$A$4:$A$7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26.3</c:v>
                </c:pt>
                <c:pt idx="1">
                  <c:v>20.3</c:v>
                </c:pt>
                <c:pt idx="2">
                  <c:v>19.3</c:v>
                </c:pt>
                <c:pt idx="3">
                  <c:v>21</c:v>
                </c:pt>
              </c:numCache>
            </c:numRef>
          </c:val>
        </c:ser>
        <c:ser>
          <c:idx val="6"/>
          <c:order val="6"/>
          <c:tx>
            <c:strRef>
              <c:f>Sheet1!$F$2</c:f>
              <c:strCache>
                <c:ptCount val="1"/>
                <c:pt idx="0">
                  <c:v>1 m - 2 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00B050"/>
                </a:solidFill>
              </a:ln>
            </c:spPr>
          </c:marker>
          <c:cat>
            <c:strRef>
              <c:f>Sheet1!$A$4:$A$7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16.7</c:v>
                </c:pt>
                <c:pt idx="1">
                  <c:v>15.5</c:v>
                </c:pt>
                <c:pt idx="2">
                  <c:v>15.8</c:v>
                </c:pt>
                <c:pt idx="3">
                  <c:v>11.8</c:v>
                </c:pt>
              </c:numCache>
            </c:numRef>
          </c:val>
        </c:ser>
        <c:ser>
          <c:idx val="7"/>
          <c:order val="7"/>
          <c:tx>
            <c:strRef>
              <c:f>Sheet1!$G$2</c:f>
              <c:strCache>
                <c:ptCount val="1"/>
                <c:pt idx="0">
                  <c:v>&gt; 2 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7030A0"/>
                </a:solidFill>
              </a:ln>
            </c:spPr>
          </c:marker>
          <c:cat>
            <c:strRef>
              <c:f>Sheet1!$A$4:$A$7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Sheet1!$G$4:$G$7</c:f>
              <c:numCache>
                <c:formatCode>General</c:formatCode>
                <c:ptCount val="4"/>
                <c:pt idx="0">
                  <c:v>1.9</c:v>
                </c:pt>
                <c:pt idx="1">
                  <c:v>2.2000000000000002</c:v>
                </c:pt>
                <c:pt idx="2">
                  <c:v>7.2</c:v>
                </c:pt>
                <c:pt idx="3">
                  <c:v>3.7</c:v>
                </c:pt>
              </c:numCache>
            </c:numRef>
          </c:val>
        </c:ser>
        <c:ser>
          <c:idx val="0"/>
          <c:order val="0"/>
          <c:tx>
            <c:strRef>
              <c:f>Sheet1!$P$2</c:f>
              <c:strCache>
                <c:ptCount val="1"/>
                <c:pt idx="0">
                  <c:v>&lt; .5 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Sheet1!$M$4:$M$7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Sheet1!$P$4:$P$7</c:f>
              <c:numCache>
                <c:formatCode>General</c:formatCode>
                <c:ptCount val="4"/>
                <c:pt idx="0">
                  <c:v>58.5</c:v>
                </c:pt>
                <c:pt idx="1">
                  <c:v>58.6</c:v>
                </c:pt>
                <c:pt idx="2">
                  <c:v>52.7</c:v>
                </c:pt>
                <c:pt idx="3">
                  <c:v>59.9</c:v>
                </c:pt>
              </c:numCache>
            </c:numRef>
          </c:val>
        </c:ser>
        <c:ser>
          <c:idx val="1"/>
          <c:order val="1"/>
          <c:tx>
            <c:strRef>
              <c:f>Sheet1!$Q$2</c:f>
              <c:strCache>
                <c:ptCount val="1"/>
                <c:pt idx="0">
                  <c:v>.5 m - 1 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Sheet1!$M$4:$M$7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Sheet1!$Q$4:$Q$7</c:f>
              <c:numCache>
                <c:formatCode>General</c:formatCode>
                <c:ptCount val="4"/>
                <c:pt idx="0">
                  <c:v>24.2</c:v>
                </c:pt>
                <c:pt idx="1">
                  <c:v>23.4</c:v>
                </c:pt>
                <c:pt idx="2">
                  <c:v>26</c:v>
                </c:pt>
                <c:pt idx="3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Sheet1!$R$2</c:f>
              <c:strCache>
                <c:ptCount val="1"/>
                <c:pt idx="0">
                  <c:v>1 m - 2 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cat>
            <c:strRef>
              <c:f>Sheet1!$M$4:$M$7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Sheet1!$R$4:$R$7</c:f>
              <c:numCache>
                <c:formatCode>General</c:formatCode>
                <c:ptCount val="4"/>
                <c:pt idx="0">
                  <c:v>14.8</c:v>
                </c:pt>
                <c:pt idx="1">
                  <c:v>16.8</c:v>
                </c:pt>
                <c:pt idx="2">
                  <c:v>15.4</c:v>
                </c:pt>
                <c:pt idx="3">
                  <c:v>19.3</c:v>
                </c:pt>
              </c:numCache>
            </c:numRef>
          </c:val>
        </c:ser>
        <c:ser>
          <c:idx val="3"/>
          <c:order val="3"/>
          <c:tx>
            <c:strRef>
              <c:f>Sheet1!$S$2</c:f>
              <c:strCache>
                <c:ptCount val="1"/>
                <c:pt idx="0">
                  <c:v>&gt; 2 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</c:spPr>
          </c:marker>
          <c:cat>
            <c:strRef>
              <c:f>Sheet1!$M$4:$M$7</c:f>
              <c:strCache>
                <c:ptCount val="4"/>
                <c:pt idx="0">
                  <c:v>SPRK</c:v>
                </c:pt>
                <c:pt idx="1">
                  <c:v>BRMR</c:v>
                </c:pt>
                <c:pt idx="2">
                  <c:v>RATH</c:v>
                </c:pt>
                <c:pt idx="3">
                  <c:v>WOOD</c:v>
                </c:pt>
              </c:strCache>
            </c:strRef>
          </c:cat>
          <c:val>
            <c:numRef>
              <c:f>Sheet1!$S$4:$S$7</c:f>
              <c:numCache>
                <c:formatCode>General</c:formatCode>
                <c:ptCount val="4"/>
                <c:pt idx="0">
                  <c:v>2.5</c:v>
                </c:pt>
                <c:pt idx="1">
                  <c:v>1.3</c:v>
                </c:pt>
                <c:pt idx="2">
                  <c:v>5.9</c:v>
                </c:pt>
                <c:pt idx="3">
                  <c:v>2.2000000000000002</c:v>
                </c:pt>
              </c:numCache>
            </c:numRef>
          </c:val>
        </c:ser>
        <c:marker val="1"/>
        <c:axId val="65293312"/>
        <c:axId val="65324160"/>
      </c:lineChart>
      <c:catAx>
        <c:axId val="65293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en-US"/>
          </a:p>
        </c:txPr>
        <c:crossAx val="65324160"/>
        <c:crosses val="autoZero"/>
        <c:auto val="1"/>
        <c:lblAlgn val="ctr"/>
        <c:lblOffset val="100"/>
      </c:catAx>
      <c:valAx>
        <c:axId val="65324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600" b="1" i="0" baseline="0">
                    <a:latin typeface="Times New Roman" pitchFamily="18" charset="0"/>
                  </a:rPr>
                  <a:t>Percentage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 b="1" baseline="0">
                <a:latin typeface="Times New Roman" pitchFamily="18" charset="0"/>
              </a:defRPr>
            </a:pPr>
            <a:endParaRPr lang="en-US"/>
          </a:p>
        </c:txPr>
        <c:crossAx val="6529331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FEC6DE-8723-4354-A332-9E605E982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65" charset="-128"/>
        <a:cs typeface="Geneva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EC6DE-8723-4354-A332-9E605E9824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5D77-F85C-4ABD-A364-DBA5B61D9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892A-29BA-4336-A387-8F0D2853E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0D02-EFF2-46FE-AC82-E46A13B3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11AD-9FEE-406B-A66A-123D9BDD5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01A1-877D-4A0D-952E-F4409ED71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5752-94CD-4FEF-A83E-0551104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76DD-C31B-4EF5-BC83-4D78F614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7D54-C35D-4A92-801F-7EB801A78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062EB-464C-425D-AB05-BF4644D3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BF1E-E0A2-4708-A5E5-90F126411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383A-9993-4D05-91C4-51BDF8CD4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81CD2-864C-4BDB-97AB-B6135F76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Geneva" pitchFamily="-65" charset="-128"/>
          <a:cs typeface="Geneva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pitchFamily="-65" charset="-128"/>
          <a:cs typeface="Geneva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pitchFamily="-65" charset="-128"/>
          <a:cs typeface="Geneva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pitchFamily="-65" charset="-128"/>
          <a:cs typeface="Geneva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pitchFamily="-65" charset="-128"/>
          <a:cs typeface="Geneva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007" t="23420" r="37518" b="362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Examination of the SeaSonde Wave Processing Parameters and the Effects of Shallow Water on Wave Measurements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Colin Evans, Hugh Roarty, Scott Glenn, Josh Kohut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4" descr="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1400" y="5073650"/>
            <a:ext cx="14369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7" name="Picture 30" descr="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073650"/>
            <a:ext cx="1465276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165" t="13133" r="22586" b="55833"/>
          <a:stretch>
            <a:fillRect/>
          </a:stretch>
        </p:blipFill>
        <p:spPr bwMode="auto">
          <a:xfrm>
            <a:off x="527343" y="1066800"/>
            <a:ext cx="792283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1752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19812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27432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9800" y="19812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9284" t="80031" r="22118" b="17500"/>
          <a:stretch>
            <a:fillRect/>
          </a:stretch>
        </p:blipFill>
        <p:spPr bwMode="auto">
          <a:xfrm>
            <a:off x="533400" y="4876800"/>
            <a:ext cx="80238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76400" y="5410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Magnitude of 2</a:t>
            </a:r>
            <a:r>
              <a:rPr lang="en-US" baseline="30000" dirty="0" smtClean="0"/>
              <a:t>nd</a:t>
            </a:r>
            <a:r>
              <a:rPr lang="en-US" dirty="0" smtClean="0"/>
              <a:t> Order still increasing relative to 1</a:t>
            </a:r>
            <a:r>
              <a:rPr lang="en-US" baseline="30000" dirty="0" smtClean="0"/>
              <a:t>st</a:t>
            </a:r>
            <a:r>
              <a:rPr lang="en-US" dirty="0" smtClean="0"/>
              <a:t> Order Bragg scatter (~10db increase).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4762500" y="2743200"/>
            <a:ext cx="800100" cy="2667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en-US" sz="3600" baseline="30000" dirty="0" smtClean="0">
                <a:solidFill>
                  <a:schemeClr val="tx1"/>
                </a:solidFill>
              </a:rPr>
              <a:t>nd</a:t>
            </a:r>
            <a:r>
              <a:rPr lang="en-US" sz="3600" dirty="0" smtClean="0">
                <a:solidFill>
                  <a:schemeClr val="tx1"/>
                </a:solidFill>
              </a:rPr>
              <a:t> Order Bragg – Shallow Water Effects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NDBC Buoy Station Comparisons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371600"/>
            <a:ext cx="22860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Big difference in wave height measurements between buoys.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Could be due to varying ocean conditions at different locations for that timestamp.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3434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Station 44065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Station 44009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buoyWindComparison.png"/>
          <p:cNvPicPr>
            <a:picLocks noChangeAspect="1"/>
          </p:cNvPicPr>
          <p:nvPr/>
        </p:nvPicPr>
        <p:blipFill>
          <a:blip r:embed="rId2" cstate="print"/>
          <a:srcRect l="5208" t="5556" r="8333" b="6944"/>
          <a:stretch>
            <a:fillRect/>
          </a:stretch>
        </p:blipFill>
        <p:spPr>
          <a:xfrm>
            <a:off x="76200" y="1066800"/>
            <a:ext cx="6324600" cy="4800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962400" y="1295400"/>
            <a:ext cx="9906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38400" y="1295400"/>
            <a:ext cx="9906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3276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February, 2012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lot_buoy_SPRK_windWheightWperiodRC234.png"/>
          <p:cNvPicPr>
            <a:picLocks noChangeAspect="1"/>
          </p:cNvPicPr>
          <p:nvPr/>
        </p:nvPicPr>
        <p:blipFill>
          <a:blip r:embed="rId2" cstate="print"/>
          <a:srcRect l="7292" t="64583" r="8334" b="9722"/>
          <a:stretch>
            <a:fillRect/>
          </a:stretch>
        </p:blipFill>
        <p:spPr>
          <a:xfrm>
            <a:off x="381000" y="1066800"/>
            <a:ext cx="8340808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Radar/Buoy Wave Height Comparison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plot_buoy_BRMR_windWheightWperiodRC23.png"/>
          <p:cNvPicPr>
            <a:picLocks noChangeAspect="1"/>
          </p:cNvPicPr>
          <p:nvPr/>
        </p:nvPicPr>
        <p:blipFill>
          <a:blip r:embed="rId3" cstate="print"/>
          <a:srcRect l="7292" t="64246" r="7292" b="9722"/>
          <a:stretch>
            <a:fillRect/>
          </a:stretch>
        </p:blipFill>
        <p:spPr>
          <a:xfrm>
            <a:off x="380999" y="3476897"/>
            <a:ext cx="8458201" cy="1933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307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BRMR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6096000" y="4114800"/>
            <a:ext cx="533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6050" y="1181100"/>
            <a:ext cx="307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5715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-5715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1295400"/>
            <a:ext cx="762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5638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b="1" dirty="0" smtClean="0"/>
              <a:t>SPRK</a:t>
            </a:r>
            <a:r>
              <a:rPr lang="en-US" dirty="0" smtClean="0"/>
              <a:t> was compared with NDBC station 44065.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_buoy_RATH_windWheightWperiodRC23.png"/>
          <p:cNvPicPr>
            <a:picLocks noChangeAspect="1"/>
          </p:cNvPicPr>
          <p:nvPr/>
        </p:nvPicPr>
        <p:blipFill>
          <a:blip r:embed="rId2" cstate="print"/>
          <a:srcRect l="7292" t="62923" r="8333" b="9722"/>
          <a:stretch>
            <a:fillRect/>
          </a:stretch>
        </p:blipFill>
        <p:spPr>
          <a:xfrm>
            <a:off x="304800" y="914400"/>
            <a:ext cx="8461226" cy="2057400"/>
          </a:xfrm>
          <a:prstGeom prst="rect">
            <a:avLst/>
          </a:prstGeom>
        </p:spPr>
      </p:pic>
      <p:pic>
        <p:nvPicPr>
          <p:cNvPr id="4" name="Picture 3" descr="plot_buoy_WOOD_windWheightWperiodRC23.png"/>
          <p:cNvPicPr>
            <a:picLocks noChangeAspect="1"/>
          </p:cNvPicPr>
          <p:nvPr/>
        </p:nvPicPr>
        <p:blipFill>
          <a:blip r:embed="rId3" cstate="print"/>
          <a:srcRect l="7292" t="64087" r="8333" b="9722"/>
          <a:stretch>
            <a:fillRect/>
          </a:stretch>
        </p:blipFill>
        <p:spPr>
          <a:xfrm>
            <a:off x="304800" y="3048000"/>
            <a:ext cx="8458201" cy="196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29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RATH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352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WOOD</a:t>
            </a:r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Radar/Buoy Wave Height Comparison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57800" y="1143000"/>
            <a:ext cx="5334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1143000"/>
            <a:ext cx="6096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1219200"/>
          <a:ext cx="6638924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2430" t="41667" r="15732" b="40833"/>
          <a:stretch>
            <a:fillRect/>
          </a:stretch>
        </p:blipFill>
        <p:spPr bwMode="auto">
          <a:xfrm>
            <a:off x="6858000" y="16002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Wave Height Differences between SeaSonde and In Situ NDBC buoys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886200"/>
            <a:ext cx="1752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R.C. 2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R.C. 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7239000" y="4800600"/>
            <a:ext cx="152400" cy="15240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10400" y="1828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580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453:696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80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526:696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80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298:511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80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270:511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Correlations: Wave Height differences &lt; 0.5 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WheightCompWVLM_SPRK_2012_02_01_0000.wls.png"/>
          <p:cNvPicPr>
            <a:picLocks noChangeAspect="1"/>
          </p:cNvPicPr>
          <p:nvPr/>
        </p:nvPicPr>
        <p:blipFill>
          <a:blip r:embed="rId2" cstate="print"/>
          <a:srcRect l="6250" t="5556" r="7292" b="2778"/>
          <a:stretch>
            <a:fillRect/>
          </a:stretch>
        </p:blipFill>
        <p:spPr>
          <a:xfrm>
            <a:off x="228600" y="762000"/>
            <a:ext cx="3258131" cy="2590800"/>
          </a:xfrm>
          <a:prstGeom prst="rect">
            <a:avLst/>
          </a:prstGeom>
        </p:spPr>
      </p:pic>
      <p:pic>
        <p:nvPicPr>
          <p:cNvPr id="5" name="Picture 4" descr="WheightCompWVLM_BRMR_2012_02_01_0000.wls.png"/>
          <p:cNvPicPr>
            <a:picLocks noChangeAspect="1"/>
          </p:cNvPicPr>
          <p:nvPr/>
        </p:nvPicPr>
        <p:blipFill>
          <a:blip r:embed="rId3" cstate="print"/>
          <a:srcRect l="6250" t="5556" r="7292" b="2778"/>
          <a:stretch>
            <a:fillRect/>
          </a:stretch>
        </p:blipFill>
        <p:spPr>
          <a:xfrm>
            <a:off x="3733800" y="762000"/>
            <a:ext cx="3296227" cy="2621096"/>
          </a:xfrm>
          <a:prstGeom prst="rect">
            <a:avLst/>
          </a:prstGeom>
        </p:spPr>
      </p:pic>
      <p:pic>
        <p:nvPicPr>
          <p:cNvPr id="7" name="Picture 6" descr="WheightCompWVLM_RATH_2012_02_01_0000.wls.png"/>
          <p:cNvPicPr>
            <a:picLocks noChangeAspect="1"/>
          </p:cNvPicPr>
          <p:nvPr/>
        </p:nvPicPr>
        <p:blipFill>
          <a:blip r:embed="rId4" cstate="print"/>
          <a:srcRect l="6250" t="5556" r="7292" b="2778"/>
          <a:stretch>
            <a:fillRect/>
          </a:stretch>
        </p:blipFill>
        <p:spPr>
          <a:xfrm>
            <a:off x="228600" y="3581400"/>
            <a:ext cx="3258127" cy="2590800"/>
          </a:xfrm>
          <a:prstGeom prst="rect">
            <a:avLst/>
          </a:prstGeom>
        </p:spPr>
      </p:pic>
      <p:pic>
        <p:nvPicPr>
          <p:cNvPr id="8" name="Picture 7" descr="WheightCompWVLM_WOOD_2012_02_01_0000.wls.png"/>
          <p:cNvPicPr>
            <a:picLocks noChangeAspect="1"/>
          </p:cNvPicPr>
          <p:nvPr/>
        </p:nvPicPr>
        <p:blipFill>
          <a:blip r:embed="rId5" cstate="print"/>
          <a:srcRect l="6250" t="5556" r="7849" b="2778"/>
          <a:stretch>
            <a:fillRect/>
          </a:stretch>
        </p:blipFill>
        <p:spPr>
          <a:xfrm>
            <a:off x="3733800" y="3581400"/>
            <a:ext cx="3276600" cy="2622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SPRK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BRMR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RATH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WOOD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16764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 values ranged from 0.86 to 0.91 when the wave height differences were &lt; 0.5 m compared with NDBC buoys.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8059" t="36269" r="45794" b="36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60% of the </a:t>
            </a:r>
            <a:r>
              <a:rPr lang="en-US" sz="2000" dirty="0" smtClean="0">
                <a:solidFill>
                  <a:schemeClr val="tx1"/>
                </a:solidFill>
              </a:rPr>
              <a:t>data points were </a:t>
            </a:r>
            <a:r>
              <a:rPr lang="en-US" sz="2000" dirty="0" smtClean="0">
                <a:solidFill>
                  <a:schemeClr val="tx1"/>
                </a:solidFill>
              </a:rPr>
              <a:t>within 0.5 m or less when compared to NDBC discuss buoy measurements.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 correlation values ranged between 0.86 and 0.91 when the wave height differences were &lt; 0.5 m.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Shallow </a:t>
            </a:r>
            <a:r>
              <a:rPr lang="en-US" sz="2000" dirty="0" smtClean="0">
                <a:solidFill>
                  <a:schemeClr val="tx1"/>
                </a:solidFill>
              </a:rPr>
              <a:t>water effects did not significantly influence wave height measurements for the SeaSonde 13 MHz system during February, 2012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CODAR currently working on shallow water software.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Questions and comments?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24922" t="25907" r="25234" b="119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Aid in the understanding of coastal ocean dynamics.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Determine if HF Radar can be used as a “filler” between in situ wave measurements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Potential </a:t>
            </a:r>
            <a:r>
              <a:rPr lang="en-US" dirty="0" smtClean="0">
                <a:solidFill>
                  <a:schemeClr val="tx1"/>
                </a:solidFill>
              </a:rPr>
              <a:t>use of sea-roughness as input to WRF (Weather Research &amp; Forecasting) model.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8601" y="914400"/>
            <a:ext cx="3886200" cy="4724400"/>
            <a:chOff x="4407311" y="1118263"/>
            <a:chExt cx="4191000" cy="4881217"/>
          </a:xfrm>
        </p:grpSpPr>
        <p:pic>
          <p:nvPicPr>
            <p:cNvPr id="4" name="Picture 3" descr="plot_coord.png"/>
            <p:cNvPicPr>
              <a:picLocks noChangeAspect="1"/>
            </p:cNvPicPr>
            <p:nvPr/>
          </p:nvPicPr>
          <p:blipFill>
            <a:blip r:embed="rId2" cstate="print"/>
            <a:srcRect l="21875" t="5475" r="20833" b="5556"/>
            <a:stretch>
              <a:fillRect/>
            </a:stretch>
          </p:blipFill>
          <p:spPr>
            <a:xfrm>
              <a:off x="4407311" y="1118263"/>
              <a:ext cx="4191000" cy="4881217"/>
            </a:xfrm>
            <a:prstGeom prst="rect">
              <a:avLst/>
            </a:prstGeom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7330501" y="1198880"/>
              <a:ext cx="7620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44065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5780224" y="4604269"/>
              <a:ext cx="990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44009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202155" y="3278818"/>
              <a:ext cx="1020763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RATH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985379" y="3627621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WOOD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5639957" y="2850308"/>
              <a:ext cx="923365" cy="19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BRMR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6129850" y="1953367"/>
              <a:ext cx="84613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SPRK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Study Grid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713" t="9978" r="49506" b="9116"/>
          <a:stretch>
            <a:fillRect/>
          </a:stretch>
        </p:blipFill>
        <p:spPr bwMode="auto">
          <a:xfrm>
            <a:off x="4632158" y="990600"/>
            <a:ext cx="39543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53200" y="266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 yd. watch radius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58000" y="2209800"/>
            <a:ext cx="7620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388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 yd. watch radius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15000" y="4267200"/>
            <a:ext cx="3810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5638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*Radar range cells and NDBC buoy locations within 30 m. isobaths.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2133600" y="1066800"/>
            <a:ext cx="0" cy="3657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prstDash val="dash"/>
            <a:round/>
            <a:headEnd/>
            <a:tailEnd/>
          </a:ln>
        </p:spPr>
      </p:cxnSp>
      <p:sp>
        <p:nvSpPr>
          <p:cNvPr id="10" name="TextBox 9"/>
          <p:cNvSpPr txBox="1"/>
          <p:nvPr/>
        </p:nvSpPr>
        <p:spPr>
          <a:xfrm>
            <a:off x="-304800" y="50292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Order Bragg</a:t>
            </a:r>
            <a:endParaRPr lang="en-US" sz="2800" b="1" dirty="0" smtClean="0">
              <a:solidFill>
                <a:srgbClr val="0037A4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1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800" b="1" dirty="0" smtClean="0">
                <a:solidFill>
                  <a:srgbClr val="0000FF"/>
                </a:solidFill>
              </a:rPr>
              <a:t> Order Bragg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343400" cy="388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486400" y="1600200"/>
            <a:ext cx="304800" cy="2286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Shallow Water Thresholds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Lipa</a:t>
            </a:r>
            <a:r>
              <a:rPr lang="en-US" dirty="0" smtClean="0"/>
              <a:t> et al. (2008).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371600"/>
            <a:ext cx="23622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 MHz SeaSonde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105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*For 13 MHz, wave height for radar saturation about 7.5 m.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53000" y="3048000"/>
            <a:ext cx="1066800" cy="2057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2895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 </a:t>
            </a:r>
            <a:r>
              <a:rPr lang="en-US" sz="2400" b="1" dirty="0" err="1" smtClean="0"/>
              <a:t>Mhz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209800" y="2743200"/>
            <a:ext cx="762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en-US" sz="3600" baseline="30000" dirty="0" smtClean="0">
                <a:solidFill>
                  <a:schemeClr val="tx1"/>
                </a:solidFill>
              </a:rPr>
              <a:t>nd</a:t>
            </a:r>
            <a:r>
              <a:rPr lang="en-US" sz="3600" dirty="0" smtClean="0">
                <a:solidFill>
                  <a:schemeClr val="tx1"/>
                </a:solidFill>
              </a:rPr>
              <a:t> Order Bragg – No Shallow Water Effects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shot 2012-10-11 at 6.07.56 PM.png"/>
          <p:cNvPicPr>
            <a:picLocks noChangeAspect="1"/>
          </p:cNvPicPr>
          <p:nvPr/>
        </p:nvPicPr>
        <p:blipFill>
          <a:blip r:embed="rId2" cstate="print"/>
          <a:srcRect l="3333" t="3979" r="3333" b="9093"/>
          <a:stretch>
            <a:fillRect/>
          </a:stretch>
        </p:blipFill>
        <p:spPr>
          <a:xfrm>
            <a:off x="152400" y="1274309"/>
            <a:ext cx="8839200" cy="4024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48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Spectra from Range Cell 8 showing evidence of waves.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4267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Bragg scatter from sea-echo.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81400" y="35052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19400" y="3505200"/>
            <a:ext cx="1752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182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Range Cell 8, ~24 km</a:t>
            </a:r>
            <a:endParaRPr lang="en-US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362200" y="26670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62200" y="32766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86200" y="26670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2743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of 1</a:t>
            </a:r>
            <a:r>
              <a:rPr lang="en-US" baseline="30000" dirty="0" smtClean="0"/>
              <a:t>st</a:t>
            </a:r>
            <a:r>
              <a:rPr lang="en-US" dirty="0" smtClean="0"/>
              <a:t> Order to 2</a:t>
            </a:r>
            <a:r>
              <a:rPr lang="en-US" baseline="30000" dirty="0" smtClean="0"/>
              <a:t>nd</a:t>
            </a:r>
            <a:r>
              <a:rPr lang="en-US" dirty="0" smtClean="0"/>
              <a:t> Order.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Bragg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05000" y="26670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1 at 6.09.44 PM.png"/>
          <p:cNvPicPr>
            <a:picLocks noChangeAspect="1"/>
          </p:cNvPicPr>
          <p:nvPr/>
        </p:nvPicPr>
        <p:blipFill>
          <a:blip r:embed="rId2" cstate="print"/>
          <a:srcRect l="3333" t="3979" r="3333" b="9093"/>
          <a:stretch>
            <a:fillRect/>
          </a:stretch>
        </p:blipFill>
        <p:spPr>
          <a:xfrm>
            <a:off x="152400" y="1295400"/>
            <a:ext cx="8869082" cy="4038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0" y="1828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doesn’t change as depth decreases.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175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Range Cell 5, ~15 km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962400" y="2209800"/>
            <a:ext cx="838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62200" y="27432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62200" y="33528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886200" y="27432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2</a:t>
            </a:r>
            <a:r>
              <a:rPr kumimoji="0" lang="en-US" sz="3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nd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 Order Bragg – No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 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Shallow Water Effects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eneva" pitchFamily="-65" charset="-128"/>
              <a:cs typeface="Geneva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0-11 at 6.09.58 PM.png"/>
          <p:cNvPicPr>
            <a:picLocks noChangeAspect="1"/>
          </p:cNvPicPr>
          <p:nvPr/>
        </p:nvPicPr>
        <p:blipFill>
          <a:blip r:embed="rId2" cstate="print"/>
          <a:srcRect l="3333" t="3979" r="3333" b="9093"/>
          <a:stretch>
            <a:fillRect/>
          </a:stretch>
        </p:blipFill>
        <p:spPr>
          <a:xfrm>
            <a:off x="152400" y="1295400"/>
            <a:ext cx="8869082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1828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*Range cell 2 spectra. Shallow water does not effect wave measurements.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62400" y="2514600"/>
            <a:ext cx="7620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9718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35052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86200" y="29718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906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Range Cell 2, ~6 km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2</a:t>
            </a:r>
            <a:r>
              <a:rPr kumimoji="0" lang="en-US" sz="3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nd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 Order Bragg – No Shallow Water Effects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eneva" pitchFamily="-65" charset="-128"/>
              <a:cs typeface="Geneva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9284" t="49167" r="22118" b="17500"/>
          <a:stretch>
            <a:fillRect/>
          </a:stretch>
        </p:blipFill>
        <p:spPr bwMode="auto">
          <a:xfrm>
            <a:off x="533400" y="1066800"/>
            <a:ext cx="80238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1752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21336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2004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19800" y="2133600"/>
            <a:ext cx="0" cy="1066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548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*Breezy Point, NY – 25 MHz operating frequency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2</a:t>
            </a:r>
            <a:r>
              <a:rPr kumimoji="0" lang="en-US" sz="36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nd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eneva" pitchFamily="-65" charset="-128"/>
                <a:cs typeface="Geneva" pitchFamily="-65" charset="-128"/>
              </a:rPr>
              <a:t> Order Bragg – Shallow Water Effects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eneva" pitchFamily="-65" charset="-128"/>
              <a:cs typeface="Geneva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en-US" sz="3600" baseline="30000" dirty="0" smtClean="0">
                <a:solidFill>
                  <a:schemeClr val="tx1"/>
                </a:solidFill>
              </a:rPr>
              <a:t>nd</a:t>
            </a:r>
            <a:r>
              <a:rPr lang="en-US" sz="3600" dirty="0" smtClean="0">
                <a:solidFill>
                  <a:schemeClr val="tx1"/>
                </a:solidFill>
              </a:rPr>
              <a:t> Order Bragg – Shallow Water Effects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9284" t="44167" r="22118" b="25000"/>
          <a:stretch>
            <a:fillRect/>
          </a:stretch>
        </p:blipFill>
        <p:spPr bwMode="auto">
          <a:xfrm>
            <a:off x="525163" y="1066800"/>
            <a:ext cx="8009238" cy="379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81200" y="1752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21336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29000" y="28956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9800" y="21336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9284" t="80031" r="22118" b="17500"/>
          <a:stretch>
            <a:fillRect/>
          </a:stretch>
        </p:blipFill>
        <p:spPr bwMode="auto">
          <a:xfrm>
            <a:off x="510540" y="4876800"/>
            <a:ext cx="80238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676400" y="5562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Order: 1</a:t>
            </a:r>
            <a:r>
              <a:rPr lang="en-US" baseline="30000" dirty="0" smtClean="0"/>
              <a:t>st</a:t>
            </a:r>
            <a:r>
              <a:rPr lang="en-US" dirty="0" smtClean="0"/>
              <a:t> Order increasing with decreasing water depth.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2895600"/>
            <a:ext cx="990600" cy="2667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18901</TotalTime>
  <Words>490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Examination of the SeaSonde Wave Processing Parameters and the Effects of Shallow Water on Wave Measurements </vt:lpstr>
      <vt:lpstr>Motivation</vt:lpstr>
      <vt:lpstr>Study Grid</vt:lpstr>
      <vt:lpstr>Shallow Water Thresholds</vt:lpstr>
      <vt:lpstr>2nd Order Bragg – No Shallow Water Effects</vt:lpstr>
      <vt:lpstr>Slide 6</vt:lpstr>
      <vt:lpstr>Slide 7</vt:lpstr>
      <vt:lpstr>Slide 8</vt:lpstr>
      <vt:lpstr>2nd Order Bragg – Shallow Water Effects</vt:lpstr>
      <vt:lpstr>2nd Order Bragg – Shallow Water Effects</vt:lpstr>
      <vt:lpstr>NDBC Buoy Station Comparisons</vt:lpstr>
      <vt:lpstr>Radar/Buoy Wave Height Comparison</vt:lpstr>
      <vt:lpstr>Radar/Buoy Wave Height Comparison</vt:lpstr>
      <vt:lpstr>Slide 14</vt:lpstr>
      <vt:lpstr>Correlations: Wave Height differences &lt; 0.5 m</vt:lpstr>
      <vt:lpstr>Concluding Remarks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RUCool</cp:lastModifiedBy>
  <cp:revision>103</cp:revision>
  <dcterms:created xsi:type="dcterms:W3CDTF">2011-03-03T17:35:39Z</dcterms:created>
  <dcterms:modified xsi:type="dcterms:W3CDTF">2012-10-16T04:13:41Z</dcterms:modified>
</cp:coreProperties>
</file>