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  <p:sldMasterId id="2147483685" r:id="rId2"/>
  </p:sldMasterIdLst>
  <p:notesMasterIdLst>
    <p:notesMasterId r:id="rId34"/>
  </p:notesMasterIdLst>
  <p:sldIdLst>
    <p:sldId id="564" r:id="rId3"/>
    <p:sldId id="601" r:id="rId4"/>
    <p:sldId id="612" r:id="rId5"/>
    <p:sldId id="496" r:id="rId6"/>
    <p:sldId id="609" r:id="rId7"/>
    <p:sldId id="610" r:id="rId8"/>
    <p:sldId id="636" r:id="rId9"/>
    <p:sldId id="613" r:id="rId10"/>
    <p:sldId id="614" r:id="rId11"/>
    <p:sldId id="617" r:id="rId12"/>
    <p:sldId id="616" r:id="rId13"/>
    <p:sldId id="638" r:id="rId14"/>
    <p:sldId id="473" r:id="rId15"/>
    <p:sldId id="500" r:id="rId16"/>
    <p:sldId id="605" r:id="rId17"/>
    <p:sldId id="606" r:id="rId18"/>
    <p:sldId id="629" r:id="rId19"/>
    <p:sldId id="621" r:id="rId20"/>
    <p:sldId id="622" r:id="rId21"/>
    <p:sldId id="623" r:id="rId22"/>
    <p:sldId id="624" r:id="rId23"/>
    <p:sldId id="625" r:id="rId24"/>
    <p:sldId id="626" r:id="rId25"/>
    <p:sldId id="635" r:id="rId26"/>
    <p:sldId id="637" r:id="rId27"/>
    <p:sldId id="634" r:id="rId28"/>
    <p:sldId id="633" r:id="rId29"/>
    <p:sldId id="630" r:id="rId30"/>
    <p:sldId id="631" r:id="rId31"/>
    <p:sldId id="632" r:id="rId32"/>
    <p:sldId id="62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E3900"/>
    <a:srgbClr val="00FF99"/>
    <a:srgbClr val="66FF33"/>
    <a:srgbClr val="66FF66"/>
    <a:srgbClr val="FFFF00"/>
    <a:srgbClr val="FF00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180" autoAdjust="0"/>
    <p:restoredTop sz="94660"/>
  </p:normalViewPr>
  <p:slideViewPr>
    <p:cSldViewPr snapToGrid="0">
      <p:cViewPr>
        <p:scale>
          <a:sx n="140" d="100"/>
          <a:sy n="140" d="100"/>
        </p:scale>
        <p:origin x="-198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 dirty="0"/>
              <a:t>Ocean</a:t>
            </a:r>
            <a:r>
              <a:rPr lang="en-US" baseline="0" dirty="0"/>
              <a:t> Observatories Course</a:t>
            </a:r>
            <a:endParaRPr lang="en-US" dirty="0"/>
          </a:p>
        </c:rich>
      </c:tx>
      <c:layout>
        <c:manualLayout>
          <c:xMode val="edge"/>
          <c:yMode val="edge"/>
          <c:x val="0.26973914102498"/>
          <c:y val="0.0439444585555838"/>
        </c:manualLayout>
      </c:layout>
    </c:title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</c:ser>
        <c:axId val="670051272"/>
        <c:axId val="670332728"/>
      </c:scatterChart>
      <c:valAx>
        <c:axId val="6700512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70332728"/>
        <c:crosses val="autoZero"/>
        <c:crossBetween val="midCat"/>
      </c:valAx>
      <c:valAx>
        <c:axId val="67033272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191277220627017"/>
              <c:y val="0.298041825416984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70051272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127F09-3DAE-A248-8DFE-FD9FC2B57258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The Mid-Atlantic Bight extends 1000 km alongshore from Cape Cod, MA to Cape Hatteras, NC.  </a:t>
            </a:r>
          </a:p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It includes 5 major urban estuarine systems (Narragansett Bay, Long Island Sound, Hudson-Raritan River, Delaware Bay, and Chesapeake Bay) and a wide continental shelf cut by a deep cross shelf valley and multiple shelf-break canyons.</a:t>
            </a:r>
          </a:p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The footprint includes 10 states, the District of Columbia, and approximately 76 million people or 25% of the US population.</a:t>
            </a:r>
          </a:p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The nation’s highest coastal population density makes increasingly competing demands for marine and coastal resources.</a:t>
            </a:r>
          </a:p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Ports in the region also handle 23% of the total US waterborne commerce and include one of the the nation’s largest petroleum product hubs and the world’s largest Naval base.</a:t>
            </a:r>
          </a:p>
          <a:p>
            <a:endParaRPr lang="en-US">
              <a:cs typeface="MS PGothic" pitchFamily="34" charset="-128"/>
            </a:endParaRPr>
          </a:p>
          <a:p>
            <a:pPr>
              <a:buFontTx/>
              <a:buChar char="•"/>
            </a:pPr>
            <a:endParaRPr lang="en-US">
              <a:cs typeface="MS PGothic" pitchFamily="34" charset="-128"/>
            </a:endParaRPr>
          </a:p>
          <a:p>
            <a:pPr>
              <a:buFontTx/>
              <a:buChar char="•"/>
            </a:pPr>
            <a:endParaRPr lang="en-US" sz="800"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3A262-1811-1149-82DB-FF4B93274017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B991-605A-9948-AC5B-A424E00F442B}" type="datetime1">
              <a:rPr lang="en-US"/>
              <a:pPr>
                <a:defRPr/>
              </a:pPr>
              <a:t>8/1/12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90131-823B-7F4F-A69B-080CC5221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1E90CE9-5B84-ED40-9FD1-05C548725D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8/1/12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4CBE568-5AF8-2D41-81B8-D0D832DAF7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9" Type="http://schemas.openxmlformats.org/officeDocument/2006/relationships/image" Target="../media/image47.png"/><Relationship Id="rId10" Type="http://schemas.openxmlformats.org/officeDocument/2006/relationships/image" Target="../media/image48.gif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jpeg"/><Relationship Id="rId12" Type="http://schemas.openxmlformats.org/officeDocument/2006/relationships/image" Target="../media/image66.jpeg"/><Relationship Id="rId13" Type="http://schemas.openxmlformats.org/officeDocument/2006/relationships/hyperlink" Target="http://marine.rutgers.edu/cool/glider/webpage/glider-surface.jpg" TargetMode="External"/><Relationship Id="rId14" Type="http://schemas.openxmlformats.org/officeDocument/2006/relationships/image" Target="../media/image67.jpeg"/><Relationship Id="rId1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Relationship Id="rId4" Type="http://schemas.openxmlformats.org/officeDocument/2006/relationships/image" Target="../media/image58.wmf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png"/><Relationship Id="rId8" Type="http://schemas.openxmlformats.org/officeDocument/2006/relationships/image" Target="../media/image62.jpeg"/><Relationship Id="rId9" Type="http://schemas.openxmlformats.org/officeDocument/2006/relationships/image" Target="../media/image63.jpeg"/><Relationship Id="rId10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jpeg"/><Relationship Id="rId12" Type="http://schemas.openxmlformats.org/officeDocument/2006/relationships/image" Target="../media/image66.jpeg"/><Relationship Id="rId13" Type="http://schemas.openxmlformats.org/officeDocument/2006/relationships/hyperlink" Target="http://marine.rutgers.edu/cool/glider/webpage/glider-surface.jpg" TargetMode="External"/><Relationship Id="rId14" Type="http://schemas.openxmlformats.org/officeDocument/2006/relationships/image" Target="../media/image67.jpeg"/><Relationship Id="rId15" Type="http://schemas.openxmlformats.org/officeDocument/2006/relationships/image" Target="../media/image68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Relationship Id="rId4" Type="http://schemas.openxmlformats.org/officeDocument/2006/relationships/image" Target="../media/image58.wmf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png"/><Relationship Id="rId8" Type="http://schemas.openxmlformats.org/officeDocument/2006/relationships/image" Target="../media/image62.jpeg"/><Relationship Id="rId9" Type="http://schemas.openxmlformats.org/officeDocument/2006/relationships/image" Target="../media/image63.jpeg"/><Relationship Id="rId10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png"/><Relationship Id="rId12" Type="http://schemas.openxmlformats.org/officeDocument/2006/relationships/image" Target="../media/image82.png"/><Relationship Id="rId13" Type="http://schemas.openxmlformats.org/officeDocument/2006/relationships/image" Target="../media/image83.png"/><Relationship Id="rId14" Type="http://schemas.openxmlformats.org/officeDocument/2006/relationships/image" Target="../media/image84.png"/><Relationship Id="rId15" Type="http://schemas.openxmlformats.org/officeDocument/2006/relationships/image" Target="../media/image85.png"/><Relationship Id="rId16" Type="http://schemas.openxmlformats.org/officeDocument/2006/relationships/image" Target="../media/image86.png"/><Relationship Id="rId17" Type="http://schemas.openxmlformats.org/officeDocument/2006/relationships/image" Target="../media/image87.png"/><Relationship Id="rId18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95.png"/><Relationship Id="rId1" Type="http://schemas.openxmlformats.org/officeDocument/2006/relationships/video" Target="file://localhost/Users/glenn/Desktop/OceanSciences2012/OceanSciences2012%20Irene/ru16_2011_221_6_327_wAnomalyMeanTemperature.mov" TargetMode="Externa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Relationship Id="rId3" Type="http://schemas.openxmlformats.org/officeDocument/2006/relationships/image" Target="../media/image1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0" y="0"/>
            <a:ext cx="8331200" cy="6248400"/>
            <a:chOff x="1270000" y="0"/>
            <a:chExt cx="8331200" cy="6248400"/>
          </a:xfrm>
        </p:grpSpPr>
        <p:pic>
          <p:nvPicPr>
            <p:cNvPr id="14346" name="Picture 2" descr="mab_vue7c"/>
            <p:cNvPicPr>
              <a:picLocks noChangeAspect="1" noChangeArrowheads="1"/>
            </p:cNvPicPr>
            <p:nvPr/>
          </p:nvPicPr>
          <p:blipFill>
            <a:blip r:embed="rId3"/>
            <a:srcRect l="9773" t="6015" b="3760"/>
            <a:stretch>
              <a:fillRect/>
            </a:stretch>
          </p:blipFill>
          <p:spPr bwMode="auto">
            <a:xfrm>
              <a:off x="1270000" y="0"/>
              <a:ext cx="8331200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7" name="Text Box 7"/>
            <p:cNvSpPr txBox="1">
              <a:spLocks noChangeArrowheads="1"/>
            </p:cNvSpPr>
            <p:nvPr/>
          </p:nvSpPr>
          <p:spPr bwMode="auto">
            <a:xfrm>
              <a:off x="7772400" y="0"/>
              <a:ext cx="65915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Cape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</a:rPr>
                <a:t>Cod</a:t>
              </a:r>
            </a:p>
          </p:txBody>
        </p:sp>
        <p:sp>
          <p:nvSpPr>
            <p:cNvPr id="14348" name="Text Box 8"/>
            <p:cNvSpPr txBox="1">
              <a:spLocks noChangeArrowheads="1"/>
            </p:cNvSpPr>
            <p:nvPr/>
          </p:nvSpPr>
          <p:spPr bwMode="auto">
            <a:xfrm>
              <a:off x="1903186" y="5453824"/>
              <a:ext cx="90428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Cape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Hatteras</a:t>
              </a:r>
            </a:p>
          </p:txBody>
        </p:sp>
        <p:sp>
          <p:nvSpPr>
            <p:cNvPr id="14349" name="Text Box 9"/>
            <p:cNvSpPr txBox="1">
              <a:spLocks noChangeArrowheads="1"/>
            </p:cNvSpPr>
            <p:nvPr/>
          </p:nvSpPr>
          <p:spPr bwMode="auto">
            <a:xfrm>
              <a:off x="4035394" y="1219200"/>
              <a:ext cx="4138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NJ</a:t>
              </a:r>
            </a:p>
          </p:txBody>
        </p:sp>
        <p:cxnSp>
          <p:nvCxnSpPr>
            <p:cNvPr id="2" name="Straight Connector 13"/>
            <p:cNvCxnSpPr>
              <a:cxnSpLocks noChangeShapeType="1"/>
              <a:endCxn id="14348" idx="1"/>
            </p:cNvCxnSpPr>
            <p:nvPr/>
          </p:nvCxnSpPr>
          <p:spPr bwMode="auto">
            <a:xfrm rot="5400000">
              <a:off x="478787" y="2262599"/>
              <a:ext cx="4908012" cy="205921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" name="Straight Connector 20"/>
            <p:cNvCxnSpPr>
              <a:cxnSpLocks noChangeShapeType="1"/>
            </p:cNvCxnSpPr>
            <p:nvPr/>
          </p:nvCxnSpPr>
          <p:spPr bwMode="auto">
            <a:xfrm flipV="1">
              <a:off x="3962400" y="152400"/>
              <a:ext cx="3581400" cy="6858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4352" name="Text Box 9"/>
            <p:cNvSpPr txBox="1">
              <a:spLocks noChangeArrowheads="1"/>
            </p:cNvSpPr>
            <p:nvPr/>
          </p:nvSpPr>
          <p:spPr bwMode="auto">
            <a:xfrm>
              <a:off x="7162800" y="152400"/>
              <a:ext cx="5261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MA</a:t>
              </a:r>
            </a:p>
          </p:txBody>
        </p:sp>
        <p:sp>
          <p:nvSpPr>
            <p:cNvPr id="14353" name="Text Box 9"/>
            <p:cNvSpPr txBox="1">
              <a:spLocks noChangeArrowheads="1"/>
            </p:cNvSpPr>
            <p:nvPr/>
          </p:nvSpPr>
          <p:spPr bwMode="auto">
            <a:xfrm>
              <a:off x="5507915" y="55581"/>
              <a:ext cx="421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CT</a:t>
              </a:r>
            </a:p>
          </p:txBody>
        </p:sp>
        <p:sp>
          <p:nvSpPr>
            <p:cNvPr id="14354" name="Text Box 9"/>
            <p:cNvSpPr txBox="1">
              <a:spLocks noChangeArrowheads="1"/>
            </p:cNvSpPr>
            <p:nvPr/>
          </p:nvSpPr>
          <p:spPr bwMode="auto">
            <a:xfrm>
              <a:off x="1828800" y="3962400"/>
              <a:ext cx="4480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VA</a:t>
              </a:r>
            </a:p>
          </p:txBody>
        </p:sp>
        <p:sp>
          <p:nvSpPr>
            <p:cNvPr id="14355" name="Text Box 9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442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DE</a:t>
              </a:r>
            </a:p>
          </p:txBody>
        </p:sp>
        <p:sp>
          <p:nvSpPr>
            <p:cNvPr id="14356" name="Text Box 9"/>
            <p:cNvSpPr txBox="1">
              <a:spLocks noChangeArrowheads="1"/>
            </p:cNvSpPr>
            <p:nvPr/>
          </p:nvSpPr>
          <p:spPr bwMode="auto">
            <a:xfrm>
              <a:off x="4953000" y="685800"/>
              <a:ext cx="457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NY</a:t>
              </a:r>
            </a:p>
          </p:txBody>
        </p:sp>
        <p:sp>
          <p:nvSpPr>
            <p:cNvPr id="14357" name="Text Box 9"/>
            <p:cNvSpPr txBox="1">
              <a:spLocks noChangeArrowheads="1"/>
            </p:cNvSpPr>
            <p:nvPr/>
          </p:nvSpPr>
          <p:spPr bwMode="auto">
            <a:xfrm>
              <a:off x="1447800" y="5029200"/>
              <a:ext cx="4587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NC</a:t>
              </a:r>
            </a:p>
          </p:txBody>
        </p:sp>
        <p:sp>
          <p:nvSpPr>
            <p:cNvPr id="14358" name="Text Box 9"/>
            <p:cNvSpPr txBox="1">
              <a:spLocks noChangeArrowheads="1"/>
            </p:cNvSpPr>
            <p:nvPr/>
          </p:nvSpPr>
          <p:spPr bwMode="auto">
            <a:xfrm>
              <a:off x="6460065" y="0"/>
              <a:ext cx="4741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RI</a:t>
              </a:r>
            </a:p>
          </p:txBody>
        </p:sp>
        <p:sp>
          <p:nvSpPr>
            <p:cNvPr id="14359" name="Text Box 9"/>
            <p:cNvSpPr txBox="1">
              <a:spLocks noChangeArrowheads="1"/>
            </p:cNvSpPr>
            <p:nvPr/>
          </p:nvSpPr>
          <p:spPr bwMode="auto">
            <a:xfrm>
              <a:off x="2667000" y="2209800"/>
              <a:ext cx="5325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MD</a:t>
              </a:r>
            </a:p>
          </p:txBody>
        </p:sp>
        <p:sp>
          <p:nvSpPr>
            <p:cNvPr id="14360" name="Text Box 9"/>
            <p:cNvSpPr txBox="1">
              <a:spLocks noChangeArrowheads="1"/>
            </p:cNvSpPr>
            <p:nvPr/>
          </p:nvSpPr>
          <p:spPr bwMode="auto">
            <a:xfrm>
              <a:off x="3124200" y="990600"/>
              <a:ext cx="4319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PA</a:t>
              </a:r>
            </a:p>
          </p:txBody>
        </p:sp>
        <p:sp>
          <p:nvSpPr>
            <p:cNvPr id="14361" name="Text Box 9"/>
            <p:cNvSpPr txBox="1">
              <a:spLocks noChangeArrowheads="1"/>
            </p:cNvSpPr>
            <p:nvPr/>
          </p:nvSpPr>
          <p:spPr bwMode="auto">
            <a:xfrm>
              <a:off x="4800600" y="762000"/>
              <a:ext cx="38100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10 States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111 Congressional 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Districts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¼ U.S. Population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70000" y="0"/>
              <a:ext cx="1600200" cy="25542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M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iddle </a:t>
              </a: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tlantic</a:t>
              </a:r>
            </a:p>
            <a:p>
              <a:pPr>
                <a:defRPr/>
              </a:pP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R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egional </a:t>
              </a: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ssociation </a:t>
              </a:r>
            </a:p>
            <a:p>
              <a:pPr>
                <a:defRPr/>
              </a:pP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C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oastal </a:t>
              </a:r>
            </a:p>
            <a:p>
              <a:pPr>
                <a:defRPr/>
              </a:pP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O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cean </a:t>
              </a: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O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bserving </a:t>
              </a: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S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ystem</a:t>
              </a:r>
            </a:p>
          </p:txBody>
        </p:sp>
        <p:sp>
          <p:nvSpPr>
            <p:cNvPr id="14363" name="Text Box 9"/>
            <p:cNvSpPr txBox="1">
              <a:spLocks noChangeArrowheads="1"/>
            </p:cNvSpPr>
            <p:nvPr/>
          </p:nvSpPr>
          <p:spPr bwMode="auto">
            <a:xfrm>
              <a:off x="2667000" y="0"/>
              <a:ext cx="2438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1000 km </a:t>
              </a:r>
            </a:p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Cape to Cape</a:t>
              </a:r>
            </a:p>
          </p:txBody>
        </p:sp>
      </p:grp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14342" name="TextBox 37"/>
          <p:cNvSpPr txBox="1">
            <a:spLocks noChangeArrowheads="1"/>
          </p:cNvSpPr>
          <p:nvPr/>
        </p:nvSpPr>
        <p:spPr bwMode="auto">
          <a:xfrm>
            <a:off x="4989513" y="6246813"/>
            <a:ext cx="3827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>
                <a:solidFill>
                  <a:schemeClr val="bg1"/>
                </a:solidFill>
              </a:rPr>
              <a:t>To seek, discover and </a:t>
            </a:r>
            <a:r>
              <a:rPr lang="en-US" sz="1400" i="1" u="sng">
                <a:solidFill>
                  <a:schemeClr val="bg1"/>
                </a:solidFill>
              </a:rPr>
              <a:t>apply</a:t>
            </a:r>
            <a:r>
              <a:rPr lang="en-US" sz="1400" i="1">
                <a:solidFill>
                  <a:schemeClr val="bg1"/>
                </a:solidFill>
              </a:rPr>
              <a:t> new knowledge &amp; understanding of our coastal ocean</a:t>
            </a:r>
          </a:p>
        </p:txBody>
      </p:sp>
      <p:pic>
        <p:nvPicPr>
          <p:cNvPr id="14343" name="Picture 3" descr="banner_ioos_1024.jpg"/>
          <p:cNvPicPr>
            <a:picLocks noChangeAspect="1"/>
          </p:cNvPicPr>
          <p:nvPr/>
        </p:nvPicPr>
        <p:blipFill>
          <a:blip r:embed="rId4"/>
          <a:srcRect t="28363"/>
          <a:stretch>
            <a:fillRect/>
          </a:stretch>
        </p:blipFill>
        <p:spPr bwMode="auto">
          <a:xfrm>
            <a:off x="-6350" y="6077857"/>
            <a:ext cx="9150350" cy="78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2"/>
          <p:cNvSpPr>
            <a:spLocks noChangeArrowheads="1"/>
          </p:cNvSpPr>
          <p:nvPr/>
        </p:nvSpPr>
        <p:spPr bwMode="auto">
          <a:xfrm>
            <a:off x="4962071" y="6096000"/>
            <a:ext cx="418192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To seek, discover and </a:t>
            </a:r>
            <a:r>
              <a:rPr lang="en-US" sz="1600" i="1" u="sng" dirty="0">
                <a:solidFill>
                  <a:schemeClr val="bg1"/>
                </a:solidFill>
              </a:rPr>
              <a:t>apply</a:t>
            </a:r>
            <a:r>
              <a:rPr lang="en-US" sz="1600" i="1" dirty="0">
                <a:solidFill>
                  <a:schemeClr val="bg1"/>
                </a:solidFill>
              </a:rPr>
              <a:t> new knowledge &amp; understanding of our coastal ocean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6975" y="152400"/>
            <a:ext cx="1511300" cy="61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768725" y="2174875"/>
            <a:ext cx="5375275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MARACOOS 2011-2016: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From Observations to Forecasts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Scott Glenn,</a:t>
            </a:r>
            <a:r>
              <a:rPr lang="en-US" dirty="0" smtClean="0">
                <a:solidFill>
                  <a:schemeClr val="bg1"/>
                </a:solidFill>
              </a:rPr>
              <a:t> Carolyn </a:t>
            </a:r>
            <a:r>
              <a:rPr lang="en-US" dirty="0" err="1" smtClean="0">
                <a:solidFill>
                  <a:schemeClr val="bg1"/>
                </a:solidFill>
              </a:rPr>
              <a:t>Thoroughgood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Larry Atkinson, Bill </a:t>
            </a:r>
            <a:r>
              <a:rPr lang="en-US" dirty="0" err="1" smtClean="0">
                <a:solidFill>
                  <a:schemeClr val="bg1"/>
                </a:solidFill>
              </a:rPr>
              <a:t>Boicourt</a:t>
            </a:r>
            <a:r>
              <a:rPr lang="en-US" dirty="0" smtClean="0">
                <a:solidFill>
                  <a:schemeClr val="bg1"/>
                </a:solidFill>
              </a:rPr>
              <a:t>, Wendell Brown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Plus &gt;40 Additional Co-</a:t>
            </a:r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 from &gt;20 Institutions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rgbClr val="FFFF00"/>
                </a:solidFill>
              </a:rPr>
              <a:t>Today’s</a:t>
            </a:r>
            <a:r>
              <a:rPr lang="en-US" sz="2000" i="1" dirty="0" smtClean="0">
                <a:solidFill>
                  <a:srgbClr val="FFFF00"/>
                </a:solidFill>
              </a:rPr>
              <a:t> Themes:</a:t>
            </a:r>
          </a:p>
          <a:p>
            <a:pPr marL="457200" indent="-457200" algn="ctr">
              <a:buAutoNum type="arabicParenR"/>
            </a:pPr>
            <a:r>
              <a:rPr lang="en-US" sz="2000" i="1" dirty="0" smtClean="0">
                <a:solidFill>
                  <a:srgbClr val="FFFF00"/>
                </a:solidFill>
              </a:rPr>
              <a:t>MARACOOS Approach</a:t>
            </a:r>
          </a:p>
          <a:p>
            <a:pPr marL="457200" indent="-457200" algn="ctr">
              <a:buAutoNum type="arabicParenR"/>
            </a:pPr>
            <a:r>
              <a:rPr lang="en-US" sz="2000" i="1" dirty="0" smtClean="0">
                <a:solidFill>
                  <a:srgbClr val="FFFF00"/>
                </a:solidFill>
              </a:rPr>
              <a:t>History of Glider Activities</a:t>
            </a:r>
          </a:p>
          <a:p>
            <a:pPr marL="457200" indent="-457200" algn="ctr">
              <a:buAutoNum type="arabicParenR"/>
            </a:pPr>
            <a:r>
              <a:rPr lang="en-US" sz="2000" i="1" dirty="0" smtClean="0">
                <a:solidFill>
                  <a:srgbClr val="FFFF00"/>
                </a:solidFill>
              </a:rPr>
              <a:t>Operational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000000"/>
                </a:solidFill>
              </a:rPr>
              <a:t>Multiscale</a:t>
            </a:r>
            <a:r>
              <a:rPr lang="en-US" sz="2400" b="1" dirty="0" smtClean="0">
                <a:solidFill>
                  <a:srgbClr val="000000"/>
                </a:solidFill>
              </a:rPr>
              <a:t> Forecast Validation Glider data (t, s) assimilation</a:t>
            </a:r>
          </a:p>
        </p:txBody>
      </p:sp>
      <p:pic>
        <p:nvPicPr>
          <p:cNvPr id="5123" name="Picture 3" descr="Figure28_timeseries_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33" y="499533"/>
            <a:ext cx="879157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160867" y="4131733"/>
            <a:ext cx="8763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Independent Glider (UD134) data at 25-m for (a) temperature and (</a:t>
            </a:r>
            <a:r>
              <a:rPr lang="en-US" dirty="0" err="1">
                <a:latin typeface="Calibri" charset="0"/>
              </a:rPr>
              <a:t>b</a:t>
            </a:r>
            <a:r>
              <a:rPr lang="en-US" dirty="0">
                <a:latin typeface="Calibri" charset="0"/>
              </a:rPr>
              <a:t>) salinity, compared to the SMAST-HOPS 02 Nov 2009 runs. Only RU05, RU21 and RU23 data were assimilated (UD134 was not) during the first week. Glider data are shown with </a:t>
            </a:r>
            <a:r>
              <a:rPr lang="en-US" dirty="0">
                <a:solidFill>
                  <a:schemeClr val="tx2"/>
                </a:solidFill>
                <a:latin typeface="Calibri" charset="0"/>
              </a:rPr>
              <a:t>blue</a:t>
            </a:r>
            <a:r>
              <a:rPr lang="en-US" dirty="0">
                <a:latin typeface="Calibri" charset="0"/>
              </a:rPr>
              <a:t> the model run with glider assimilation is shown with a 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red</a:t>
            </a:r>
            <a:r>
              <a:rPr lang="en-US" dirty="0">
                <a:latin typeface="Calibri" charset="0"/>
              </a:rPr>
              <a:t> solid line, and the model run with no glider assimilation is shown with a dashed 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red</a:t>
            </a:r>
            <a:r>
              <a:rPr lang="en-US" dirty="0">
                <a:latin typeface="Calibri" charset="0"/>
              </a:rPr>
              <a:t> line. Note the difference between assimilation and non-assimilation runs for temperature is about 2°C; while that for salinity is about 0.4 </a:t>
            </a:r>
            <a:r>
              <a:rPr lang="en-US" dirty="0" err="1">
                <a:latin typeface="Calibri" charset="0"/>
              </a:rPr>
              <a:t>psu</a:t>
            </a:r>
            <a:r>
              <a:rPr lang="en-US" dirty="0">
                <a:latin typeface="Calibri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EO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7736" y="3312079"/>
            <a:ext cx="2810931" cy="248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091111_OSSE_Reachability_Analysi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092" y="3445933"/>
            <a:ext cx="2668461" cy="242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creen shot 2011-05-11 at 3.25.30 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3008" y="478967"/>
            <a:ext cx="3756658" cy="2492833"/>
          </a:xfrm>
          <a:prstGeom prst="rect">
            <a:avLst/>
          </a:prstGeom>
        </p:spPr>
      </p:pic>
      <p:pic>
        <p:nvPicPr>
          <p:cNvPr id="9" name="Picture 8" descr="Screen shot 2011-05-11 at 3.24.42 A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267" y="502177"/>
            <a:ext cx="3649133" cy="24878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OOI Glider </a:t>
            </a:r>
            <a:r>
              <a:rPr lang="en-US" sz="2000" b="1" dirty="0" smtClean="0"/>
              <a:t>Adaptive Sampling based on Ensemble of Ocean </a:t>
            </a:r>
            <a:r>
              <a:rPr lang="en-US" sz="2000" b="1" dirty="0" smtClean="0"/>
              <a:t>Forecasts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5066" y="2971800"/>
            <a:ext cx="27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Ensemble of 4 Forecasts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49800" y="2963333"/>
            <a:ext cx="352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Model-Data Profile Comparisons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3934" y="5867400"/>
            <a:ext cx="458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Currents determine Glider Range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09066" y="5875867"/>
            <a:ext cx="411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Gliders </a:t>
            </a:r>
            <a:r>
              <a:rPr lang="en-US" dirty="0" err="1" smtClean="0"/>
              <a:t>Retasked</a:t>
            </a:r>
            <a:r>
              <a:rPr lang="en-US" dirty="0" smtClean="0"/>
              <a:t> based on Objectives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0615" y="480785"/>
            <a:ext cx="7848599" cy="5820227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019800" y="2667000"/>
              <a:ext cx="2667000" cy="1005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 descr="map_codar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 descr="map_satellite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0" name="TextBox 9"/>
            <p:cNvSpPr txBox="1"/>
            <p:nvPr/>
          </p:nvSpPr>
          <p:spPr>
            <a:xfrm>
              <a:off x="609600" y="533400"/>
              <a:ext cx="1600200" cy="35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67000" y="533400"/>
              <a:ext cx="1752600" cy="35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 descr="map_codar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875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616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16" name="Picture 15" descr="MARACOOS_logo_300dpi_transparent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3931757" y="2694801"/>
              <a:ext cx="1402243" cy="486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8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4724400" y="533400"/>
              <a:ext cx="914400" cy="356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781800" y="533400"/>
              <a:ext cx="914400" cy="616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1" descr="IOOSlogoWhiteRGB.gif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 descr="map_codar.bmp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0" y="272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Proposed Future Regional Glider Sampling</a:t>
            </a:r>
            <a:endParaRPr lang="en-US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5308600" y="2505075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</a:rPr>
              <a:t>Vessels - </a:t>
            </a:r>
          </a:p>
          <a:p>
            <a:endParaRPr lang="en-US" sz="1400">
              <a:solidFill>
                <a:schemeClr val="bg1"/>
              </a:solidFill>
              <a:latin typeface="Calibri" charset="0"/>
            </a:endParaRPr>
          </a:p>
          <a:p>
            <a:r>
              <a:rPr lang="en-US" sz="140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6002338" y="3160713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002338" y="3479800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Ships/ Vessels</a:t>
            </a:r>
          </a:p>
        </p:txBody>
      </p:sp>
      <p:sp>
        <p:nvSpPr>
          <p:cNvPr id="17413" name="TextBox 9"/>
          <p:cNvSpPr txBox="1">
            <a:spLocks noChangeArrowheads="1"/>
          </p:cNvSpPr>
          <p:nvPr/>
        </p:nvSpPr>
        <p:spPr bwMode="auto">
          <a:xfrm>
            <a:off x="5951538" y="4192588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REMUS</a:t>
            </a:r>
          </a:p>
        </p:txBody>
      </p: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5951538" y="4511675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Modeling</a:t>
            </a:r>
          </a:p>
        </p:txBody>
      </p:sp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5951538" y="4830763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Leadership</a:t>
            </a:r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7415213" y="3160713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CODAR</a:t>
            </a:r>
          </a:p>
        </p:txBody>
      </p: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7415213" y="3479800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Glider</a:t>
            </a:r>
          </a:p>
        </p:txBody>
      </p:sp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7364413" y="4192588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Data Vis.</a:t>
            </a:r>
          </a:p>
        </p:txBody>
      </p: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7364413" y="4511675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Security</a:t>
            </a:r>
          </a:p>
        </p:txBody>
      </p:sp>
      <p:sp>
        <p:nvSpPr>
          <p:cNvPr id="17420" name="TextBox 16"/>
          <p:cNvSpPr txBox="1">
            <a:spLocks noChangeArrowheads="1"/>
          </p:cNvSpPr>
          <p:nvPr/>
        </p:nvSpPr>
        <p:spPr bwMode="auto">
          <a:xfrm>
            <a:off x="7364413" y="4830763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800" y="3001963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22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3" y="1144588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</p:pic>
      <p:sp>
        <p:nvSpPr>
          <p:cNvPr id="17423" name="Text Box 3"/>
          <p:cNvSpPr txBox="1">
            <a:spLocks noChangeArrowheads="1"/>
          </p:cNvSpPr>
          <p:nvPr/>
        </p:nvSpPr>
        <p:spPr bwMode="auto">
          <a:xfrm>
            <a:off x="3335338" y="5618163"/>
            <a:ext cx="1828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CODAR Network</a:t>
            </a:r>
          </a:p>
        </p:txBody>
      </p:sp>
      <p:sp>
        <p:nvSpPr>
          <p:cNvPr id="17424" name="Text Box 4"/>
          <p:cNvSpPr txBox="1">
            <a:spLocks noChangeArrowheads="1"/>
          </p:cNvSpPr>
          <p:nvPr/>
        </p:nvSpPr>
        <p:spPr bwMode="auto">
          <a:xfrm>
            <a:off x="5481638" y="5611813"/>
            <a:ext cx="1441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Glider Fleet</a:t>
            </a:r>
          </a:p>
        </p:txBody>
      </p:sp>
      <p:sp>
        <p:nvSpPr>
          <p:cNvPr id="17425" name="Text Box 5"/>
          <p:cNvSpPr txBox="1">
            <a:spLocks noChangeArrowheads="1"/>
          </p:cNvSpPr>
          <p:nvPr/>
        </p:nvSpPr>
        <p:spPr bwMode="auto">
          <a:xfrm>
            <a:off x="127000" y="5618163"/>
            <a:ext cx="3119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Satellite Data Acquisition Stations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37163" y="4356100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7427" name="Text Box 10"/>
          <p:cNvSpPr txBox="1">
            <a:spLocks noChangeArrowheads="1"/>
          </p:cNvSpPr>
          <p:nvPr/>
        </p:nvSpPr>
        <p:spPr bwMode="auto">
          <a:xfrm>
            <a:off x="7191375" y="5618163"/>
            <a:ext cx="1876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3-D Forecasts</a:t>
            </a:r>
          </a:p>
        </p:txBody>
      </p:sp>
      <p:sp>
        <p:nvSpPr>
          <p:cNvPr id="1742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Calibri" charset="0"/>
              </a:rPr>
              <a:t>MARACOOS Operations Center</a:t>
            </a:r>
          </a:p>
          <a:p>
            <a:pPr algn="ctr"/>
            <a:r>
              <a:rPr lang="en-US" sz="2800" b="1" dirty="0" smtClean="0">
                <a:latin typeface="Calibri" charset="0"/>
              </a:rPr>
              <a:t>Rutgers University - Coastal </a:t>
            </a:r>
            <a:r>
              <a:rPr lang="en-US" sz="2800" b="1" dirty="0">
                <a:latin typeface="Calibri" charset="0"/>
              </a:rPr>
              <a:t>Ocean Observation </a:t>
            </a:r>
            <a:r>
              <a:rPr lang="en-US" sz="2800" b="1" dirty="0" smtClean="0">
                <a:latin typeface="Calibri" charset="0"/>
              </a:rPr>
              <a:t>Lab </a:t>
            </a:r>
            <a:endParaRPr lang="en-US" sz="2800" b="1" dirty="0">
              <a:latin typeface="Calibri" charset="0"/>
            </a:endParaRP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17638" y="4337050"/>
            <a:ext cx="17653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40100" y="4340225"/>
            <a:ext cx="1746250" cy="130968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39000" y="4337050"/>
            <a:ext cx="1755775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53988" y="4337050"/>
            <a:ext cx="10795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2993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1606" t="5229" b="18102"/>
          <a:stretch>
            <a:fillRect/>
          </a:stretch>
        </p:blipFill>
        <p:spPr bwMode="auto">
          <a:xfrm>
            <a:off x="0" y="175753"/>
            <a:ext cx="9144000" cy="5980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Science and Technology Ocean Battlespace Sensing (Code 32) "/>
          <p:cNvPicPr>
            <a:picLocks noChangeAspect="1" noChangeArrowheads="1"/>
          </p:cNvPicPr>
          <p:nvPr/>
        </p:nvPicPr>
        <p:blipFill>
          <a:blip r:embed="rId3"/>
          <a:srcRect t="-3102" r="8000"/>
          <a:stretch>
            <a:fillRect/>
          </a:stretch>
        </p:blipFill>
        <p:spPr bwMode="auto">
          <a:xfrm>
            <a:off x="0" y="498928"/>
            <a:ext cx="1981200" cy="38893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71800" y="3336465"/>
            <a:ext cx="3048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7339" t="6221" r="34557" b="9349"/>
          <a:stretch>
            <a:fillRect/>
          </a:stretch>
        </p:blipFill>
        <p:spPr bwMode="auto">
          <a:xfrm>
            <a:off x="5791200" y="3326940"/>
            <a:ext cx="3352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276600" y="3336465"/>
            <a:ext cx="25146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76600" y="3641265"/>
            <a:ext cx="2438400" cy="25146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gor1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529" y="391880"/>
            <a:ext cx="1143000" cy="692150"/>
          </a:xfrm>
          <a:prstGeom prst="rect">
            <a:avLst/>
          </a:prstGeom>
          <a:noFill/>
        </p:spPr>
      </p:pic>
      <p:pic>
        <p:nvPicPr>
          <p:cNvPr id="11" name="Picture 10" descr="Knorr_550_64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400951"/>
            <a:ext cx="1524000" cy="850900"/>
          </a:xfrm>
          <a:prstGeom prst="rect">
            <a:avLst/>
          </a:prstGeom>
          <a:noFill/>
        </p:spPr>
      </p:pic>
      <p:pic>
        <p:nvPicPr>
          <p:cNvPr id="12" name="Picture 11" descr="ocean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1279065"/>
            <a:ext cx="914400" cy="600075"/>
          </a:xfrm>
          <a:prstGeom prst="rect">
            <a:avLst/>
          </a:prstGeom>
          <a:noFill/>
        </p:spPr>
      </p:pic>
      <p:pic>
        <p:nvPicPr>
          <p:cNvPr id="13" name="Picture 12" descr="Endeavor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964865"/>
            <a:ext cx="1219200" cy="765175"/>
          </a:xfrm>
          <a:prstGeom prst="rect">
            <a:avLst/>
          </a:prstGeom>
          <a:noFill/>
        </p:spPr>
      </p:pic>
      <p:pic>
        <p:nvPicPr>
          <p:cNvPr id="14" name="Picture 13" descr="Hugh%20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946065"/>
            <a:ext cx="1219200" cy="914400"/>
          </a:xfrm>
          <a:prstGeom prst="rect">
            <a:avLst/>
          </a:prstGeom>
          <a:noFill/>
        </p:spPr>
      </p:pic>
      <p:pic>
        <p:nvPicPr>
          <p:cNvPr id="15" name="Picture 14" descr="Tiog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1279065"/>
            <a:ext cx="838200" cy="603250"/>
          </a:xfrm>
          <a:prstGeom prst="rect">
            <a:avLst/>
          </a:prstGeom>
          <a:noFill/>
        </p:spPr>
      </p:pic>
      <p:pic>
        <p:nvPicPr>
          <p:cNvPr id="16" name="Picture 15" descr="twin_ott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" y="5395453"/>
            <a:ext cx="1266825" cy="760412"/>
          </a:xfrm>
          <a:prstGeom prst="rect">
            <a:avLst/>
          </a:prstGeom>
          <a:noFill/>
        </p:spPr>
      </p:pic>
      <p:pic>
        <p:nvPicPr>
          <p:cNvPr id="17" name="Picture 16" descr="radarsa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517065"/>
            <a:ext cx="1357312" cy="1174750"/>
          </a:xfrm>
          <a:prstGeom prst="rect">
            <a:avLst/>
          </a:prstGeom>
          <a:noFill/>
        </p:spPr>
      </p:pic>
      <p:pic>
        <p:nvPicPr>
          <p:cNvPr id="18" name="Picture 17" descr="glider-surface_sm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803065"/>
            <a:ext cx="1295400" cy="1008063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03925" y="558277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62 Moorings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0" y="157116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Ships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501286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 Aircraft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0" y="242206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Gliders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518400" y="13606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&gt;12 Satellites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48600" y="1736265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3 Ground- stations 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0" y="825494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 Senior</a:t>
            </a:r>
          </a:p>
          <a:p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PM’s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satmex5_hirez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67400" y="517065"/>
            <a:ext cx="1062038" cy="1371600"/>
          </a:xfrm>
          <a:prstGeom prst="rect">
            <a:avLst/>
          </a:prstGeom>
          <a:noFill/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400800" y="89806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715000" y="136065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HiSeasNet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2514600" y="3488865"/>
            <a:ext cx="3810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3352800" y="1279065"/>
            <a:ext cx="990600" cy="1981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048000" y="2498265"/>
            <a:ext cx="0" cy="762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3200400" y="2345865"/>
            <a:ext cx="152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2286000" y="3717465"/>
            <a:ext cx="6096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2362200" y="3717465"/>
            <a:ext cx="76200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352800" y="1736265"/>
            <a:ext cx="42672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352800" y="1202865"/>
            <a:ext cx="2895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3124200" y="1431465"/>
            <a:ext cx="32004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2057400" y="1355265"/>
            <a:ext cx="41910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953000" y="1431465"/>
            <a:ext cx="1447800" cy="472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 rot="20380711">
            <a:off x="4060371" y="123915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53631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ONR Shallow Water 2006 Joint Experiment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2993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1606" t="5229" b="18102"/>
          <a:stretch>
            <a:fillRect/>
          </a:stretch>
        </p:blipFill>
        <p:spPr bwMode="auto">
          <a:xfrm>
            <a:off x="0" y="175753"/>
            <a:ext cx="9144000" cy="5980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Science and Technology Ocean Battlespace Sensing (Code 32) "/>
          <p:cNvPicPr>
            <a:picLocks noChangeAspect="1" noChangeArrowheads="1"/>
          </p:cNvPicPr>
          <p:nvPr/>
        </p:nvPicPr>
        <p:blipFill>
          <a:blip r:embed="rId3"/>
          <a:srcRect t="-3102" r="8000"/>
          <a:stretch>
            <a:fillRect/>
          </a:stretch>
        </p:blipFill>
        <p:spPr bwMode="auto">
          <a:xfrm>
            <a:off x="0" y="498928"/>
            <a:ext cx="1981200" cy="38893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71800" y="3336465"/>
            <a:ext cx="3048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7339" t="6221" r="34557" b="9349"/>
          <a:stretch>
            <a:fillRect/>
          </a:stretch>
        </p:blipFill>
        <p:spPr bwMode="auto">
          <a:xfrm>
            <a:off x="5791200" y="3326940"/>
            <a:ext cx="3352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276600" y="3336465"/>
            <a:ext cx="25146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76600" y="3641265"/>
            <a:ext cx="2438400" cy="25146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gor1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529" y="391880"/>
            <a:ext cx="1143000" cy="692150"/>
          </a:xfrm>
          <a:prstGeom prst="rect">
            <a:avLst/>
          </a:prstGeom>
          <a:noFill/>
        </p:spPr>
      </p:pic>
      <p:pic>
        <p:nvPicPr>
          <p:cNvPr id="11" name="Picture 10" descr="Knorr_550_64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400951"/>
            <a:ext cx="1524000" cy="850900"/>
          </a:xfrm>
          <a:prstGeom prst="rect">
            <a:avLst/>
          </a:prstGeom>
          <a:noFill/>
        </p:spPr>
      </p:pic>
      <p:pic>
        <p:nvPicPr>
          <p:cNvPr id="12" name="Picture 11" descr="ocean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1279065"/>
            <a:ext cx="914400" cy="600075"/>
          </a:xfrm>
          <a:prstGeom prst="rect">
            <a:avLst/>
          </a:prstGeom>
          <a:noFill/>
        </p:spPr>
      </p:pic>
      <p:pic>
        <p:nvPicPr>
          <p:cNvPr id="13" name="Picture 12" descr="Endeavor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964865"/>
            <a:ext cx="1219200" cy="765175"/>
          </a:xfrm>
          <a:prstGeom prst="rect">
            <a:avLst/>
          </a:prstGeom>
          <a:noFill/>
        </p:spPr>
      </p:pic>
      <p:pic>
        <p:nvPicPr>
          <p:cNvPr id="14" name="Picture 13" descr="Hugh%20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946065"/>
            <a:ext cx="1219200" cy="914400"/>
          </a:xfrm>
          <a:prstGeom prst="rect">
            <a:avLst/>
          </a:prstGeom>
          <a:noFill/>
        </p:spPr>
      </p:pic>
      <p:pic>
        <p:nvPicPr>
          <p:cNvPr id="15" name="Picture 14" descr="Tiog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1279065"/>
            <a:ext cx="838200" cy="603250"/>
          </a:xfrm>
          <a:prstGeom prst="rect">
            <a:avLst/>
          </a:prstGeom>
          <a:noFill/>
        </p:spPr>
      </p:pic>
      <p:pic>
        <p:nvPicPr>
          <p:cNvPr id="16" name="Picture 15" descr="twin_ott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" y="5395453"/>
            <a:ext cx="1266825" cy="760412"/>
          </a:xfrm>
          <a:prstGeom prst="rect">
            <a:avLst/>
          </a:prstGeom>
          <a:noFill/>
        </p:spPr>
      </p:pic>
      <p:pic>
        <p:nvPicPr>
          <p:cNvPr id="17" name="Picture 16" descr="radarsa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517065"/>
            <a:ext cx="1357312" cy="1174750"/>
          </a:xfrm>
          <a:prstGeom prst="rect">
            <a:avLst/>
          </a:prstGeom>
          <a:noFill/>
        </p:spPr>
      </p:pic>
      <p:pic>
        <p:nvPicPr>
          <p:cNvPr id="18" name="Picture 17" descr="glider-surface_sm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803065"/>
            <a:ext cx="1295400" cy="1008063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03925" y="558277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62 Moorings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0" y="157116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Ships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501286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 Aircraft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0" y="242206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Gliders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518400" y="13606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&gt;12 Satellites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48600" y="1736265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3 Ground- stations 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0" y="825494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 Senior</a:t>
            </a:r>
          </a:p>
          <a:p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PM’s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satmex5_hirez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67400" y="517065"/>
            <a:ext cx="1062038" cy="1371600"/>
          </a:xfrm>
          <a:prstGeom prst="rect">
            <a:avLst/>
          </a:prstGeom>
          <a:noFill/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400800" y="89806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715000" y="136065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HiSeasNet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2514600" y="3488865"/>
            <a:ext cx="3810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3352800" y="1279065"/>
            <a:ext cx="990600" cy="1981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048000" y="2498265"/>
            <a:ext cx="0" cy="762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3200400" y="2345865"/>
            <a:ext cx="152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2286000" y="3717465"/>
            <a:ext cx="6096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2362200" y="3717465"/>
            <a:ext cx="76200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352800" y="1736265"/>
            <a:ext cx="42672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352800" y="1202865"/>
            <a:ext cx="2895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3124200" y="1431465"/>
            <a:ext cx="32004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2057400" y="1355265"/>
            <a:ext cx="41910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953000" y="1431465"/>
            <a:ext cx="1447800" cy="472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 rot="20380711">
            <a:off x="4060371" y="123915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53631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ONR Shallow Water 2006 Joint Experiment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3" name="Picture 5" descr="sw06_deloyment_summary"/>
          <p:cNvPicPr>
            <a:picLocks noChangeAspect="1" noChangeArrowheads="1"/>
          </p:cNvPicPr>
          <p:nvPr/>
        </p:nvPicPr>
        <p:blipFill>
          <a:blip r:embed="rId16"/>
          <a:srcRect l="18333" t="11111" r="20000" b="14445"/>
          <a:stretch>
            <a:fillRect/>
          </a:stretch>
        </p:blipFill>
        <p:spPr bwMode="auto">
          <a:xfrm>
            <a:off x="5814786" y="3171926"/>
            <a:ext cx="3329213" cy="30147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6837960" y="3229429"/>
            <a:ext cx="21919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17 Deployments</a:t>
            </a:r>
          </a:p>
          <a:p>
            <a:r>
              <a:rPr lang="en-US" sz="1600" dirty="0" smtClean="0"/>
              <a:t>&gt;6,500 km</a:t>
            </a:r>
          </a:p>
          <a:p>
            <a:r>
              <a:rPr lang="en-US" sz="1600" dirty="0" smtClean="0"/>
              <a:t>&gt;50,000 CTD Profiles</a:t>
            </a:r>
          </a:p>
          <a:p>
            <a:r>
              <a:rPr lang="en-US" sz="1600" dirty="0" smtClean="0"/>
              <a:t>365 Glider Days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100725_bonn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163" y="854075"/>
            <a:ext cx="70532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Deepwater Horizon Oil Spill: Coordinated Rapid Response</a:t>
            </a:r>
          </a:p>
        </p:txBody>
      </p:sp>
      <p:pic>
        <p:nvPicPr>
          <p:cNvPr id="21508" name="Picture 4" descr="100722_slick_sabgom_csta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52399" y="609600"/>
            <a:ext cx="2024743" cy="387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solidFill>
                  <a:srgbClr val="000000"/>
                </a:solidFill>
              </a:rPr>
              <a:t>Contributed Assets</a:t>
            </a:r>
            <a:r>
              <a:rPr lang="en-US" sz="1400" b="1" dirty="0">
                <a:solidFill>
                  <a:srgbClr val="000000"/>
                </a:solidFill>
              </a:rPr>
              <a:t>:</a:t>
            </a:r>
          </a:p>
          <a:p>
            <a:r>
              <a:rPr lang="en-US" sz="800" dirty="0"/>
              <a:t> </a:t>
            </a:r>
          </a:p>
          <a:p>
            <a:r>
              <a:rPr lang="en-US" sz="1200" b="1" dirty="0"/>
              <a:t>HF Radar Networks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USF, USM</a:t>
            </a:r>
          </a:p>
          <a:p>
            <a:r>
              <a:rPr lang="en-US" sz="1200" b="1" dirty="0"/>
              <a:t>Gliders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</a:t>
            </a:r>
            <a:r>
              <a:rPr lang="en-US" sz="1200" i="1" dirty="0" err="1"/>
              <a:t>iRobot</a:t>
            </a:r>
            <a:r>
              <a:rPr lang="en-US" sz="1200" i="1" dirty="0"/>
              <a:t>, Mote, Rutgers,</a:t>
            </a:r>
          </a:p>
          <a:p>
            <a:r>
              <a:rPr lang="en-US" sz="1200" i="1" dirty="0"/>
              <a:t>    SIO, </a:t>
            </a:r>
            <a:r>
              <a:rPr lang="en-US" sz="1200" i="1" dirty="0" err="1"/>
              <a:t>UDel</a:t>
            </a:r>
            <a:r>
              <a:rPr lang="en-US" sz="1200" i="1" dirty="0"/>
              <a:t>, USF, Navy                 </a:t>
            </a:r>
          </a:p>
          <a:p>
            <a:r>
              <a:rPr lang="en-US" sz="1200" b="1" dirty="0"/>
              <a:t>Drifters &amp; Profilers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Horizon Marine, Navy</a:t>
            </a:r>
          </a:p>
          <a:p>
            <a:r>
              <a:rPr lang="en-US" sz="1200" b="1" dirty="0"/>
              <a:t>Satellite Imagery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CSTARS, </a:t>
            </a:r>
            <a:r>
              <a:rPr lang="en-US" sz="1200" i="1" dirty="0" err="1" smtClean="0"/>
              <a:t>UDel</a:t>
            </a:r>
            <a:r>
              <a:rPr lang="en-US" sz="1200" i="1" dirty="0" smtClean="0"/>
              <a:t>, Rutgers</a:t>
            </a:r>
          </a:p>
          <a:p>
            <a:r>
              <a:rPr lang="en-US" sz="1200" b="1" dirty="0"/>
              <a:t>Ocean Forecasts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Navy, NCSU</a:t>
            </a:r>
          </a:p>
          <a:p>
            <a:r>
              <a:rPr lang="en-US" sz="1200" b="1" dirty="0"/>
              <a:t>Data/Web Services</a:t>
            </a:r>
          </a:p>
          <a:p>
            <a:r>
              <a:rPr lang="en-US" sz="1200" dirty="0"/>
              <a:t>   </a:t>
            </a:r>
            <a:r>
              <a:rPr lang="en-US" sz="1200" i="1" dirty="0"/>
              <a:t> ASA, Rutgers, SIO</a:t>
            </a:r>
          </a:p>
          <a:p>
            <a:endParaRPr lang="en-US" sz="12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124200" y="889000"/>
            <a:ext cx="5041900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Tropical Storm Bonnie crosses the Gulf of Mexico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6096000" y="16764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7620000" y="3124200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124200" y="2133600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79375" y="5638800"/>
            <a:ext cx="388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1" dirty="0"/>
              <a:t>USM HFR validation of SABGOM Forecast</a:t>
            </a:r>
          </a:p>
          <a:p>
            <a:pPr algn="r"/>
            <a:r>
              <a:rPr lang="en-US" sz="1400" b="1" dirty="0"/>
              <a:t> in region with satellite detected oil slicks</a:t>
            </a: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352925" y="22447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715000" y="5638800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/>
              <a:t>HFR &amp; Glider Data used </a:t>
            </a:r>
            <a:r>
              <a:rPr lang="en-US" sz="1400" b="1" dirty="0"/>
              <a:t>for Oil Slick Forecasts by NOAA/NOS/OR&amp;R</a:t>
            </a:r>
          </a:p>
        </p:txBody>
      </p: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191000"/>
            <a:ext cx="152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1" descr="mab110826d_iren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68363"/>
            <a:ext cx="9144000" cy="7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102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1625" y="434975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21300" y="5700713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3778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2438" y="4371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102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3678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349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3713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099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349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376" name="Picture 30" descr="2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7338" y="5102225"/>
            <a:ext cx="53975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31" descr="IOOS_logo_white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21400" y="3141663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Picture 17" descr="Screen shot 2012-02-19 at 1.29.16 PM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234238" y="3141663"/>
            <a:ext cx="74136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7609" y="3807275"/>
            <a:ext cx="455385" cy="455385"/>
          </a:xfrm>
          <a:prstGeom prst="ellipse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12643" y="535214"/>
            <a:ext cx="2186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August 26, 2011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maracoos.org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429" y="0"/>
            <a:ext cx="3147785" cy="1631216"/>
          </a:xfrm>
          <a:prstGeom prst="rect">
            <a:avLst/>
          </a:prstGeom>
          <a:solidFill>
            <a:srgbClr val="615200">
              <a:alpha val="34000"/>
            </a:srgbClr>
          </a:solidFill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Storm Research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 the Mid-Atlantic</a:t>
            </a:r>
            <a:r>
              <a:rPr lang="en-US" sz="2000" b="1" dirty="0" smtClean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Hurricane Irene Approaches the MARACOOS Network</a:t>
            </a:r>
            <a:endParaRPr lang="en-US" sz="20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-292101"/>
            <a:ext cx="9144000" cy="6514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40470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Two Gliders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Deployed by MARACOOS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 Hurricane Irene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199" y="4487334"/>
            <a:ext cx="2587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RU16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8934" y="3750733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RU23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189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1" y="0"/>
            <a:ext cx="9412473" cy="6197600"/>
          </a:xfrm>
          <a:prstGeom prst="rect">
            <a:avLst/>
          </a:prstGeom>
        </p:spPr>
      </p:pic>
      <p:grpSp>
        <p:nvGrpSpPr>
          <p:cNvPr id="32" name="Group 37"/>
          <p:cNvGrpSpPr/>
          <p:nvPr/>
        </p:nvGrpSpPr>
        <p:grpSpPr>
          <a:xfrm>
            <a:off x="5239876" y="581679"/>
            <a:ext cx="3778207" cy="5374106"/>
            <a:chOff x="4918130" y="505476"/>
            <a:chExt cx="3778207" cy="53741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3880" y="880128"/>
              <a:ext cx="3238500" cy="16192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3880" y="4093229"/>
              <a:ext cx="3238500" cy="160238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3880" y="2493029"/>
              <a:ext cx="3238500" cy="160238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83630" y="886478"/>
              <a:ext cx="33020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88380" y="21374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01080" y="24295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33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07430" y="36931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29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69330" y="4048778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105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01080" y="53314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60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00730" y="3553478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salinity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75330" y="5160028"/>
              <a:ext cx="1198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% oxygen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06372" y="1955967"/>
              <a:ext cx="1290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temperature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18130" y="886478"/>
              <a:ext cx="42545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62580" y="21437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1630" y="37312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95930" y="24104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89580" y="40106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56230" y="53251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4759381" y="14389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4765731" y="304547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4772081" y="46520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8130" y="5585478"/>
              <a:ext cx="3702050" cy="27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468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8/12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9943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9/07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6731" y="5509277"/>
              <a:ext cx="63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date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56280" y="39662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68980" y="23660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19134" y="592668"/>
              <a:ext cx="3699933" cy="3386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6968066" y="880539"/>
              <a:ext cx="273038" cy="148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13780" y="8166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26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95930" y="81662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365932" y="505476"/>
              <a:ext cx="1775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Hurricane Irene</a:t>
              </a:r>
              <a:endParaRPr lang="en-US" dirty="0"/>
            </a:p>
          </p:txBody>
        </p:sp>
      </p:grpSp>
      <p:pic>
        <p:nvPicPr>
          <p:cNvPr id="39" name="Picture 38" descr="ru16-221_deploymentTrackZoomContour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994" t="5458" r="5848" b="5068"/>
          <a:stretch/>
        </p:blipFill>
        <p:spPr>
          <a:xfrm>
            <a:off x="127000" y="463550"/>
            <a:ext cx="2552700" cy="1943100"/>
          </a:xfrm>
          <a:prstGeom prst="rect">
            <a:avLst/>
          </a:prstGeom>
        </p:spPr>
      </p:pic>
      <p:sp>
        <p:nvSpPr>
          <p:cNvPr id="40" name="Freeform 39"/>
          <p:cNvSpPr/>
          <p:nvPr/>
        </p:nvSpPr>
        <p:spPr>
          <a:xfrm>
            <a:off x="2798233" y="5139267"/>
            <a:ext cx="30056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77633" y="5270499"/>
            <a:ext cx="59267" cy="42334"/>
          </a:xfrm>
          <a:custGeom>
            <a:avLst/>
            <a:gdLst>
              <a:gd name="connsiteX0" fmla="*/ 0 w 59267"/>
              <a:gd name="connsiteY0" fmla="*/ 0 h 42334"/>
              <a:gd name="connsiteX1" fmla="*/ 59267 w 59267"/>
              <a:gd name="connsiteY1" fmla="*/ 42334 h 42334"/>
              <a:gd name="connsiteX2" fmla="*/ 59267 w 59267"/>
              <a:gd name="connsiteY2" fmla="*/ 42334 h 42334"/>
              <a:gd name="connsiteX3" fmla="*/ 59267 w 59267"/>
              <a:gd name="connsiteY3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67" h="42334">
                <a:moveTo>
                  <a:pt x="0" y="0"/>
                </a:moveTo>
                <a:lnTo>
                  <a:pt x="59267" y="42334"/>
                </a:lnTo>
                <a:lnTo>
                  <a:pt x="59267" y="42334"/>
                </a:lnTo>
                <a:lnTo>
                  <a:pt x="59267" y="42334"/>
                </a:lnTo>
              </a:path>
            </a:pathLst>
          </a:cu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 rot="19380000">
            <a:off x="1449474" y="1514965"/>
            <a:ext cx="484366" cy="24192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724150" y="666750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Hurricane Irene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/>
          <p:cNvCxnSpPr>
            <a:stCxn id="43" idx="3"/>
            <a:endCxn id="45" idx="1"/>
          </p:cNvCxnSpPr>
          <p:nvPr/>
        </p:nvCxnSpPr>
        <p:spPr>
          <a:xfrm flipV="1">
            <a:off x="1885073" y="851416"/>
            <a:ext cx="839077" cy="638763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94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59319" t="16063" r="6136" b="2963"/>
          <a:stretch>
            <a:fillRect/>
          </a:stretch>
        </p:blipFill>
        <p:spPr bwMode="auto">
          <a:xfrm>
            <a:off x="802142" y="582839"/>
            <a:ext cx="7602537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banner_ioos_1024.jpg"/>
          <p:cNvPicPr>
            <a:picLocks noChangeAspect="1"/>
          </p:cNvPicPr>
          <p:nvPr/>
        </p:nvPicPr>
        <p:blipFill>
          <a:blip r:embed="rId3"/>
          <a:srcRect t="28363"/>
          <a:stretch>
            <a:fillRect/>
          </a:stretch>
        </p:blipFill>
        <p:spPr bwMode="auto">
          <a:xfrm>
            <a:off x="-6350" y="6077857"/>
            <a:ext cx="9150350" cy="78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MARACOOS Approach</a:t>
            </a:r>
            <a:endParaRPr lang="en-US" sz="2800" b="1" u="sng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415142" y="3256642"/>
            <a:ext cx="3742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IOOS Subsystems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2"/>
          <a:srcRect l="5566" t="21002" r="6165" b="21856"/>
          <a:stretch>
            <a:fillRect/>
          </a:stretch>
        </p:blipFill>
        <p:spPr>
          <a:xfrm>
            <a:off x="786190" y="0"/>
            <a:ext cx="7466374" cy="3625070"/>
          </a:xfrm>
          <a:prstGeom prst="rect">
            <a:avLst/>
          </a:prstGeom>
        </p:spPr>
      </p:pic>
      <p:pic>
        <p:nvPicPr>
          <p:cNvPr id="6" name="Picture 5" descr="ru16_2011_221_6_358_rawTrawV_profi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67" y="3813263"/>
            <a:ext cx="3081833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ru16_2011_221_6_346_rawTrawV_profi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197" y="3827138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8" name="Picture 7" descr="ru16_2011_221_6_335_rawTrawV_profil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9450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014566" y="1990150"/>
            <a:ext cx="1372583" cy="2302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347132" y="2781784"/>
            <a:ext cx="1313318" cy="728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6640478" y="2867589"/>
            <a:ext cx="1298664" cy="6604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1066" y="5901266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79800" y="59097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8532" y="58843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0066" y="152399"/>
            <a:ext cx="954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RU16</a:t>
            </a:r>
          </a:p>
          <a:p>
            <a:r>
              <a:rPr lang="en-US" dirty="0" smtClean="0"/>
              <a:t>Temp.</a:t>
            </a:r>
          </a:p>
          <a:p>
            <a:r>
              <a:rPr lang="en-US" dirty="0" smtClean="0"/>
              <a:t>Section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16_2011_221_6_358_wAnomalyMeanTempera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016" y="2398517"/>
            <a:ext cx="2921984" cy="3781597"/>
          </a:xfrm>
          <a:prstGeom prst="rect">
            <a:avLst/>
          </a:prstGeom>
        </p:spPr>
      </p:pic>
      <p:pic>
        <p:nvPicPr>
          <p:cNvPr id="3" name="Picture 2" descr="ru16_2011_221_6_335_wAnomalyMeanTempera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18" y="2419613"/>
            <a:ext cx="2921984" cy="3781597"/>
          </a:xfrm>
          <a:prstGeom prst="rect">
            <a:avLst/>
          </a:prstGeom>
        </p:spPr>
      </p:pic>
      <p:pic>
        <p:nvPicPr>
          <p:cNvPr id="4" name="Picture 3" descr="ru16_2011_221_6_346_wAnomalyMeanTempera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159" y="2413608"/>
            <a:ext cx="2921983" cy="3781596"/>
          </a:xfrm>
          <a:prstGeom prst="rect">
            <a:avLst/>
          </a:prstGeom>
        </p:spPr>
      </p:pic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5"/>
          <a:srcRect l="5566" t="21002" r="6165" b="21856"/>
          <a:stretch>
            <a:fillRect/>
          </a:stretch>
        </p:blipFill>
        <p:spPr>
          <a:xfrm>
            <a:off x="591458" y="110067"/>
            <a:ext cx="4446210" cy="215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7733" y="397934"/>
            <a:ext cx="39962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For Each 2-hour Segment: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1) Calculate the Average Temperature Profile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2) Calculate the Vertical Velocity Standard Deviation Profile and Smooth Vertically.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67932" y="4969933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Pre-Irene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2799" y="5020734"/>
            <a:ext cx="174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Irene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0" y="5003800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Post-Irene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16_2011_221_6_327_wAnomalyMeanTemperatur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4158" y="1381755"/>
            <a:ext cx="3720106" cy="4814254"/>
          </a:xfrm>
          <a:prstGeom prst="rect">
            <a:avLst/>
          </a:prstGeom>
        </p:spPr>
      </p:pic>
      <p:pic>
        <p:nvPicPr>
          <p:cNvPr id="3" name="Picture 2" descr="verticalVelocityAnomaliesSmooth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91" y="1345528"/>
            <a:ext cx="3719903" cy="4814254"/>
          </a:xfrm>
          <a:prstGeom prst="rect">
            <a:avLst/>
          </a:prstGeom>
        </p:spPr>
      </p:pic>
      <p:pic>
        <p:nvPicPr>
          <p:cNvPr id="4" name="Picture 3" descr="ru16-221_20110827T0000-20110829T0000_sea-water-temperature.png"/>
          <p:cNvPicPr>
            <a:picLocks noChangeAspect="1"/>
          </p:cNvPicPr>
          <p:nvPr/>
        </p:nvPicPr>
        <p:blipFill>
          <a:blip r:embed="rId5"/>
          <a:srcRect l="5566" t="21002" r="6165" b="21856"/>
          <a:stretch>
            <a:fillRect/>
          </a:stretch>
        </p:blipFill>
        <p:spPr>
          <a:xfrm>
            <a:off x="743858" y="0"/>
            <a:ext cx="3489475" cy="1694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1267" y="347134"/>
            <a:ext cx="3870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History of Mixing During Irene:</a:t>
            </a:r>
          </a:p>
          <a:p>
            <a:r>
              <a:rPr lang="en-US" dirty="0" smtClean="0"/>
              <a:t>Profiles of the Standard Deviation </a:t>
            </a:r>
          </a:p>
          <a:p>
            <a:r>
              <a:rPr lang="en-US" dirty="0" smtClean="0"/>
              <a:t>Vertical Velocity Profile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0800" y="5884334"/>
            <a:ext cx="371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Progresses from Red to Blue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ticalVelocityAnomaliesSmooth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791" y="1345528"/>
            <a:ext cx="3719903" cy="4814254"/>
          </a:xfrm>
          <a:prstGeom prst="rect">
            <a:avLst/>
          </a:prstGeom>
        </p:spPr>
      </p:pic>
      <p:pic>
        <p:nvPicPr>
          <p:cNvPr id="4" name="Picture 3" descr="ru16-221_20110827T0000-20110829T0000_sea-water-temperature.png"/>
          <p:cNvPicPr>
            <a:picLocks noChangeAspect="1"/>
          </p:cNvPicPr>
          <p:nvPr/>
        </p:nvPicPr>
        <p:blipFill>
          <a:blip r:embed="rId3"/>
          <a:srcRect l="5566" t="21002" r="6165" b="21856"/>
          <a:stretch>
            <a:fillRect/>
          </a:stretch>
        </p:blipFill>
        <p:spPr>
          <a:xfrm>
            <a:off x="743858" y="0"/>
            <a:ext cx="3489475" cy="1694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1267" y="347134"/>
            <a:ext cx="3870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History of Mixing During Irene:</a:t>
            </a:r>
          </a:p>
          <a:p>
            <a:r>
              <a:rPr lang="en-US" dirty="0" smtClean="0"/>
              <a:t>Profiles of the Standard Deviation </a:t>
            </a:r>
          </a:p>
          <a:p>
            <a:r>
              <a:rPr lang="en-US" dirty="0" smtClean="0"/>
              <a:t>Vertical Velocity Profile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0800" y="5884334"/>
            <a:ext cx="371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Progresses from Red to Blue</a:t>
            </a:r>
            <a:endParaRPr lang="en-US" dirty="0"/>
          </a:p>
        </p:txBody>
      </p:sp>
      <p:grpSp>
        <p:nvGrpSpPr>
          <p:cNvPr id="2" name="Group 6"/>
          <p:cNvGrpSpPr/>
          <p:nvPr/>
        </p:nvGrpSpPr>
        <p:grpSpPr>
          <a:xfrm>
            <a:off x="372533" y="1701798"/>
            <a:ext cx="4072468" cy="4277900"/>
            <a:chOff x="372533" y="1701798"/>
            <a:chExt cx="4072468" cy="4277900"/>
          </a:xfrm>
        </p:grpSpPr>
        <p:pic>
          <p:nvPicPr>
            <p:cNvPr id="8" name="Picture 7" descr="glenn_eddy_viscosity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38681" t="16432" r="24145" b="39772"/>
            <a:stretch/>
          </p:blipFill>
          <p:spPr>
            <a:xfrm rot="16200000">
              <a:off x="180918" y="1893413"/>
              <a:ext cx="4277900" cy="38946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54324" y="1941068"/>
              <a:ext cx="1686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Eddy viscosity</a:t>
              </a:r>
              <a:endParaRPr lang="en-US" dirty="0"/>
            </a:p>
          </p:txBody>
        </p:sp>
        <p:pic>
          <p:nvPicPr>
            <p:cNvPr id="10" name="Picture 9" descr="glenn_eddy_viscosit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29721"/>
            <a:stretch>
              <a:fillRect/>
            </a:stretch>
          </p:blipFill>
          <p:spPr>
            <a:xfrm>
              <a:off x="1244602" y="2611829"/>
              <a:ext cx="2568530" cy="639371"/>
            </a:xfrm>
            <a:prstGeom prst="rect">
              <a:avLst/>
            </a:prstGeom>
          </p:spPr>
        </p:pic>
        <p:pic>
          <p:nvPicPr>
            <p:cNvPr id="11" name="Picture 10" descr="glenn_linea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2712377" y="4451358"/>
              <a:ext cx="1732624" cy="3917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72021" y="4885354"/>
              <a:ext cx="995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Linear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5486" y="3158154"/>
              <a:ext cx="25361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Linear * Exponential Decay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09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rentCalculations_20110827T1100-20110829T0000.png"/>
          <p:cNvPicPr>
            <a:picLocks noChangeAspect="1"/>
          </p:cNvPicPr>
          <p:nvPr/>
        </p:nvPicPr>
        <p:blipFill>
          <a:blip r:embed="rId2"/>
          <a:srcRect t="25265" b="28042"/>
          <a:stretch>
            <a:fillRect/>
          </a:stretch>
        </p:blipFill>
        <p:spPr>
          <a:xfrm>
            <a:off x="4708071" y="3501573"/>
            <a:ext cx="4435929" cy="2680472"/>
          </a:xfrm>
          <a:prstGeom prst="rect">
            <a:avLst/>
          </a:prstGeom>
        </p:spPr>
      </p:pic>
      <p:pic>
        <p:nvPicPr>
          <p:cNvPr id="3" name="Picture 2" descr="ndbc_windvectors.png"/>
          <p:cNvPicPr>
            <a:picLocks noChangeAspect="1"/>
          </p:cNvPicPr>
          <p:nvPr/>
        </p:nvPicPr>
        <p:blipFill>
          <a:blip r:embed="rId3"/>
          <a:srcRect t="32004" b="36250"/>
          <a:stretch>
            <a:fillRect/>
          </a:stretch>
        </p:blipFill>
        <p:spPr>
          <a:xfrm>
            <a:off x="4708312" y="0"/>
            <a:ext cx="4435688" cy="1822418"/>
          </a:xfrm>
          <a:prstGeom prst="rect">
            <a:avLst/>
          </a:prstGeom>
        </p:spPr>
      </p:pic>
      <p:pic>
        <p:nvPicPr>
          <p:cNvPr id="4" name="Picture 3" descr="segmentsTimeSeri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72" y="1029708"/>
            <a:ext cx="3993247" cy="5168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0525" y="5823857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Glider RU16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0" y="3321050"/>
            <a:ext cx="38100" cy="215900"/>
          </a:xfrm>
          <a:prstGeom prst="rect">
            <a:avLst/>
          </a:prstGeom>
        </p:spPr>
      </p:pic>
      <p:pic>
        <p:nvPicPr>
          <p:cNvPr id="7" name="Picture 6" descr="ndbc_ub.png"/>
          <p:cNvPicPr>
            <a:picLocks noChangeAspect="1"/>
          </p:cNvPicPr>
          <p:nvPr/>
        </p:nvPicPr>
        <p:blipFill>
          <a:blip r:embed="rId6"/>
          <a:srcRect t="33985" b="38370"/>
          <a:stretch>
            <a:fillRect/>
          </a:stretch>
        </p:blipFill>
        <p:spPr>
          <a:xfrm>
            <a:off x="4708312" y="1904994"/>
            <a:ext cx="4435688" cy="15870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3047" y="1430867"/>
            <a:ext cx="1701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Thermocline</a:t>
            </a:r>
            <a:r>
              <a:rPr lang="en-US" sz="1400" dirty="0" smtClean="0"/>
              <a:t> Depth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76913" y="2988734"/>
            <a:ext cx="128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Surface Temp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27713" y="4851400"/>
            <a:ext cx="1136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 S.D. </a:t>
            </a:r>
            <a:r>
              <a:rPr lang="en-US" sz="1400" dirty="0" err="1" smtClean="0"/>
              <a:t>w</a:t>
            </a:r>
            <a:r>
              <a:rPr lang="en-US" sz="1400" dirty="0" smtClean="0"/>
              <a:t>’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4180" y="4165600"/>
            <a:ext cx="16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 S.D. </a:t>
            </a:r>
            <a:r>
              <a:rPr lang="en-US" sz="1400" dirty="0" err="1" smtClean="0"/>
              <a:t>w</a:t>
            </a:r>
            <a:r>
              <a:rPr lang="en-US" sz="1400" dirty="0" smtClean="0"/>
              <a:t>’ Depth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4804" y="5438625"/>
            <a:ext cx="2389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Glider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CODAR</a:t>
            </a:r>
            <a:r>
              <a:rPr lang="en-US" sz="1400" dirty="0" smtClean="0"/>
              <a:t> &amp; </a:t>
            </a:r>
          </a:p>
          <a:p>
            <a:r>
              <a:rPr lang="en-US" sz="1400" dirty="0" smtClean="0"/>
              <a:t>Calculated Bottom Currents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66062" y="2243667"/>
            <a:ext cx="12852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NDBC Waves</a:t>
            </a:r>
          </a:p>
          <a:p>
            <a:r>
              <a:rPr lang="en-US" sz="800" dirty="0" smtClean="0"/>
              <a:t>Bottom Orbital </a:t>
            </a:r>
            <a:r>
              <a:rPr lang="en-US" sz="800" dirty="0" smtClean="0"/>
              <a:t>Velocity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382390" y="1225853"/>
            <a:ext cx="1242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NDBC Winds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42247" y="145142"/>
            <a:ext cx="4588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MARACOOS Network Observations:</a:t>
            </a:r>
          </a:p>
          <a:p>
            <a:pPr algn="ctr"/>
            <a:r>
              <a:rPr lang="en-US" sz="2000" b="1" dirty="0" smtClean="0"/>
              <a:t>Hurricane Irene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6112" y="585102"/>
            <a:ext cx="4064210" cy="5637137"/>
          </a:xfrm>
          <a:prstGeom prst="rect">
            <a:avLst/>
          </a:prstGeom>
        </p:spPr>
      </p:pic>
      <p:pic>
        <p:nvPicPr>
          <p:cNvPr id="6" name="Picture 5" descr="cold_avhr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346" t="3462" r="14929" b="22318"/>
          <a:stretch/>
        </p:blipFill>
        <p:spPr>
          <a:xfrm>
            <a:off x="4429385" y="543805"/>
            <a:ext cx="4244185" cy="5763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7148" y="889661"/>
            <a:ext cx="21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27/1200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28/0600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1917" y="871630"/>
            <a:ext cx="210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28/0600</a:t>
            </a:r>
            <a:r>
              <a:rPr lang="en-US" dirty="0" smtClean="0">
                <a:sym typeface="Wingdings"/>
              </a:rPr>
              <a:t>29/0600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93137"/>
            <a:ext cx="9144000" cy="70206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WRF Model Run: SST Update</a:t>
            </a:r>
            <a:endParaRPr lang="en-US" sz="3600" dirty="0"/>
          </a:p>
        </p:txBody>
      </p:sp>
      <p:sp>
        <p:nvSpPr>
          <p:cNvPr id="10" name="Oval 9"/>
          <p:cNvSpPr/>
          <p:nvPr/>
        </p:nvSpPr>
        <p:spPr>
          <a:xfrm rot="1455822">
            <a:off x="6588932" y="2484719"/>
            <a:ext cx="609169" cy="1249898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70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9 at 2.05.07 P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4268" y="635000"/>
            <a:ext cx="3370533" cy="2558028"/>
          </a:xfrm>
          <a:prstGeom prst="rect">
            <a:avLst/>
          </a:prstGeom>
        </p:spPr>
      </p:pic>
      <p:pic>
        <p:nvPicPr>
          <p:cNvPr id="8" name="Picture 7" descr="Screen shot 2012-02-20 at 7.48.28 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077" y="141795"/>
            <a:ext cx="5053664" cy="332527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9" name="Picture 8" descr="GlobalObservator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31219" y="3906103"/>
            <a:ext cx="4072610" cy="2247954"/>
          </a:xfrm>
          <a:prstGeom prst="rect">
            <a:avLst/>
          </a:prstGeom>
        </p:spPr>
      </p:pic>
      <p:pic>
        <p:nvPicPr>
          <p:cNvPr id="10" name="Picture 9" descr="AntarcticObservator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95740" y="4058079"/>
            <a:ext cx="4062067" cy="2066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7287" y="0"/>
            <a:ext cx="3646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Regional Observatory – </a:t>
            </a:r>
          </a:p>
          <a:p>
            <a:pPr algn="ctr"/>
            <a:r>
              <a:rPr lang="en-US" sz="2000" b="1" dirty="0" smtClean="0"/>
              <a:t>Mid-Atlantic Bight</a:t>
            </a:r>
          </a:p>
          <a:p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7713" y="3651136"/>
            <a:ext cx="4294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Remote Observatory -   Antarctic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27177" y="3541855"/>
            <a:ext cx="2248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Global Observatory</a:t>
            </a:r>
            <a:endParaRPr lang="en-US" sz="2000" b="1" dirty="0"/>
          </a:p>
        </p:txBody>
      </p:sp>
      <p:sp>
        <p:nvSpPr>
          <p:cNvPr id="20" name="Left-Right Arrow 19"/>
          <p:cNvSpPr/>
          <p:nvPr/>
        </p:nvSpPr>
        <p:spPr>
          <a:xfrm>
            <a:off x="4654345" y="2183425"/>
            <a:ext cx="1216152" cy="484632"/>
          </a:xfrm>
          <a:prstGeom prst="left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-Down Arrow 21"/>
          <p:cNvSpPr/>
          <p:nvPr/>
        </p:nvSpPr>
        <p:spPr>
          <a:xfrm>
            <a:off x="2726333" y="3292813"/>
            <a:ext cx="484632" cy="1216152"/>
          </a:xfrm>
          <a:prstGeom prst="up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 rot="3082981">
            <a:off x="4762952" y="3577054"/>
            <a:ext cx="1216152" cy="484632"/>
          </a:xfrm>
          <a:prstGeom prst="left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396" y="-10132"/>
            <a:ext cx="5626295" cy="7078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cap="all" dirty="0" smtClean="0"/>
              <a:t>Glider-Enabled Team</a:t>
            </a:r>
            <a:r>
              <a:rPr lang="en-US" b="1" u="sng" cap="all" dirty="0" smtClean="0"/>
              <a:t>-based</a:t>
            </a:r>
            <a:r>
              <a:rPr lang="en-US" b="1" u="sng" cap="all" dirty="0" smtClean="0"/>
              <a:t> </a:t>
            </a:r>
          </a:p>
          <a:p>
            <a:r>
              <a:rPr lang="en-US" b="1" u="sng" cap="all" dirty="0" smtClean="0"/>
              <a:t>Research </a:t>
            </a:r>
            <a:r>
              <a:rPr lang="en-US" b="1" u="sng" cap="all" dirty="0" smtClean="0"/>
              <a:t>Apprenticeships</a:t>
            </a:r>
          </a:p>
          <a:p>
            <a:endParaRPr lang="en-US" sz="800" b="1" i="1" dirty="0" smtClean="0"/>
          </a:p>
          <a:p>
            <a:r>
              <a:rPr lang="en-US" b="1" i="1" dirty="0" smtClean="0"/>
              <a:t>Course Mechanics</a:t>
            </a:r>
            <a:r>
              <a:rPr lang="en-US" dirty="0" smtClean="0"/>
              <a:t>: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Marine Science Major requires 6 credits of Research.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Ocean Observatories course is 1.5 credits –one 80-minute class period per week.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Students can sign up multiple times</a:t>
            </a:r>
            <a:r>
              <a:rPr lang="en-US" sz="1600" dirty="0" smtClean="0"/>
              <a:t>.</a:t>
            </a:r>
            <a:endParaRPr lang="en-US" sz="800" dirty="0" smtClean="0"/>
          </a:p>
          <a:p>
            <a:r>
              <a:rPr lang="en-US" b="1" i="1" dirty="0" smtClean="0"/>
              <a:t>What we (the teachers) do</a:t>
            </a:r>
            <a:r>
              <a:rPr lang="en-US" b="1" dirty="0" smtClean="0"/>
              <a:t>:</a:t>
            </a:r>
          </a:p>
          <a:p>
            <a:pPr marL="342900" indent="-342900"/>
            <a:r>
              <a:rPr lang="en-US" sz="1600" dirty="0" smtClean="0"/>
              <a:t>1) </a:t>
            </a:r>
            <a:r>
              <a:rPr lang="en-US" sz="1600" i="1" dirty="0" smtClean="0"/>
              <a:t>Mentorship Model – Cognitive Apprenticeship – Experiential</a:t>
            </a:r>
          </a:p>
          <a:p>
            <a:pPr marL="342900" indent="-342900"/>
            <a:r>
              <a:rPr lang="en-US" sz="1600" dirty="0" smtClean="0"/>
              <a:t>       </a:t>
            </a:r>
            <a:r>
              <a:rPr lang="en-US" sz="1600" i="1" dirty="0" smtClean="0"/>
              <a:t>Watch One -&gt; Do One -&gt; Teach One  </a:t>
            </a:r>
          </a:p>
          <a:p>
            <a:pPr marL="342900" indent="-342900"/>
            <a:r>
              <a:rPr lang="en-US" sz="1600" i="1" dirty="0"/>
              <a:t>	</a:t>
            </a:r>
            <a:r>
              <a:rPr lang="en-US" sz="1600" i="1" dirty="0" smtClean="0"/>
              <a:t>(Observer -&gt; Worker -&gt; Mentor)</a:t>
            </a:r>
          </a:p>
          <a:p>
            <a:pPr marL="342900" indent="-342900"/>
            <a:r>
              <a:rPr lang="en-US" sz="1600" dirty="0" smtClean="0"/>
              <a:t>2) </a:t>
            </a:r>
            <a:r>
              <a:rPr lang="en-US" sz="1600" i="1" dirty="0" smtClean="0"/>
              <a:t>Grand Challenges can only be achieved through sustained teamwork </a:t>
            </a:r>
            <a:r>
              <a:rPr lang="en-US" sz="1600" dirty="0" smtClean="0"/>
              <a:t>– research now bridges semesters and summers.</a:t>
            </a:r>
          </a:p>
          <a:p>
            <a:pPr marL="342900" indent="-342900"/>
            <a:r>
              <a:rPr lang="en-US" sz="1600" dirty="0" smtClean="0"/>
              <a:t>3) </a:t>
            </a:r>
            <a:r>
              <a:rPr lang="en-US" sz="1600" i="1" dirty="0" smtClean="0"/>
              <a:t>We do not fear failure </a:t>
            </a:r>
            <a:r>
              <a:rPr lang="en-US" sz="1600" dirty="0" smtClean="0"/>
              <a:t>– Undergraduate Education is a time for exploration and risk-taking</a:t>
            </a:r>
            <a:r>
              <a:rPr lang="en-US" sz="1600" dirty="0" smtClean="0"/>
              <a:t>.</a:t>
            </a:r>
            <a:endParaRPr lang="en-US" sz="800" dirty="0" smtClean="0"/>
          </a:p>
          <a:p>
            <a:pPr marL="342900" indent="-342900"/>
            <a:r>
              <a:rPr lang="en-US" b="1" i="1" dirty="0" smtClean="0"/>
              <a:t>What the students do</a:t>
            </a:r>
            <a:r>
              <a:rPr lang="en-US" dirty="0" smtClean="0"/>
              <a:t>:</a:t>
            </a:r>
          </a:p>
          <a:p>
            <a:pPr marL="342900" indent="-342900">
              <a:buAutoNum type="arabicParenR"/>
            </a:pPr>
            <a:r>
              <a:rPr lang="en-US" sz="1600" i="1" dirty="0" smtClean="0"/>
              <a:t>Divide into research teams led by a mentor </a:t>
            </a:r>
            <a:r>
              <a:rPr lang="en-US" sz="1600" dirty="0" smtClean="0"/>
              <a:t>(teach one), and consisting of a few workers (do one) and a few observers (watch one).</a:t>
            </a:r>
          </a:p>
          <a:p>
            <a:pPr marL="342900" indent="-342900">
              <a:buAutoNum type="arabicParenR"/>
            </a:pPr>
            <a:r>
              <a:rPr lang="en-US" sz="1600" i="1" dirty="0" smtClean="0"/>
              <a:t>Propose and conduct a team research project</a:t>
            </a:r>
            <a:r>
              <a:rPr lang="en-US" sz="1600" dirty="0" smtClean="0"/>
              <a:t> based on ocean observatory data.</a:t>
            </a:r>
          </a:p>
          <a:p>
            <a:pPr marL="342900" indent="-342900">
              <a:buAutoNum type="arabicParenR"/>
            </a:pPr>
            <a:r>
              <a:rPr lang="en-US" sz="1600" i="1" dirty="0" smtClean="0"/>
              <a:t>Communicate results through blogs and presentations</a:t>
            </a:r>
            <a:r>
              <a:rPr lang="en-US" sz="1600" dirty="0" smtClean="0"/>
              <a:t>.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692" y="0"/>
            <a:ext cx="3213308" cy="2143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7815"/>
          <a:stretch/>
        </p:blipFill>
        <p:spPr>
          <a:xfrm>
            <a:off x="5930692" y="1870356"/>
            <a:ext cx="3457029" cy="1897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691" y="3352261"/>
            <a:ext cx="3457029" cy="2309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691" y="5147144"/>
            <a:ext cx="3567524" cy="2382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2209800" y="1295400"/>
            <a:ext cx="6705600" cy="3581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2286000" y="1371600"/>
            <a:ext cx="1828800" cy="34290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419600" y="1371600"/>
            <a:ext cx="2438400" cy="34290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162800" y="1371600"/>
            <a:ext cx="1600200" cy="34290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29200" y="213360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Mentors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9005031">
            <a:off x="1706397" y="4834357"/>
            <a:ext cx="1109065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13546" y="735893"/>
            <a:ext cx="5820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Ocean Observatories Research Course </a:t>
            </a:r>
            <a:endParaRPr lang="en-US" sz="2800" b="1" u="sng" dirty="0"/>
          </a:p>
        </p:txBody>
      </p:sp>
      <p:sp>
        <p:nvSpPr>
          <p:cNvPr id="10" name="Rectangle 9"/>
          <p:cNvSpPr/>
          <p:nvPr/>
        </p:nvSpPr>
        <p:spPr>
          <a:xfrm>
            <a:off x="8153400" y="2133600"/>
            <a:ext cx="3810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</a:p>
          <a:p>
            <a:pPr algn="ctr"/>
            <a:r>
              <a:rPr lang="en-US" dirty="0" smtClean="0"/>
              <a:t>L</a:t>
            </a:r>
            <a:br>
              <a:rPr lang="en-US" dirty="0" smtClean="0"/>
            </a:br>
            <a:r>
              <a:rPr lang="en-US" dirty="0" smtClean="0"/>
              <a:t>O</a:t>
            </a:r>
            <a:br>
              <a:rPr lang="en-US" dirty="0" smtClean="0"/>
            </a:br>
            <a:r>
              <a:rPr lang="en-US" dirty="0" smtClean="0"/>
              <a:t>B</a:t>
            </a:r>
            <a:br>
              <a:rPr lang="en-US" dirty="0" smtClean="0"/>
            </a:b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72400" y="2133600"/>
            <a:ext cx="3810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</a:t>
            </a:r>
            <a:br>
              <a:rPr lang="en-US" dirty="0" smtClean="0"/>
            </a:br>
            <a:r>
              <a:rPr lang="en-US" dirty="0" smtClean="0"/>
              <a:t>M</a:t>
            </a:r>
            <a:br>
              <a:rPr lang="en-US" dirty="0" smtClean="0"/>
            </a:br>
            <a:r>
              <a:rPr lang="en-US" dirty="0" smtClean="0"/>
              <a:t>O</a:t>
            </a:r>
            <a:br>
              <a:rPr lang="en-US" dirty="0" smtClean="0"/>
            </a:br>
            <a:r>
              <a:rPr lang="en-US" dirty="0" smtClean="0"/>
              <a:t>T</a:t>
            </a:r>
            <a:br>
              <a:rPr lang="en-US" dirty="0" smtClean="0"/>
            </a:br>
            <a:r>
              <a:rPr lang="en-US" dirty="0" smtClean="0"/>
              <a:t>E</a:t>
            </a:r>
          </a:p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391400" y="2133600"/>
            <a:ext cx="3810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</a:t>
            </a:r>
          </a:p>
          <a:p>
            <a:pPr algn="ctr"/>
            <a:r>
              <a:rPr lang="en-US" dirty="0" smtClean="0"/>
              <a:t>I</a:t>
            </a:r>
          </a:p>
          <a:p>
            <a:pPr algn="ctr"/>
            <a:r>
              <a:rPr lang="en-US" dirty="0" smtClean="0"/>
              <a:t>O</a:t>
            </a:r>
            <a:br>
              <a:rPr lang="en-US" dirty="0" smtClean="0"/>
            </a:br>
            <a:r>
              <a:rPr lang="en-US" dirty="0" smtClean="0"/>
              <a:t>N</a:t>
            </a:r>
            <a:br>
              <a:rPr lang="en-US" dirty="0" smtClean="0"/>
            </a:b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29200" y="320040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29200" y="388620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667000" y="2133600"/>
            <a:ext cx="1143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Mentors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667000" y="2971800"/>
            <a:ext cx="1143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Workers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667000" y="3810000"/>
            <a:ext cx="1143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Observers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16" idx="3"/>
            <a:endCxn id="4" idx="1"/>
          </p:cNvCxnSpPr>
          <p:nvPr/>
        </p:nvCxnSpPr>
        <p:spPr>
          <a:xfrm flipV="1">
            <a:off x="3810000" y="2476500"/>
            <a:ext cx="1219200" cy="762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7" idx="3"/>
          </p:cNvCxnSpPr>
          <p:nvPr/>
        </p:nvCxnSpPr>
        <p:spPr>
          <a:xfrm>
            <a:off x="3810000" y="3390900"/>
            <a:ext cx="1219200" cy="3429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</p:cNvCxnSpPr>
          <p:nvPr/>
        </p:nvCxnSpPr>
        <p:spPr>
          <a:xfrm flipV="1">
            <a:off x="3810000" y="3962400"/>
            <a:ext cx="1219200" cy="2286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3"/>
          </p:cNvCxnSpPr>
          <p:nvPr/>
        </p:nvCxnSpPr>
        <p:spPr>
          <a:xfrm>
            <a:off x="6248400" y="2476500"/>
            <a:ext cx="1143000" cy="6477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4" idx="3"/>
            <a:endCxn id="13" idx="1"/>
          </p:cNvCxnSpPr>
          <p:nvPr/>
        </p:nvCxnSpPr>
        <p:spPr>
          <a:xfrm flipV="1">
            <a:off x="6248400" y="3352800"/>
            <a:ext cx="1143000" cy="1905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5" idx="3"/>
          </p:cNvCxnSpPr>
          <p:nvPr/>
        </p:nvCxnSpPr>
        <p:spPr>
          <a:xfrm flipV="1">
            <a:off x="6248400" y="3657600"/>
            <a:ext cx="1143000" cy="5715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 rot="18804267">
            <a:off x="4337456" y="4765959"/>
            <a:ext cx="861770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6200000">
            <a:off x="7315200" y="4648200"/>
            <a:ext cx="457200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6200000">
            <a:off x="7696200" y="4648200"/>
            <a:ext cx="457200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6200000">
            <a:off x="8077200" y="4648200"/>
            <a:ext cx="457200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34200" y="4993004"/>
            <a:ext cx="2057400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Ocean Observatories</a:t>
            </a:r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>
            <a:off x="1828800" y="4267200"/>
            <a:ext cx="838200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1828800" y="3505200"/>
            <a:ext cx="838200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1828800" y="2971800"/>
            <a:ext cx="838200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2018473">
            <a:off x="1673503" y="2015933"/>
            <a:ext cx="1042823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8600" y="1676400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Repeat Students 3-6 Times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28600" y="2610802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Repeat Students 1-3 Times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28600" y="3352800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Freshman Oceanography House</a:t>
            </a:r>
            <a:endParaRPr lang="en-US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228600" y="4267200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Oceans 101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228600" y="5029200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Freshman Seminar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209800" y="129359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Full Class Logistics &amp; Info Sharing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410496" y="1287140"/>
            <a:ext cx="244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Skills Building</a:t>
            </a:r>
          </a:p>
          <a:p>
            <a:pPr algn="ctr"/>
            <a:r>
              <a:rPr lang="en-US" b="1" dirty="0" smtClean="0"/>
              <a:t>Background Discussions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162800" y="1447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Team Projects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152400" y="1295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Feeder Courses</a:t>
            </a:r>
            <a:endParaRPr lang="en-US" b="1" dirty="0"/>
          </a:p>
        </p:txBody>
      </p:sp>
      <p:sp>
        <p:nvSpPr>
          <p:cNvPr id="78" name="Right Arrow 77"/>
          <p:cNvSpPr/>
          <p:nvPr/>
        </p:nvSpPr>
        <p:spPr>
          <a:xfrm rot="13530475">
            <a:off x="3744478" y="4683945"/>
            <a:ext cx="655338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29000" y="5013006"/>
            <a:ext cx="2057400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COSEE Network</a:t>
            </a:r>
          </a:p>
          <a:p>
            <a:pPr algn="ctr"/>
            <a:r>
              <a:rPr lang="en-US" dirty="0" smtClean="0"/>
              <a:t>OOI EPE Tools</a:t>
            </a: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152400" y="1295399"/>
            <a:ext cx="1981200" cy="4572001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0"/>
            <a:ext cx="4204847" cy="738664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Formative Assessment</a:t>
            </a:r>
            <a:r>
              <a:rPr lang="en-US" dirty="0"/>
              <a:t> –</a:t>
            </a:r>
            <a:r>
              <a:rPr lang="en-US" dirty="0" smtClean="0"/>
              <a:t>  </a:t>
            </a:r>
          </a:p>
          <a:p>
            <a:pPr>
              <a:defRPr/>
            </a:pPr>
            <a:r>
              <a:rPr lang="en-US" dirty="0" smtClean="0"/>
              <a:t>Continuous Re-evaluation and Redesign of: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97104" y="5843692"/>
            <a:ext cx="486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blue are the students in the light blue course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9 at 2.31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76" y="3984099"/>
            <a:ext cx="3701928" cy="2820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5704506" cy="461665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/>
              <a:t>Summative </a:t>
            </a:r>
            <a:r>
              <a:rPr lang="en-US" sz="2400" b="1" dirty="0"/>
              <a:t>Assessment</a:t>
            </a:r>
            <a:r>
              <a:rPr lang="en-US" dirty="0"/>
              <a:t> </a:t>
            </a:r>
            <a:r>
              <a:rPr lang="en-US" b="1" dirty="0"/>
              <a:t>–</a:t>
            </a:r>
            <a:r>
              <a:rPr lang="en-US" b="1" dirty="0" smtClean="0"/>
              <a:t>  Did we have an impact?</a:t>
            </a:r>
            <a:endParaRPr lang="en-US" b="1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0" y="478451"/>
          <a:ext cx="5337175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6761082895_db19bdef61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00533"/>
            <a:ext cx="4583960" cy="3057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3592" y="3615867"/>
            <a:ext cx="339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Marine Science Majors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22070" y="3431201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 2012 Course:  &gt;70 Students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52364" y="1087362"/>
            <a:ext cx="3030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Increase in Number &amp; Scope of Research Internships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sz="1400" dirty="0" smtClean="0"/>
              <a:t>Locations: Australia, Antarctica, Svalbard, Spain, Canaries, Azores, California, Florida, New Jersey</a:t>
            </a:r>
          </a:p>
          <a:p>
            <a:endParaRPr lang="en-US" sz="800" dirty="0" smtClean="0"/>
          </a:p>
          <a:p>
            <a:r>
              <a:rPr lang="en-US" sz="1400" dirty="0" smtClean="0"/>
              <a:t>Sponsors: NSF, DHS, Alumni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0646" y="1290352"/>
            <a:ext cx="1703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Trans-Atlantic Glider Challenge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cold_lis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404" t="3268" r="15894" b="22905"/>
          <a:stretch>
            <a:fillRect/>
          </a:stretch>
        </p:blipFill>
        <p:spPr bwMode="auto">
          <a:xfrm>
            <a:off x="3170584" y="2660096"/>
            <a:ext cx="2619255" cy="359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8" descr="cold_lisa-wa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189" t="3268" r="16364" b="25568"/>
          <a:stretch>
            <a:fillRect/>
          </a:stretch>
        </p:blipFill>
        <p:spPr bwMode="auto">
          <a:xfrm>
            <a:off x="6214990" y="2669621"/>
            <a:ext cx="2638724" cy="35511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war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034" t="3511" r="16049" b="22783"/>
          <a:stretch>
            <a:fillRect/>
          </a:stretch>
        </p:blipFill>
        <p:spPr bwMode="auto">
          <a:xfrm>
            <a:off x="203814" y="2664859"/>
            <a:ext cx="2591999" cy="35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1"/>
          <p:cNvSpPr>
            <a:spLocks noChangeArrowheads="1"/>
          </p:cNvSpPr>
          <p:nvPr/>
        </p:nvSpPr>
        <p:spPr bwMode="auto">
          <a:xfrm>
            <a:off x="6477000" y="5368472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Calibri" charset="0"/>
              </a:rPr>
              <a:t>SST Difference</a:t>
            </a:r>
            <a:endParaRPr lang="en-US" b="1" dirty="0">
              <a:latin typeface="Calibri" charset="0"/>
            </a:endParaRPr>
          </a:p>
        </p:txBody>
      </p:sp>
      <p:sp>
        <p:nvSpPr>
          <p:cNvPr id="25607" name="Rectangle 1"/>
          <p:cNvSpPr>
            <a:spLocks noChangeArrowheads="1"/>
          </p:cNvSpPr>
          <p:nvPr/>
        </p:nvSpPr>
        <p:spPr bwMode="auto">
          <a:xfrm>
            <a:off x="446316" y="5114470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err="1" smtClean="0">
                <a:latin typeface="Calibri" charset="0"/>
              </a:rPr>
              <a:t>SPoRT</a:t>
            </a:r>
            <a:r>
              <a:rPr lang="en-US" b="1" dirty="0" smtClean="0">
                <a:latin typeface="Calibri" charset="0"/>
              </a:rPr>
              <a:t> + RTG SST</a:t>
            </a:r>
            <a:endParaRPr lang="en-US" b="1" dirty="0">
              <a:latin typeface="Calibri" charset="0"/>
            </a:endParaRPr>
          </a:p>
        </p:txBody>
      </p:sp>
      <p:sp>
        <p:nvSpPr>
          <p:cNvPr id="25608" name="Rectangle 1"/>
          <p:cNvSpPr>
            <a:spLocks noChangeArrowheads="1"/>
          </p:cNvSpPr>
          <p:nvPr/>
        </p:nvSpPr>
        <p:spPr bwMode="auto">
          <a:xfrm>
            <a:off x="3331706" y="5027390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Calibri" charset="0"/>
              </a:rPr>
              <a:t>MARACOOS</a:t>
            </a:r>
          </a:p>
          <a:p>
            <a:pPr algn="ctr"/>
            <a:r>
              <a:rPr lang="en-US" b="1" dirty="0" err="1" smtClean="0">
                <a:latin typeface="Calibri" charset="0"/>
              </a:rPr>
              <a:t>Declouded</a:t>
            </a:r>
            <a:r>
              <a:rPr lang="en-US" b="1" dirty="0" smtClean="0">
                <a:latin typeface="Calibri" charset="0"/>
              </a:rPr>
              <a:t> SST</a:t>
            </a:r>
          </a:p>
        </p:txBody>
      </p:sp>
      <p:sp>
        <p:nvSpPr>
          <p:cNvPr id="16" name="Oval 15"/>
          <p:cNvSpPr/>
          <p:nvPr/>
        </p:nvSpPr>
        <p:spPr>
          <a:xfrm rot="1929115">
            <a:off x="4522097" y="3673691"/>
            <a:ext cx="517525" cy="1166812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 rot="1929115">
            <a:off x="7578714" y="3747398"/>
            <a:ext cx="517525" cy="1166813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/>
              <a:t>Satellite Data Acquisition Network - Since 1992</a:t>
            </a:r>
            <a:endParaRPr lang="en-US" sz="2800" b="1" dirty="0"/>
          </a:p>
        </p:txBody>
      </p:sp>
      <p:pic>
        <p:nvPicPr>
          <p:cNvPr id="13" name="Picture 2" descr="050406"/>
          <p:cNvPicPr>
            <a:picLocks noChangeAspect="1" noChangeArrowheads="1"/>
          </p:cNvPicPr>
          <p:nvPr/>
        </p:nvPicPr>
        <p:blipFill>
          <a:blip r:embed="rId5" cstate="print"/>
          <a:srcRect l="36857" t="19934" r="23127" b="31541"/>
          <a:stretch>
            <a:fillRect/>
          </a:stretch>
        </p:blipFill>
        <p:spPr bwMode="auto">
          <a:xfrm>
            <a:off x="6752771" y="615424"/>
            <a:ext cx="2164443" cy="2278361"/>
          </a:xfrm>
          <a:prstGeom prst="rect">
            <a:avLst/>
          </a:prstGeom>
          <a:noFill/>
        </p:spPr>
      </p:pic>
      <p:pic>
        <p:nvPicPr>
          <p:cNvPr id="14" name="Picture 6" descr="2011.0817.1627.terra-1.localref.jpg"/>
          <p:cNvPicPr>
            <a:picLocks noChangeAspect="1"/>
          </p:cNvPicPr>
          <p:nvPr/>
        </p:nvPicPr>
        <p:blipFill>
          <a:blip r:embed="rId6"/>
          <a:srcRect l="50369" t="37492" r="15556" b="37593"/>
          <a:stretch>
            <a:fillRect/>
          </a:stretch>
        </p:blipFill>
        <p:spPr bwMode="auto">
          <a:xfrm>
            <a:off x="3430714" y="625927"/>
            <a:ext cx="3155143" cy="230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JenandDis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6079"/>
            <a:ext cx="1270000" cy="1694901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pic>
        <p:nvPicPr>
          <p:cNvPr id="17" name="Picture 3" descr="XBand_SatelliteDis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7128" y="489857"/>
            <a:ext cx="1843768" cy="153742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pic>
        <p:nvPicPr>
          <p:cNvPr id="19" name="Picture 18" descr="2011-03-01_12-10-07_107.jpg"/>
          <p:cNvPicPr>
            <a:picLocks noChangeAspect="1"/>
          </p:cNvPicPr>
          <p:nvPr/>
        </p:nvPicPr>
        <p:blipFill>
          <a:blip r:embed="rId9"/>
          <a:srcRect l="24786"/>
          <a:stretch>
            <a:fillRect/>
          </a:stretch>
        </p:blipFill>
        <p:spPr>
          <a:xfrm>
            <a:off x="1473200" y="1912695"/>
            <a:ext cx="1741714" cy="1305411"/>
          </a:xfrm>
          <a:prstGeom prst="rect">
            <a:avLst/>
          </a:prstGeom>
        </p:spPr>
      </p:pic>
      <p:pic>
        <p:nvPicPr>
          <p:cNvPr id="20" name="Picture 19" descr="2011-03-01_12-09-01_781.jpg"/>
          <p:cNvPicPr>
            <a:picLocks noChangeAspect="1"/>
          </p:cNvPicPr>
          <p:nvPr/>
        </p:nvPicPr>
        <p:blipFill>
          <a:blip r:embed="rId10"/>
          <a:srcRect l="13000" r="26333"/>
          <a:stretch>
            <a:fillRect/>
          </a:stretch>
        </p:blipFill>
        <p:spPr>
          <a:xfrm>
            <a:off x="0" y="1883080"/>
            <a:ext cx="1451429" cy="134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15644" y="2213427"/>
            <a:ext cx="124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Plankton Blooms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46571" y="2211613"/>
            <a:ext cx="100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River Plumes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60" y="0"/>
            <a:ext cx="3011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FAQ: Is it expandable?</a:t>
            </a:r>
            <a:endParaRPr lang="en-US" sz="2400" b="1" dirty="0"/>
          </a:p>
        </p:txBody>
      </p:sp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461665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38" y="1291688"/>
            <a:ext cx="46662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</a:t>
            </a:r>
            <a:r>
              <a:rPr lang="en-US" dirty="0" smtClean="0"/>
              <a:t>Azores to Canaries to Cape Verde to Brazil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</a:t>
            </a:r>
            <a:r>
              <a:rPr lang="en-US" dirty="0" smtClean="0"/>
              <a:t>teachers, culture from their peers.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pic>
        <p:nvPicPr>
          <p:cNvPr id="10" name="Picture 9" descr="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52872"/>
            <a:ext cx="4780799" cy="318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9665" y="461664"/>
            <a:ext cx="4197657" cy="2814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264" y="3535024"/>
            <a:ext cx="4778465" cy="3187199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3" name="Rectangle 12"/>
          <p:cNvSpPr/>
          <p:nvPr/>
        </p:nvSpPr>
        <p:spPr>
          <a:xfrm>
            <a:off x="6667500" y="533400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GliderImage.jpg"/>
          <p:cNvPicPr>
            <a:picLocks noChangeAspect="1"/>
          </p:cNvPicPr>
          <p:nvPr/>
        </p:nvPicPr>
        <p:blipFill>
          <a:blip r:embed="rId2" cstate="print"/>
          <a:srcRect l="8830" t="5310" b="26446"/>
          <a:stretch>
            <a:fillRect/>
          </a:stretch>
        </p:blipFill>
        <p:spPr>
          <a:xfrm>
            <a:off x="0" y="-417291"/>
            <a:ext cx="9161763" cy="7039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7213" y="0"/>
            <a:ext cx="6576787" cy="2677656"/>
          </a:xfrm>
          <a:prstGeom prst="rect">
            <a:avLst/>
          </a:prstGeom>
          <a:solidFill>
            <a:srgbClr val="615200">
              <a:alpha val="34000"/>
            </a:srgbClr>
          </a:solidFill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 National Glider Network Will:</a:t>
            </a:r>
          </a:p>
          <a:p>
            <a:pPr algn="ctr"/>
            <a:endParaRPr lang="en-US" sz="2400" b="1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Enable Pooling of Technical Expertise</a:t>
            </a:r>
          </a:p>
          <a:p>
            <a:pPr marL="457200" indent="-457200"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Enable Sharing of Cyber Development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Collaboratively Address National Issues</a:t>
            </a:r>
          </a:p>
          <a:p>
            <a:pPr marL="457200" indent="-457200"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Invigorate a Global Glider Network</a:t>
            </a:r>
          </a:p>
          <a:p>
            <a:pPr marL="457200" indent="-457200"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Provide Educational Opportunities</a:t>
            </a:r>
          </a:p>
        </p:txBody>
      </p:sp>
      <p:pic>
        <p:nvPicPr>
          <p:cNvPr id="9" name="Picture 3" descr="banner_ioos_1024.jpg"/>
          <p:cNvPicPr>
            <a:picLocks noChangeAspect="1"/>
          </p:cNvPicPr>
          <p:nvPr/>
        </p:nvPicPr>
        <p:blipFill>
          <a:blip r:embed="rId3"/>
          <a:srcRect t="28363"/>
          <a:stretch>
            <a:fillRect/>
          </a:stretch>
        </p:blipFill>
        <p:spPr bwMode="auto">
          <a:xfrm>
            <a:off x="-6350" y="6077857"/>
            <a:ext cx="9150350" cy="78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8B281AB-0986-5744-B425-82383BAC9FFC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0" y="762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/>
              <a:t>HF </a:t>
            </a:r>
            <a:r>
              <a:rPr lang="en-US" sz="2800" b="1" dirty="0"/>
              <a:t>Radar </a:t>
            </a:r>
            <a:r>
              <a:rPr lang="en-US" sz="2800" b="1" dirty="0" smtClean="0"/>
              <a:t>Network - Since 1996</a:t>
            </a:r>
            <a:endParaRPr lang="en-US" sz="2800" b="1" dirty="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0442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4735286" y="2603500"/>
            <a:ext cx="3583032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14 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 7 Medium-Range CODARs</a:t>
            </a:r>
          </a:p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15</a:t>
            </a:r>
            <a:r>
              <a:rPr lang="en-US" sz="1800" b="1" dirty="0">
                <a:solidFill>
                  <a:schemeClr val="bg1"/>
                </a:solidFill>
              </a:rPr>
              <a:t> Short-Range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36 Total</a:t>
            </a:r>
          </a:p>
          <a:p>
            <a:pPr eaLnBrk="1" hangingPunct="1"/>
            <a:endParaRPr lang="en-US" sz="12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 &amp; </a:t>
            </a:r>
            <a:r>
              <a:rPr lang="en-US" sz="1800" b="1" dirty="0" err="1" smtClean="0">
                <a:solidFill>
                  <a:schemeClr val="bg1"/>
                </a:solidFill>
              </a:rPr>
              <a:t>Multistatic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sz="12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Dual-Use: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     1) Surface Current Mapping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     2) Vessel Tracking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8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00"/>
                </a:solidFill>
              </a:rPr>
              <a:t>1000 km Alongshore Length Scale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1" y="5860143"/>
            <a:ext cx="477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Corporate Partner – CODAR Ocean Sensors</a:t>
            </a:r>
            <a:endParaRPr lang="en-US" dirty="0"/>
          </a:p>
        </p:txBody>
      </p:sp>
      <p:pic>
        <p:nvPicPr>
          <p:cNvPr id="11" name="Picture 10" descr="5611175001_69d814e40c_b.jpg"/>
          <p:cNvPicPr>
            <a:picLocks noChangeAspect="1"/>
          </p:cNvPicPr>
          <p:nvPr/>
        </p:nvPicPr>
        <p:blipFill>
          <a:blip r:embed="rId3"/>
          <a:srcRect l="5522" r="35968"/>
          <a:stretch>
            <a:fillRect/>
          </a:stretch>
        </p:blipFill>
        <p:spPr bwMode="auto">
          <a:xfrm>
            <a:off x="7502072" y="677305"/>
            <a:ext cx="1505858" cy="19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5535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6215" y="2984501"/>
            <a:ext cx="6957785" cy="3193142"/>
            <a:chOff x="457883" y="1296043"/>
            <a:chExt cx="8502054" cy="4489704"/>
          </a:xfrm>
        </p:grpSpPr>
        <p:pic>
          <p:nvPicPr>
            <p:cNvPr id="5" name="Picture 4" descr="20110805_worldMap.png"/>
            <p:cNvPicPr>
              <a:picLocks noChangeAspect="1"/>
            </p:cNvPicPr>
            <p:nvPr/>
          </p:nvPicPr>
          <p:blipFill>
            <a:blip r:embed="rId2" cstate="print"/>
            <a:srcRect l="9125" t="20167" r="8500" b="21833"/>
            <a:stretch>
              <a:fillRect/>
            </a:stretch>
          </p:blipFill>
          <p:spPr>
            <a:xfrm>
              <a:off x="457883" y="1296043"/>
              <a:ext cx="8502054" cy="4489704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4140994" y="2128839"/>
              <a:ext cx="47625" cy="441232"/>
            </a:xfrm>
            <a:custGeom>
              <a:avLst/>
              <a:gdLst>
                <a:gd name="connsiteX0" fmla="*/ 2381 w 47625"/>
                <a:gd name="connsiteY0" fmla="*/ 0 h 441232"/>
                <a:gd name="connsiteX1" fmla="*/ 7144 w 47625"/>
                <a:gd name="connsiteY1" fmla="*/ 7143 h 441232"/>
                <a:gd name="connsiteX2" fmla="*/ 9525 w 47625"/>
                <a:gd name="connsiteY2" fmla="*/ 14287 h 441232"/>
                <a:gd name="connsiteX3" fmla="*/ 16669 w 47625"/>
                <a:gd name="connsiteY3" fmla="*/ 19050 h 441232"/>
                <a:gd name="connsiteX4" fmla="*/ 23812 w 47625"/>
                <a:gd name="connsiteY4" fmla="*/ 40481 h 441232"/>
                <a:gd name="connsiteX5" fmla="*/ 30956 w 47625"/>
                <a:gd name="connsiteY5" fmla="*/ 45243 h 441232"/>
                <a:gd name="connsiteX6" fmla="*/ 38100 w 47625"/>
                <a:gd name="connsiteY6" fmla="*/ 80962 h 441232"/>
                <a:gd name="connsiteX7" fmla="*/ 35719 w 47625"/>
                <a:gd name="connsiteY7" fmla="*/ 192881 h 441232"/>
                <a:gd name="connsiteX8" fmla="*/ 33337 w 47625"/>
                <a:gd name="connsiteY8" fmla="*/ 204787 h 441232"/>
                <a:gd name="connsiteX9" fmla="*/ 28575 w 47625"/>
                <a:gd name="connsiteY9" fmla="*/ 238125 h 441232"/>
                <a:gd name="connsiteX10" fmla="*/ 26194 w 47625"/>
                <a:gd name="connsiteY10" fmla="*/ 266700 h 441232"/>
                <a:gd name="connsiteX11" fmla="*/ 23812 w 47625"/>
                <a:gd name="connsiteY11" fmla="*/ 276225 h 441232"/>
                <a:gd name="connsiteX12" fmla="*/ 21431 w 47625"/>
                <a:gd name="connsiteY12" fmla="*/ 302418 h 441232"/>
                <a:gd name="connsiteX13" fmla="*/ 16669 w 47625"/>
                <a:gd name="connsiteY13" fmla="*/ 316706 h 441232"/>
                <a:gd name="connsiteX14" fmla="*/ 14287 w 47625"/>
                <a:gd name="connsiteY14" fmla="*/ 328612 h 441232"/>
                <a:gd name="connsiteX15" fmla="*/ 11906 w 47625"/>
                <a:gd name="connsiteY15" fmla="*/ 335756 h 441232"/>
                <a:gd name="connsiteX16" fmla="*/ 4762 w 47625"/>
                <a:gd name="connsiteY16" fmla="*/ 359568 h 441232"/>
                <a:gd name="connsiteX17" fmla="*/ 2381 w 47625"/>
                <a:gd name="connsiteY17" fmla="*/ 366712 h 441232"/>
                <a:gd name="connsiteX18" fmla="*/ 0 w 47625"/>
                <a:gd name="connsiteY18" fmla="*/ 373856 h 441232"/>
                <a:gd name="connsiteX19" fmla="*/ 2381 w 47625"/>
                <a:gd name="connsiteY19" fmla="*/ 397668 h 441232"/>
                <a:gd name="connsiteX20" fmla="*/ 9525 w 47625"/>
                <a:gd name="connsiteY20" fmla="*/ 421481 h 441232"/>
                <a:gd name="connsiteX21" fmla="*/ 19050 w 47625"/>
                <a:gd name="connsiteY21" fmla="*/ 426243 h 441232"/>
                <a:gd name="connsiteX22" fmla="*/ 23812 w 47625"/>
                <a:gd name="connsiteY22" fmla="*/ 433387 h 441232"/>
                <a:gd name="connsiteX23" fmla="*/ 47625 w 47625"/>
                <a:gd name="connsiteY23" fmla="*/ 438150 h 44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625" h="441232">
                  <a:moveTo>
                    <a:pt x="2381" y="0"/>
                  </a:moveTo>
                  <a:cubicBezTo>
                    <a:pt x="3969" y="2381"/>
                    <a:pt x="5864" y="4583"/>
                    <a:pt x="7144" y="7143"/>
                  </a:cubicBezTo>
                  <a:cubicBezTo>
                    <a:pt x="8267" y="9388"/>
                    <a:pt x="7957" y="12327"/>
                    <a:pt x="9525" y="14287"/>
                  </a:cubicBezTo>
                  <a:cubicBezTo>
                    <a:pt x="11313" y="16522"/>
                    <a:pt x="14288" y="17462"/>
                    <a:pt x="16669" y="19050"/>
                  </a:cubicBezTo>
                  <a:cubicBezTo>
                    <a:pt x="18150" y="24975"/>
                    <a:pt x="20364" y="35653"/>
                    <a:pt x="23812" y="40481"/>
                  </a:cubicBezTo>
                  <a:cubicBezTo>
                    <a:pt x="25475" y="42810"/>
                    <a:pt x="28575" y="43656"/>
                    <a:pt x="30956" y="45243"/>
                  </a:cubicBezTo>
                  <a:cubicBezTo>
                    <a:pt x="37992" y="66350"/>
                    <a:pt x="35165" y="54541"/>
                    <a:pt x="38100" y="80962"/>
                  </a:cubicBezTo>
                  <a:cubicBezTo>
                    <a:pt x="37306" y="118268"/>
                    <a:pt x="37153" y="155594"/>
                    <a:pt x="35719" y="192881"/>
                  </a:cubicBezTo>
                  <a:cubicBezTo>
                    <a:pt x="35563" y="196925"/>
                    <a:pt x="33909" y="200780"/>
                    <a:pt x="33337" y="204787"/>
                  </a:cubicBezTo>
                  <a:cubicBezTo>
                    <a:pt x="27676" y="244407"/>
                    <a:pt x="33961" y="211193"/>
                    <a:pt x="28575" y="238125"/>
                  </a:cubicBezTo>
                  <a:cubicBezTo>
                    <a:pt x="27781" y="247650"/>
                    <a:pt x="27380" y="257216"/>
                    <a:pt x="26194" y="266700"/>
                  </a:cubicBezTo>
                  <a:cubicBezTo>
                    <a:pt x="25788" y="269947"/>
                    <a:pt x="24245" y="272981"/>
                    <a:pt x="23812" y="276225"/>
                  </a:cubicBezTo>
                  <a:cubicBezTo>
                    <a:pt x="22653" y="284915"/>
                    <a:pt x="22954" y="293784"/>
                    <a:pt x="21431" y="302418"/>
                  </a:cubicBezTo>
                  <a:cubicBezTo>
                    <a:pt x="20559" y="307362"/>
                    <a:pt x="17654" y="311783"/>
                    <a:pt x="16669" y="316706"/>
                  </a:cubicBezTo>
                  <a:cubicBezTo>
                    <a:pt x="15875" y="320675"/>
                    <a:pt x="15269" y="324686"/>
                    <a:pt x="14287" y="328612"/>
                  </a:cubicBezTo>
                  <a:cubicBezTo>
                    <a:pt x="13678" y="331047"/>
                    <a:pt x="12596" y="333342"/>
                    <a:pt x="11906" y="335756"/>
                  </a:cubicBezTo>
                  <a:cubicBezTo>
                    <a:pt x="4711" y="360941"/>
                    <a:pt x="16077" y="325625"/>
                    <a:pt x="4762" y="359568"/>
                  </a:cubicBezTo>
                  <a:lnTo>
                    <a:pt x="2381" y="366712"/>
                  </a:lnTo>
                  <a:lnTo>
                    <a:pt x="0" y="373856"/>
                  </a:lnTo>
                  <a:cubicBezTo>
                    <a:pt x="794" y="381793"/>
                    <a:pt x="1449" y="389746"/>
                    <a:pt x="2381" y="397668"/>
                  </a:cubicBezTo>
                  <a:cubicBezTo>
                    <a:pt x="3279" y="405300"/>
                    <a:pt x="2611" y="415720"/>
                    <a:pt x="9525" y="421481"/>
                  </a:cubicBezTo>
                  <a:cubicBezTo>
                    <a:pt x="12252" y="423753"/>
                    <a:pt x="15875" y="424656"/>
                    <a:pt x="19050" y="426243"/>
                  </a:cubicBezTo>
                  <a:cubicBezTo>
                    <a:pt x="20637" y="428624"/>
                    <a:pt x="21788" y="431363"/>
                    <a:pt x="23812" y="433387"/>
                  </a:cubicBezTo>
                  <a:cubicBezTo>
                    <a:pt x="31657" y="441232"/>
                    <a:pt x="35709" y="438150"/>
                    <a:pt x="47625" y="43815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0"/>
            <a:ext cx="5506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Autonomous Underwater Gliders - Since 1998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07214" y="5089071"/>
            <a:ext cx="294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Since 2003: &gt;270 Missions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1800" y="145148"/>
          <a:ext cx="3505200" cy="2890535"/>
        </p:xfrm>
        <a:graphic>
          <a:graphicData uri="http://schemas.openxmlformats.org/drawingml/2006/table">
            <a:tbl>
              <a:tblPr/>
              <a:tblGrid>
                <a:gridCol w="740372"/>
                <a:gridCol w="786646"/>
                <a:gridCol w="1168400"/>
                <a:gridCol w="809782"/>
              </a:tblGrid>
              <a:tr h="6613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Deployments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by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Year Since 2005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6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Year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Distance (km)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Days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5054.31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11975.53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17003.36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876.6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18114.34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16642.28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604.7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10277.99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9745.88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6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4113.87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92927.56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4364.8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 t="43533" b="3500"/>
          <a:stretch>
            <a:fillRect/>
          </a:stretch>
        </p:blipFill>
        <p:spPr bwMode="auto">
          <a:xfrm>
            <a:off x="776400" y="965786"/>
            <a:ext cx="3949814" cy="1586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17286" y="2567214"/>
            <a:ext cx="492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Corporate Partner – Teledyne Webb Research</a:t>
            </a:r>
            <a:endParaRPr lang="en-US" dirty="0"/>
          </a:p>
        </p:txBody>
      </p:sp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4"/>
          <a:srcRect l="10814" t="5260" r="12453" b="-1753"/>
          <a:stretch>
            <a:fillRect/>
          </a:stretch>
        </p:blipFill>
        <p:spPr bwMode="auto">
          <a:xfrm>
            <a:off x="234647" y="2896205"/>
            <a:ext cx="1843279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SAM_on_Glider_2 0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l="1335" r="14013"/>
          <a:stretch/>
        </p:blipFill>
        <p:spPr bwMode="auto">
          <a:xfrm>
            <a:off x="182553" y="4668096"/>
            <a:ext cx="860661" cy="7405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G_84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1565" y="4699000"/>
            <a:ext cx="871440" cy="606523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IMG_78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1" y="5470071"/>
            <a:ext cx="916563" cy="66328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reveBus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352" y="5451929"/>
            <a:ext cx="925879" cy="6700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9765" t="6667" r="12536" b="8148"/>
          <a:stretch>
            <a:fillRect/>
          </a:stretch>
        </p:blipFill>
        <p:spPr bwMode="auto">
          <a:xfrm>
            <a:off x="3946075" y="658606"/>
            <a:ext cx="5116286" cy="4827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Mid-Atlantic Glider Deployments: 2005 to Present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36999" y="644369"/>
            <a:ext cx="1524000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MARACOOS</a:t>
            </a:r>
          </a:p>
          <a:p>
            <a:r>
              <a:rPr lang="en-US" sz="1600" dirty="0" smtClean="0">
                <a:solidFill>
                  <a:srgbClr val="00FFFF"/>
                </a:solidFill>
              </a:rPr>
              <a:t>MURI</a:t>
            </a:r>
          </a:p>
          <a:p>
            <a:r>
              <a:rPr lang="en-US" sz="1600" dirty="0" smtClean="0">
                <a:solidFill>
                  <a:srgbClr val="FF0066"/>
                </a:solidFill>
              </a:rPr>
              <a:t>Intl. Missions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EPA &amp; NJDEP</a:t>
            </a:r>
          </a:p>
          <a:p>
            <a:r>
              <a:rPr lang="en-US" sz="1600" dirty="0" err="1" smtClean="0">
                <a:solidFill>
                  <a:srgbClr val="00FF00"/>
                </a:solidFill>
              </a:rPr>
              <a:t>Cblast</a:t>
            </a:r>
            <a:endParaRPr lang="en-US" sz="1600" dirty="0" smtClean="0">
              <a:solidFill>
                <a:srgbClr val="00FF00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Endurance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OSSE</a:t>
            </a:r>
          </a:p>
          <a:p>
            <a:r>
              <a:rPr lang="en-US" sz="1600" dirty="0" smtClean="0">
                <a:solidFill>
                  <a:srgbClr val="FF33CC"/>
                </a:solidFill>
              </a:rPr>
              <a:t>SW06</a:t>
            </a:r>
            <a:endParaRPr lang="en-US" sz="1600" dirty="0">
              <a:solidFill>
                <a:srgbClr val="00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47800" y="2721706"/>
            <a:ext cx="457200" cy="3048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2416906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Endurance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286" y="5707905"/>
            <a:ext cx="867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Since 2005: 149 Mid-Atlantic deployments totaling 52,187 km over 2628 days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3928" y="5370285"/>
            <a:ext cx="166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&gt;270 Missions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ne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9" y="630823"/>
            <a:ext cx="3746225" cy="484832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 l="16140" r="10976"/>
          <a:stretch>
            <a:fillRect/>
          </a:stretch>
        </p:blipFill>
        <p:spPr bwMode="auto">
          <a:xfrm>
            <a:off x="7371698" y="4170475"/>
            <a:ext cx="1708799" cy="1317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8-01 at 2.35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741026" cy="4544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89" y="2322286"/>
            <a:ext cx="4544736" cy="4771568"/>
          </a:xfrm>
          <a:prstGeom prst="rect">
            <a:avLst/>
          </a:prstGeom>
        </p:spPr>
      </p:pic>
      <p:pic>
        <p:nvPicPr>
          <p:cNvPr id="6" name="Picture 5" descr="C:\Users\crowley\Desktop\all.txt.png"/>
          <p:cNvPicPr>
            <a:picLocks noChangeAspect="1" noChangeArrowheads="1"/>
          </p:cNvPicPr>
          <p:nvPr/>
        </p:nvPicPr>
        <p:blipFill>
          <a:blip r:embed="rId4" cstate="print"/>
          <a:srcRect l="17188" t="-2778" r="15104"/>
          <a:stretch>
            <a:fillRect/>
          </a:stretch>
        </p:blipFill>
        <p:spPr bwMode="auto">
          <a:xfrm>
            <a:off x="0" y="3693662"/>
            <a:ext cx="2779486" cy="316433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232070" y="417286"/>
            <a:ext cx="255039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MARACOOS</a:t>
            </a:r>
          </a:p>
          <a:p>
            <a:pPr algn="ctr"/>
            <a:r>
              <a:rPr lang="en-US" sz="2400" b="1" dirty="0" smtClean="0"/>
              <a:t>Leveraged</a:t>
            </a:r>
          </a:p>
          <a:p>
            <a:pPr algn="ctr"/>
            <a:r>
              <a:rPr lang="en-US" sz="2400" b="1" dirty="0" smtClean="0"/>
              <a:t>DMAC Activities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94000" y="2812142"/>
            <a:ext cx="201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IOOS Asset Maps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06440" y="1848311"/>
            <a:ext cx="3237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NSF OOI Cyber Infrastructure </a:t>
            </a:r>
          </a:p>
          <a:p>
            <a:r>
              <a:rPr lang="en-US" dirty="0" smtClean="0"/>
              <a:t>Implementing Organization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66571" y="4971143"/>
            <a:ext cx="1687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DHS Maritime Domain Awareness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t-Section-AllModels-glider-201010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7450"/>
            <a:ext cx="7314713" cy="5486034"/>
          </a:xfrm>
          <a:prstGeom prst="rect">
            <a:avLst/>
          </a:prstGeom>
        </p:spPr>
      </p:pic>
      <p:pic>
        <p:nvPicPr>
          <p:cNvPr id="3" name="Picture 2" descr="20101025T0000_marcoos_ru22_active_track.png"/>
          <p:cNvPicPr>
            <a:picLocks noChangeAspect="1"/>
          </p:cNvPicPr>
          <p:nvPr/>
        </p:nvPicPr>
        <p:blipFill>
          <a:blip r:embed="rId3" cstate="print"/>
          <a:srcRect l="25577" t="5090" r="19211" b="7713"/>
          <a:stretch>
            <a:fillRect/>
          </a:stretch>
        </p:blipFill>
        <p:spPr>
          <a:xfrm>
            <a:off x="6870949" y="1574800"/>
            <a:ext cx="2273051" cy="2692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667" y="127001"/>
            <a:ext cx="689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Model Comparison with Subsurface Glider Data: Salinity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temp-TaylorD-AllModels-glider-20100319.png"/>
          <p:cNvPicPr>
            <a:picLocks noChangeAspect="1"/>
          </p:cNvPicPr>
          <p:nvPr/>
        </p:nvPicPr>
        <p:blipFill>
          <a:blip r:embed="rId2" cstate="print"/>
          <a:srcRect l="16667" r="15625"/>
          <a:stretch>
            <a:fillRect/>
          </a:stretch>
        </p:blipFill>
        <p:spPr bwMode="auto">
          <a:xfrm>
            <a:off x="2247900" y="198438"/>
            <a:ext cx="3467100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temp-TaylorD-AllModels-glider-2010010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6667"/>
          <a:stretch>
            <a:fillRect/>
          </a:stretch>
        </p:blipFill>
        <p:spPr bwMode="auto">
          <a:xfrm>
            <a:off x="4876800" y="198438"/>
            <a:ext cx="4267200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blah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167" t="14583" r="27083" b="12500"/>
          <a:stretch>
            <a:fillRect/>
          </a:stretch>
        </p:blipFill>
        <p:spPr bwMode="auto">
          <a:xfrm>
            <a:off x="152400" y="1219200"/>
            <a:ext cx="2133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76200" y="65088"/>
            <a:ext cx="2362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Two example validation data sets: Glider RU21 and NOAA ECOMON ship survey CTDs</a:t>
            </a: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304799" y="3906309"/>
            <a:ext cx="421640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In Taylor diagrams, distance from OBS to MODEL (</a:t>
            </a:r>
            <a:r>
              <a:rPr lang="en-US" dirty="0">
                <a:solidFill>
                  <a:srgbClr val="008000"/>
                </a:solidFill>
              </a:rPr>
              <a:t>green dashed contours</a:t>
            </a:r>
            <a:r>
              <a:rPr lang="en-US" dirty="0"/>
              <a:t>) depicts centered (bias removed) root mean squared error RMSE’ normalized by observation standard deviation. </a:t>
            </a:r>
          </a:p>
          <a:p>
            <a:endParaRPr lang="en-US" dirty="0"/>
          </a:p>
          <a:p>
            <a:r>
              <a:rPr lang="en-US" b="1" dirty="0"/>
              <a:t>BIAS </a:t>
            </a:r>
            <a:r>
              <a:rPr lang="en-US" dirty="0"/>
              <a:t>is tabulated separately in order of decreasing skill. 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4842933" y="4079346"/>
            <a:ext cx="4191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Comparison is for all operational models that include Mid-Atlantic Bight.</a:t>
            </a:r>
          </a:p>
          <a:p>
            <a:endParaRPr lang="en-US" dirty="0"/>
          </a:p>
          <a:p>
            <a:r>
              <a:rPr lang="en-US" dirty="0"/>
              <a:t>Global: </a:t>
            </a:r>
            <a:r>
              <a:rPr lang="en-US" dirty="0" err="1"/>
              <a:t>HyCOM</a:t>
            </a:r>
            <a:r>
              <a:rPr lang="en-US" dirty="0"/>
              <a:t>, NCOM, Mercator</a:t>
            </a:r>
          </a:p>
          <a:p>
            <a:r>
              <a:rPr lang="en-US" dirty="0"/>
              <a:t>Regional: NYHOPS, </a:t>
            </a:r>
            <a:r>
              <a:rPr lang="en-US" dirty="0" err="1"/>
              <a:t>ESPreSSO</a:t>
            </a:r>
            <a:r>
              <a:rPr lang="en-US" dirty="0"/>
              <a:t>, </a:t>
            </a:r>
            <a:r>
              <a:rPr lang="en-US" dirty="0" err="1"/>
              <a:t>UMassHOPS</a:t>
            </a:r>
            <a:r>
              <a:rPr lang="en-US" dirty="0"/>
              <a:t>. COAWST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9185</TotalTime>
  <Words>1682</Words>
  <Application>Microsoft Macintosh PowerPoint</Application>
  <PresentationFormat>On-screen Show (4:3)</PresentationFormat>
  <Paragraphs>386</Paragraphs>
  <Slides>31</Slides>
  <Notes>2</Notes>
  <HiddenSlides>0</HiddenSlides>
  <MMClips>1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Multiscale Forecast Validation Glider data (t, s) assimilation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WRF Model Run: SST Update</vt:lpstr>
      <vt:lpstr>Slide 26</vt:lpstr>
      <vt:lpstr>Slide 27</vt:lpstr>
      <vt:lpstr>Slide 28</vt:lpstr>
      <vt:lpstr>Slide 29</vt:lpstr>
      <vt:lpstr>Slide 30</vt:lpstr>
      <vt:lpstr>Slide 31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244</cp:revision>
  <dcterms:created xsi:type="dcterms:W3CDTF">2012-08-01T15:02:37Z</dcterms:created>
  <dcterms:modified xsi:type="dcterms:W3CDTF">2012-08-01T21:45:03Z</dcterms:modified>
</cp:coreProperties>
</file>