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99" r:id="rId3"/>
    <p:sldId id="258" r:id="rId4"/>
    <p:sldId id="267" r:id="rId5"/>
    <p:sldId id="260" r:id="rId6"/>
    <p:sldId id="261" r:id="rId7"/>
    <p:sldId id="295" r:id="rId8"/>
    <p:sldId id="293" r:id="rId9"/>
    <p:sldId id="259" r:id="rId10"/>
    <p:sldId id="294" r:id="rId11"/>
    <p:sldId id="266" r:id="rId12"/>
    <p:sldId id="264" r:id="rId13"/>
    <p:sldId id="297" r:id="rId14"/>
    <p:sldId id="263" r:id="rId15"/>
    <p:sldId id="265" r:id="rId16"/>
    <p:sldId id="269" r:id="rId17"/>
    <p:sldId id="270" r:id="rId18"/>
    <p:sldId id="271" r:id="rId19"/>
    <p:sldId id="289" r:id="rId20"/>
    <p:sldId id="282" r:id="rId21"/>
    <p:sldId id="272" r:id="rId22"/>
    <p:sldId id="290" r:id="rId23"/>
    <p:sldId id="283" r:id="rId24"/>
    <p:sldId id="286" r:id="rId25"/>
    <p:sldId id="284" r:id="rId26"/>
    <p:sldId id="291" r:id="rId27"/>
    <p:sldId id="287" r:id="rId28"/>
    <p:sldId id="285" r:id="rId29"/>
    <p:sldId id="292" r:id="rId30"/>
    <p:sldId id="288" r:id="rId31"/>
    <p:sldId id="278" r:id="rId32"/>
    <p:sldId id="279" r:id="rId33"/>
    <p:sldId id="298" r:id="rId34"/>
    <p:sldId id="280" r:id="rId35"/>
    <p:sldId id="281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>
        <p:scale>
          <a:sx n="75" d="100"/>
          <a:sy n="75" d="100"/>
        </p:scale>
        <p:origin x="-1140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68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0554A-39DB-4A40-BC8A-2256C2753BCA}" type="datetimeFigureOut">
              <a:rPr lang="en-US" smtClean="0"/>
              <a:t>4/16/2012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E0A2F-E0D2-4DC7-B861-CB3F71BBD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392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0554A-39DB-4A40-BC8A-2256C2753BCA}" type="datetimeFigureOut">
              <a:rPr lang="en-US" smtClean="0"/>
              <a:t>4/16/2012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E0A2F-E0D2-4DC7-B861-CB3F71BBD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70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0554A-39DB-4A40-BC8A-2256C2753BCA}" type="datetimeFigureOut">
              <a:rPr lang="en-US" smtClean="0"/>
              <a:t>4/16/2012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E0A2F-E0D2-4DC7-B861-CB3F71BBD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249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0554A-39DB-4A40-BC8A-2256C2753BCA}" type="datetimeFigureOut">
              <a:rPr lang="en-US" smtClean="0"/>
              <a:t>4/16/2012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E0A2F-E0D2-4DC7-B861-CB3F71BBD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625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0554A-39DB-4A40-BC8A-2256C2753BCA}" type="datetimeFigureOut">
              <a:rPr lang="en-US" smtClean="0"/>
              <a:t>4/16/2012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E0A2F-E0D2-4DC7-B861-CB3F71BBD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669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0554A-39DB-4A40-BC8A-2256C2753BCA}" type="datetimeFigureOut">
              <a:rPr lang="en-US" smtClean="0"/>
              <a:t>4/16/2012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E0A2F-E0D2-4DC7-B861-CB3F71BBD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217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0554A-39DB-4A40-BC8A-2256C2753BCA}" type="datetimeFigureOut">
              <a:rPr lang="en-US" smtClean="0"/>
              <a:t>4/16/2012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E0A2F-E0D2-4DC7-B861-CB3F71BBD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276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0554A-39DB-4A40-BC8A-2256C2753BCA}" type="datetimeFigureOut">
              <a:rPr lang="en-US" smtClean="0"/>
              <a:t>4/16/2012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E0A2F-E0D2-4DC7-B861-CB3F71BBD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13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0554A-39DB-4A40-BC8A-2256C2753BCA}" type="datetimeFigureOut">
              <a:rPr lang="en-US" smtClean="0"/>
              <a:t>4/16/2012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E0A2F-E0D2-4DC7-B861-CB3F71BBD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644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0554A-39DB-4A40-BC8A-2256C2753BCA}" type="datetimeFigureOut">
              <a:rPr lang="en-US" smtClean="0"/>
              <a:t>4/16/2012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E0A2F-E0D2-4DC7-B861-CB3F71BBD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183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0554A-39DB-4A40-BC8A-2256C2753BCA}" type="datetimeFigureOut">
              <a:rPr lang="en-US" smtClean="0"/>
              <a:t>4/16/2012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E0A2F-E0D2-4DC7-B861-CB3F71BBD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582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80554A-39DB-4A40-BC8A-2256C2753BCA}" type="datetimeFigureOut">
              <a:rPr lang="en-US" smtClean="0"/>
              <a:t>4/16/2012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9E0A2F-E0D2-4DC7-B861-CB3F71BBD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868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jpe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35.png"/><Relationship Id="rId5" Type="http://schemas.microsoft.com/office/2007/relationships/hdphoto" Target="../media/hdphoto2.wdp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3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png"/><Relationship Id="rId9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yPC\Desktop\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WatercolorSpong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44"/>
          <a:stretch/>
        </p:blipFill>
        <p:spPr bwMode="auto">
          <a:xfrm>
            <a:off x="-35861" y="1"/>
            <a:ext cx="9179859" cy="6225988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</p:spPr>
      </p:pic>
      <p:sp>
        <p:nvSpPr>
          <p:cNvPr id="3" name="Rectangle 2"/>
          <p:cNvSpPr/>
          <p:nvPr/>
        </p:nvSpPr>
        <p:spPr>
          <a:xfrm>
            <a:off x="533400" y="0"/>
            <a:ext cx="7979988" cy="587376"/>
          </a:xfrm>
          <a:prstGeom prst="rect">
            <a:avLst/>
          </a:prstGeom>
          <a:solidFill>
            <a:srgbClr val="16D4E8">
              <a:alpha val="47059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2362200"/>
            <a:ext cx="8229600" cy="2362200"/>
          </a:xfrm>
        </p:spPr>
        <p:txBody>
          <a:bodyPr>
            <a:noAutofit/>
          </a:bodyPr>
          <a:lstStyle/>
          <a:p>
            <a:r>
              <a:rPr lang="en-US" sz="4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en-US" sz="4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sz="4800" dirty="0"/>
              <a:t/>
            </a:r>
            <a:br>
              <a:rPr lang="en-US" sz="4800" dirty="0"/>
            </a:b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nter-Annual Variability </a:t>
            </a:r>
            <a:b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of the Cold Pool </a:t>
            </a:r>
            <a:b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in the Mid-Atlantic 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Bight</a:t>
            </a:r>
            <a:b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Christopher M. Filosa</a:t>
            </a:r>
            <a:r>
              <a:rPr lang="en-US" sz="4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en-US" sz="4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en-US" sz="4800" dirty="0"/>
          </a:p>
        </p:txBody>
      </p:sp>
      <p:pic>
        <p:nvPicPr>
          <p:cNvPr id="4" name="Picture 3" descr="13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7211638" y="58738"/>
            <a:ext cx="506412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5" name="Picture 4" descr="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3400" y="19051"/>
            <a:ext cx="1119188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6" name="Picture 5" descr="3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3540125" y="38101"/>
            <a:ext cx="542925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7" name="Picture 6" descr="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873250" y="1"/>
            <a:ext cx="631825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8" name="Picture 7" descr="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303713" y="7939"/>
            <a:ext cx="614362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9" name="Picture 8" descr="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725738" y="19051"/>
            <a:ext cx="5937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0" name="Picture 9" descr="1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138738" y="19051"/>
            <a:ext cx="5937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1" name="Picture 10" descr="2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3638" y="61914"/>
            <a:ext cx="539750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IOOS_logo_white.gif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25" y="98426"/>
            <a:ext cx="101282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utoShape 4" descr="https://marine.rutgers.edu/pubs/private/letterheads/rucool_redgray_on_light_lg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91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81000" y="-304800"/>
            <a:ext cx="8229600" cy="1143000"/>
          </a:xfrm>
        </p:spPr>
        <p:txBody>
          <a:bodyPr/>
          <a:lstStyle/>
          <a:p>
            <a:r>
              <a:rPr lang="en-US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Summer Flounder</a:t>
            </a:r>
            <a:endParaRPr lang="en-US" dirty="0"/>
          </a:p>
        </p:txBody>
      </p:sp>
      <p:pic>
        <p:nvPicPr>
          <p:cNvPr id="5" name="Picture 4" descr="Screen shot 2011-02-14 at 9.58.30 PM.png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2"/>
          <a:stretch/>
        </p:blipFill>
        <p:spPr bwMode="auto">
          <a:xfrm>
            <a:off x="152400" y="589755"/>
            <a:ext cx="7696200" cy="5399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267200" y="3048000"/>
            <a:ext cx="4572000" cy="304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943600" y="1524000"/>
            <a:ext cx="1981200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257800" y="2222738"/>
            <a:ext cx="1981200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953000" y="2819400"/>
            <a:ext cx="1981200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10" descr="C:\Users\MyPC\Pictures\Favorite Pics\P10206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048000"/>
            <a:ext cx="4800600" cy="29788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52400" y="5842185"/>
            <a:ext cx="2819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Manderson</a:t>
            </a:r>
            <a:r>
              <a:rPr lang="en-US" dirty="0" smtClean="0"/>
              <a:t>, NOAA, 2010)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84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MyPC\Desktop\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WatercolorSponge/>
                    </a14:imgEffect>
                    <a14:imgEffect>
                      <a14:brightnessContrast bright="-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44"/>
          <a:stretch/>
        </p:blipFill>
        <p:spPr bwMode="auto">
          <a:xfrm>
            <a:off x="-35861" y="1"/>
            <a:ext cx="9179859" cy="6225988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066800"/>
          </a:xfrm>
        </p:spPr>
        <p:txBody>
          <a:bodyPr>
            <a:normAutofit/>
          </a:bodyPr>
          <a:lstStyle/>
          <a:p>
            <a:r>
              <a:rPr lang="en-US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Objective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85800"/>
            <a:ext cx="8534400" cy="5440363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T</a:t>
            </a:r>
            <a:r>
              <a:rPr lang="en-US" sz="2800" b="1" dirty="0" smtClean="0">
                <a:solidFill>
                  <a:schemeClr val="bg1"/>
                </a:solidFill>
              </a:rPr>
              <a:t>o see </a:t>
            </a:r>
            <a:r>
              <a:rPr lang="en-US" sz="2800" b="1" dirty="0" smtClean="0">
                <a:solidFill>
                  <a:schemeClr val="bg1"/>
                </a:solidFill>
              </a:rPr>
              <a:t>how </a:t>
            </a:r>
            <a:r>
              <a:rPr lang="en-US" sz="2800" b="1" dirty="0" smtClean="0">
                <a:solidFill>
                  <a:schemeClr val="bg1"/>
                </a:solidFill>
              </a:rPr>
              <a:t>the cold pool is changing over </a:t>
            </a:r>
            <a:r>
              <a:rPr lang="en-US" sz="2800" b="1" dirty="0" smtClean="0">
                <a:solidFill>
                  <a:schemeClr val="bg1"/>
                </a:solidFill>
              </a:rPr>
              <a:t>time</a:t>
            </a:r>
            <a:endParaRPr lang="en-US" sz="2800" dirty="0">
              <a:solidFill>
                <a:schemeClr val="bg1"/>
              </a:solidFill>
            </a:endParaRPr>
          </a:p>
          <a:p>
            <a:pPr lvl="1"/>
            <a:r>
              <a:rPr lang="en-US" sz="2400" b="1" dirty="0">
                <a:solidFill>
                  <a:schemeClr val="bg1"/>
                </a:solidFill>
              </a:rPr>
              <a:t>in high resolution</a:t>
            </a:r>
            <a:endParaRPr lang="en-US" sz="2400" dirty="0" smtClean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800" b="1" dirty="0" smtClean="0">
              <a:solidFill>
                <a:schemeClr val="bg1"/>
              </a:solidFill>
            </a:endParaRPr>
          </a:p>
          <a:p>
            <a:r>
              <a:rPr lang="en-US" sz="2800" b="1" dirty="0" smtClean="0">
                <a:solidFill>
                  <a:schemeClr val="bg1"/>
                </a:solidFill>
              </a:rPr>
              <a:t>Temperature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Salinity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Area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Location</a:t>
            </a:r>
          </a:p>
          <a:p>
            <a:endParaRPr lang="en-US" sz="2800" dirty="0" smtClean="0">
              <a:solidFill>
                <a:schemeClr val="bg1"/>
              </a:solidFill>
            </a:endParaRPr>
          </a:p>
          <a:p>
            <a:endParaRPr lang="en-US" sz="2800" dirty="0" smtClean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4" name="Picture 4" descr="http://rucool.marine.rutgers.edu/images/stories/cool_data/mab_cold_pool_endurance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30303"/>
              </a:clrFrom>
              <a:clrTo>
                <a:srgbClr val="03030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334452"/>
            <a:ext cx="6629400" cy="5238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 rot="20404112">
            <a:off x="5403772" y="2677641"/>
            <a:ext cx="690094" cy="10278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20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yPC\Desktop\Picture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71"/>
          <a:stretch/>
        </p:blipFill>
        <p:spPr bwMode="auto">
          <a:xfrm>
            <a:off x="0" y="-76200"/>
            <a:ext cx="9144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for Josh yo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6382" r="6288"/>
          <a:stretch/>
        </p:blipFill>
        <p:spPr>
          <a:xfrm>
            <a:off x="3200400" y="2819400"/>
            <a:ext cx="5747657" cy="3506103"/>
          </a:xfrm>
        </p:spPr>
      </p:pic>
      <p:pic>
        <p:nvPicPr>
          <p:cNvPr id="2051" name="Picture 3" descr="C:\Users\MyPC\Documents\Rutgers\Senior\Cold Pool Research\Thesis\Thesis Figures\Figure 2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438"/>
          <a:stretch/>
        </p:blipFill>
        <p:spPr bwMode="auto">
          <a:xfrm>
            <a:off x="4152899" y="-76200"/>
            <a:ext cx="5019676" cy="2743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-290286" y="-246744"/>
            <a:ext cx="4495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Slocum Glider</a:t>
            </a:r>
            <a:endParaRPr lang="en-US" u="sng" dirty="0"/>
          </a:p>
        </p:txBody>
      </p:sp>
      <p:sp>
        <p:nvSpPr>
          <p:cNvPr id="13" name="Content Placeholder 10"/>
          <p:cNvSpPr txBox="1">
            <a:spLocks/>
          </p:cNvSpPr>
          <p:nvPr/>
        </p:nvSpPr>
        <p:spPr>
          <a:xfrm>
            <a:off x="150053" y="609600"/>
            <a:ext cx="4390571" cy="24384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smtClean="0">
                <a:solidFill>
                  <a:schemeClr val="bg1"/>
                </a:solidFill>
              </a:rPr>
              <a:t>Buoyancy driven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Travels underwater in a wave pattern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Uses a CTD sensor to sample the ocean</a:t>
            </a:r>
          </a:p>
          <a:p>
            <a:endParaRPr lang="en-US" sz="2400" dirty="0"/>
          </a:p>
        </p:txBody>
      </p:sp>
      <p:pic>
        <p:nvPicPr>
          <p:cNvPr id="1030" name="Picture 6" descr="C:\Users\MyPC\Desktop\Picture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2288" y="4459288"/>
            <a:ext cx="3951288" cy="308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147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4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371600" y="-304800"/>
            <a:ext cx="8229600" cy="1143000"/>
          </a:xfrm>
        </p:spPr>
        <p:txBody>
          <a:bodyPr>
            <a:normAutofit/>
          </a:bodyPr>
          <a:lstStyle/>
          <a:p>
            <a:r>
              <a:rPr lang="en-US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Sample Glider Transect</a:t>
            </a:r>
            <a:endParaRPr lang="en-US" dirty="0"/>
          </a:p>
        </p:txBody>
      </p:sp>
      <p:pic>
        <p:nvPicPr>
          <p:cNvPr id="4098" name="Picture 2" descr="C:\Users\MyPC\Documents\Rutgers\Senior\Cold Pool Research\Thesis\Thesis Figures\Figure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09600"/>
            <a:ext cx="5861116" cy="6072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4" descr="http://rucool.marine.rutgers.edu/images/stories/cool_data/mab_cold_pool_endurance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30303"/>
              </a:clrFrom>
              <a:clrTo>
                <a:srgbClr val="03030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574" y="-7783"/>
            <a:ext cx="2806201" cy="2217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60120" y="685800"/>
            <a:ext cx="762000" cy="2819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0</a:t>
            </a:r>
          </a:p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50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100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60120" y="3657600"/>
            <a:ext cx="762000" cy="2819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0</a:t>
            </a:r>
          </a:p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50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100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723900"/>
            <a:ext cx="762000" cy="2819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Depth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(m)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500" y="3811683"/>
            <a:ext cx="762000" cy="2819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Depth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(m)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37360" y="2788920"/>
            <a:ext cx="4754880" cy="259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0km                               60km                          120km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752600" y="5836920"/>
            <a:ext cx="4754880" cy="259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0km                               60km                          120km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722120" y="3550920"/>
            <a:ext cx="4754880" cy="259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Salinity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722120" y="609600"/>
            <a:ext cx="4754880" cy="1371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Temperature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722120" y="3246120"/>
            <a:ext cx="4754880" cy="259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4</a:t>
            </a:r>
            <a:r>
              <a:rPr lang="en-US" baseline="30000" dirty="0" smtClean="0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C</a:t>
            </a:r>
            <a:r>
              <a:rPr lang="en-US" dirty="0" smtClean="0">
                <a:solidFill>
                  <a:schemeClr val="tx1"/>
                </a:solidFill>
              </a:rPr>
              <a:t>                                 10</a:t>
            </a:r>
            <a:r>
              <a:rPr lang="en-US" baseline="30000" dirty="0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C</a:t>
            </a:r>
            <a:r>
              <a:rPr lang="en-US" dirty="0" smtClean="0">
                <a:solidFill>
                  <a:schemeClr val="tx1"/>
                </a:solidFill>
              </a:rPr>
              <a:t>                               15</a:t>
            </a:r>
            <a:r>
              <a:rPr lang="en-US" baseline="30000" dirty="0" smtClean="0">
                <a:solidFill>
                  <a:schemeClr val="tx1"/>
                </a:solidFill>
              </a:rPr>
              <a:t>o</a:t>
            </a:r>
            <a:r>
              <a:rPr lang="en-US" dirty="0" smtClean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6" name="Rectangle 5"/>
          <p:cNvSpPr/>
          <p:nvPr/>
        </p:nvSpPr>
        <p:spPr>
          <a:xfrm>
            <a:off x="1722120" y="6292334"/>
            <a:ext cx="478536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30ppt  	  	      33ppt                        36ppt</a:t>
            </a:r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7608726" y="533400"/>
            <a:ext cx="392274" cy="4914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98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/>
          <p:cNvCxnSpPr/>
          <p:nvPr/>
        </p:nvCxnSpPr>
        <p:spPr>
          <a:xfrm>
            <a:off x="0" y="2133600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6" name="Picture 2" descr="http://oceanexplorer.noaa.gov/explorations/08thunderbay/logs/sept9/media/data_02_6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9744"/>
            <a:ext cx="1850571" cy="24910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-26670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Measuring the Cold Pool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2514600" y="2057400"/>
            <a:ext cx="1828800" cy="553358"/>
          </a:xfrm>
        </p:spPr>
        <p:txBody>
          <a:bodyPr>
            <a:normAutofit/>
          </a:bodyPr>
          <a:lstStyle/>
          <a:p>
            <a:r>
              <a:rPr lang="en-US" u="sng" dirty="0" smtClean="0"/>
              <a:t>Traditional</a:t>
            </a:r>
            <a:endParaRPr lang="en-US" u="sng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-25400" y="2895600"/>
            <a:ext cx="4497388" cy="2895600"/>
          </a:xfrm>
        </p:spPr>
        <p:txBody>
          <a:bodyPr>
            <a:normAutofit/>
          </a:bodyPr>
          <a:lstStyle/>
          <a:p>
            <a:r>
              <a:rPr lang="en-US" dirty="0" smtClean="0"/>
              <a:t>Expensive to charter a boat</a:t>
            </a:r>
          </a:p>
          <a:p>
            <a:r>
              <a:rPr lang="en-US" dirty="0"/>
              <a:t>Scientists have to go out to sea</a:t>
            </a:r>
          </a:p>
          <a:p>
            <a:r>
              <a:rPr lang="en-US" dirty="0" smtClean="0"/>
              <a:t>Large data gaps</a:t>
            </a:r>
          </a:p>
          <a:p>
            <a:pPr lvl="1"/>
            <a:r>
              <a:rPr lang="en-US" dirty="0" smtClean="0"/>
              <a:t> distance between measurements</a:t>
            </a:r>
          </a:p>
          <a:p>
            <a:pPr marL="457200" lvl="1" indent="0">
              <a:buNone/>
            </a:pPr>
            <a:r>
              <a:rPr lang="en-US" dirty="0"/>
              <a:t> </a:t>
            </a:r>
            <a:r>
              <a:rPr lang="en-US" dirty="0" smtClean="0"/>
              <a:t>    (~10km resolution)</a:t>
            </a:r>
          </a:p>
          <a:p>
            <a:pPr lvl="1"/>
            <a:r>
              <a:rPr lang="en-US" dirty="0" smtClean="0"/>
              <a:t>Time between measurements</a:t>
            </a:r>
          </a:p>
          <a:p>
            <a:pPr marL="457200" lvl="1" indent="0">
              <a:buNone/>
            </a:pPr>
            <a:r>
              <a:rPr lang="en-US" dirty="0" smtClean="0"/>
              <a:t>     (months to years)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3"/>
          </p:nvPr>
        </p:nvSpPr>
        <p:spPr>
          <a:xfrm>
            <a:off x="5181600" y="2133600"/>
            <a:ext cx="877888" cy="440191"/>
          </a:xfrm>
        </p:spPr>
        <p:txBody>
          <a:bodyPr>
            <a:normAutofit lnSpcReduction="10000"/>
          </a:bodyPr>
          <a:lstStyle/>
          <a:p>
            <a:r>
              <a:rPr lang="en-US" u="sng" dirty="0" smtClean="0"/>
              <a:t>NEW</a:t>
            </a:r>
            <a:endParaRPr lang="en-US" u="sng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5025" y="2873829"/>
            <a:ext cx="4651375" cy="3222171"/>
          </a:xfrm>
        </p:spPr>
        <p:txBody>
          <a:bodyPr>
            <a:normAutofit/>
          </a:bodyPr>
          <a:lstStyle/>
          <a:p>
            <a:r>
              <a:rPr lang="en-US" dirty="0" smtClean="0"/>
              <a:t>Less expensive method of sampling</a:t>
            </a:r>
          </a:p>
          <a:p>
            <a:r>
              <a:rPr lang="en-US" dirty="0"/>
              <a:t>R</a:t>
            </a:r>
            <a:r>
              <a:rPr lang="en-US" dirty="0" smtClean="0"/>
              <a:t>obot is at </a:t>
            </a:r>
            <a:r>
              <a:rPr lang="en-US" dirty="0"/>
              <a:t>sea</a:t>
            </a:r>
          </a:p>
          <a:p>
            <a:r>
              <a:rPr lang="en-US" dirty="0" smtClean="0"/>
              <a:t>Cohesive sampling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(100m resolution)</a:t>
            </a:r>
          </a:p>
          <a:p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0" y="2133600"/>
            <a:ext cx="0" cy="41148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8" name="Picture 4" descr="http://coseenow.net/ross-sea/files/2010/08/tools_glider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7" r="13715"/>
          <a:stretch/>
        </p:blipFill>
        <p:spPr bwMode="auto">
          <a:xfrm>
            <a:off x="6553200" y="705756"/>
            <a:ext cx="2452915" cy="19050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995716" y="856288"/>
            <a:ext cx="46191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Difficult to </a:t>
            </a:r>
            <a:r>
              <a:rPr lang="en-US" sz="2400" dirty="0"/>
              <a:t>measure </a:t>
            </a:r>
            <a:r>
              <a:rPr lang="en-US" sz="2400" dirty="0" smtClean="0"/>
              <a:t>because it is subsurface and highly </a:t>
            </a:r>
            <a:r>
              <a:rPr lang="en-US" sz="2400" dirty="0"/>
              <a:t>variable in time and space</a:t>
            </a:r>
          </a:p>
        </p:txBody>
      </p:sp>
    </p:spTree>
    <p:extLst>
      <p:ext uri="{BB962C8B-B14F-4D97-AF65-F5344CB8AC3E}">
        <p14:creationId xmlns:p14="http://schemas.microsoft.com/office/powerpoint/2010/main" val="281990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/>
          <p:cNvCxnSpPr/>
          <p:nvPr/>
        </p:nvCxnSpPr>
        <p:spPr>
          <a:xfrm>
            <a:off x="0" y="2133600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6" name="Picture 2" descr="http://oceanexplorer.noaa.gov/explorations/08thunderbay/logs/sept9/media/data_02_6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9744"/>
            <a:ext cx="1850571" cy="24910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-26670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Measuring the Cold Pool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2895600" y="2057400"/>
            <a:ext cx="685800" cy="477157"/>
          </a:xfrm>
        </p:spPr>
        <p:txBody>
          <a:bodyPr>
            <a:normAutofit fontScale="92500"/>
          </a:bodyPr>
          <a:lstStyle/>
          <a:p>
            <a:r>
              <a:rPr lang="en-US" u="sng" dirty="0" smtClean="0"/>
              <a:t>OLD</a:t>
            </a:r>
            <a:endParaRPr lang="en-US" u="sng" dirty="0"/>
          </a:p>
        </p:txBody>
      </p:sp>
      <p:pic>
        <p:nvPicPr>
          <p:cNvPr id="1029" name="Picture 5" descr="C:\Users\MyPC\Documents\Rutgers\Senior\Cold Pool Research\Thesis\Binned E-Line Plots\ru01_2010_08_trans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2"/>
          <a:stretch/>
        </p:blipFill>
        <p:spPr bwMode="auto">
          <a:xfrm>
            <a:off x="4800600" y="2971800"/>
            <a:ext cx="4572000" cy="32070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12" name="Text Placeholder 11"/>
          <p:cNvSpPr>
            <a:spLocks noGrp="1"/>
          </p:cNvSpPr>
          <p:nvPr>
            <p:ph type="body" sz="quarter" idx="3"/>
          </p:nvPr>
        </p:nvSpPr>
        <p:spPr>
          <a:xfrm>
            <a:off x="5181600" y="2133600"/>
            <a:ext cx="877888" cy="440191"/>
          </a:xfrm>
        </p:spPr>
        <p:txBody>
          <a:bodyPr>
            <a:normAutofit lnSpcReduction="10000"/>
          </a:bodyPr>
          <a:lstStyle/>
          <a:p>
            <a:r>
              <a:rPr lang="en-US" u="sng" dirty="0" smtClean="0"/>
              <a:t>NEW</a:t>
            </a:r>
            <a:endParaRPr lang="en-US" u="sng" dirty="0"/>
          </a:p>
        </p:txBody>
      </p:sp>
      <p:pic>
        <p:nvPicPr>
          <p:cNvPr id="1028" name="Picture 4" descr="http://coseenow.net/ross-sea/files/2010/08/tools_glider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7" r="13715"/>
          <a:stretch/>
        </p:blipFill>
        <p:spPr bwMode="auto">
          <a:xfrm>
            <a:off x="6553200" y="705756"/>
            <a:ext cx="2452915" cy="19050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495800" y="2971800"/>
            <a:ext cx="533400" cy="2438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0</a:t>
            </a:r>
          </a:p>
          <a:p>
            <a:pPr algn="ctr"/>
            <a:endParaRPr lang="en-US" sz="1600" dirty="0" smtClean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 smtClean="0">
              <a:solidFill>
                <a:schemeClr val="tx1"/>
              </a:solidFill>
            </a:endParaRP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50</a:t>
            </a:r>
          </a:p>
          <a:p>
            <a:pPr algn="ctr"/>
            <a:endParaRPr lang="en-US" sz="1600" dirty="0" smtClean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100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0" y="2133600"/>
            <a:ext cx="0" cy="41148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1995716" y="856288"/>
            <a:ext cx="46191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Difficult </a:t>
            </a:r>
            <a:r>
              <a:rPr lang="en-US" sz="2400" dirty="0" smtClean="0"/>
              <a:t>to </a:t>
            </a:r>
            <a:r>
              <a:rPr lang="en-US" sz="2400" dirty="0"/>
              <a:t>measure </a:t>
            </a:r>
            <a:r>
              <a:rPr lang="en-US" sz="2400" dirty="0" smtClean="0"/>
              <a:t>because it is subsurface and highly </a:t>
            </a:r>
            <a:r>
              <a:rPr lang="en-US" sz="2400" dirty="0"/>
              <a:t>variable in time and space</a:t>
            </a:r>
          </a:p>
        </p:txBody>
      </p:sp>
      <p:pic>
        <p:nvPicPr>
          <p:cNvPr id="6147" name="Picture 3" descr="C:\Users\MyPC\Desktop\Old Cold Pool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10758"/>
            <a:ext cx="4745034" cy="3585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667000" y="4114800"/>
            <a:ext cx="12954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Sea Floor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56843" y="5410200"/>
            <a:ext cx="16431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Castelao</a:t>
            </a:r>
            <a:r>
              <a:rPr lang="en-US" dirty="0" smtClean="0"/>
              <a:t> 2008)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17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yPC\Desktop\ru01_2010_08_trans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690" r="14413" b="50208"/>
          <a:stretch/>
        </p:blipFill>
        <p:spPr bwMode="auto">
          <a:xfrm>
            <a:off x="0" y="0"/>
            <a:ext cx="9144000" cy="625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Available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6598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4000" b="1" dirty="0" smtClean="0">
                <a:solidFill>
                  <a:schemeClr val="bg1"/>
                </a:solidFill>
              </a:rPr>
              <a:t>Glider Data:</a:t>
            </a:r>
          </a:p>
          <a:p>
            <a:r>
              <a:rPr lang="en-US" sz="3600" dirty="0" smtClean="0">
                <a:solidFill>
                  <a:schemeClr val="bg1"/>
                </a:solidFill>
              </a:rPr>
              <a:t>5 years from </a:t>
            </a:r>
            <a:r>
              <a:rPr lang="en-US" sz="3600" dirty="0" smtClean="0">
                <a:solidFill>
                  <a:schemeClr val="bg1"/>
                </a:solidFill>
              </a:rPr>
              <a:t>2007 through 2011</a:t>
            </a:r>
          </a:p>
          <a:p>
            <a:r>
              <a:rPr lang="en-US" sz="3600" dirty="0" smtClean="0">
                <a:solidFill>
                  <a:schemeClr val="bg1"/>
                </a:solidFill>
              </a:rPr>
              <a:t>Focus in June </a:t>
            </a:r>
            <a:r>
              <a:rPr lang="en-US" sz="3600" dirty="0">
                <a:solidFill>
                  <a:schemeClr val="bg1"/>
                </a:solidFill>
              </a:rPr>
              <a:t>through October </a:t>
            </a:r>
            <a:endParaRPr lang="en-US" sz="3600" dirty="0" smtClean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26 </a:t>
            </a:r>
            <a:r>
              <a:rPr lang="en-US" sz="3600" dirty="0" smtClean="0">
                <a:solidFill>
                  <a:schemeClr val="bg1"/>
                </a:solidFill>
              </a:rPr>
              <a:t>transects</a:t>
            </a:r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 smtClean="0">
                <a:solidFill>
                  <a:schemeClr val="bg1"/>
                </a:solidFill>
              </a:rPr>
              <a:t>7 different gliders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7171" name="Picture 3" descr="C:\Users\MyPC\Pictures\Favorite Pics\P102085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5503"/>
          <a:stretch/>
        </p:blipFill>
        <p:spPr bwMode="auto">
          <a:xfrm>
            <a:off x="4418576" y="2819400"/>
            <a:ext cx="4573024" cy="335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3904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76200" y="299828"/>
            <a:ext cx="3276600" cy="5643772"/>
          </a:xfrm>
          <a:prstGeom prst="roundRect">
            <a:avLst>
              <a:gd name="adj" fmla="val 0"/>
            </a:avLst>
          </a:prstGeom>
          <a:solidFill>
            <a:schemeClr val="accent1">
              <a:alpha val="8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90" name="Picture 11" descr="C:\Users\MyPC\Desktop\matla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89" r="12518" b="97180"/>
          <a:stretch/>
        </p:blipFill>
        <p:spPr bwMode="auto">
          <a:xfrm>
            <a:off x="-218127" y="0"/>
            <a:ext cx="9362127" cy="16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321669"/>
            <a:ext cx="3581400" cy="897531"/>
          </a:xfrm>
        </p:spPr>
        <p:txBody>
          <a:bodyPr>
            <a:noAutofit/>
          </a:bodyPr>
          <a:lstStyle/>
          <a:p>
            <a:r>
              <a:rPr lang="en-US" sz="3900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Data </a:t>
            </a:r>
            <a:br>
              <a:rPr lang="en-US" sz="3900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sz="3900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Transformation</a:t>
            </a:r>
            <a:endParaRPr lang="en-US" sz="39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41435"/>
            <a:ext cx="3459842" cy="4906965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Gather all of the glider data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Collapse the data onto a single line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Find whole transects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Grab data from the transects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Use metrics to plot data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pic>
        <p:nvPicPr>
          <p:cNvPr id="3082" name="Picture 10" descr="C:\Users\MyPC\Documents\Rutgers\Senior\Cold Pool Research\Thesis\Binned E-Line Plots\ru22_2011_08_trans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41"/>
          <a:stretch/>
        </p:blipFill>
        <p:spPr bwMode="auto">
          <a:xfrm>
            <a:off x="3439391" y="3352800"/>
            <a:ext cx="5642595" cy="2792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MyPC\Desktop\Binned Ma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06272"/>
            <a:ext cx="5381625" cy="3046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044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905000" y="-304800"/>
            <a:ext cx="8229600" cy="1143000"/>
          </a:xfrm>
        </p:spPr>
        <p:txBody>
          <a:bodyPr/>
          <a:lstStyle/>
          <a:p>
            <a:r>
              <a:rPr lang="en-US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Cold Pool Metrics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52400" y="808038"/>
            <a:ext cx="4040188" cy="639762"/>
          </a:xfrm>
        </p:spPr>
        <p:txBody>
          <a:bodyPr/>
          <a:lstStyle/>
          <a:p>
            <a:r>
              <a:rPr lang="en-US" dirty="0"/>
              <a:t>4 different metrics</a:t>
            </a:r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61996" y="0"/>
            <a:ext cx="1679575" cy="3951288"/>
          </a:xfrm>
        </p:spPr>
        <p:txBody>
          <a:bodyPr>
            <a:normAutofit/>
          </a:bodyPr>
          <a:lstStyle/>
          <a:p>
            <a:r>
              <a:rPr lang="en-US" dirty="0"/>
              <a:t>Location</a:t>
            </a:r>
          </a:p>
          <a:p>
            <a:r>
              <a:rPr lang="en-US" dirty="0" smtClean="0"/>
              <a:t>Area</a:t>
            </a:r>
            <a:endParaRPr lang="en-US" sz="2800" dirty="0"/>
          </a:p>
          <a:p>
            <a:endParaRPr lang="en-US" sz="2800" dirty="0"/>
          </a:p>
        </p:txBody>
      </p:sp>
      <p:pic>
        <p:nvPicPr>
          <p:cNvPr id="1027" name="Picture 3" descr="C:\Users\MyPC\Desktop\Metrics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1" y="1066801"/>
            <a:ext cx="9838265" cy="5534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6019800" y="0"/>
            <a:ext cx="3276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Average Temperature</a:t>
            </a:r>
            <a:endParaRPr lang="en-US" sz="240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/>
              <a:t>Average Salinity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5711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Location</a:t>
            </a:r>
            <a:endParaRPr lang="en-US" dirty="0"/>
          </a:p>
        </p:txBody>
      </p:sp>
      <p:pic>
        <p:nvPicPr>
          <p:cNvPr id="7170" name="Picture 2" descr="C:\Users\MyPC\Desktop\ru01_2010_08_trans4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0" r="5382" b="3395"/>
          <a:stretch/>
        </p:blipFill>
        <p:spPr bwMode="auto">
          <a:xfrm>
            <a:off x="1143000" y="838200"/>
            <a:ext cx="8193152" cy="521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3190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yPC\Desktop\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87"/>
          <a:stretch/>
        </p:blipFill>
        <p:spPr bwMode="auto">
          <a:xfrm>
            <a:off x="0" y="-21235"/>
            <a:ext cx="9144000" cy="622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3886200" y="152400"/>
            <a:ext cx="6400800" cy="17526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Mid-Atlantic </a:t>
            </a:r>
          </a:p>
          <a:p>
            <a:pPr marL="0" indent="0" algn="ctr">
              <a:buNone/>
            </a:pP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Bight</a:t>
            </a:r>
            <a:endParaRPr lang="en-US" sz="5400" b="1" u="sng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2514600" y="2590800"/>
            <a:ext cx="685800" cy="4572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075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MyPC\Desktop\Location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09171"/>
            <a:ext cx="9296400" cy="536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Location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838200"/>
            <a:ext cx="1219200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 smtClean="0"/>
          </a:p>
          <a:p>
            <a:r>
              <a:rPr lang="en-US" sz="2000" dirty="0" smtClean="0">
                <a:solidFill>
                  <a:srgbClr val="0070C0"/>
                </a:solidFill>
              </a:rPr>
              <a:t>Inshore</a:t>
            </a:r>
          </a:p>
          <a:p>
            <a:r>
              <a:rPr lang="en-US" sz="2000" dirty="0" smtClean="0">
                <a:solidFill>
                  <a:srgbClr val="0070C0"/>
                </a:solidFill>
              </a:rPr>
              <a:t>Distance</a:t>
            </a:r>
          </a:p>
          <a:p>
            <a:endParaRPr lang="en-US" sz="600" dirty="0" smtClean="0"/>
          </a:p>
          <a:p>
            <a:endParaRPr lang="en-US" dirty="0"/>
          </a:p>
          <a:p>
            <a:r>
              <a:rPr lang="en-US" sz="2000" dirty="0" smtClean="0">
                <a:solidFill>
                  <a:srgbClr val="FF0000"/>
                </a:solidFill>
              </a:rPr>
              <a:t>Offshore 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Distance</a:t>
            </a:r>
            <a:endParaRPr lang="en-US" sz="2000" dirty="0">
              <a:solidFill>
                <a:srgbClr val="FF0000"/>
              </a:solidFill>
            </a:endParaRPr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990600" y="1524000"/>
            <a:ext cx="419100" cy="15240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990600" y="2362200"/>
            <a:ext cx="419100" cy="152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699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MyPC\Desktop\Location2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752600"/>
            <a:ext cx="8915400" cy="447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057400" y="-316622"/>
            <a:ext cx="8229600" cy="1143000"/>
          </a:xfrm>
        </p:spPr>
        <p:txBody>
          <a:bodyPr/>
          <a:lstStyle/>
          <a:p>
            <a:r>
              <a:rPr lang="en-US" b="1" u="sng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Results: </a:t>
            </a:r>
            <a:r>
              <a:rPr lang="en-US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Location</a:t>
            </a:r>
            <a:endParaRPr lang="en-US" dirty="0"/>
          </a:p>
        </p:txBody>
      </p:sp>
      <p:pic>
        <p:nvPicPr>
          <p:cNvPr id="4" name="Picture 2" descr="C:\Users\MyPC\Desktop\Location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2"/>
          <a:stretch/>
        </p:blipFill>
        <p:spPr bwMode="auto">
          <a:xfrm>
            <a:off x="5943600" y="76200"/>
            <a:ext cx="3440697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6200"/>
            <a:ext cx="1752600" cy="1500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62000"/>
            <a:ext cx="2281086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5638800"/>
            <a:ext cx="4572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181600"/>
            <a:ext cx="533400" cy="1050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20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76200" y="1371600"/>
            <a:ext cx="723900" cy="1050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140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447800" y="5249862"/>
            <a:ext cx="76200" cy="841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371600" y="5554662"/>
            <a:ext cx="76200" cy="841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499616" y="5504688"/>
            <a:ext cx="76200" cy="841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371600" y="5402262"/>
            <a:ext cx="76200" cy="841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352800" y="5181600"/>
            <a:ext cx="76200" cy="841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505200" y="4792662"/>
            <a:ext cx="76200" cy="841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505200" y="4114800"/>
            <a:ext cx="76200" cy="841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566160" y="4206240"/>
            <a:ext cx="76200" cy="841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4724400" y="5173662"/>
            <a:ext cx="76200" cy="841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675120" y="4535424"/>
            <a:ext cx="76200" cy="841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858000" y="2971800"/>
            <a:ext cx="76200" cy="841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6629400" y="5326062"/>
            <a:ext cx="76200" cy="841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553200" y="5410200"/>
            <a:ext cx="76200" cy="841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6629400" y="5486400"/>
            <a:ext cx="76200" cy="841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8229600" y="5638800"/>
            <a:ext cx="76200" cy="841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8382000" y="4724400"/>
            <a:ext cx="76200" cy="841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8382000" y="4038600"/>
            <a:ext cx="76200" cy="841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8382000" y="2667000"/>
            <a:ext cx="76200" cy="8413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8382000" y="2514600"/>
            <a:ext cx="76200" cy="8413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8229600" y="2125662"/>
            <a:ext cx="76200" cy="8413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876288" y="2834640"/>
            <a:ext cx="76200" cy="8413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6629400" y="2743200"/>
            <a:ext cx="76200" cy="8413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6553200" y="2811462"/>
            <a:ext cx="76200" cy="8413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629400" y="2362200"/>
            <a:ext cx="76200" cy="8413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6705600" y="2278062"/>
            <a:ext cx="76200" cy="8413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1508760" y="2286000"/>
            <a:ext cx="76200" cy="8413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3352800" y="2590800"/>
            <a:ext cx="76200" cy="8413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3276600" y="2735262"/>
            <a:ext cx="76200" cy="8413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3352800" y="2895600"/>
            <a:ext cx="76200" cy="8413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3352800" y="3268662"/>
            <a:ext cx="76200" cy="8413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844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yPC\Desktop\ru01_2010_08_trans4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0" r="5382" b="7129"/>
          <a:stretch/>
        </p:blipFill>
        <p:spPr bwMode="auto">
          <a:xfrm>
            <a:off x="-152399" y="609598"/>
            <a:ext cx="9352435" cy="5596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Area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91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Area</a:t>
            </a:r>
            <a:endParaRPr lang="en-US" dirty="0"/>
          </a:p>
        </p:txBody>
      </p:sp>
      <p:pic>
        <p:nvPicPr>
          <p:cNvPr id="6146" name="Picture 2" descr="C:\Users\MyPC\Desktop\Area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3" t="3164" r="6851" b="6751"/>
          <a:stretch/>
        </p:blipFill>
        <p:spPr bwMode="auto">
          <a:xfrm>
            <a:off x="0" y="825500"/>
            <a:ext cx="9004300" cy="542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62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438400" y="-228600"/>
            <a:ext cx="8229600" cy="1143000"/>
          </a:xfrm>
        </p:spPr>
        <p:txBody>
          <a:bodyPr/>
          <a:lstStyle/>
          <a:p>
            <a:r>
              <a:rPr lang="en-US" b="1" u="sng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Results: </a:t>
            </a:r>
            <a:r>
              <a:rPr lang="en-US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Area</a:t>
            </a:r>
            <a:endParaRPr lang="en-US" dirty="0"/>
          </a:p>
        </p:txBody>
      </p:sp>
      <p:pic>
        <p:nvPicPr>
          <p:cNvPr id="4" name="Picture 2" descr="C:\Users\MyPC\Desktop\Area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3" t="3164" r="6851" b="6751"/>
          <a:stretch/>
        </p:blipFill>
        <p:spPr bwMode="auto">
          <a:xfrm>
            <a:off x="6834592" y="29029"/>
            <a:ext cx="2298522" cy="138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9915"/>
            <a:ext cx="1752600" cy="1500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21" name="Picture 5" descr="C:\Users\MyPC\Desktop\Area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" y="1295400"/>
            <a:ext cx="8759372" cy="489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4892675"/>
            <a:ext cx="533400" cy="1050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0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63500" y="1066800"/>
            <a:ext cx="596900" cy="1050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4.5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1295400" y="2057400"/>
            <a:ext cx="76200" cy="841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295400" y="2438400"/>
            <a:ext cx="76200" cy="841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400800" y="3040062"/>
            <a:ext cx="76200" cy="841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400800" y="3310128"/>
            <a:ext cx="76200" cy="841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6324600" y="3725862"/>
            <a:ext cx="76200" cy="841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400800" y="3878262"/>
            <a:ext cx="76200" cy="841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7924800" y="3124200"/>
            <a:ext cx="76200" cy="841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629400" y="5402262"/>
            <a:ext cx="76200" cy="841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3200400" y="4183062"/>
            <a:ext cx="76200" cy="841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8077200" y="4343400"/>
            <a:ext cx="76200" cy="841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8092440" y="4640262"/>
            <a:ext cx="76200" cy="841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638800" y="2362200"/>
            <a:ext cx="2806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Area Shrinking .34km</a:t>
            </a:r>
            <a:r>
              <a:rPr lang="en-US" baseline="30000" dirty="0" smtClean="0"/>
              <a:t>2</a:t>
            </a:r>
            <a:r>
              <a:rPr lang="en-US" dirty="0" smtClean="0"/>
              <a:t> /year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646209" y="2069068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r>
              <a:rPr lang="en-US" baseline="30000" dirty="0" smtClean="0"/>
              <a:t>2</a:t>
            </a:r>
            <a:r>
              <a:rPr lang="en-US" dirty="0" smtClean="0"/>
              <a:t>=.3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51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Average Temperature</a:t>
            </a:r>
            <a:endParaRPr lang="en-US" dirty="0"/>
          </a:p>
        </p:txBody>
      </p:sp>
      <p:pic>
        <p:nvPicPr>
          <p:cNvPr id="6146" name="Picture 2" descr="C:\Users\MyPC\Desktop\Area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3" t="3164" r="6851" b="6751"/>
          <a:stretch/>
        </p:blipFill>
        <p:spPr bwMode="auto">
          <a:xfrm>
            <a:off x="0" y="825500"/>
            <a:ext cx="9004300" cy="542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33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yPC\Desktop\ru01_2010_08_trans4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0" r="5382" b="7129"/>
          <a:stretch/>
        </p:blipFill>
        <p:spPr bwMode="auto">
          <a:xfrm>
            <a:off x="-152399" y="609598"/>
            <a:ext cx="9352435" cy="5596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Average Temperature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21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MyPC\Desktop\Temp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447800"/>
            <a:ext cx="8763000" cy="4891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0" y="-228600"/>
            <a:ext cx="8229600" cy="1143000"/>
          </a:xfrm>
        </p:spPr>
        <p:txBody>
          <a:bodyPr/>
          <a:lstStyle/>
          <a:p>
            <a:r>
              <a:rPr lang="en-US" b="1" u="sng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Results: </a:t>
            </a:r>
            <a:r>
              <a:rPr lang="en-US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Temperature</a:t>
            </a:r>
            <a:endParaRPr lang="en-US" dirty="0"/>
          </a:p>
        </p:txBody>
      </p:sp>
      <p:pic>
        <p:nvPicPr>
          <p:cNvPr id="4" name="Picture 2" descr="C:\Users\MyPC\Desktop\Area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3" t="3164" r="6851" b="6751"/>
          <a:stretch/>
        </p:blipFill>
        <p:spPr bwMode="auto">
          <a:xfrm>
            <a:off x="6866566" y="0"/>
            <a:ext cx="2277434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9915"/>
            <a:ext cx="1752600" cy="1500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28600" y="5121275"/>
            <a:ext cx="533400" cy="1050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7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200" y="1295400"/>
            <a:ext cx="533400" cy="1050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10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8077200" y="3192462"/>
            <a:ext cx="76200" cy="841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8153400" y="3268662"/>
            <a:ext cx="76200" cy="841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982712" y="3474720"/>
            <a:ext cx="76200" cy="841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705600" y="1905000"/>
            <a:ext cx="76200" cy="841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400800" y="3581400"/>
            <a:ext cx="76200" cy="841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6477000" y="3649662"/>
            <a:ext cx="76200" cy="841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477000" y="3878262"/>
            <a:ext cx="76200" cy="841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400800" y="4038600"/>
            <a:ext cx="76200" cy="841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3352800" y="3497262"/>
            <a:ext cx="76200" cy="841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1447800" y="4800600"/>
            <a:ext cx="76200" cy="841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1524000" y="4876800"/>
            <a:ext cx="76200" cy="841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491067" y="2349956"/>
            <a:ext cx="3024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Temp Increasing by .25</a:t>
            </a:r>
            <a:r>
              <a:rPr lang="en-US" baseline="30000" dirty="0" smtClean="0"/>
              <a:t>o</a:t>
            </a:r>
            <a:r>
              <a:rPr lang="en-US" dirty="0" smtClean="0"/>
              <a:t>C/Year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471789" y="2121465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r>
              <a:rPr lang="en-US" baseline="30000" dirty="0" smtClean="0"/>
              <a:t>2</a:t>
            </a:r>
            <a:r>
              <a:rPr lang="en-US" dirty="0" smtClean="0"/>
              <a:t>=.35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51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Average Salinity</a:t>
            </a:r>
            <a:endParaRPr lang="en-US" dirty="0"/>
          </a:p>
        </p:txBody>
      </p:sp>
      <p:pic>
        <p:nvPicPr>
          <p:cNvPr id="13315" name="Picture 3" descr="C:\Users\MyPC\Desktop\sal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09601"/>
            <a:ext cx="9144000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33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Average Salinity</a:t>
            </a:r>
            <a:endParaRPr lang="en-US" dirty="0"/>
          </a:p>
        </p:txBody>
      </p:sp>
      <p:pic>
        <p:nvPicPr>
          <p:cNvPr id="12290" name="Picture 2" descr="C:\Users\MyPC\Documents\Rutgers\Senior\Cold Pool Research\Thesis\Binned E-Line Plots\ru01_2010_08_slainity_trans4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581025"/>
            <a:ext cx="10439400" cy="587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221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yPC\Desktop\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87"/>
          <a:stretch/>
        </p:blipFill>
        <p:spPr bwMode="auto">
          <a:xfrm>
            <a:off x="0" y="-21235"/>
            <a:ext cx="9144000" cy="622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3886200" y="76200"/>
            <a:ext cx="6400800" cy="152400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Mid-Atlantic </a:t>
            </a:r>
          </a:p>
          <a:p>
            <a:pPr marL="0" indent="0" algn="ctr">
              <a:buNone/>
            </a:pP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Bight</a:t>
            </a:r>
            <a:endParaRPr lang="en-US" sz="5400" b="1" u="sng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2514600" y="2590800"/>
            <a:ext cx="685800" cy="4572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989529"/>
            <a:ext cx="6419850" cy="4868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5181600" y="3276600"/>
            <a:ext cx="76200" cy="6096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781800" y="1566958"/>
            <a:ext cx="2133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River Inputs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err="1" smtClean="0">
                <a:solidFill>
                  <a:schemeClr val="bg1"/>
                </a:solidFill>
              </a:rPr>
              <a:t>Eline</a:t>
            </a:r>
            <a:endParaRPr lang="en-US" sz="24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sz="24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57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C:\Users\MyPC\Desktop\Sal2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04962"/>
            <a:ext cx="8804874" cy="471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33600" y="-228600"/>
            <a:ext cx="8229600" cy="1143000"/>
          </a:xfrm>
        </p:spPr>
        <p:txBody>
          <a:bodyPr/>
          <a:lstStyle/>
          <a:p>
            <a:r>
              <a:rPr lang="en-US" b="1" u="sng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Results: </a:t>
            </a:r>
            <a:r>
              <a:rPr lang="en-US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Salinity</a:t>
            </a:r>
            <a:endParaRPr lang="en-US" dirty="0"/>
          </a:p>
        </p:txBody>
      </p:sp>
      <p:pic>
        <p:nvPicPr>
          <p:cNvPr id="4" name="Picture 3" descr="C:\Users\MyPC\Desktop\sal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737" y="0"/>
            <a:ext cx="2767263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637" y="39915"/>
            <a:ext cx="1752600" cy="1500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-152400" y="5273675"/>
            <a:ext cx="857250" cy="1050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32.6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152400" y="1447800"/>
            <a:ext cx="857250" cy="1050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33.3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3505200" y="4724400"/>
            <a:ext cx="76200" cy="841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524000" y="3505200"/>
            <a:ext cx="76200" cy="841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676400" y="2971800"/>
            <a:ext cx="76200" cy="841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858000" y="4335462"/>
            <a:ext cx="76200" cy="841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705600" y="5326062"/>
            <a:ext cx="76200" cy="841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553200" y="5554662"/>
            <a:ext cx="76200" cy="841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6629400" y="5562600"/>
            <a:ext cx="76200" cy="841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705600" y="5638800"/>
            <a:ext cx="76200" cy="841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8153400" y="5486400"/>
            <a:ext cx="76200" cy="841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8305800" y="5181600"/>
            <a:ext cx="76200" cy="841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8382000" y="5257800"/>
            <a:ext cx="76200" cy="841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307564" y="2665969"/>
            <a:ext cx="2643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Freshening by .1ppt / year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53939" y="2362200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r>
              <a:rPr lang="en-US" baseline="30000" dirty="0" smtClean="0"/>
              <a:t>2</a:t>
            </a:r>
            <a:r>
              <a:rPr lang="en-US" dirty="0" smtClean="0"/>
              <a:t>=.7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51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686800" cy="556260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smtClean="0"/>
              <a:t>The Cold Pool </a:t>
            </a:r>
          </a:p>
          <a:p>
            <a:r>
              <a:rPr lang="en-US" dirty="0"/>
              <a:t>H</a:t>
            </a:r>
            <a:r>
              <a:rPr lang="en-US" dirty="0" smtClean="0"/>
              <a:t>ighly variable in location throughout the year</a:t>
            </a:r>
          </a:p>
          <a:p>
            <a:pPr lvl="1"/>
            <a:r>
              <a:rPr lang="en-US" dirty="0" smtClean="0"/>
              <a:t>distance from shore</a:t>
            </a:r>
          </a:p>
          <a:p>
            <a:pPr lvl="1"/>
            <a:r>
              <a:rPr lang="en-US" dirty="0" smtClean="0"/>
              <a:t>depth</a:t>
            </a:r>
            <a:endParaRPr lang="en-US" dirty="0" smtClean="0"/>
          </a:p>
          <a:p>
            <a:r>
              <a:rPr lang="en-US" dirty="0" smtClean="0"/>
              <a:t>Area</a:t>
            </a:r>
          </a:p>
          <a:p>
            <a:pPr lvl="1"/>
            <a:r>
              <a:rPr lang="en-US" b="1" dirty="0" smtClean="0"/>
              <a:t>Decreasing by </a:t>
            </a:r>
            <a:r>
              <a:rPr lang="en-US" b="1" dirty="0"/>
              <a:t>.</a:t>
            </a:r>
            <a:r>
              <a:rPr lang="en-US" b="1" dirty="0" smtClean="0"/>
              <a:t>34km</a:t>
            </a:r>
            <a:r>
              <a:rPr lang="en-US" b="1" baseline="30000" dirty="0" smtClean="0"/>
              <a:t>2</a:t>
            </a:r>
            <a:r>
              <a:rPr lang="en-US" b="1" dirty="0" smtClean="0"/>
              <a:t> / year</a:t>
            </a:r>
          </a:p>
          <a:p>
            <a:pPr lvl="1"/>
            <a:r>
              <a:rPr lang="en-US" dirty="0" smtClean="0"/>
              <a:t>R</a:t>
            </a:r>
            <a:r>
              <a:rPr lang="en-US" baseline="30000" dirty="0" smtClean="0"/>
              <a:t>2</a:t>
            </a:r>
            <a:r>
              <a:rPr lang="en-US" dirty="0" smtClean="0"/>
              <a:t> =.30</a:t>
            </a:r>
          </a:p>
          <a:p>
            <a:r>
              <a:rPr lang="en-US" dirty="0" smtClean="0"/>
              <a:t>Temperature</a:t>
            </a:r>
          </a:p>
          <a:p>
            <a:pPr lvl="1"/>
            <a:r>
              <a:rPr lang="en-US" b="1" dirty="0" smtClean="0"/>
              <a:t>Warming by .25</a:t>
            </a:r>
            <a:r>
              <a:rPr lang="en-US" b="1" baseline="30000" dirty="0" smtClean="0"/>
              <a:t>o</a:t>
            </a:r>
            <a:r>
              <a:rPr lang="en-US" b="1" dirty="0" smtClean="0"/>
              <a:t>C / year                         </a:t>
            </a:r>
            <a:r>
              <a:rPr lang="en-US" dirty="0" smtClean="0"/>
              <a:t>warming , freshening</a:t>
            </a:r>
          </a:p>
          <a:p>
            <a:pPr lvl="1"/>
            <a:r>
              <a:rPr lang="en-US" dirty="0"/>
              <a:t>R</a:t>
            </a:r>
            <a:r>
              <a:rPr lang="en-US" baseline="30000" dirty="0"/>
              <a:t>2</a:t>
            </a:r>
            <a:r>
              <a:rPr lang="en-US" dirty="0"/>
              <a:t> =.</a:t>
            </a:r>
            <a:r>
              <a:rPr lang="en-US" dirty="0" smtClean="0"/>
              <a:t>35					      getting smaller</a:t>
            </a:r>
            <a:endParaRPr lang="en-US" dirty="0" smtClean="0"/>
          </a:p>
          <a:p>
            <a:r>
              <a:rPr lang="en-US" dirty="0" smtClean="0"/>
              <a:t>Salinity</a:t>
            </a:r>
          </a:p>
          <a:p>
            <a:pPr lvl="1"/>
            <a:r>
              <a:rPr lang="en-US" b="1" dirty="0" smtClean="0"/>
              <a:t>Freshening by .1ppt / year</a:t>
            </a:r>
          </a:p>
          <a:p>
            <a:pPr lvl="1"/>
            <a:r>
              <a:rPr lang="en-US" dirty="0"/>
              <a:t>R</a:t>
            </a:r>
            <a:r>
              <a:rPr lang="en-US" baseline="30000" dirty="0"/>
              <a:t>2</a:t>
            </a:r>
            <a:r>
              <a:rPr lang="en-US" dirty="0"/>
              <a:t> </a:t>
            </a:r>
            <a:r>
              <a:rPr lang="en-US" dirty="0" smtClean="0"/>
              <a:t>=.70</a:t>
            </a:r>
            <a:endParaRPr lang="en-US" dirty="0"/>
          </a:p>
        </p:txBody>
      </p:sp>
      <p:sp>
        <p:nvSpPr>
          <p:cNvPr id="4" name="Right Brace 3"/>
          <p:cNvSpPr/>
          <p:nvPr/>
        </p:nvSpPr>
        <p:spPr>
          <a:xfrm>
            <a:off x="4876800" y="2438400"/>
            <a:ext cx="1143000" cy="35814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136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514600" y="-228600"/>
            <a:ext cx="8229600" cy="1143000"/>
          </a:xfrm>
        </p:spPr>
        <p:txBody>
          <a:bodyPr/>
          <a:lstStyle/>
          <a:p>
            <a:r>
              <a:rPr lang="en-US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0314" y="0"/>
            <a:ext cx="9332686" cy="1066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What is causing these trends?</a:t>
            </a:r>
          </a:p>
          <a:p>
            <a:pPr lvl="1"/>
            <a:r>
              <a:rPr lang="en-US" dirty="0" smtClean="0"/>
              <a:t>Local or Remote?</a:t>
            </a:r>
            <a:endParaRPr lang="en-US" dirty="0" smtClean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93" t="16840" r="28502" b="10069"/>
          <a:stretch/>
        </p:blipFill>
        <p:spPr bwMode="auto">
          <a:xfrm>
            <a:off x="1611508" y="879598"/>
            <a:ext cx="5413375" cy="534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/>
          <p:cNvSpPr/>
          <p:nvPr/>
        </p:nvSpPr>
        <p:spPr>
          <a:xfrm rot="2328993">
            <a:off x="2590800" y="5181600"/>
            <a:ext cx="457200" cy="609600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415257" y="5867181"/>
            <a:ext cx="1728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Fratantoni</a:t>
            </a:r>
            <a:r>
              <a:rPr lang="en-US" dirty="0" smtClean="0"/>
              <a:t>, 2007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99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57200"/>
            <a:ext cx="8686800" cy="5668963"/>
          </a:xfrm>
        </p:spPr>
        <p:txBody>
          <a:bodyPr/>
          <a:lstStyle/>
          <a:p>
            <a:r>
              <a:rPr lang="en-US" dirty="0" smtClean="0"/>
              <a:t>What </a:t>
            </a:r>
            <a:r>
              <a:rPr lang="en-US" dirty="0" smtClean="0"/>
              <a:t>are the ecosystem impacts?</a:t>
            </a:r>
          </a:p>
          <a:p>
            <a:pPr lvl="1"/>
            <a:r>
              <a:rPr lang="en-US" sz="2400" dirty="0" smtClean="0"/>
              <a:t>Compare </a:t>
            </a:r>
            <a:r>
              <a:rPr lang="en-US" sz="2400" dirty="0" smtClean="0"/>
              <a:t>cold pool data to NOAA fisheries trawl </a:t>
            </a:r>
            <a:r>
              <a:rPr lang="en-US" sz="2400" dirty="0" smtClean="0"/>
              <a:t>data</a:t>
            </a:r>
          </a:p>
          <a:p>
            <a:pPr marL="457200" lvl="1" indent="0">
              <a:buNone/>
            </a:pPr>
            <a:endParaRPr lang="en-US" sz="2400" dirty="0" smtClean="0"/>
          </a:p>
          <a:p>
            <a:pPr marL="457200" lvl="1" indent="0">
              <a:buNone/>
            </a:pPr>
            <a:endParaRPr lang="en-US" sz="2400" dirty="0"/>
          </a:p>
          <a:p>
            <a:pPr marL="457200" lvl="1" indent="0">
              <a:buNone/>
            </a:pPr>
            <a:endParaRPr lang="en-US" sz="2400" dirty="0" smtClean="0"/>
          </a:p>
          <a:p>
            <a:pPr marL="457200" lvl="1" indent="0">
              <a:buNone/>
            </a:pPr>
            <a:endParaRPr lang="en-US" sz="2400" dirty="0"/>
          </a:p>
          <a:p>
            <a:pPr marL="457200" lvl="1" indent="0">
              <a:buNone/>
            </a:pPr>
            <a:endParaRPr lang="en-US" sz="2400" dirty="0" smtClean="0"/>
          </a:p>
          <a:p>
            <a:pPr marL="457200" lvl="1" indent="0">
              <a:buNone/>
            </a:pPr>
            <a:endParaRPr lang="en-US" sz="2400" dirty="0"/>
          </a:p>
          <a:p>
            <a:pPr marL="457200" lvl="1" indent="0">
              <a:buNone/>
            </a:pPr>
            <a:endParaRPr lang="en-US" sz="1000" dirty="0" smtClean="0"/>
          </a:p>
          <a:p>
            <a:pPr marL="457200" lvl="1" indent="0">
              <a:buNone/>
            </a:pPr>
            <a:r>
              <a:rPr lang="en-US" sz="2400" dirty="0" smtClean="0"/>
              <a:t>(NOAA 2007)</a:t>
            </a:r>
            <a:endParaRPr lang="en-US" sz="2400" dirty="0"/>
          </a:p>
        </p:txBody>
      </p: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2971800" y="1401437"/>
            <a:ext cx="6019800" cy="4680297"/>
            <a:chOff x="707" y="768"/>
            <a:chExt cx="4352" cy="3526"/>
          </a:xfrm>
        </p:grpSpPr>
        <p:pic>
          <p:nvPicPr>
            <p:cNvPr id="6" name="Picture 4" descr="fatestas"/>
            <p:cNvPicPr>
              <a:picLocks noChangeAspect="1" noChangeArrowheads="1"/>
            </p:cNvPicPr>
            <p:nvPr/>
          </p:nvPicPr>
          <p:blipFill>
            <a:blip r:embed="rId2" cstate="print"/>
            <a:srcRect l="10765" r="17847"/>
            <a:stretch>
              <a:fillRect/>
            </a:stretch>
          </p:blipFill>
          <p:spPr bwMode="auto">
            <a:xfrm>
              <a:off x="720" y="784"/>
              <a:ext cx="4320" cy="34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7" descr="STPCOImage06b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62" y="2451"/>
              <a:ext cx="1178" cy="1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1792" y="3575"/>
              <a:ext cx="2113" cy="7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Lucida Sans Unicode" pitchFamily="34" charset="0"/>
                </a:rPr>
                <a:t>NEFSC bottom trawls </a:t>
              </a:r>
            </a:p>
            <a:p>
              <a:r>
                <a:rPr lang="en-US" dirty="0" smtClean="0">
                  <a:latin typeface="Lucida Sans Unicode" pitchFamily="34" charset="0"/>
                </a:rPr>
                <a:t>Fall and Spring Surveys</a:t>
              </a:r>
              <a:endParaRPr lang="en-US" dirty="0">
                <a:latin typeface="Lucida Sans Unicode" pitchFamily="34" charset="0"/>
              </a:endParaRPr>
            </a:p>
            <a:p>
              <a:r>
                <a:rPr lang="en-US" dirty="0">
                  <a:latin typeface="Lucida Sans Unicode" pitchFamily="34" charset="0"/>
                </a:rPr>
                <a:t>65 Species </a:t>
              </a:r>
              <a:r>
                <a:rPr lang="en-US" dirty="0" smtClean="0">
                  <a:latin typeface="Lucida Sans Unicode" pitchFamily="34" charset="0"/>
                </a:rPr>
                <a:t>(≥15 cm)</a:t>
              </a:r>
              <a:endParaRPr lang="en-US" dirty="0">
                <a:latin typeface="Lucida Sans Unicode" pitchFamily="34" charset="0"/>
              </a:endParaRPr>
            </a:p>
          </p:txBody>
        </p:sp>
        <p:sp>
          <p:nvSpPr>
            <p:cNvPr id="9" name="Rectangle 18"/>
            <p:cNvSpPr>
              <a:spLocks noChangeArrowheads="1"/>
            </p:cNvSpPr>
            <p:nvPr/>
          </p:nvSpPr>
          <p:spPr bwMode="auto">
            <a:xfrm>
              <a:off x="707" y="768"/>
              <a:ext cx="4352" cy="3465"/>
            </a:xfrm>
            <a:prstGeom prst="rect">
              <a:avLst/>
            </a:prstGeom>
            <a:noFill/>
            <a:ln w="254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Lucida Sans Unicode" pitchFamily="34" charset="0"/>
              </a:endParaRPr>
            </a:p>
          </p:txBody>
        </p:sp>
      </p:grpSp>
      <p:pic>
        <p:nvPicPr>
          <p:cNvPr id="10" name="Picture 6" descr="bigalow_1126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1981200"/>
            <a:ext cx="2803224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Connector 11"/>
          <p:cNvCxnSpPr/>
          <p:nvPr/>
        </p:nvCxnSpPr>
        <p:spPr>
          <a:xfrm>
            <a:off x="4267200" y="3086100"/>
            <a:ext cx="1371600" cy="9144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115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>
            <a:normAutofit/>
          </a:bodyPr>
          <a:lstStyle/>
          <a:p>
            <a:r>
              <a:rPr lang="en-US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74799"/>
            <a:ext cx="8229600" cy="4525963"/>
          </a:xfrm>
        </p:spPr>
        <p:txBody>
          <a:bodyPr/>
          <a:lstStyle/>
          <a:p>
            <a:r>
              <a:rPr lang="en-US" dirty="0" smtClean="0"/>
              <a:t>Dr. Josh </a:t>
            </a:r>
            <a:r>
              <a:rPr lang="en-US" dirty="0" err="1" smtClean="0"/>
              <a:t>Kohut</a:t>
            </a:r>
            <a:endParaRPr lang="en-US" dirty="0" smtClean="0"/>
          </a:p>
          <a:p>
            <a:r>
              <a:rPr lang="en-US" dirty="0" smtClean="0"/>
              <a:t>Dr. Scott Glenn</a:t>
            </a:r>
          </a:p>
          <a:p>
            <a:r>
              <a:rPr lang="en-US" dirty="0"/>
              <a:t>Dr. Grace Saba</a:t>
            </a:r>
          </a:p>
          <a:p>
            <a:r>
              <a:rPr lang="en-US" dirty="0" smtClean="0"/>
              <a:t>John </a:t>
            </a:r>
            <a:r>
              <a:rPr lang="en-US" dirty="0" err="1" smtClean="0"/>
              <a:t>Kerfoot</a:t>
            </a:r>
            <a:endParaRPr lang="en-US" dirty="0" smtClean="0"/>
          </a:p>
          <a:p>
            <a:r>
              <a:rPr lang="en-US" dirty="0" smtClean="0"/>
              <a:t>Glider </a:t>
            </a:r>
            <a:r>
              <a:rPr lang="en-US" dirty="0" smtClean="0"/>
              <a:t>Team</a:t>
            </a:r>
          </a:p>
          <a:p>
            <a:endParaRPr lang="en-US" dirty="0"/>
          </a:p>
        </p:txBody>
      </p:sp>
      <p:pic>
        <p:nvPicPr>
          <p:cNvPr id="3074" name="Picture 2" descr="http://pal.lternet.edu/outreach/blogs/cruise201101/wp-content/uploads/2011/01/Grace-in-lab-on-LM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3" t="19215" r="21177"/>
          <a:stretch/>
        </p:blipFill>
        <p:spPr bwMode="auto">
          <a:xfrm>
            <a:off x="6934200" y="3810000"/>
            <a:ext cx="2209800" cy="23802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coseenow.net/ross-sea/files/2010/09/cl_2010081210464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488" y="1744195"/>
            <a:ext cx="3079512" cy="20478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spectrum.ieee.org/ns/slideshows/03W_SlideS_Rutgers_ss2/custom/hr_2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912" y="3823636"/>
            <a:ext cx="3549888" cy="23665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marine.rutgers.edu/cool/glider/florida/other/JohnKerfootRutger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071183"/>
            <a:ext cx="2376550" cy="26626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media.nj.com/ledgerupdates_impact/photo/glider-rutgersjpg-e36e0127504759ce_larg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90" y="4114800"/>
            <a:ext cx="3003959" cy="1828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4015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http://trichquestions.files.wordpress.com/2012/02/question-mark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5" b="39031"/>
          <a:stretch/>
        </p:blipFill>
        <p:spPr bwMode="auto">
          <a:xfrm>
            <a:off x="-26894" y="0"/>
            <a:ext cx="9170894" cy="625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1905000" y="304800"/>
            <a:ext cx="5257800" cy="12954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785183" y="533400"/>
            <a:ext cx="35467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u="sng" dirty="0"/>
              <a:t>QUESTIONS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13803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yPC\Desktop\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87"/>
          <a:stretch/>
        </p:blipFill>
        <p:spPr bwMode="auto">
          <a:xfrm>
            <a:off x="0" y="-21235"/>
            <a:ext cx="9144000" cy="622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3886200" y="152400"/>
            <a:ext cx="6400800" cy="17526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Mid-Atlantic </a:t>
            </a:r>
          </a:p>
          <a:p>
            <a:pPr marL="0" indent="0" algn="ctr">
              <a:buNone/>
            </a:pP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Bight</a:t>
            </a:r>
            <a:endParaRPr lang="en-US" sz="5400" b="1" u="sng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2514600" y="2590800"/>
            <a:ext cx="685800" cy="4572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989529"/>
            <a:ext cx="6419850" cy="4868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5181600" y="3276600"/>
            <a:ext cx="76200" cy="6096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http://rucool.marine.rutgers.edu/images/stories/cool_data/scaled_mab_bathy_topo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847850"/>
            <a:ext cx="6705600" cy="5086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rucool.marine.rutgers.edu/images/stories/cool_data/mab_bathy_topo_water_codar_buoy_glider_imcs_sst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121B24"/>
              </a:clrFrom>
              <a:clrTo>
                <a:srgbClr val="121B2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524000"/>
            <a:ext cx="6242572" cy="468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technology-info.com/wp-content/uploads/2011/05/Satellite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-21235"/>
            <a:ext cx="2717800" cy="181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5105400" y="3276600"/>
            <a:ext cx="152400" cy="6096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472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yPC\Desktop\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87"/>
          <a:stretch/>
        </p:blipFill>
        <p:spPr bwMode="auto">
          <a:xfrm>
            <a:off x="0" y="-21235"/>
            <a:ext cx="9144000" cy="622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3886200" y="152400"/>
            <a:ext cx="6400800" cy="17526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Mid-Atlantic </a:t>
            </a:r>
          </a:p>
          <a:p>
            <a:pPr marL="0" indent="0" algn="ctr">
              <a:buNone/>
            </a:pP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Bight</a:t>
            </a:r>
            <a:endParaRPr lang="en-US" sz="5400" b="1" u="sng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2514600" y="2590800"/>
            <a:ext cx="685800" cy="4572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http://rucool.marine.rutgers.edu/images/stories/cool_data/scaled_mab_bathy_topo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847850"/>
            <a:ext cx="6705600" cy="5086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5181600" y="3276600"/>
            <a:ext cx="76200" cy="6096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962400" y="5410200"/>
            <a:ext cx="25908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4000m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(13000ft)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82900" y="3619500"/>
            <a:ext cx="25908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100m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(300ft)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92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yPC\Desktop\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87"/>
          <a:stretch/>
        </p:blipFill>
        <p:spPr bwMode="auto">
          <a:xfrm>
            <a:off x="0" y="-21235"/>
            <a:ext cx="9144000" cy="622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3886200" y="152400"/>
            <a:ext cx="6400800" cy="1752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Cold Pool</a:t>
            </a:r>
            <a:endParaRPr lang="en-US" sz="5400" b="1" u="sng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2514600" y="2590800"/>
            <a:ext cx="685800" cy="4572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989529"/>
            <a:ext cx="6419850" cy="4868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5181600" y="3276600"/>
            <a:ext cx="76200" cy="6096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http://rucool.marine.rutgers.edu/images/stories/cool_data/mab_cold_pool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30303"/>
              </a:clrFrom>
              <a:clrTo>
                <a:srgbClr val="03030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1905000"/>
            <a:ext cx="6533038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5184648" y="3273552"/>
            <a:ext cx="76200" cy="6096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285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30480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Temperature Range</a:t>
            </a:r>
            <a:endParaRPr lang="en-US" dirty="0"/>
          </a:p>
        </p:txBody>
      </p:sp>
      <p:pic>
        <p:nvPicPr>
          <p:cNvPr id="6" name="Picture 4" descr="fig1_sstpop_u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6625" y="662477"/>
            <a:ext cx="8056375" cy="5966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707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yPC\Desktop\Year in the life of the cold pool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" b="89946"/>
          <a:stretch/>
        </p:blipFill>
        <p:spPr bwMode="auto">
          <a:xfrm>
            <a:off x="-546100" y="2809792"/>
            <a:ext cx="9890734" cy="389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" name="Rectangle 2047"/>
          <p:cNvSpPr/>
          <p:nvPr/>
        </p:nvSpPr>
        <p:spPr>
          <a:xfrm>
            <a:off x="977900" y="3732965"/>
            <a:ext cx="3048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335465" y="2514600"/>
            <a:ext cx="201733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tx1"/>
                </a:solidFill>
              </a:rPr>
              <a:t>        Salinity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04800"/>
            <a:ext cx="9144000" cy="1143000"/>
          </a:xfrm>
        </p:spPr>
        <p:txBody>
          <a:bodyPr>
            <a:normAutofit/>
          </a:bodyPr>
          <a:lstStyle/>
          <a:p>
            <a:r>
              <a:rPr lang="en-US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Year in the Life of the Cold Pool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6200" y="5270509"/>
            <a:ext cx="9414592" cy="4765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  0km                         50km                         120 km     0km	                 50km                       120km</a:t>
            </a:r>
          </a:p>
        </p:txBody>
      </p:sp>
      <p:sp>
        <p:nvSpPr>
          <p:cNvPr id="48" name="Rectangle 47"/>
          <p:cNvSpPr/>
          <p:nvPr/>
        </p:nvSpPr>
        <p:spPr>
          <a:xfrm>
            <a:off x="6324600" y="2438400"/>
            <a:ext cx="2209800" cy="452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tx1"/>
                </a:solidFill>
              </a:rPr>
              <a:t>   Temperature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41" name="Picture 2" descr="http://rucool.marine.rutgers.edu/images/stories/cool_data/mab_cold_pool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030303"/>
              </a:clrFrom>
              <a:clrTo>
                <a:srgbClr val="03030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69"/>
          <a:stretch/>
        </p:blipFill>
        <p:spPr bwMode="auto">
          <a:xfrm>
            <a:off x="2756882" y="508023"/>
            <a:ext cx="4024918" cy="2301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7475458" y="5879068"/>
            <a:ext cx="16431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Castelao</a:t>
            </a:r>
            <a:r>
              <a:rPr lang="en-US" dirty="0"/>
              <a:t> 2008)</a:t>
            </a:r>
          </a:p>
        </p:txBody>
      </p:sp>
      <p:pic>
        <p:nvPicPr>
          <p:cNvPr id="34" name="Picture 2" descr="C:\Users\MyPC\Desktop\Year in the life of the cold pool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61" b="22657"/>
          <a:stretch/>
        </p:blipFill>
        <p:spPr bwMode="auto">
          <a:xfrm>
            <a:off x="-630088" y="4473283"/>
            <a:ext cx="10155088" cy="892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MyPC\Desktop\Year in the life of the cold pool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0" t="23620" b="63680"/>
          <a:stretch/>
        </p:blipFill>
        <p:spPr bwMode="auto">
          <a:xfrm>
            <a:off x="-12700" y="3173843"/>
            <a:ext cx="9490792" cy="837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1" name="TextBox 2050"/>
          <p:cNvSpPr txBox="1"/>
          <p:nvPr/>
        </p:nvSpPr>
        <p:spPr>
          <a:xfrm>
            <a:off x="5029200" y="3635083"/>
            <a:ext cx="832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Winter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5029200" y="4972318"/>
            <a:ext cx="97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Summer</a:t>
            </a:r>
            <a:endParaRPr lang="en-US" dirty="0"/>
          </a:p>
        </p:txBody>
      </p:sp>
      <p:cxnSp>
        <p:nvCxnSpPr>
          <p:cNvPr id="42" name="Straight Connector 41"/>
          <p:cNvCxnSpPr/>
          <p:nvPr/>
        </p:nvCxnSpPr>
        <p:spPr>
          <a:xfrm>
            <a:off x="2987546" y="-776049"/>
            <a:ext cx="76200" cy="6096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4533900" y="1409700"/>
            <a:ext cx="198796" cy="4953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240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rucool.marine.rutgers.edu/images/stories/cool_data/mab_cold_pool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30303"/>
              </a:clrFrom>
              <a:clrTo>
                <a:srgbClr val="03030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990600"/>
            <a:ext cx="5257800" cy="3973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752600" y="1944591"/>
            <a:ext cx="6400800" cy="1752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Importance of the</a:t>
            </a:r>
          </a:p>
          <a:p>
            <a:pPr marL="0" indent="0" algn="ctr">
              <a:buNone/>
            </a:pPr>
            <a:r>
              <a:rPr lang="en-US" sz="40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Cold Pool</a:t>
            </a:r>
            <a:endParaRPr lang="en-US" sz="4000" b="1" u="sng" dirty="0">
              <a:ln w="12700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pic>
        <p:nvPicPr>
          <p:cNvPr id="3074" name="Picture 2" descr="http://www.sciencelearn.org.nz/var/sciencelearn/storage/images/contexts/life-in-the-sea/sci-media/images/commercial-fishing-boat/169407-1-eng-NZ/Commercial-fishing-boat_full_size_landscap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4369151"/>
            <a:ext cx="2728686" cy="18173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MyPC\Desktop\us-population-ma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3800"/>
            <a:ext cx="4522647" cy="257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Jenkinson’s Beach, at the end of Arnold Avenue in Point Pleasant, gets crowded, so arrive early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78" y="138112"/>
            <a:ext cx="2710541" cy="15472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MyPC\Pictures\Favorite Pics\P102061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498" y="115120"/>
            <a:ext cx="3007302" cy="18660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C:\Users\MyPC\Desktop\ubagai-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825" y="2143146"/>
            <a:ext cx="1676400" cy="135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C:\Users\MyPC\Desktop\quah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620972"/>
            <a:ext cx="2330450" cy="1748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://www.indian-river.fl.us/fishing/fish/sbassbla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823867"/>
            <a:ext cx="2613025" cy="136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://www.edc.uri.edu/restoration/html/gallery/images/fish/tautog1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-76746"/>
            <a:ext cx="3048000" cy="176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Norma K III and Jamaica Party Boats Fishi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1" y="1828800"/>
            <a:ext cx="2748728" cy="18324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798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2935</TotalTime>
  <Words>454</Words>
  <Application>Microsoft Office PowerPoint</Application>
  <PresentationFormat>On-screen Show (4:3)</PresentationFormat>
  <Paragraphs>199</Paragraphs>
  <Slides>35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  Inter-Annual Variability  of the Cold Pool  in the Mid-Atlantic Bight  Christopher M. Filosa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Temperature Range</vt:lpstr>
      <vt:lpstr>Year in the Life of the Cold Pool</vt:lpstr>
      <vt:lpstr>PowerPoint Presentation</vt:lpstr>
      <vt:lpstr>Summer Flounder</vt:lpstr>
      <vt:lpstr>Objective</vt:lpstr>
      <vt:lpstr>PowerPoint Presentation</vt:lpstr>
      <vt:lpstr>Sample Glider Transect</vt:lpstr>
      <vt:lpstr>Measuring the Cold Pool</vt:lpstr>
      <vt:lpstr>Measuring the Cold Pool</vt:lpstr>
      <vt:lpstr>Available Data</vt:lpstr>
      <vt:lpstr>Data  Transformation</vt:lpstr>
      <vt:lpstr>Cold Pool Metrics</vt:lpstr>
      <vt:lpstr>Location</vt:lpstr>
      <vt:lpstr>Location</vt:lpstr>
      <vt:lpstr>Results: Location</vt:lpstr>
      <vt:lpstr>Area</vt:lpstr>
      <vt:lpstr>Area</vt:lpstr>
      <vt:lpstr>Results: Area</vt:lpstr>
      <vt:lpstr>Average Temperature</vt:lpstr>
      <vt:lpstr>Average Temperature</vt:lpstr>
      <vt:lpstr>Results: Temperature</vt:lpstr>
      <vt:lpstr>Average Salinity</vt:lpstr>
      <vt:lpstr>Average Salinity</vt:lpstr>
      <vt:lpstr>Results: Salinity</vt:lpstr>
      <vt:lpstr>Conclusion</vt:lpstr>
      <vt:lpstr>Future Work</vt:lpstr>
      <vt:lpstr>Future Work</vt:lpstr>
      <vt:lpstr> Acknowledgements</vt:lpstr>
      <vt:lpstr>PowerPoint Presentation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Mid-Atlantic Bight Research</dc:title>
  <dc:creator>MyPC</dc:creator>
  <cp:lastModifiedBy>MyPC</cp:lastModifiedBy>
  <cp:revision>234</cp:revision>
  <dcterms:created xsi:type="dcterms:W3CDTF">2012-04-13T00:56:00Z</dcterms:created>
  <dcterms:modified xsi:type="dcterms:W3CDTF">2012-04-17T16:18:29Z</dcterms:modified>
</cp:coreProperties>
</file>